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2"/>
  </p:notesMasterIdLst>
  <p:sldIdLst>
    <p:sldId id="312" r:id="rId2"/>
    <p:sldId id="283" r:id="rId3"/>
    <p:sldId id="284" r:id="rId4"/>
    <p:sldId id="319" r:id="rId5"/>
    <p:sldId id="320" r:id="rId6"/>
    <p:sldId id="321" r:id="rId7"/>
    <p:sldId id="326" r:id="rId8"/>
    <p:sldId id="329" r:id="rId9"/>
    <p:sldId id="331" r:id="rId10"/>
    <p:sldId id="334" r:id="rId11"/>
    <p:sldId id="335" r:id="rId12"/>
    <p:sldId id="313" r:id="rId13"/>
    <p:sldId id="314" r:id="rId14"/>
    <p:sldId id="315" r:id="rId15"/>
    <p:sldId id="316" r:id="rId16"/>
    <p:sldId id="318" r:id="rId17"/>
    <p:sldId id="332" r:id="rId18"/>
    <p:sldId id="333" r:id="rId19"/>
    <p:sldId id="336" r:id="rId20"/>
    <p:sldId id="286" r:id="rId21"/>
    <p:sldId id="287" r:id="rId22"/>
    <p:sldId id="290" r:id="rId23"/>
    <p:sldId id="291" r:id="rId24"/>
    <p:sldId id="293" r:id="rId25"/>
    <p:sldId id="325" r:id="rId26"/>
    <p:sldId id="294" r:id="rId27"/>
    <p:sldId id="296" r:id="rId28"/>
    <p:sldId id="297" r:id="rId29"/>
    <p:sldId id="298" r:id="rId30"/>
    <p:sldId id="281" r:id="rId31"/>
    <p:sldId id="278" r:id="rId32"/>
    <p:sldId id="274" r:id="rId33"/>
    <p:sldId id="277" r:id="rId34"/>
    <p:sldId id="275" r:id="rId35"/>
    <p:sldId id="271" r:id="rId36"/>
    <p:sldId id="327" r:id="rId37"/>
    <p:sldId id="328" r:id="rId38"/>
    <p:sldId id="272" r:id="rId39"/>
    <p:sldId id="273" r:id="rId40"/>
    <p:sldId id="276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EEEAA-DD6D-48B8-8688-4DF7C5BD18B1}" type="datetimeFigureOut">
              <a:rPr kumimoji="1" lang="ja-JP" altLang="en-US" smtClean="0"/>
              <a:pPr/>
              <a:t>2010/11/18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8A2E5-A2FE-4BAC-BAFC-5768F68C80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CA0-8456-47A1-ABEC-A62370F833D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CA0-8456-47A1-ABEC-A62370F833D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CA0-8456-47A1-ABEC-A62370F833D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CA0-8456-47A1-ABEC-A62370F833D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CA0-8456-47A1-ABEC-A62370F833D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4FB6-2DDB-45A7-A0BC-2AA81F3EFF3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4FB6-2DDB-45A7-A0BC-2AA81F3EFF33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4FB6-2DDB-45A7-A0BC-2AA81F3EFF33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2E5-A2FE-4BAC-BAFC-5768F68C808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D9BE-4768-4C03-AEEF-6D9E80AE330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/>
            </a:lvl1pPr>
          </a:lstStyle>
          <a:p>
            <a:pPr algn="l"/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&lt;#&gt;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97160" y="6669360"/>
            <a:ext cx="658416" cy="196131"/>
          </a:xfrm>
        </p:spPr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859160" y="6669360"/>
            <a:ext cx="3352800" cy="196131"/>
          </a:xfrm>
        </p:spPr>
        <p:txBody>
          <a:bodyPr/>
          <a:lstStyle/>
          <a:p>
            <a:r>
              <a:rPr kumimoji="1" lang="en-US" altLang="ja-JP" dirty="0" smtClean="0"/>
              <a:t>J-PARC </a:t>
            </a:r>
            <a:r>
              <a:rPr kumimoji="1" lang="ja-JP" altLang="en-US" dirty="0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02488" y="6617245"/>
            <a:ext cx="762000" cy="196131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54878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32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w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0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  <a:effectLst/>
              </a:rPr>
              <a:t>反対称化分子動力学で調べる</a:t>
            </a:r>
            <a:r>
              <a:rPr lang="en-US" altLang="ja-JP" sz="4000" b="0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  <a:effectLst/>
              </a:rPr>
              <a:t/>
            </a:r>
            <a:br>
              <a:rPr lang="en-US" altLang="ja-JP" sz="4000" b="0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  <a:effectLst/>
              </a:rPr>
            </a:br>
            <a:r>
              <a:rPr lang="ja-JP" altLang="en-US" sz="4000" b="0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  <a:effectLst/>
              </a:rPr>
              <a:t>ハイパー核構造</a:t>
            </a:r>
            <a:endParaRPr kumimoji="1" lang="ja-JP" altLang="en-US" sz="4000" b="0" dirty="0">
              <a:ln>
                <a:solidFill>
                  <a:schemeClr val="bg2"/>
                </a:solidFill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31640" y="3764632"/>
            <a:ext cx="662473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ja-JP" altLang="en-US" dirty="0" smtClean="0">
                <a:solidFill>
                  <a:schemeClr val="bg2"/>
                </a:solidFill>
              </a:rPr>
              <a:t>本間裕明</a:t>
            </a:r>
            <a:r>
              <a:rPr lang="en-US" altLang="ja-JP" dirty="0" smtClean="0">
                <a:solidFill>
                  <a:schemeClr val="bg2"/>
                </a:solidFill>
              </a:rPr>
              <a:t>, </a:t>
            </a:r>
            <a:r>
              <a:rPr lang="ja-JP" altLang="en-US" dirty="0" smtClean="0">
                <a:solidFill>
                  <a:schemeClr val="bg2"/>
                </a:solidFill>
              </a:rPr>
              <a:t>井坂政裕</a:t>
            </a:r>
            <a:r>
              <a:rPr lang="en-US" altLang="ja-JP" dirty="0" smtClean="0">
                <a:solidFill>
                  <a:schemeClr val="bg2"/>
                </a:solidFill>
              </a:rPr>
              <a:t>, </a:t>
            </a:r>
            <a:r>
              <a:rPr lang="ja-JP" altLang="en-US" dirty="0" smtClean="0">
                <a:solidFill>
                  <a:schemeClr val="bg2"/>
                </a:solidFill>
              </a:rPr>
              <a:t>松宮浩志                 </a:t>
            </a:r>
            <a:r>
              <a:rPr lang="en-US" altLang="ja-JP" dirty="0" smtClean="0">
                <a:solidFill>
                  <a:schemeClr val="bg2"/>
                </a:solidFill>
              </a:rPr>
              <a:t>(</a:t>
            </a:r>
            <a:r>
              <a:rPr lang="ja-JP" altLang="en-US" dirty="0" smtClean="0">
                <a:solidFill>
                  <a:schemeClr val="bg2"/>
                </a:solidFill>
              </a:rPr>
              <a:t>北大･理</a:t>
            </a:r>
            <a:r>
              <a:rPr lang="en-US" altLang="ja-JP" dirty="0" smtClean="0">
                <a:solidFill>
                  <a:schemeClr val="bg2"/>
                </a:solidFill>
              </a:rPr>
              <a:t>)</a:t>
            </a:r>
          </a:p>
          <a:p>
            <a:pPr algn="l"/>
            <a:r>
              <a:rPr lang="ja-JP" altLang="en-US" dirty="0" smtClean="0">
                <a:solidFill>
                  <a:schemeClr val="bg2"/>
                </a:solidFill>
              </a:rPr>
              <a:t>木村真明     　                                         </a:t>
            </a:r>
            <a:r>
              <a:rPr lang="en-US" altLang="ja-JP" dirty="0" smtClean="0">
                <a:solidFill>
                  <a:schemeClr val="bg2"/>
                </a:solidFill>
              </a:rPr>
              <a:t>(</a:t>
            </a:r>
            <a:r>
              <a:rPr lang="ja-JP" altLang="en-US" dirty="0" smtClean="0">
                <a:solidFill>
                  <a:schemeClr val="bg2"/>
                </a:solidFill>
              </a:rPr>
              <a:t>北大･創成</a:t>
            </a:r>
            <a:r>
              <a:rPr lang="en-US" altLang="ja-JP" dirty="0" smtClean="0">
                <a:solidFill>
                  <a:schemeClr val="bg2"/>
                </a:solidFill>
              </a:rPr>
              <a:t>)</a:t>
            </a:r>
          </a:p>
          <a:p>
            <a:pPr algn="l"/>
            <a:r>
              <a:rPr lang="ja-JP" altLang="en-US" dirty="0" smtClean="0">
                <a:solidFill>
                  <a:schemeClr val="bg2"/>
                </a:solidFill>
              </a:rPr>
              <a:t>土手昭伸 </a:t>
            </a:r>
            <a:r>
              <a:rPr lang="en-US" altLang="ja-JP" dirty="0" smtClean="0">
                <a:solidFill>
                  <a:schemeClr val="bg2"/>
                </a:solidFill>
              </a:rPr>
              <a:t>                                                        (KEK)</a:t>
            </a:r>
          </a:p>
          <a:p>
            <a:pPr algn="l"/>
            <a:r>
              <a:rPr kumimoji="1" lang="ja-JP" altLang="en-US" dirty="0" smtClean="0">
                <a:solidFill>
                  <a:schemeClr val="bg2"/>
                </a:solidFill>
              </a:rPr>
              <a:t>大西明                                                    </a:t>
            </a:r>
            <a:r>
              <a:rPr kumimoji="1" lang="en-US" altLang="ja-JP" dirty="0" smtClean="0">
                <a:solidFill>
                  <a:schemeClr val="bg2"/>
                </a:solidFill>
              </a:rPr>
              <a:t>(</a:t>
            </a:r>
            <a:r>
              <a:rPr kumimoji="1" lang="ja-JP" altLang="en-US" dirty="0" smtClean="0">
                <a:solidFill>
                  <a:schemeClr val="bg2"/>
                </a:solidFill>
              </a:rPr>
              <a:t>京大･基研</a:t>
            </a:r>
            <a:r>
              <a:rPr kumimoji="1" lang="en-US" altLang="ja-JP" dirty="0" smtClean="0">
                <a:solidFill>
                  <a:schemeClr val="bg2"/>
                </a:solidFill>
              </a:rPr>
              <a:t>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ハイパー核へ</a:t>
            </a:r>
            <a:r>
              <a:rPr lang="ja-JP" altLang="en-US" dirty="0" smtClean="0"/>
              <a:t>の拡張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43872"/>
          </a:xfrm>
        </p:spPr>
        <p:txBody>
          <a:bodyPr/>
          <a:lstStyle/>
          <a:p>
            <a:pPr lvl="1" algn="ctr">
              <a:buNone/>
            </a:pPr>
            <a:r>
              <a:rPr lang="en-US" altLang="ja-JP" dirty="0" smtClean="0"/>
              <a:t>AMD</a:t>
            </a:r>
            <a:r>
              <a:rPr lang="ja-JP" altLang="en-US" dirty="0" smtClean="0"/>
              <a:t>をハイパー核に拡張</a:t>
            </a:r>
            <a:r>
              <a:rPr lang="en-US" altLang="ja-JP" dirty="0" smtClean="0"/>
              <a:t>(HyperAMD)</a:t>
            </a:r>
            <a:endParaRPr lang="en-US" altLang="ja-JP" baseline="30000" dirty="0" smtClean="0"/>
          </a:p>
          <a:p>
            <a:r>
              <a:rPr lang="ja-JP" altLang="en-US" sz="2400" dirty="0" smtClean="0"/>
              <a:t>ハミルトニアン</a:t>
            </a:r>
            <a:endParaRPr lang="en-US" altLang="ja-JP" sz="2400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500034" y="1484784"/>
          <a:ext cx="3962398" cy="602417"/>
        </p:xfrm>
        <a:graphic>
          <a:graphicData uri="http://schemas.openxmlformats.org/presentationml/2006/ole">
            <p:oleObj spid="_x0000_s138242" name="数式" r:id="rId4" imgW="1485720" imgH="253800" progId="Equation.3">
              <p:embed/>
            </p:oleObj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428596" y="1984850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None/>
            </a:pPr>
            <a:r>
              <a:rPr lang="en-US" altLang="ja-JP" sz="2000" b="1" dirty="0" smtClean="0"/>
              <a:t>NN</a:t>
            </a:r>
            <a:r>
              <a:rPr lang="ja-JP" altLang="en-US" sz="2000" b="1" dirty="0" smtClean="0"/>
              <a:t>間：</a:t>
            </a:r>
            <a:r>
              <a:rPr lang="en-US" altLang="ja-JP" sz="2000" b="1" dirty="0" err="1" smtClean="0"/>
              <a:t>Gogny</a:t>
            </a:r>
            <a:r>
              <a:rPr lang="en-US" altLang="ja-JP" sz="2000" b="1" dirty="0" smtClean="0"/>
              <a:t> D1S</a:t>
            </a:r>
            <a:endParaRPr lang="en-US" altLang="ja-JP" sz="2000" b="1" baseline="30000" dirty="0" smtClean="0"/>
          </a:p>
          <a:p>
            <a:pPr marL="0" lvl="2">
              <a:buNone/>
            </a:pPr>
            <a:r>
              <a:rPr lang="en-US" altLang="ja-JP" sz="2000" b="1" dirty="0" smtClean="0">
                <a:latin typeface="Symbol" pitchFamily="18" charset="2"/>
              </a:rPr>
              <a:t>L</a:t>
            </a:r>
            <a:r>
              <a:rPr lang="en-US" altLang="ja-JP" sz="2000" b="1" dirty="0" smtClean="0"/>
              <a:t>N</a:t>
            </a:r>
            <a:r>
              <a:rPr lang="ja-JP" altLang="en-US" sz="2000" b="1" dirty="0" smtClean="0"/>
              <a:t>間：</a:t>
            </a:r>
            <a:r>
              <a:rPr lang="en-US" altLang="ja-JP" sz="2000" b="1" dirty="0" smtClean="0"/>
              <a:t>YNG-ND</a:t>
            </a:r>
            <a:r>
              <a:rPr lang="en-US" altLang="ja-JP" sz="2000" b="1" baseline="30000" dirty="0" smtClean="0"/>
              <a:t>[</a:t>
            </a:r>
            <a:r>
              <a:rPr lang="ja-JP" altLang="en-US" sz="2000" baseline="30000" dirty="0" smtClean="0"/>
              <a:t>１</a:t>
            </a:r>
            <a:r>
              <a:rPr lang="en-US" altLang="ja-JP" sz="2000" b="1" baseline="30000" dirty="0" smtClean="0"/>
              <a:t>]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中心力部分のみ</a:t>
            </a:r>
            <a:r>
              <a:rPr lang="en-US" altLang="ja-JP" sz="2000" b="1" dirty="0" smtClean="0"/>
              <a:t>)</a:t>
            </a:r>
            <a:endParaRPr lang="en-US" altLang="ja-JP" sz="2000" b="1" baseline="30000" dirty="0" smtClean="0"/>
          </a:p>
        </p:txBody>
      </p:sp>
      <p:grpSp>
        <p:nvGrpSpPr>
          <p:cNvPr id="4" name="グループ化 7"/>
          <p:cNvGrpSpPr/>
          <p:nvPr/>
        </p:nvGrpSpPr>
        <p:grpSpPr>
          <a:xfrm>
            <a:off x="0" y="2786058"/>
            <a:ext cx="4857784" cy="3787797"/>
            <a:chOff x="4286280" y="1214422"/>
            <a:chExt cx="4857784" cy="3787797"/>
          </a:xfrm>
        </p:grpSpPr>
        <p:sp>
          <p:nvSpPr>
            <p:cNvPr id="10" name="正方形/長方形 9"/>
            <p:cNvSpPr/>
            <p:nvPr/>
          </p:nvSpPr>
          <p:spPr>
            <a:xfrm>
              <a:off x="4286280" y="1214422"/>
              <a:ext cx="4857784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80000"/>
                <a:buFont typeface="Wingdings" pitchFamily="2" charset="2"/>
                <a:buChar char="u"/>
              </a:pPr>
              <a:r>
                <a:rPr lang="ja-JP" altLang="en-US" sz="2400" b="1" dirty="0" smtClean="0">
                  <a:solidFill>
                    <a:schemeClr val="tx2"/>
                  </a:solidFill>
                </a:rPr>
                <a:t>波動関数</a:t>
              </a:r>
              <a:endParaRPr lang="en-US" altLang="ja-JP" sz="2400" b="1" dirty="0" smtClean="0">
                <a:solidFill>
                  <a:schemeClr val="tx2"/>
                </a:solidFill>
              </a:endParaRPr>
            </a:p>
            <a:p>
              <a:pPr marL="180000">
                <a:buSzPct val="100000"/>
                <a:buFont typeface="Wingdings" pitchFamily="2" charset="2"/>
                <a:buChar char="l"/>
              </a:pPr>
              <a:r>
                <a:rPr lang="ja-JP" altLang="en-US" sz="2200" b="1" dirty="0" smtClean="0"/>
                <a:t> 核子部分：スレーター行列式</a:t>
              </a:r>
              <a:endParaRPr lang="en-US" altLang="ja-JP" sz="2200" b="1" dirty="0" smtClean="0"/>
            </a:p>
            <a:p>
              <a:pPr marL="360000">
                <a:buSzPct val="100000"/>
              </a:pPr>
              <a:r>
                <a:rPr lang="en-US" altLang="ja-JP" sz="2200" dirty="0" smtClean="0"/>
                <a:t>1</a:t>
              </a:r>
              <a:r>
                <a:rPr lang="ja-JP" altLang="en-US" sz="2200" dirty="0" smtClean="0"/>
                <a:t>粒子波動関数：</a:t>
              </a:r>
              <a:endParaRPr lang="en-US" altLang="ja-JP" sz="2200" dirty="0" smtClean="0"/>
            </a:p>
            <a:p>
              <a:pPr marL="360000">
                <a:buSzPct val="100000"/>
              </a:pPr>
              <a:r>
                <a:rPr lang="ja-JP" altLang="en-US" sz="2000" dirty="0" smtClean="0"/>
                <a:t>空間部分をガウス波束として表現</a:t>
              </a:r>
              <a:endParaRPr lang="en-US" altLang="ja-JP" sz="2000" dirty="0" smtClean="0"/>
            </a:p>
            <a:p>
              <a:pPr marL="180000">
                <a:buSzPct val="100000"/>
              </a:pPr>
              <a:endParaRPr lang="en-US" altLang="ja-JP" sz="800" dirty="0" smtClean="0"/>
            </a:p>
            <a:p>
              <a:pPr marL="180000">
                <a:buSzPct val="100000"/>
                <a:buFont typeface="Wingdings" pitchFamily="2" charset="2"/>
                <a:buChar char="l"/>
              </a:pPr>
              <a:r>
                <a:rPr lang="en-US" altLang="ja-JP" sz="2200" b="1" dirty="0" smtClean="0"/>
                <a:t> </a:t>
              </a:r>
              <a:r>
                <a:rPr lang="en-US" altLang="ja-JP" sz="2200" b="1" dirty="0" smtClean="0">
                  <a:latin typeface="Symbol" pitchFamily="18" charset="2"/>
                </a:rPr>
                <a:t>L</a:t>
              </a:r>
              <a:r>
                <a:rPr lang="ja-JP" altLang="en-US" sz="2200" b="1" dirty="0" smtClean="0"/>
                <a:t>粒子の</a:t>
              </a:r>
              <a:r>
                <a:rPr lang="en-US" altLang="ja-JP" sz="2200" b="1" dirty="0" smtClean="0"/>
                <a:t>1</a:t>
              </a:r>
              <a:r>
                <a:rPr lang="ja-JP" altLang="en-US" sz="2200" b="1" dirty="0" smtClean="0"/>
                <a:t>粒子波動関数</a:t>
              </a:r>
              <a:endParaRPr lang="en-US" altLang="ja-JP" sz="2200" b="1" dirty="0" smtClean="0"/>
            </a:p>
            <a:p>
              <a:pPr marL="180000">
                <a:buSzPct val="100000"/>
              </a:pPr>
              <a:r>
                <a:rPr lang="en-US" altLang="ja-JP" sz="2000" b="1" dirty="0" smtClean="0"/>
                <a:t>     </a:t>
              </a:r>
              <a:r>
                <a:rPr lang="ja-JP" altLang="en-US" sz="2000" b="1" dirty="0" smtClean="0"/>
                <a:t>ガウス波束の重ね合わせ</a:t>
              </a:r>
              <a:endParaRPr lang="en-US" altLang="ja-JP" sz="2000" b="1" dirty="0" smtClean="0"/>
            </a:p>
            <a:p>
              <a:pPr marL="468000">
                <a:buSzPct val="100000"/>
                <a:buFont typeface="Arial" pitchFamily="34" charset="0"/>
                <a:buChar char="•"/>
              </a:pPr>
              <a:r>
                <a:rPr lang="ja-JP" altLang="en-US" dirty="0" smtClean="0">
                  <a:latin typeface="Symbol" pitchFamily="18" charset="2"/>
                </a:rPr>
                <a:t> </a:t>
              </a:r>
              <a:r>
                <a:rPr lang="en-US" altLang="ja-JP" dirty="0" smtClean="0">
                  <a:latin typeface="Symbol" pitchFamily="18" charset="2"/>
                </a:rPr>
                <a:t>L</a:t>
              </a:r>
              <a:r>
                <a:rPr lang="ja-JP" altLang="en-US" dirty="0" smtClean="0"/>
                <a:t>粒子の</a:t>
              </a:r>
              <a:r>
                <a:rPr lang="ja-JP" altLang="en-US" dirty="0" err="1" smtClean="0"/>
                <a:t>ｓ</a:t>
              </a:r>
              <a:r>
                <a:rPr lang="ja-JP" altLang="en-US" dirty="0" smtClean="0"/>
                <a:t>軌道と</a:t>
              </a:r>
              <a:r>
                <a:rPr lang="en-US" altLang="ja-JP" dirty="0" smtClean="0"/>
                <a:t>p</a:t>
              </a:r>
              <a:r>
                <a:rPr lang="ja-JP" altLang="en-US" dirty="0" smtClean="0"/>
                <a:t>軌道の空間分布の違い</a:t>
              </a:r>
              <a:endParaRPr lang="en-US" altLang="ja-JP" dirty="0" smtClean="0"/>
            </a:p>
            <a:p>
              <a:pPr marL="468000">
                <a:buSzPct val="100000"/>
                <a:buFont typeface="Arial" pitchFamily="34" charset="0"/>
                <a:buChar char="•"/>
              </a:pPr>
              <a:r>
                <a:rPr lang="en-US" altLang="ja-JP" dirty="0" smtClean="0">
                  <a:latin typeface="Symbol" pitchFamily="18" charset="2"/>
                </a:rPr>
                <a:t> L</a:t>
              </a:r>
              <a:r>
                <a:rPr lang="en-US" altLang="ja-JP" dirty="0" smtClean="0"/>
                <a:t>N</a:t>
              </a:r>
              <a:r>
                <a:rPr lang="ja-JP" altLang="en-US" dirty="0" smtClean="0"/>
                <a:t>相互作用が</a:t>
              </a:r>
              <a:r>
                <a:rPr lang="en-US" altLang="ja-JP" dirty="0" smtClean="0"/>
                <a:t>NN</a:t>
              </a:r>
              <a:r>
                <a:rPr lang="ja-JP" altLang="en-US" dirty="0" smtClean="0"/>
                <a:t>相互作用より弱い点</a:t>
              </a:r>
              <a:endParaRPr lang="en-US" altLang="ja-JP" dirty="0" smtClean="0"/>
            </a:p>
            <a:p>
              <a:pPr marL="468000">
                <a:buSzPct val="100000"/>
              </a:pPr>
              <a:endParaRPr lang="en-US" altLang="ja-JP" sz="800" dirty="0" smtClean="0"/>
            </a:p>
            <a:p>
              <a:pPr marL="180000">
                <a:buSzPct val="100000"/>
                <a:buFont typeface="Wingdings" pitchFamily="2" charset="2"/>
                <a:buChar char="l"/>
              </a:pPr>
              <a:r>
                <a:rPr lang="en-US" altLang="ja-JP" sz="2200" b="1" dirty="0" smtClean="0"/>
                <a:t> </a:t>
              </a:r>
              <a:r>
                <a:rPr lang="ja-JP" altLang="en-US" sz="2200" b="1" dirty="0" smtClean="0"/>
                <a:t>全波動関数：</a:t>
              </a:r>
              <a:endParaRPr lang="en-US" altLang="ja-JP" sz="2200" b="1" dirty="0" smtClean="0"/>
            </a:p>
          </p:txBody>
        </p:sp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4786314" y="4286256"/>
            <a:ext cx="4105387" cy="715963"/>
          </p:xfrm>
          <a:graphic>
            <a:graphicData uri="http://schemas.openxmlformats.org/presentationml/2006/ole">
              <p:oleObj spid="_x0000_s138243" name="数式" r:id="rId5" imgW="2323800" imgH="419040" progId="Equation.3">
                <p:embed/>
              </p:oleObj>
            </a:graphicData>
          </a:graphic>
        </p:graphicFrame>
      </p:grpSp>
      <p:sp>
        <p:nvSpPr>
          <p:cNvPr id="12" name="正方形/長方形 11"/>
          <p:cNvSpPr/>
          <p:nvPr/>
        </p:nvSpPr>
        <p:spPr>
          <a:xfrm>
            <a:off x="4572000" y="1214422"/>
            <a:ext cx="4857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ja-JP" altLang="en-US" sz="2400" b="1" dirty="0" smtClean="0">
                <a:solidFill>
                  <a:schemeClr val="tx2"/>
                </a:solidFill>
              </a:rPr>
              <a:t>変分の概要</a:t>
            </a:r>
            <a:endParaRPr lang="en-US" altLang="ja-JP" sz="2400" b="1" dirty="0" smtClean="0">
              <a:solidFill>
                <a:schemeClr val="tx2"/>
              </a:solidFill>
            </a:endParaRPr>
          </a:p>
          <a:p>
            <a:pPr marL="180000">
              <a:buSzPct val="100000"/>
            </a:pPr>
            <a:endParaRPr lang="en-US" altLang="ja-JP" sz="1000" b="1" dirty="0" smtClean="0">
              <a:latin typeface="Symbol" pitchFamily="18" charset="2"/>
            </a:endParaRPr>
          </a:p>
          <a:p>
            <a:pPr marL="180000">
              <a:buSzPct val="100000"/>
            </a:pPr>
            <a:r>
              <a:rPr lang="ja-JP" altLang="en-US" sz="2000" b="1" dirty="0" smtClean="0">
                <a:latin typeface="Symbol" pitchFamily="18" charset="2"/>
              </a:rPr>
              <a:t>変分</a:t>
            </a:r>
            <a:r>
              <a:rPr lang="ja-JP" altLang="en-US" sz="2000" b="1" dirty="0" smtClean="0"/>
              <a:t>　→　角運動量射影　→　</a:t>
            </a:r>
            <a:r>
              <a:rPr lang="en-US" altLang="ja-JP" sz="2000" b="1" dirty="0" smtClean="0"/>
              <a:t>GCM</a:t>
            </a:r>
            <a:r>
              <a:rPr lang="ja-JP" altLang="en-US" sz="2000" b="1" dirty="0" smtClean="0">
                <a:latin typeface="Symbol" pitchFamily="18" charset="2"/>
              </a:rPr>
              <a:t>計算</a:t>
            </a:r>
            <a:endParaRPr lang="en-US" altLang="ja-JP" sz="2000" b="1" dirty="0" smtClean="0">
              <a:latin typeface="Symbol" pitchFamily="18" charset="2"/>
            </a:endParaRPr>
          </a:p>
          <a:p>
            <a:pPr marL="180000">
              <a:buSzPct val="100000"/>
            </a:pPr>
            <a:endParaRPr lang="en-US" altLang="ja-JP" sz="1000" b="1" dirty="0" smtClean="0">
              <a:latin typeface="Symbol" pitchFamily="18" charset="2"/>
            </a:endParaRPr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ja-JP" altLang="en-US" sz="2200" b="1" dirty="0" smtClean="0">
                <a:latin typeface="Symbol" pitchFamily="18" charset="2"/>
              </a:rPr>
              <a:t>変分の概念図</a:t>
            </a:r>
            <a:endParaRPr lang="en-US" altLang="ja-JP" sz="2200" b="1" dirty="0" smtClean="0"/>
          </a:p>
        </p:txBody>
      </p:sp>
      <p:grpSp>
        <p:nvGrpSpPr>
          <p:cNvPr id="5" name="グループ化 29"/>
          <p:cNvGrpSpPr/>
          <p:nvPr/>
        </p:nvGrpSpPr>
        <p:grpSpPr>
          <a:xfrm>
            <a:off x="4786314" y="2786058"/>
            <a:ext cx="4429156" cy="3083976"/>
            <a:chOff x="4857752" y="3571876"/>
            <a:chExt cx="4429156" cy="3083976"/>
          </a:xfrm>
        </p:grpSpPr>
        <p:pic>
          <p:nvPicPr>
            <p:cNvPr id="25" name="図 24" descr="AMD_variatio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3504" y="3571876"/>
              <a:ext cx="2786082" cy="2714368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7286644" y="3639925"/>
              <a:ext cx="185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初期波動関数</a:t>
              </a:r>
              <a:endParaRPr kumimoji="1" lang="en-US" altLang="ja-JP" dirty="0" smtClean="0"/>
            </a:p>
            <a:p>
              <a:pPr algn="ctr"/>
              <a:r>
                <a:rPr lang="en-US" altLang="ja-JP" dirty="0" smtClean="0"/>
                <a:t>(</a:t>
              </a:r>
              <a:r>
                <a:rPr lang="ja-JP" altLang="en-US" dirty="0" smtClean="0"/>
                <a:t>ランダムに生成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429520" y="4702742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エネルギー変分</a:t>
              </a:r>
              <a:endParaRPr kumimoji="1" lang="en-US" altLang="ja-JP" dirty="0" smtClean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857752" y="6286520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クラスター構造</a:t>
              </a:r>
              <a:endParaRPr kumimoji="1" lang="en-US" altLang="ja-JP" dirty="0" smtClean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715140" y="627437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シェル構造</a:t>
              </a:r>
              <a:endParaRPr kumimoji="1" lang="en-US" altLang="ja-JP" dirty="0" smtClean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4714940" y="5786454"/>
            <a:ext cx="4500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変分により配位を決定するため、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シェル構造・クラスター構造を仮定しない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6519470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[1] </a:t>
            </a:r>
            <a:r>
              <a:rPr lang="en-US" altLang="ja-JP" sz="1600" dirty="0" smtClean="0"/>
              <a:t>E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/>
              <a:t>Y. Yamamoto, T. </a:t>
            </a:r>
            <a:r>
              <a:rPr lang="en-US" altLang="ja-JP" sz="1600" dirty="0" err="1" smtClean="0"/>
              <a:t>Motoba</a:t>
            </a:r>
            <a:r>
              <a:rPr lang="en-US" altLang="ja-JP" sz="1600" dirty="0" smtClean="0"/>
              <a:t>, H. </a:t>
            </a:r>
            <a:r>
              <a:rPr lang="en-US" altLang="ja-JP" sz="1600" dirty="0" err="1" smtClean="0"/>
              <a:t>Himeno</a:t>
            </a:r>
            <a:r>
              <a:rPr lang="en-US" altLang="ja-JP" sz="1600" dirty="0" smtClean="0"/>
              <a:t>, K. Ikeda and S. Nagata,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Suppl. </a:t>
            </a:r>
            <a:r>
              <a:rPr lang="en-US" altLang="ja-JP" sz="1600" b="1" dirty="0" smtClean="0"/>
              <a:t>117 </a:t>
            </a:r>
            <a:r>
              <a:rPr lang="en-US" altLang="ja-JP" sz="1600" dirty="0" smtClean="0"/>
              <a:t>(1994), 361.</a:t>
            </a:r>
            <a:endParaRPr lang="ja-JP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648072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Λ</a:t>
            </a:r>
            <a:r>
              <a:rPr kumimoji="1" lang="ja-JP" altLang="en-US" dirty="0" smtClean="0"/>
              <a:t>粒子が付け加わることによる核変形の変化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51584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p-shell</a:t>
            </a:r>
            <a:r>
              <a:rPr lang="ja-JP" altLang="en-US" sz="2000" dirty="0" smtClean="0"/>
              <a:t>には、非常に弱く束縛されたクラスター状態が多数存在</a:t>
            </a:r>
            <a:endParaRPr lang="en-US" altLang="ja-JP" sz="2000" dirty="0" smtClean="0"/>
          </a:p>
          <a:p>
            <a:r>
              <a:rPr kumimoji="1" lang="en-US" altLang="ja-JP" sz="2000" dirty="0" err="1" smtClean="0"/>
              <a:t>sd</a:t>
            </a:r>
            <a:r>
              <a:rPr kumimoji="1" lang="en-US" altLang="ja-JP" sz="2000" dirty="0" smtClean="0"/>
              <a:t>-shell</a:t>
            </a:r>
            <a:r>
              <a:rPr lang="ja-JP" altLang="en-US" sz="2000" dirty="0" smtClean="0"/>
              <a:t>では</a:t>
            </a:r>
            <a:r>
              <a:rPr lang="ja-JP" altLang="en-US" sz="2000" dirty="0" smtClean="0"/>
              <a:t>、基底状態には、密度が飽和した</a:t>
            </a:r>
            <a:r>
              <a:rPr lang="en-US" altLang="ja-JP" sz="2000" dirty="0" smtClean="0"/>
              <a:t>shell</a:t>
            </a:r>
            <a:r>
              <a:rPr lang="ja-JP" altLang="en-US" sz="2000" dirty="0" smtClean="0"/>
              <a:t>構造、励起状態に発達したクラスター構造が現れる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シェル</a:t>
            </a:r>
            <a:r>
              <a:rPr lang="ja-JP" altLang="en-US" sz="2000" dirty="0" smtClean="0"/>
              <a:t>構造とクラスター構造で</a:t>
            </a:r>
            <a:r>
              <a:rPr lang="en-US" altLang="ja-JP" sz="2000" dirty="0" smtClean="0"/>
              <a:t>Λ</a:t>
            </a:r>
            <a:r>
              <a:rPr lang="ja-JP" altLang="en-US" sz="2000" dirty="0" smtClean="0"/>
              <a:t>粒子に対する応答が異なれば、例えば変形度や</a:t>
            </a:r>
            <a:r>
              <a:rPr lang="en-US" altLang="ja-JP" sz="2000" dirty="0" smtClean="0"/>
              <a:t>BΛ</a:t>
            </a:r>
            <a:r>
              <a:rPr lang="ja-JP" altLang="en-US" sz="2000" dirty="0" smtClean="0"/>
              <a:t>の違いとなって現れるだろう</a:t>
            </a:r>
            <a:endParaRPr lang="en-US" altLang="ja-JP" sz="2000" dirty="0" smtClean="0"/>
          </a:p>
          <a:p>
            <a:r>
              <a:rPr lang="en-US" altLang="ja-JP" sz="2000" dirty="0" err="1" smtClean="0"/>
              <a:t>sd</a:t>
            </a:r>
            <a:r>
              <a:rPr lang="en-US" altLang="ja-JP" sz="2000" dirty="0" smtClean="0"/>
              <a:t>-shell</a:t>
            </a:r>
            <a:r>
              <a:rPr lang="ja-JP" altLang="en-US" sz="2000" dirty="0" smtClean="0"/>
              <a:t>核では、</a:t>
            </a:r>
            <a:r>
              <a:rPr lang="en-US" altLang="ja-JP" sz="2000" dirty="0" smtClean="0"/>
              <a:t>Λ</a:t>
            </a:r>
            <a:r>
              <a:rPr lang="ja-JP" altLang="en-US" sz="2000" dirty="0" smtClean="0"/>
              <a:t>粒子の</a:t>
            </a:r>
            <a:r>
              <a:rPr lang="en-US" altLang="ja-JP" sz="2000" dirty="0" smtClean="0"/>
              <a:t>p-shell</a:t>
            </a:r>
            <a:r>
              <a:rPr lang="ja-JP" altLang="en-US" sz="2000" dirty="0" smtClean="0"/>
              <a:t>が束縛するため、</a:t>
            </a:r>
            <a:r>
              <a:rPr lang="en-US" altLang="ja-JP" sz="2000" dirty="0" smtClean="0"/>
              <a:t>s-shell</a:t>
            </a:r>
            <a:r>
              <a:rPr lang="ja-JP" altLang="en-US" sz="2000" dirty="0" smtClean="0"/>
              <a:t>とは異なった応答を示すだろう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Be9L_Be8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080868"/>
            <a:ext cx="3929090" cy="36170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aseline="30000" dirty="0" smtClean="0"/>
              <a:t>9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93440"/>
            <a:ext cx="8229600" cy="5343872"/>
          </a:xfrm>
        </p:spPr>
        <p:txBody>
          <a:bodyPr/>
          <a:lstStyle/>
          <a:p>
            <a:r>
              <a:rPr kumimoji="1" lang="en-US" altLang="ja-JP" sz="2400" b="1" dirty="0" smtClean="0"/>
              <a:t>Positive core</a:t>
            </a:r>
            <a:r>
              <a:rPr lang="ja-JP" altLang="en-US" sz="2400" b="1" dirty="0" smtClean="0"/>
              <a:t> </a:t>
            </a:r>
            <a:r>
              <a:rPr kumimoji="1" lang="en-US" altLang="ja-JP" sz="2400" b="1" dirty="0" smtClean="0">
                <a:latin typeface="Cambria Math"/>
                <a:ea typeface="Cambria Math"/>
              </a:rPr>
              <a:t>⊗</a:t>
            </a:r>
            <a:r>
              <a:rPr kumimoji="1" lang="en-US" altLang="ja-JP" sz="2400" b="1" dirty="0" smtClean="0">
                <a:latin typeface="Symbol" pitchFamily="18" charset="2"/>
              </a:rPr>
              <a:t>L</a:t>
            </a:r>
            <a:r>
              <a:rPr kumimoji="1" lang="ja-JP" altLang="en-US" sz="2400" b="1" dirty="0" smtClean="0"/>
              <a:t>（</a:t>
            </a:r>
            <a:r>
              <a:rPr kumimoji="1" lang="en-US" altLang="ja-JP" sz="2400" b="1" dirty="0" smtClean="0"/>
              <a:t>s</a:t>
            </a:r>
            <a:r>
              <a:rPr kumimoji="1" lang="ja-JP" altLang="en-US" sz="2400" b="1" dirty="0" smtClean="0"/>
              <a:t> </a:t>
            </a:r>
            <a:r>
              <a:rPr kumimoji="1" lang="en-US" altLang="ja-JP" sz="2400" b="1" dirty="0" smtClean="0"/>
              <a:t>orbit, p orbit</a:t>
            </a:r>
            <a:r>
              <a:rPr kumimoji="1" lang="ja-JP" altLang="en-US" sz="2400" b="1" dirty="0" smtClean="0"/>
              <a:t>）</a:t>
            </a:r>
            <a:endParaRPr kumimoji="1" lang="en-US" altLang="ja-JP" sz="2400" b="1" dirty="0" smtClean="0"/>
          </a:p>
          <a:p>
            <a:pPr lvl="1"/>
            <a:r>
              <a:rPr lang="en-US" altLang="ja-JP" sz="1800" b="0" dirty="0" smtClean="0"/>
              <a:t>For the comparison, the curves of </a:t>
            </a:r>
            <a:r>
              <a:rPr lang="en-US" altLang="ja-JP" sz="1800" b="0" baseline="30000" dirty="0" smtClean="0"/>
              <a:t>9</a:t>
            </a:r>
            <a:r>
              <a:rPr lang="en-US" altLang="ja-JP" sz="1800" b="0" baseline="-25000" dirty="0" smtClean="0">
                <a:latin typeface="Symbol" pitchFamily="18" charset="2"/>
              </a:rPr>
              <a:t>L</a:t>
            </a:r>
            <a:r>
              <a:rPr lang="en-US" altLang="ja-JP" sz="1800" b="0" dirty="0" smtClean="0"/>
              <a:t>Be are shifted by 3.0 </a:t>
            </a:r>
            <a:r>
              <a:rPr lang="en-US" altLang="ja-JP" sz="1800" b="0" dirty="0" err="1" smtClean="0"/>
              <a:t>MeV</a:t>
            </a:r>
            <a:endParaRPr kumimoji="1" lang="ja-JP" altLang="en-US" sz="1800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00298" y="28882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/>
              <a:t>8</a:t>
            </a:r>
            <a:r>
              <a:rPr lang="en-US" altLang="ja-JP" b="1" dirty="0" smtClean="0"/>
              <a:t>Be Pos.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43306" y="213323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chemeClr val="tx2"/>
                </a:solidFill>
                <a:latin typeface="Cambria Math"/>
                <a:ea typeface="Cambria Math"/>
              </a:rPr>
              <a:t>8</a:t>
            </a:r>
            <a:r>
              <a:rPr lang="en-US" altLang="ja-JP" b="1" dirty="0" smtClean="0">
                <a:solidFill>
                  <a:schemeClr val="tx2"/>
                </a:solidFill>
                <a:latin typeface="Cambria Math"/>
                <a:ea typeface="Cambria Math"/>
              </a:rPr>
              <a:t>Be(+)⊗</a:t>
            </a:r>
            <a:r>
              <a:rPr lang="en-US" altLang="ja-JP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chemeClr val="tx2"/>
                </a:solidFill>
              </a:rPr>
              <a:t>(p) + 3.0 </a:t>
            </a:r>
            <a:r>
              <a:rPr lang="en-US" altLang="ja-JP" b="1" dirty="0" err="1" smtClean="0">
                <a:solidFill>
                  <a:schemeClr val="tx2"/>
                </a:solidFill>
              </a:rPr>
              <a:t>MeV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500166" y="48171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8</a:t>
            </a:r>
            <a:r>
              <a:rPr lang="en-US" altLang="ja-JP" b="1" dirty="0" smtClean="0">
                <a:solidFill>
                  <a:srgbClr val="FF0000"/>
                </a:solidFill>
                <a:latin typeface="Cambria Math"/>
                <a:ea typeface="Cambria Math"/>
              </a:rPr>
              <a:t>Be(+)⊗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</a:rPr>
              <a:t>(s) + 3.0MeV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28860" y="1671568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8</a:t>
            </a:r>
            <a:r>
              <a:rPr lang="en-US" altLang="ja-JP" sz="2000" b="1" dirty="0" smtClean="0"/>
              <a:t>Be (Pos.) </a:t>
            </a:r>
            <a:r>
              <a:rPr lang="en-US" altLang="ja-JP" sz="2000" b="1" dirty="0" smtClean="0">
                <a:latin typeface="Cambria Math"/>
                <a:ea typeface="Cambria Math"/>
              </a:rPr>
              <a:t>⊗ </a:t>
            </a:r>
            <a:r>
              <a:rPr lang="en-US" altLang="ja-JP" sz="2000" b="1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sz="2000" b="1" dirty="0" smtClean="0">
                <a:ea typeface="Cambria Math"/>
              </a:rPr>
              <a:t>(s, p)</a:t>
            </a:r>
            <a:endParaRPr kumimoji="1" lang="ja-JP" altLang="en-US" sz="2000" b="1" dirty="0"/>
          </a:p>
        </p:txBody>
      </p:sp>
      <p:grpSp>
        <p:nvGrpSpPr>
          <p:cNvPr id="4" name="グループ化 69"/>
          <p:cNvGrpSpPr/>
          <p:nvPr/>
        </p:nvGrpSpPr>
        <p:grpSpPr>
          <a:xfrm>
            <a:off x="4786314" y="3286124"/>
            <a:ext cx="3643338" cy="1785950"/>
            <a:chOff x="4086924" y="2500306"/>
            <a:chExt cx="3643338" cy="1785950"/>
          </a:xfrm>
        </p:grpSpPr>
        <p:grpSp>
          <p:nvGrpSpPr>
            <p:cNvPr id="5" name="グループ化 53"/>
            <p:cNvGrpSpPr/>
            <p:nvPr/>
          </p:nvGrpSpPr>
          <p:grpSpPr>
            <a:xfrm>
              <a:off x="4086924" y="2500306"/>
              <a:ext cx="3643338" cy="1785950"/>
              <a:chOff x="2000232" y="2187660"/>
              <a:chExt cx="3643338" cy="1785950"/>
            </a:xfrm>
          </p:grpSpPr>
          <p:grpSp>
            <p:nvGrpSpPr>
              <p:cNvPr id="6" name="グループ化 59"/>
              <p:cNvGrpSpPr/>
              <p:nvPr/>
            </p:nvGrpSpPr>
            <p:grpSpPr>
              <a:xfrm>
                <a:off x="2000232" y="2187660"/>
                <a:ext cx="3500462" cy="1601284"/>
                <a:chOff x="2000232" y="2128364"/>
                <a:chExt cx="3500462" cy="1601284"/>
              </a:xfrm>
            </p:grpSpPr>
            <p:pic>
              <p:nvPicPr>
                <p:cNvPr id="26" name="Picture 4" descr="Be8_NCPOS_B0675_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9062" t="20833" r="27657" b="21458"/>
                <a:stretch>
                  <a:fillRect/>
                </a:stretch>
              </p:blipFill>
              <p:spPr bwMode="auto">
                <a:xfrm>
                  <a:off x="4000496" y="2128364"/>
                  <a:ext cx="1500198" cy="1500198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cxnSp>
              <p:nvCxnSpPr>
                <p:cNvPr id="28" name="直線コネクタ 27"/>
                <p:cNvCxnSpPr>
                  <a:stCxn id="29" idx="6"/>
                  <a:endCxn id="25" idx="1"/>
                </p:cNvCxnSpPr>
                <p:nvPr/>
              </p:nvCxnSpPr>
              <p:spPr>
                <a:xfrm>
                  <a:off x="2500298" y="3092777"/>
                  <a:ext cx="1500198" cy="636871"/>
                </a:xfrm>
                <a:prstGeom prst="line">
                  <a:avLst/>
                </a:prstGeom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円/楕円 28"/>
                <p:cNvSpPr/>
                <p:nvPr/>
              </p:nvSpPr>
              <p:spPr>
                <a:xfrm>
                  <a:off x="2000232" y="2914182"/>
                  <a:ext cx="500066" cy="35719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5" name="テキスト ボックス 24"/>
              <p:cNvSpPr txBox="1"/>
              <p:nvPr/>
            </p:nvSpPr>
            <p:spPr>
              <a:xfrm>
                <a:off x="4000496" y="3604278"/>
                <a:ext cx="16430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/>
                  <a:t>min.</a:t>
                </a:r>
                <a:r>
                  <a:rPr kumimoji="1" lang="ja-JP" altLang="en-US" b="1" dirty="0" smtClean="0"/>
                  <a:t>：</a:t>
                </a:r>
                <a:r>
                  <a:rPr kumimoji="1" lang="en-US" altLang="ja-JP" b="1" dirty="0" smtClean="0">
                    <a:latin typeface="Symbol" pitchFamily="18" charset="2"/>
                  </a:rPr>
                  <a:t>b</a:t>
                </a:r>
                <a:r>
                  <a:rPr kumimoji="1" lang="en-US" altLang="ja-JP" b="1" dirty="0" smtClean="0"/>
                  <a:t> =0.680</a:t>
                </a:r>
                <a:endParaRPr kumimoji="1" lang="ja-JP" altLang="en-US" b="1" dirty="0"/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6087188" y="2571744"/>
              <a:ext cx="1143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baseline="30000" dirty="0" smtClean="0"/>
                <a:t>8</a:t>
              </a:r>
              <a:r>
                <a:rPr kumimoji="1" lang="en-US" altLang="ja-JP" sz="1600" b="1" dirty="0" smtClean="0"/>
                <a:t>Be (+)</a:t>
              </a:r>
              <a:endParaRPr kumimoji="1" lang="ja-JP" altLang="en-US" sz="1600" b="1" dirty="0"/>
            </a:p>
          </p:txBody>
        </p:sp>
      </p:grpSp>
      <p:grpSp>
        <p:nvGrpSpPr>
          <p:cNvPr id="7" name="グループ化 95"/>
          <p:cNvGrpSpPr/>
          <p:nvPr/>
        </p:nvGrpSpPr>
        <p:grpSpPr>
          <a:xfrm>
            <a:off x="4857752" y="1142984"/>
            <a:ext cx="3714776" cy="2286016"/>
            <a:chOff x="4271258" y="4000504"/>
            <a:chExt cx="3714776" cy="2286016"/>
          </a:xfrm>
        </p:grpSpPr>
        <p:grpSp>
          <p:nvGrpSpPr>
            <p:cNvPr id="8" name="グループ化 84"/>
            <p:cNvGrpSpPr/>
            <p:nvPr/>
          </p:nvGrpSpPr>
          <p:grpSpPr>
            <a:xfrm>
              <a:off x="4271258" y="4000504"/>
              <a:ext cx="3571900" cy="2286016"/>
              <a:chOff x="3740730" y="4345552"/>
              <a:chExt cx="3571900" cy="2286016"/>
            </a:xfrm>
          </p:grpSpPr>
          <p:grpSp>
            <p:nvGrpSpPr>
              <p:cNvPr id="9" name="グループ化 30"/>
              <p:cNvGrpSpPr/>
              <p:nvPr/>
            </p:nvGrpSpPr>
            <p:grpSpPr>
              <a:xfrm>
                <a:off x="5669556" y="4345552"/>
                <a:ext cx="1643074" cy="1798092"/>
                <a:chOff x="7253479" y="4071942"/>
                <a:chExt cx="1643074" cy="1798092"/>
              </a:xfrm>
            </p:grpSpPr>
            <p:pic>
              <p:nvPicPr>
                <p:cNvPr id="37" name="Picture 3" descr="Be9L_PosB0700_b_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29375" t="21666" r="29219" b="21251"/>
                <a:stretch>
                  <a:fillRect/>
                </a:stretch>
              </p:blipFill>
              <p:spPr bwMode="auto">
                <a:xfrm>
                  <a:off x="7268469" y="4071942"/>
                  <a:ext cx="1500198" cy="1549546"/>
                </a:xfrm>
                <a:prstGeom prst="rect">
                  <a:avLst/>
                </a:prstGeom>
                <a:noFill/>
              </p:spPr>
            </p:pic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7253479" y="5500702"/>
                  <a:ext cx="164307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srgbClr val="002060"/>
                      </a:solidFill>
                    </a:rPr>
                    <a:t>min.</a:t>
                  </a:r>
                  <a:r>
                    <a:rPr kumimoji="1" lang="ja-JP" altLang="en-US" b="1" dirty="0" smtClean="0">
                      <a:solidFill>
                        <a:srgbClr val="002060"/>
                      </a:solidFill>
                    </a:rPr>
                    <a:t>：</a:t>
                  </a:r>
                  <a:r>
                    <a:rPr kumimoji="1" lang="en-US" altLang="ja-JP" b="1" dirty="0" smtClean="0">
                      <a:solidFill>
                        <a:srgbClr val="002060"/>
                      </a:solidFill>
                      <a:latin typeface="Symbol" pitchFamily="18" charset="2"/>
                    </a:rPr>
                    <a:t>b</a:t>
                  </a:r>
                  <a:r>
                    <a:rPr kumimoji="1" lang="en-US" altLang="ja-JP" b="1" dirty="0" smtClean="0">
                      <a:solidFill>
                        <a:srgbClr val="002060"/>
                      </a:solidFill>
                    </a:rPr>
                    <a:t> = 0.706</a:t>
                  </a:r>
                  <a:endParaRPr kumimoji="1" lang="ja-JP" altLang="en-US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35" name="円/楕円 34"/>
              <p:cNvSpPr/>
              <p:nvPr/>
            </p:nvSpPr>
            <p:spPr>
              <a:xfrm>
                <a:off x="3740730" y="6274378"/>
                <a:ext cx="500066" cy="35719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" name="直線コネクタ 35"/>
              <p:cNvCxnSpPr>
                <a:endCxn id="38" idx="1"/>
              </p:cNvCxnSpPr>
              <p:nvPr/>
            </p:nvCxnSpPr>
            <p:spPr>
              <a:xfrm flipV="1">
                <a:off x="4240796" y="5958978"/>
                <a:ext cx="1428760" cy="529714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テキスト ボックス 32"/>
            <p:cNvSpPr txBox="1"/>
            <p:nvPr/>
          </p:nvSpPr>
          <p:spPr>
            <a:xfrm>
              <a:off x="6200084" y="4000504"/>
              <a:ext cx="17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baseline="30000" dirty="0" smtClean="0">
                  <a:solidFill>
                    <a:schemeClr val="tx2"/>
                  </a:solidFill>
                </a:rPr>
                <a:t>8</a:t>
              </a:r>
              <a:r>
                <a:rPr kumimoji="1" lang="en-US" altLang="ja-JP" sz="1600" b="1" dirty="0" smtClean="0">
                  <a:solidFill>
                    <a:schemeClr val="tx2"/>
                  </a:solidFill>
                </a:rPr>
                <a:t>Be (+)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(p)</a:t>
              </a:r>
              <a:endParaRPr kumimoji="1" lang="ja-JP" alt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グループ化 94"/>
          <p:cNvGrpSpPr/>
          <p:nvPr/>
        </p:nvGrpSpPr>
        <p:grpSpPr>
          <a:xfrm>
            <a:off x="357158" y="2857496"/>
            <a:ext cx="4786346" cy="2214578"/>
            <a:chOff x="4000496" y="3702610"/>
            <a:chExt cx="4786346" cy="2214578"/>
          </a:xfrm>
        </p:grpSpPr>
        <p:grpSp>
          <p:nvGrpSpPr>
            <p:cNvPr id="11" name="グループ化 70"/>
            <p:cNvGrpSpPr/>
            <p:nvPr/>
          </p:nvGrpSpPr>
          <p:grpSpPr>
            <a:xfrm>
              <a:off x="4000496" y="3702610"/>
              <a:ext cx="4786346" cy="2214578"/>
              <a:chOff x="2088002" y="4889760"/>
              <a:chExt cx="4786346" cy="2214578"/>
            </a:xfrm>
          </p:grpSpPr>
          <p:grpSp>
            <p:nvGrpSpPr>
              <p:cNvPr id="12" name="グループ化 28"/>
              <p:cNvGrpSpPr/>
              <p:nvPr/>
            </p:nvGrpSpPr>
            <p:grpSpPr>
              <a:xfrm>
                <a:off x="2088002" y="4889760"/>
                <a:ext cx="1658064" cy="1857388"/>
                <a:chOff x="2445192" y="4818322"/>
                <a:chExt cx="1658064" cy="1857388"/>
              </a:xfrm>
            </p:grpSpPr>
            <p:pic>
              <p:nvPicPr>
                <p:cNvPr id="52" name="Picture 2" descr="Be9L_PosB0700_a_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9532" t="21458" r="29219" b="21249"/>
                <a:stretch>
                  <a:fillRect/>
                </a:stretch>
              </p:blipFill>
              <p:spPr bwMode="auto">
                <a:xfrm>
                  <a:off x="2445192" y="4818322"/>
                  <a:ext cx="1500198" cy="1562707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2460182" y="6306378"/>
                  <a:ext cx="164307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srgbClr val="FF0000"/>
                      </a:solidFill>
                    </a:rPr>
                    <a:t>min.</a:t>
                  </a:r>
                  <a:r>
                    <a:rPr lang="ja-JP" altLang="en-US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：</a:t>
                  </a:r>
                  <a:r>
                    <a:rPr kumimoji="1" lang="en-US" altLang="ja-JP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  <a:r>
                    <a:rPr kumimoji="1" lang="en-US" altLang="ja-JP" b="1" dirty="0" smtClean="0">
                      <a:solidFill>
                        <a:srgbClr val="FF0000"/>
                      </a:solidFill>
                    </a:rPr>
                    <a:t> = 0.650</a:t>
                  </a:r>
                  <a:endParaRPr kumimoji="1" lang="ja-JP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直線コネクタ 49"/>
              <p:cNvCxnSpPr>
                <a:stCxn id="53" idx="3"/>
                <a:endCxn id="51" idx="2"/>
              </p:cNvCxnSpPr>
              <p:nvPr/>
            </p:nvCxnSpPr>
            <p:spPr>
              <a:xfrm>
                <a:off x="3746066" y="6562482"/>
                <a:ext cx="2628216" cy="3632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円/楕円 50"/>
              <p:cNvSpPr/>
              <p:nvPr/>
            </p:nvSpPr>
            <p:spPr>
              <a:xfrm>
                <a:off x="6374282" y="6747148"/>
                <a:ext cx="500066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000496" y="3721246"/>
              <a:ext cx="17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baseline="30000" dirty="0" smtClean="0">
                  <a:solidFill>
                    <a:srgbClr val="FF0000"/>
                  </a:solidFill>
                </a:rPr>
                <a:t>8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Be (+)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(s)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196563" y="5715016"/>
            <a:ext cx="6750875" cy="106873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lIns="216000" tIns="72000" rIns="36000" bIns="72000" rtlCol="0">
            <a:spAutoFit/>
          </a:bodyPr>
          <a:lstStyle/>
          <a:p>
            <a:pPr marL="576000" lvl="2"/>
            <a:r>
              <a:rPr lang="en-US" altLang="ja-JP" sz="2000" b="1" dirty="0" smtClean="0">
                <a:solidFill>
                  <a:srgbClr val="C00000"/>
                </a:solidFill>
              </a:rPr>
              <a:t>Energy curve</a:t>
            </a:r>
          </a:p>
          <a:p>
            <a:pPr marL="792000" lvl="3"/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</a:rPr>
              <a:t>L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in </a:t>
            </a:r>
            <a:r>
              <a:rPr lang="en-US" altLang="ja-JP" sz="2000" b="1" u="sng" dirty="0" smtClean="0">
                <a:solidFill>
                  <a:srgbClr val="C00000"/>
                </a:solidFill>
              </a:rPr>
              <a:t>s orbit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i="1" dirty="0" smtClean="0">
                <a:solidFill>
                  <a:srgbClr val="C00000"/>
                </a:solidFill>
              </a:rPr>
              <a:t>reduces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the nuclear deformation</a:t>
            </a:r>
          </a:p>
          <a:p>
            <a:pPr marL="792000" lvl="3"/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in </a:t>
            </a:r>
            <a:r>
              <a:rPr lang="en-US" altLang="ja-JP" sz="2000" b="1" u="sng" dirty="0" smtClean="0">
                <a:solidFill>
                  <a:srgbClr val="C00000"/>
                </a:solidFill>
              </a:rPr>
              <a:t>p orbit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i="1" dirty="0" smtClean="0">
                <a:solidFill>
                  <a:srgbClr val="C00000"/>
                </a:solidFill>
              </a:rPr>
              <a:t>enhances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the nuclear deformation</a:t>
            </a:r>
            <a:endParaRPr lang="en-US" altLang="ja-JP" sz="2000" b="1" u="sng" dirty="0" smtClean="0">
              <a:solidFill>
                <a:srgbClr val="C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C13L_C12_NC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59799"/>
            <a:ext cx="4044859" cy="3690046"/>
          </a:xfrm>
          <a:prstGeom prst="rect">
            <a:avLst/>
          </a:prstGeom>
        </p:spPr>
      </p:pic>
      <p:pic>
        <p:nvPicPr>
          <p:cNvPr id="31" name="図 30" descr="C13L_C12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973680"/>
            <a:ext cx="4017737" cy="3669898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43872"/>
          </a:xfrm>
        </p:spPr>
        <p:txBody>
          <a:bodyPr>
            <a:normAutofit/>
          </a:bodyPr>
          <a:lstStyle/>
          <a:p>
            <a:r>
              <a:rPr lang="en-US" altLang="ja-JP" sz="2400" b="1" baseline="30000" dirty="0" smtClean="0"/>
              <a:t>12</a:t>
            </a:r>
            <a:r>
              <a:rPr lang="en-US" altLang="ja-JP" sz="2400" b="1" dirty="0" smtClean="0"/>
              <a:t>C(+, -)</a:t>
            </a:r>
            <a:r>
              <a:rPr kumimoji="1" lang="en-US" altLang="ja-JP" sz="2400" b="1" dirty="0" smtClean="0">
                <a:latin typeface="Cambria Math"/>
                <a:ea typeface="Cambria Math"/>
              </a:rPr>
              <a:t>⊗</a:t>
            </a:r>
            <a:r>
              <a:rPr kumimoji="1" lang="en-US" altLang="ja-JP" sz="2400" b="1" dirty="0" smtClean="0">
                <a:latin typeface="Symbol" pitchFamily="18" charset="2"/>
              </a:rPr>
              <a:t>L</a:t>
            </a:r>
            <a:r>
              <a:rPr kumimoji="1" lang="ja-JP" altLang="en-US" sz="2400" b="1" dirty="0" smtClean="0"/>
              <a:t>（</a:t>
            </a:r>
            <a:r>
              <a:rPr kumimoji="1" lang="en-US" altLang="ja-JP" sz="2400" b="1" dirty="0" smtClean="0"/>
              <a:t>s</a:t>
            </a:r>
            <a:r>
              <a:rPr kumimoji="1" lang="ja-JP" altLang="en-US" sz="2400" b="1" dirty="0" smtClean="0"/>
              <a:t> </a:t>
            </a:r>
            <a:r>
              <a:rPr kumimoji="1" lang="en-US" altLang="ja-JP" sz="2400" b="1" dirty="0" smtClean="0"/>
              <a:t>orbit, p orbit</a:t>
            </a:r>
            <a:r>
              <a:rPr kumimoji="1" lang="ja-JP" altLang="en-US" sz="2400" b="1" dirty="0" smtClean="0"/>
              <a:t>）</a:t>
            </a:r>
            <a:endParaRPr kumimoji="1" lang="en-US" altLang="ja-JP" sz="2400" b="1" dirty="0" smtClean="0"/>
          </a:p>
          <a:p>
            <a:pPr lvl="1"/>
            <a:r>
              <a:rPr lang="en-US" altLang="ja-JP" sz="1800" b="0" dirty="0" smtClean="0"/>
              <a:t>For the comparison, the curves of </a:t>
            </a:r>
            <a:r>
              <a:rPr lang="en-US" altLang="ja-JP" sz="1800" b="0" baseline="30000" dirty="0" smtClean="0"/>
              <a:t>12</a:t>
            </a:r>
            <a:r>
              <a:rPr lang="en-US" altLang="ja-JP" sz="1800" b="0" dirty="0" smtClean="0"/>
              <a:t>C </a:t>
            </a:r>
            <a:r>
              <a:rPr lang="en-US" altLang="ja-JP" sz="1800" b="0" dirty="0" smtClean="0">
                <a:latin typeface="Cambria Math"/>
                <a:ea typeface="Cambria Math"/>
              </a:rPr>
              <a:t>⊗ </a:t>
            </a:r>
            <a:r>
              <a:rPr lang="en-US" altLang="ja-JP" sz="1800" b="0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sz="1800" b="0" dirty="0" smtClean="0">
                <a:ea typeface="Cambria Math"/>
              </a:rPr>
              <a:t>(s wave)</a:t>
            </a:r>
            <a:r>
              <a:rPr lang="en-US" altLang="ja-JP" sz="1800" b="0" dirty="0" smtClean="0"/>
              <a:t> are shifted by 8.0 </a:t>
            </a:r>
            <a:r>
              <a:rPr lang="en-US" altLang="ja-JP" sz="1800" b="0" dirty="0" err="1" smtClean="0"/>
              <a:t>MeV</a:t>
            </a:r>
            <a:endParaRPr kumimoji="1" lang="ja-JP" altLang="en-US" sz="1800" b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aseline="30000" dirty="0" smtClean="0"/>
              <a:t>13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71604" y="29289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/>
              <a:t>12</a:t>
            </a:r>
            <a:r>
              <a:rPr lang="en-US" altLang="ja-JP" b="1" dirty="0" smtClean="0"/>
              <a:t>C Pos.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85852" y="328612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chemeClr val="tx2"/>
                </a:solidFill>
                <a:latin typeface="Cambria Math"/>
                <a:ea typeface="Cambria Math"/>
              </a:rPr>
              <a:t>12</a:t>
            </a:r>
            <a:r>
              <a:rPr lang="en-US" altLang="ja-JP" b="1" dirty="0" smtClean="0">
                <a:solidFill>
                  <a:schemeClr val="tx2"/>
                </a:solidFill>
                <a:latin typeface="Cambria Math"/>
                <a:ea typeface="Cambria Math"/>
              </a:rPr>
              <a:t>C(+)⊗</a:t>
            </a:r>
            <a:r>
              <a:rPr lang="en-US" altLang="ja-JP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chemeClr val="tx2"/>
                </a:solidFill>
              </a:rPr>
              <a:t>(p)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571604" y="434555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12</a:t>
            </a:r>
            <a:r>
              <a:rPr lang="en-US" altLang="ja-JP" b="1" dirty="0" smtClean="0">
                <a:solidFill>
                  <a:srgbClr val="FF0000"/>
                </a:solidFill>
                <a:latin typeface="Cambria Math"/>
                <a:ea typeface="Cambria Math"/>
              </a:rPr>
              <a:t>C(+)⊗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</a:rPr>
              <a:t>(s) + 8.0MeV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00760" y="314324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/>
              <a:t>12</a:t>
            </a:r>
            <a:r>
              <a:rPr lang="en-US" altLang="ja-JP" b="1" dirty="0" smtClean="0"/>
              <a:t>C Neg.</a:t>
            </a:r>
            <a:endParaRPr kumimoji="1" lang="ja-JP" altLang="en-US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57752" y="463130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12</a:t>
            </a:r>
            <a:r>
              <a:rPr lang="en-US" altLang="ja-JP" b="1" dirty="0" smtClean="0">
                <a:solidFill>
                  <a:srgbClr val="FF0000"/>
                </a:solidFill>
                <a:latin typeface="Cambria Math"/>
                <a:ea typeface="Cambria Math"/>
              </a:rPr>
              <a:t>C(-)⊗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</a:rPr>
              <a:t>(s) + 8.0MeV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28662" y="157161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12</a:t>
            </a:r>
            <a:r>
              <a:rPr lang="en-US" altLang="ja-JP" sz="2000" b="1" dirty="0" smtClean="0"/>
              <a:t>C (Pos.) </a:t>
            </a:r>
            <a:r>
              <a:rPr lang="en-US" altLang="ja-JP" sz="2000" b="1" dirty="0" smtClean="0">
                <a:latin typeface="Cambria Math"/>
                <a:ea typeface="Cambria Math"/>
              </a:rPr>
              <a:t>⊗ </a:t>
            </a:r>
            <a:r>
              <a:rPr lang="en-US" altLang="ja-JP" sz="2000" b="1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sz="2000" b="1" dirty="0" smtClean="0">
                <a:ea typeface="Cambria Math"/>
              </a:rPr>
              <a:t>(s, p)</a:t>
            </a:r>
            <a:endParaRPr kumimoji="1" lang="ja-JP" altLang="en-US" sz="20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86380" y="157161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12</a:t>
            </a:r>
            <a:r>
              <a:rPr lang="en-US" altLang="ja-JP" sz="2000" b="1" dirty="0" smtClean="0"/>
              <a:t>C (Neg.) </a:t>
            </a:r>
            <a:r>
              <a:rPr lang="en-US" altLang="ja-JP" sz="2000" b="1" dirty="0" smtClean="0">
                <a:latin typeface="Cambria Math"/>
                <a:ea typeface="Cambria Math"/>
              </a:rPr>
              <a:t>⊗ </a:t>
            </a:r>
            <a:r>
              <a:rPr lang="en-US" altLang="ja-JP" sz="2000" b="1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sz="2000" b="1" dirty="0" smtClean="0">
                <a:ea typeface="Cambria Math"/>
              </a:rPr>
              <a:t>(s)</a:t>
            </a:r>
            <a:endParaRPr kumimoji="1" lang="ja-JP" altLang="en-US" sz="2000" b="1" dirty="0"/>
          </a:p>
        </p:txBody>
      </p:sp>
      <p:grpSp>
        <p:nvGrpSpPr>
          <p:cNvPr id="4" name="グループ化 26"/>
          <p:cNvGrpSpPr/>
          <p:nvPr/>
        </p:nvGrpSpPr>
        <p:grpSpPr>
          <a:xfrm>
            <a:off x="500034" y="1142984"/>
            <a:ext cx="2500330" cy="2229568"/>
            <a:chOff x="1925282" y="857232"/>
            <a:chExt cx="2500330" cy="2229568"/>
          </a:xfrm>
        </p:grpSpPr>
        <p:grpSp>
          <p:nvGrpSpPr>
            <p:cNvPr id="5" name="グループ化 53"/>
            <p:cNvGrpSpPr/>
            <p:nvPr/>
          </p:nvGrpSpPr>
          <p:grpSpPr>
            <a:xfrm>
              <a:off x="1925282" y="2286262"/>
              <a:ext cx="2500330" cy="800538"/>
              <a:chOff x="3496918" y="2973748"/>
              <a:chExt cx="2500330" cy="800538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3496918" y="2973748"/>
                <a:ext cx="16430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/>
                  <a:t>min.</a:t>
                </a:r>
                <a:r>
                  <a:rPr kumimoji="1" lang="ja-JP" altLang="en-US" b="1" dirty="0" smtClean="0"/>
                  <a:t>：</a:t>
                </a:r>
                <a:r>
                  <a:rPr kumimoji="1" lang="en-US" altLang="ja-JP" b="1" dirty="0" smtClean="0">
                    <a:latin typeface="Symbol" pitchFamily="18" charset="2"/>
                  </a:rPr>
                  <a:t>b</a:t>
                </a:r>
                <a:r>
                  <a:rPr kumimoji="1" lang="en-US" altLang="ja-JP" b="1" dirty="0" smtClean="0"/>
                  <a:t> =0.275</a:t>
                </a:r>
                <a:endParaRPr kumimoji="1" lang="ja-JP" altLang="en-US" b="1" dirty="0"/>
              </a:p>
            </p:txBody>
          </p:sp>
          <p:grpSp>
            <p:nvGrpSpPr>
              <p:cNvPr id="6" name="グループ化 59"/>
              <p:cNvGrpSpPr/>
              <p:nvPr/>
            </p:nvGrpSpPr>
            <p:grpSpPr>
              <a:xfrm>
                <a:off x="4997116" y="3187792"/>
                <a:ext cx="1000132" cy="586494"/>
                <a:chOff x="4997116" y="3128496"/>
                <a:chExt cx="1000132" cy="586494"/>
              </a:xfrm>
            </p:grpSpPr>
            <p:sp>
              <p:nvSpPr>
                <p:cNvPr id="37" name="円/楕円 36"/>
                <p:cNvSpPr/>
                <p:nvPr/>
              </p:nvSpPr>
              <p:spPr>
                <a:xfrm>
                  <a:off x="5497182" y="3500676"/>
                  <a:ext cx="500066" cy="21431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6" name="直線コネクタ 35"/>
                <p:cNvCxnSpPr>
                  <a:stCxn id="37" idx="1"/>
                </p:cNvCxnSpPr>
                <p:nvPr/>
              </p:nvCxnSpPr>
              <p:spPr>
                <a:xfrm rot="16200000" flipV="1">
                  <a:off x="5081983" y="3043629"/>
                  <a:ext cx="403566" cy="573299"/>
                </a:xfrm>
                <a:prstGeom prst="line">
                  <a:avLst/>
                </a:prstGeom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グループ化 10"/>
            <p:cNvGrpSpPr/>
            <p:nvPr/>
          </p:nvGrpSpPr>
          <p:grpSpPr>
            <a:xfrm>
              <a:off x="1925282" y="857232"/>
              <a:ext cx="1571636" cy="1512610"/>
              <a:chOff x="1925282" y="857232"/>
              <a:chExt cx="1571636" cy="1512610"/>
            </a:xfrm>
          </p:grpSpPr>
          <p:pic>
            <p:nvPicPr>
              <p:cNvPr id="30" name="Picture 186" descr="C12_POS_B0275_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062" t="21249" r="27344" b="21875"/>
              <a:stretch>
                <a:fillRect/>
              </a:stretch>
            </p:blipFill>
            <p:spPr bwMode="auto">
              <a:xfrm>
                <a:off x="1925282" y="857232"/>
                <a:ext cx="1571636" cy="1512610"/>
              </a:xfrm>
              <a:prstGeom prst="rect">
                <a:avLst/>
              </a:prstGeom>
              <a:noFill/>
            </p:spPr>
          </p:pic>
          <p:sp>
            <p:nvSpPr>
              <p:cNvPr id="32" name="テキスト ボックス 3"/>
              <p:cNvSpPr txBox="1"/>
              <p:nvPr/>
            </p:nvSpPr>
            <p:spPr>
              <a:xfrm>
                <a:off x="1925282" y="888280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baseline="30000" dirty="0" smtClean="0"/>
                  <a:t>12</a:t>
                </a:r>
                <a:r>
                  <a:rPr kumimoji="1" lang="en-US" altLang="ja-JP" sz="1600" b="1" dirty="0" smtClean="0"/>
                  <a:t>C (+)</a:t>
                </a:r>
                <a:endParaRPr kumimoji="1" lang="ja-JP" altLang="en-US" sz="1600" b="1" dirty="0"/>
              </a:p>
            </p:txBody>
          </p:sp>
        </p:grpSp>
      </p:grpSp>
      <p:grpSp>
        <p:nvGrpSpPr>
          <p:cNvPr id="8" name="グループ化 39"/>
          <p:cNvGrpSpPr/>
          <p:nvPr/>
        </p:nvGrpSpPr>
        <p:grpSpPr>
          <a:xfrm>
            <a:off x="1142976" y="3709846"/>
            <a:ext cx="2857520" cy="1808772"/>
            <a:chOff x="4857752" y="933082"/>
            <a:chExt cx="2857520" cy="1808772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857884" y="2372522"/>
              <a:ext cx="1643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</a:rPr>
                <a:t>min.</a:t>
              </a:r>
              <a:r>
                <a:rPr lang="ja-JP" altLang="en-US" b="1" dirty="0" smtClean="0">
                  <a:solidFill>
                    <a:srgbClr val="FF0000"/>
                  </a:solidFill>
                  <a:latin typeface="Symbol" pitchFamily="18" charset="2"/>
                </a:rPr>
                <a:t>：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 = 0.000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直線コネクタ 41"/>
            <p:cNvCxnSpPr>
              <a:stCxn id="44" idx="5"/>
            </p:cNvCxnSpPr>
            <p:nvPr/>
          </p:nvCxnSpPr>
          <p:spPr>
            <a:xfrm rot="16200000" flipH="1">
              <a:off x="5188592" y="1554580"/>
              <a:ext cx="775748" cy="7057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円/楕円 43"/>
            <p:cNvSpPr/>
            <p:nvPr/>
          </p:nvSpPr>
          <p:spPr>
            <a:xfrm>
              <a:off x="4857752" y="1336636"/>
              <a:ext cx="428628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Picture 116" descr="C13L_PosB0000_a_1"/>
            <p:cNvPicPr>
              <a:picLocks noChangeAspect="1" noChangeArrowheads="1"/>
            </p:cNvPicPr>
            <p:nvPr/>
          </p:nvPicPr>
          <p:blipFill>
            <a:blip r:embed="rId6" cstate="print"/>
            <a:srcRect l="29062" t="21042" r="28751" b="21458"/>
            <a:stretch>
              <a:fillRect/>
            </a:stretch>
          </p:blipFill>
          <p:spPr bwMode="auto">
            <a:xfrm>
              <a:off x="5890358" y="937988"/>
              <a:ext cx="1539162" cy="1548094"/>
            </a:xfrm>
            <a:prstGeom prst="rect">
              <a:avLst/>
            </a:prstGeom>
            <a:noFill/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5929322" y="933082"/>
              <a:ext cx="17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>
                  <a:solidFill>
                    <a:srgbClr val="FF0000"/>
                  </a:solidFill>
                </a:rPr>
                <a:t>12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C (+)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(s)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グループ化 48"/>
          <p:cNvGrpSpPr/>
          <p:nvPr/>
        </p:nvGrpSpPr>
        <p:grpSpPr>
          <a:xfrm>
            <a:off x="2729602" y="1142984"/>
            <a:ext cx="2128150" cy="2341190"/>
            <a:chOff x="1300842" y="724924"/>
            <a:chExt cx="2128150" cy="2341190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1571604" y="2179398"/>
              <a:ext cx="1643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002060"/>
                  </a:solidFill>
                </a:rPr>
                <a:t>min.</a:t>
              </a:r>
              <a:r>
                <a:rPr kumimoji="1" lang="ja-JP" altLang="en-US" b="1" dirty="0" smtClean="0">
                  <a:solidFill>
                    <a:srgbClr val="002060"/>
                  </a:solidFill>
                </a:rPr>
                <a:t>：</a:t>
              </a:r>
              <a:r>
                <a:rPr kumimoji="1" lang="en-US" altLang="ja-JP" b="1" dirty="0" smtClean="0">
                  <a:solidFill>
                    <a:srgbClr val="002060"/>
                  </a:solidFill>
                  <a:latin typeface="Symbol" pitchFamily="18" charset="2"/>
                </a:rPr>
                <a:t>b</a:t>
              </a:r>
              <a:r>
                <a:rPr kumimoji="1" lang="en-US" altLang="ja-JP" b="1" dirty="0" smtClean="0">
                  <a:solidFill>
                    <a:srgbClr val="002060"/>
                  </a:solidFill>
                </a:rPr>
                <a:t> = 0.300</a:t>
              </a:r>
              <a:endParaRPr kumimoji="1" lang="ja-JP" alt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1300842" y="2839658"/>
              <a:ext cx="428628" cy="226456"/>
            </a:xfrm>
            <a:prstGeom prst="ellipse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/>
            <p:cNvCxnSpPr>
              <a:endCxn id="57" idx="0"/>
            </p:cNvCxnSpPr>
            <p:nvPr/>
          </p:nvCxnSpPr>
          <p:spPr>
            <a:xfrm rot="5400000">
              <a:off x="1450428" y="2575604"/>
              <a:ext cx="328782" cy="199326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147" descr="C13L_PosB0300_b_2"/>
            <p:cNvPicPr>
              <a:picLocks noChangeAspect="1" noChangeArrowheads="1"/>
            </p:cNvPicPr>
            <p:nvPr/>
          </p:nvPicPr>
          <p:blipFill>
            <a:blip r:embed="rId7" cstate="print"/>
            <a:srcRect l="29062" t="21042" r="29063" b="21666"/>
            <a:stretch>
              <a:fillRect/>
            </a:stretch>
          </p:blipFill>
          <p:spPr bwMode="auto">
            <a:xfrm>
              <a:off x="1643042" y="724924"/>
              <a:ext cx="1515188" cy="1538054"/>
            </a:xfrm>
            <a:prstGeom prst="rect">
              <a:avLst/>
            </a:prstGeom>
            <a:noFill/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1643042" y="762780"/>
              <a:ext cx="17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>
                  <a:solidFill>
                    <a:srgbClr val="002060"/>
                  </a:solidFill>
                </a:rPr>
                <a:t>12</a:t>
              </a:r>
              <a:r>
                <a:rPr kumimoji="1" lang="en-US" altLang="ja-JP" sz="1600" b="1" dirty="0" smtClean="0">
                  <a:solidFill>
                    <a:srgbClr val="002060"/>
                  </a:solidFill>
                </a:rPr>
                <a:t>C (+)</a:t>
              </a:r>
              <a:r>
                <a:rPr kumimoji="1" lang="en-US" altLang="ja-JP" sz="1600" b="1" dirty="0" smtClean="0">
                  <a:solidFill>
                    <a:srgbClr val="002060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rgbClr val="002060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rgbClr val="002060"/>
                  </a:solidFill>
                  <a:latin typeface="Cambria Math"/>
                  <a:ea typeface="Cambria Math"/>
                </a:rPr>
                <a:t>(p)</a:t>
              </a:r>
              <a:endParaRPr kumimoji="1" lang="ja-JP" alt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グループ化 77"/>
          <p:cNvGrpSpPr/>
          <p:nvPr/>
        </p:nvGrpSpPr>
        <p:grpSpPr>
          <a:xfrm>
            <a:off x="7072330" y="1785926"/>
            <a:ext cx="1643075" cy="2286016"/>
            <a:chOff x="5640057" y="4965409"/>
            <a:chExt cx="1643075" cy="2286016"/>
          </a:xfrm>
        </p:grpSpPr>
        <p:grpSp>
          <p:nvGrpSpPr>
            <p:cNvPr id="11" name="グループ化 53"/>
            <p:cNvGrpSpPr/>
            <p:nvPr/>
          </p:nvGrpSpPr>
          <p:grpSpPr>
            <a:xfrm>
              <a:off x="5640058" y="6394169"/>
              <a:ext cx="1643074" cy="857256"/>
              <a:chOff x="3854108" y="5367143"/>
              <a:chExt cx="1643074" cy="857256"/>
            </a:xfrm>
          </p:grpSpPr>
          <p:grpSp>
            <p:nvGrpSpPr>
              <p:cNvPr id="12" name="グループ化 59"/>
              <p:cNvGrpSpPr/>
              <p:nvPr/>
            </p:nvGrpSpPr>
            <p:grpSpPr>
              <a:xfrm>
                <a:off x="4425580" y="5724333"/>
                <a:ext cx="357222" cy="500066"/>
                <a:chOff x="4425580" y="5665037"/>
                <a:chExt cx="357222" cy="500066"/>
              </a:xfrm>
            </p:grpSpPr>
            <p:cxnSp>
              <p:nvCxnSpPr>
                <p:cNvPr id="84" name="直線コネクタ 83"/>
                <p:cNvCxnSpPr>
                  <a:endCxn id="85" idx="0"/>
                </p:cNvCxnSpPr>
                <p:nvPr/>
              </p:nvCxnSpPr>
              <p:spPr>
                <a:xfrm rot="16200000" flipH="1">
                  <a:off x="4479182" y="5754342"/>
                  <a:ext cx="214314" cy="35703"/>
                </a:xfrm>
                <a:prstGeom prst="line">
                  <a:avLst/>
                </a:prstGeom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円/楕円 84"/>
                <p:cNvSpPr/>
                <p:nvPr/>
              </p:nvSpPr>
              <p:spPr>
                <a:xfrm>
                  <a:off x="4425580" y="5879351"/>
                  <a:ext cx="357222" cy="28575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3" name="テキスト ボックス 82"/>
              <p:cNvSpPr txBox="1"/>
              <p:nvPr/>
            </p:nvSpPr>
            <p:spPr>
              <a:xfrm>
                <a:off x="3854108" y="5367143"/>
                <a:ext cx="16430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/>
                  <a:t>min.</a:t>
                </a:r>
                <a:r>
                  <a:rPr kumimoji="1" lang="ja-JP" altLang="en-US" b="1" dirty="0" smtClean="0"/>
                  <a:t>：</a:t>
                </a:r>
                <a:r>
                  <a:rPr kumimoji="1" lang="en-US" altLang="ja-JP" b="1" dirty="0" smtClean="0">
                    <a:latin typeface="Symbol" pitchFamily="18" charset="2"/>
                  </a:rPr>
                  <a:t>b</a:t>
                </a:r>
                <a:r>
                  <a:rPr kumimoji="1" lang="en-US" altLang="ja-JP" b="1" dirty="0" smtClean="0"/>
                  <a:t> =0.452</a:t>
                </a:r>
                <a:endParaRPr kumimoji="1" lang="ja-JP" altLang="en-US" b="1" dirty="0"/>
              </a:p>
            </p:txBody>
          </p:sp>
        </p:grpSp>
        <p:pic>
          <p:nvPicPr>
            <p:cNvPr id="80" name="Picture 209" descr="C12_NCNEG_B0450_1"/>
            <p:cNvPicPr>
              <a:picLocks noChangeAspect="1" noChangeArrowheads="1"/>
            </p:cNvPicPr>
            <p:nvPr/>
          </p:nvPicPr>
          <p:blipFill>
            <a:blip r:embed="rId8" cstate="print"/>
            <a:srcRect l="29688" t="21042" r="27188" b="21875"/>
            <a:stretch>
              <a:fillRect/>
            </a:stretch>
          </p:blipFill>
          <p:spPr bwMode="auto">
            <a:xfrm>
              <a:off x="5640057" y="4965409"/>
              <a:ext cx="1571637" cy="1535425"/>
            </a:xfrm>
            <a:prstGeom prst="rect">
              <a:avLst/>
            </a:prstGeom>
            <a:noFill/>
          </p:spPr>
        </p:pic>
        <p:sp>
          <p:nvSpPr>
            <p:cNvPr id="81" name="テキスト ボックス 3"/>
            <p:cNvSpPr txBox="1"/>
            <p:nvPr/>
          </p:nvSpPr>
          <p:spPr>
            <a:xfrm>
              <a:off x="5640058" y="4965409"/>
              <a:ext cx="1143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/>
                <a:t>12</a:t>
              </a:r>
              <a:r>
                <a:rPr kumimoji="1" lang="en-US" altLang="ja-JP" sz="1600" b="1" dirty="0" smtClean="0"/>
                <a:t>C (-)</a:t>
              </a:r>
              <a:endParaRPr kumimoji="1" lang="ja-JP" altLang="en-US" sz="1600" b="1" dirty="0"/>
            </a:p>
          </p:txBody>
        </p:sp>
      </p:grpSp>
      <p:grpSp>
        <p:nvGrpSpPr>
          <p:cNvPr id="13" name="グループ化 85"/>
          <p:cNvGrpSpPr/>
          <p:nvPr/>
        </p:nvGrpSpPr>
        <p:grpSpPr>
          <a:xfrm>
            <a:off x="5286380" y="3357562"/>
            <a:ext cx="2515320" cy="1791118"/>
            <a:chOff x="842234" y="4309740"/>
            <a:chExt cx="2515320" cy="1791118"/>
          </a:xfrm>
        </p:grpSpPr>
        <p:sp>
          <p:nvSpPr>
            <p:cNvPr id="87" name="テキスト ボックス 86"/>
            <p:cNvSpPr txBox="1"/>
            <p:nvPr/>
          </p:nvSpPr>
          <p:spPr>
            <a:xfrm>
              <a:off x="842234" y="5731526"/>
              <a:ext cx="1643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</a:rPr>
                <a:t>min.</a:t>
              </a:r>
              <a:r>
                <a:rPr lang="ja-JP" altLang="en-US" b="1" dirty="0" smtClean="0">
                  <a:solidFill>
                    <a:srgbClr val="FF0000"/>
                  </a:solidFill>
                  <a:latin typeface="Symbol" pitchFamily="18" charset="2"/>
                </a:rPr>
                <a:t>：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 = 0.401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88" name="直線コネクタ 87"/>
            <p:cNvCxnSpPr>
              <a:endCxn id="89" idx="2"/>
            </p:cNvCxnSpPr>
            <p:nvPr/>
          </p:nvCxnSpPr>
          <p:spPr>
            <a:xfrm flipV="1">
              <a:off x="2285986" y="5643578"/>
              <a:ext cx="571502" cy="2143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円/楕円 88"/>
            <p:cNvSpPr/>
            <p:nvPr/>
          </p:nvSpPr>
          <p:spPr>
            <a:xfrm>
              <a:off x="2857488" y="5500702"/>
              <a:ext cx="500066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0" name="Picture 167" descr="C13L_NcNegB0400_c_1"/>
            <p:cNvPicPr>
              <a:picLocks noChangeAspect="1" noChangeArrowheads="1"/>
            </p:cNvPicPr>
            <p:nvPr/>
          </p:nvPicPr>
          <p:blipFill>
            <a:blip r:embed="rId9" cstate="print"/>
            <a:srcRect l="29219" t="21249" r="29219" b="21251"/>
            <a:stretch>
              <a:fillRect/>
            </a:stretch>
          </p:blipFill>
          <p:spPr bwMode="auto">
            <a:xfrm>
              <a:off x="887204" y="4309740"/>
              <a:ext cx="1500198" cy="1533162"/>
            </a:xfrm>
            <a:prstGeom prst="rect">
              <a:avLst/>
            </a:prstGeom>
            <a:noFill/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860736" y="4318420"/>
              <a:ext cx="153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>
                  <a:solidFill>
                    <a:srgbClr val="FF0000"/>
                  </a:solidFill>
                </a:rPr>
                <a:t>12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C (-)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(s)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1214414" y="5717850"/>
            <a:ext cx="6750875" cy="106873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lIns="216000" tIns="72000" rIns="36000" bIns="72000" rtlCol="0">
            <a:spAutoFit/>
          </a:bodyPr>
          <a:lstStyle/>
          <a:p>
            <a:pPr marL="576000" lvl="2"/>
            <a:r>
              <a:rPr lang="en-US" altLang="ja-JP" sz="2000" b="1" dirty="0" smtClean="0">
                <a:solidFill>
                  <a:srgbClr val="C00000"/>
                </a:solidFill>
              </a:rPr>
              <a:t>Energy curve</a:t>
            </a:r>
          </a:p>
          <a:p>
            <a:pPr marL="792000" lvl="3"/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</a:rPr>
              <a:t>L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in </a:t>
            </a:r>
            <a:r>
              <a:rPr lang="en-US" altLang="ja-JP" sz="2000" b="1" u="sng" dirty="0" smtClean="0">
                <a:solidFill>
                  <a:srgbClr val="C00000"/>
                </a:solidFill>
              </a:rPr>
              <a:t>s orbit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i="1" dirty="0" smtClean="0">
                <a:solidFill>
                  <a:srgbClr val="C00000"/>
                </a:solidFill>
              </a:rPr>
              <a:t>reduces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the nuclear deformation</a:t>
            </a:r>
          </a:p>
          <a:p>
            <a:pPr marL="792000" lvl="3"/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in </a:t>
            </a:r>
            <a:r>
              <a:rPr lang="en-US" altLang="ja-JP" sz="2000" b="1" u="sng" dirty="0" smtClean="0">
                <a:solidFill>
                  <a:srgbClr val="C00000"/>
                </a:solidFill>
              </a:rPr>
              <a:t>p orbit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i="1" dirty="0" smtClean="0">
                <a:solidFill>
                  <a:srgbClr val="C00000"/>
                </a:solidFill>
              </a:rPr>
              <a:t>enhances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the nuclear deformation</a:t>
            </a:r>
            <a:endParaRPr lang="en-US" altLang="ja-JP" sz="2000" b="1" u="sng" dirty="0" smtClean="0">
              <a:solidFill>
                <a:srgbClr val="C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13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43872"/>
          </a:xfrm>
        </p:spPr>
        <p:txBody>
          <a:bodyPr/>
          <a:lstStyle/>
          <a:p>
            <a:r>
              <a:rPr kumimoji="1" lang="en-US" altLang="ja-JP" dirty="0" smtClean="0"/>
              <a:t>Binding Energy of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hyperon</a:t>
            </a:r>
          </a:p>
          <a:p>
            <a:pPr lvl="1"/>
            <a:r>
              <a:rPr lang="en-US" altLang="ja-JP" dirty="0" smtClean="0"/>
              <a:t>The reason of deformation change: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The  binding energy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in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 orbit has the peak around large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ja-JP" altLang="en-US" dirty="0" smtClean="0"/>
              <a:t> </a:t>
            </a:r>
            <a:r>
              <a:rPr lang="en-US" altLang="ja-JP" dirty="0" smtClean="0"/>
              <a:t>while that in 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orbit become maximum at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=0. 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20"/>
          <p:cNvGrpSpPr/>
          <p:nvPr/>
        </p:nvGrpSpPr>
        <p:grpSpPr>
          <a:xfrm>
            <a:off x="571472" y="2500306"/>
            <a:ext cx="3714776" cy="400110"/>
            <a:chOff x="928662" y="2643182"/>
            <a:chExt cx="3714776" cy="40011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928662" y="2643182"/>
              <a:ext cx="714380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baseline="30000" dirty="0" smtClean="0"/>
                <a:t>13</a:t>
              </a:r>
              <a:r>
                <a:rPr kumimoji="1" lang="en-US" altLang="ja-JP" sz="2000" b="1" baseline="-25000" dirty="0" smtClean="0">
                  <a:latin typeface="Symbol" pitchFamily="18" charset="2"/>
                </a:rPr>
                <a:t>L</a:t>
              </a:r>
              <a:r>
                <a:rPr kumimoji="1" lang="en-US" altLang="ja-JP" sz="2000" b="1" dirty="0" smtClean="0"/>
                <a:t>C </a:t>
              </a:r>
              <a:endParaRPr kumimoji="1" lang="ja-JP" altLang="en-US" sz="2000" b="1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714480" y="2658172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Binding energy</a:t>
              </a:r>
              <a:r>
                <a:rPr kumimoji="1" lang="en-US" altLang="ja-JP" b="1" dirty="0" smtClean="0"/>
                <a:t> of </a:t>
              </a:r>
              <a:r>
                <a:rPr kumimoji="1" lang="en-US" altLang="ja-JP" b="1" dirty="0" smtClean="0">
                  <a:latin typeface="Symbol" pitchFamily="18" charset="2"/>
                </a:rPr>
                <a:t>L </a:t>
              </a:r>
              <a:endParaRPr kumimoji="1" lang="ja-JP" altLang="en-US" b="1" dirty="0"/>
            </a:p>
          </p:txBody>
        </p:sp>
      </p:grpSp>
      <p:grpSp>
        <p:nvGrpSpPr>
          <p:cNvPr id="5" name="グループ化 21"/>
          <p:cNvGrpSpPr/>
          <p:nvPr/>
        </p:nvGrpSpPr>
        <p:grpSpPr>
          <a:xfrm>
            <a:off x="4877583" y="2500306"/>
            <a:ext cx="3429024" cy="400110"/>
            <a:chOff x="928662" y="2643182"/>
            <a:chExt cx="3429024" cy="400110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928662" y="2643182"/>
              <a:ext cx="714380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baseline="30000" dirty="0" smtClean="0"/>
                <a:t>13</a:t>
              </a:r>
              <a:r>
                <a:rPr kumimoji="1" lang="en-US" altLang="ja-JP" sz="2000" b="1" baseline="-25000" dirty="0" smtClean="0">
                  <a:latin typeface="Symbol" pitchFamily="18" charset="2"/>
                </a:rPr>
                <a:t>L</a:t>
              </a:r>
              <a:r>
                <a:rPr kumimoji="1" lang="en-US" altLang="ja-JP" sz="2000" b="1" dirty="0" smtClean="0"/>
                <a:t>C </a:t>
              </a:r>
              <a:endParaRPr kumimoji="1" lang="ja-JP" altLang="en-US" sz="2000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714480" y="2658172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Energy curves </a:t>
              </a:r>
              <a:endParaRPr kumimoji="1" lang="ja-JP" altLang="en-US" b="1" dirty="0"/>
            </a:p>
          </p:txBody>
        </p:sp>
      </p:grpSp>
      <p:pic>
        <p:nvPicPr>
          <p:cNvPr id="14" name="図 13" descr="C13L_Lambda_bin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825410"/>
            <a:ext cx="3143272" cy="3032482"/>
          </a:xfrm>
          <a:prstGeom prst="rect">
            <a:avLst/>
          </a:prstGeom>
        </p:spPr>
      </p:pic>
      <p:pic>
        <p:nvPicPr>
          <p:cNvPr id="16" name="図 15" descr="C13L_C12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857496"/>
            <a:ext cx="3265774" cy="298303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286644" y="30718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/>
              <a:t>12</a:t>
            </a:r>
            <a:r>
              <a:rPr lang="en-US" altLang="ja-JP" b="1" dirty="0" smtClean="0"/>
              <a:t>C Pos.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29322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chemeClr val="tx2"/>
                </a:solidFill>
                <a:latin typeface="Cambria Math"/>
                <a:ea typeface="Cambria Math"/>
              </a:rPr>
              <a:t>12</a:t>
            </a:r>
            <a:r>
              <a:rPr lang="en-US" altLang="ja-JP" b="1" dirty="0" smtClean="0">
                <a:solidFill>
                  <a:schemeClr val="tx2"/>
                </a:solidFill>
                <a:latin typeface="Cambria Math"/>
                <a:ea typeface="Cambria Math"/>
              </a:rPr>
              <a:t>C(+)⊗</a:t>
            </a:r>
            <a:r>
              <a:rPr lang="en-US" altLang="ja-JP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chemeClr val="tx2"/>
                </a:solidFill>
              </a:rPr>
              <a:t>(p)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57884" y="464344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12</a:t>
            </a:r>
            <a:r>
              <a:rPr lang="en-US" altLang="ja-JP" b="1" dirty="0" smtClean="0">
                <a:solidFill>
                  <a:srgbClr val="FF0000"/>
                </a:solidFill>
                <a:latin typeface="Cambria Math"/>
                <a:ea typeface="Cambria Math"/>
              </a:rPr>
              <a:t>C(+)⊗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</a:rPr>
              <a:t>(s) + 8.0MeV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71736" y="50006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chemeClr val="tx2"/>
                </a:solidFill>
                <a:latin typeface="Cambria Math"/>
                <a:ea typeface="Cambria Math"/>
              </a:rPr>
              <a:t>12</a:t>
            </a:r>
            <a:r>
              <a:rPr lang="en-US" altLang="ja-JP" b="1" dirty="0" smtClean="0">
                <a:solidFill>
                  <a:schemeClr val="tx2"/>
                </a:solidFill>
                <a:latin typeface="Cambria Math"/>
                <a:ea typeface="Cambria Math"/>
              </a:rPr>
              <a:t>C(+)⊗</a:t>
            </a:r>
            <a:r>
              <a:rPr lang="en-US" altLang="ja-JP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chemeClr val="tx2"/>
                </a:solidFill>
              </a:rPr>
              <a:t>(p)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8605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12</a:t>
            </a:r>
            <a:r>
              <a:rPr lang="en-US" altLang="ja-JP" b="1" dirty="0" smtClean="0">
                <a:solidFill>
                  <a:srgbClr val="FF0000"/>
                </a:solidFill>
                <a:latin typeface="Cambria Math"/>
                <a:ea typeface="Cambria Math"/>
              </a:rPr>
              <a:t>C(+)⊗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</a:rPr>
              <a:t>(s)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28860" y="321468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chemeClr val="accent6">
                    <a:lumMod val="50000"/>
                  </a:schemeClr>
                </a:solidFill>
                <a:latin typeface="Cambria Math"/>
                <a:ea typeface="Cambria Math"/>
              </a:rPr>
              <a:t>12</a:t>
            </a:r>
            <a:r>
              <a:rPr lang="en-US" altLang="ja-JP" b="1" dirty="0" smtClean="0">
                <a:solidFill>
                  <a:schemeClr val="accent6">
                    <a:lumMod val="50000"/>
                  </a:schemeClr>
                </a:solidFill>
                <a:latin typeface="Cambria Math"/>
                <a:ea typeface="Cambria Math"/>
              </a:rPr>
              <a:t>C(-)⊗</a:t>
            </a:r>
            <a:r>
              <a:rPr lang="en-US" altLang="ja-JP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chemeClr val="accent6">
                    <a:lumMod val="50000"/>
                  </a:schemeClr>
                </a:solidFill>
              </a:rPr>
              <a:t>(s)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141" y="5952923"/>
            <a:ext cx="8929718" cy="83366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lIns="108000" tIns="108000" rIns="180000" bIns="108000" rtlCol="0">
            <a:spAutoFit/>
          </a:bodyPr>
          <a:lstStyle/>
          <a:p>
            <a:pPr marL="576000" lvl="2"/>
            <a:r>
              <a:rPr lang="en-US" altLang="ja-JP" sz="2000" b="1" dirty="0" smtClean="0">
                <a:solidFill>
                  <a:srgbClr val="C00000"/>
                </a:solidFill>
              </a:rPr>
              <a:t>Deformation change is decided by the competition of </a:t>
            </a:r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binding energy and the energy curve of the core nucleus.</a:t>
            </a:r>
            <a:endParaRPr lang="ja-JP" alt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 rot="16200000">
            <a:off x="56711" y="4105163"/>
            <a:ext cx="229338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Bindin</a:t>
            </a:r>
            <a:r>
              <a:rPr lang="en-US" altLang="ja-JP" sz="1400" dirty="0" smtClean="0"/>
              <a:t> g e energy of </a:t>
            </a:r>
            <a:r>
              <a:rPr lang="en-US" altLang="ja-JP" sz="1400" dirty="0" smtClean="0">
                <a:latin typeface="Symbol" pitchFamily="18" charset="2"/>
              </a:rPr>
              <a:t>L</a:t>
            </a:r>
            <a:r>
              <a:rPr lang="en-US" altLang="ja-JP" sz="1400" dirty="0" smtClean="0"/>
              <a:t> (</a:t>
            </a:r>
            <a:r>
              <a:rPr lang="en-US" altLang="ja-JP" sz="1400" dirty="0" err="1" smtClean="0"/>
              <a:t>MeV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29" name="正方形/長方形 28"/>
          <p:cNvSpPr/>
          <p:nvPr/>
        </p:nvSpPr>
        <p:spPr>
          <a:xfrm rot="16200000">
            <a:off x="4601862" y="4049207"/>
            <a:ext cx="130914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E energy (</a:t>
            </a:r>
            <a:r>
              <a:rPr lang="en-US" altLang="ja-JP" sz="1400" dirty="0" err="1" smtClean="0"/>
              <a:t>MeV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 descr="Ne20L_Ne19_NC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990" y="2586611"/>
            <a:ext cx="4429124" cy="4001603"/>
          </a:xfrm>
          <a:prstGeom prst="rect">
            <a:avLst/>
          </a:prstGeom>
        </p:spPr>
      </p:pic>
      <p:pic>
        <p:nvPicPr>
          <p:cNvPr id="40" name="図 39" descr="Ne20L_Ne19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86611"/>
            <a:ext cx="4357686" cy="3933672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6856" y="692696"/>
            <a:ext cx="8229600" cy="5343872"/>
          </a:xfrm>
        </p:spPr>
        <p:txBody>
          <a:bodyPr/>
          <a:lstStyle/>
          <a:p>
            <a:r>
              <a:rPr lang="en-US" altLang="ja-JP" baseline="30000" dirty="0" smtClean="0"/>
              <a:t>19</a:t>
            </a:r>
            <a:r>
              <a:rPr lang="en-US" altLang="ja-JP" dirty="0" smtClean="0"/>
              <a:t>Ne(+, -)</a:t>
            </a:r>
            <a:r>
              <a:rPr kumimoji="1" lang="en-US" altLang="ja-JP" dirty="0" smtClean="0">
                <a:latin typeface="Cambria Math"/>
                <a:ea typeface="Cambria Math"/>
              </a:rPr>
              <a:t>⊗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ja-JP" altLang="en-US" dirty="0" smtClean="0"/>
              <a:t>（</a:t>
            </a:r>
            <a:r>
              <a:rPr kumimoji="1" lang="en-US" altLang="ja-JP" sz="2400" dirty="0" smtClean="0"/>
              <a:t>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orbit, p orbit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en-US" altLang="ja-JP" sz="2000" b="0" dirty="0" smtClean="0"/>
              <a:t>For the comparison, the curves of </a:t>
            </a:r>
            <a:r>
              <a:rPr lang="en-US" altLang="ja-JP" sz="2000" b="0" baseline="30000" dirty="0" smtClean="0"/>
              <a:t>19</a:t>
            </a:r>
            <a:r>
              <a:rPr lang="en-US" altLang="ja-JP" sz="2000" b="0" dirty="0" smtClean="0"/>
              <a:t>Ne</a:t>
            </a:r>
            <a:r>
              <a:rPr lang="en-US" altLang="ja-JP" sz="2000" b="0" dirty="0" smtClean="0">
                <a:latin typeface="Cambria Math"/>
                <a:ea typeface="Cambria Math"/>
              </a:rPr>
              <a:t>⊗</a:t>
            </a:r>
            <a:r>
              <a:rPr lang="en-US" altLang="ja-JP" sz="2000" b="0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sz="2000" b="0" dirty="0" smtClean="0">
                <a:ea typeface="Cambria Math"/>
              </a:rPr>
              <a:t>(s wave)</a:t>
            </a:r>
            <a:r>
              <a:rPr lang="en-US" altLang="ja-JP" sz="2000" b="0" dirty="0" smtClean="0"/>
              <a:t> are shifted by 12.0 </a:t>
            </a:r>
            <a:r>
              <a:rPr lang="en-US" altLang="ja-JP" sz="2000" b="0" dirty="0" err="1" smtClean="0"/>
              <a:t>MeV</a:t>
            </a:r>
            <a:r>
              <a:rPr lang="en-US" altLang="ja-JP" sz="2000" b="0" dirty="0" smtClean="0"/>
              <a:t>, 			  that of </a:t>
            </a:r>
            <a:r>
              <a:rPr lang="en-US" altLang="ja-JP" sz="2000" b="0" baseline="30000" dirty="0" smtClean="0"/>
              <a:t>19</a:t>
            </a:r>
            <a:r>
              <a:rPr lang="en-US" altLang="ja-JP" sz="2000" b="0" dirty="0" smtClean="0"/>
              <a:t>Ne(+/-)</a:t>
            </a:r>
            <a:r>
              <a:rPr lang="en-US" altLang="ja-JP" sz="2000" b="0" dirty="0" smtClean="0">
                <a:latin typeface="Cambria Math"/>
                <a:ea typeface="Cambria Math"/>
              </a:rPr>
              <a:t>⊗</a:t>
            </a:r>
            <a:r>
              <a:rPr lang="en-US" altLang="ja-JP" sz="2000" b="0" dirty="0" smtClean="0">
                <a:latin typeface="Symbol" pitchFamily="18" charset="2"/>
              </a:rPr>
              <a:t>L</a:t>
            </a:r>
            <a:r>
              <a:rPr lang="en-US" altLang="ja-JP" sz="2000" b="0" dirty="0" smtClean="0"/>
              <a:t>(p wave) is shifted by 3.0/4.0 </a:t>
            </a:r>
            <a:r>
              <a:rPr lang="en-US" altLang="ja-JP" sz="2000" b="0" dirty="0" err="1" smtClean="0"/>
              <a:t>MeV</a:t>
            </a:r>
            <a:endParaRPr kumimoji="1" lang="ja-JP" altLang="en-US" sz="2000" b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30000" dirty="0" smtClean="0"/>
              <a:t>20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71736" y="2943801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/>
              <a:t>19</a:t>
            </a:r>
            <a:r>
              <a:rPr lang="en-US" altLang="ja-JP" b="1" dirty="0" smtClean="0"/>
              <a:t>Ne Pos.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5786" y="3872495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chemeClr val="tx2"/>
                </a:solidFill>
                <a:latin typeface="Cambria Math"/>
                <a:ea typeface="Cambria Math"/>
              </a:rPr>
              <a:t>19</a:t>
            </a:r>
            <a:r>
              <a:rPr lang="en-US" altLang="ja-JP" b="1" dirty="0" smtClean="0">
                <a:solidFill>
                  <a:schemeClr val="tx2"/>
                </a:solidFill>
                <a:latin typeface="Cambria Math"/>
                <a:ea typeface="Cambria Math"/>
              </a:rPr>
              <a:t>Ne(+)⊗</a:t>
            </a:r>
            <a:r>
              <a:rPr lang="en-US" altLang="ja-JP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chemeClr val="tx2"/>
                </a:solidFill>
              </a:rPr>
              <a:t>(p)+3.0MeV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14480" y="5301255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19</a:t>
            </a:r>
            <a:r>
              <a:rPr lang="en-US" altLang="ja-JP" b="1" dirty="0" smtClean="0">
                <a:solidFill>
                  <a:srgbClr val="FF0000"/>
                </a:solidFill>
                <a:latin typeface="Cambria Math"/>
                <a:ea typeface="Cambria Math"/>
              </a:rPr>
              <a:t>Ne(+)⊗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</a:rPr>
              <a:t>(s) + 12.0MeV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8662" y="2157983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19</a:t>
            </a:r>
            <a:r>
              <a:rPr lang="en-US" altLang="ja-JP" sz="2000" b="1" dirty="0" smtClean="0"/>
              <a:t>Ne (Pos.) </a:t>
            </a:r>
            <a:r>
              <a:rPr lang="en-US" altLang="ja-JP" sz="2000" b="1" dirty="0" smtClean="0">
                <a:latin typeface="Cambria Math"/>
                <a:ea typeface="Cambria Math"/>
              </a:rPr>
              <a:t>⊗ </a:t>
            </a:r>
            <a:r>
              <a:rPr lang="en-US" altLang="ja-JP" sz="2000" b="1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sz="2000" b="1" dirty="0" smtClean="0">
                <a:ea typeface="Cambria Math"/>
              </a:rPr>
              <a:t>(s, p)</a:t>
            </a:r>
            <a:endParaRPr kumimoji="1" lang="ja-JP" altLang="en-US" sz="2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29256" y="2157983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19</a:t>
            </a:r>
            <a:r>
              <a:rPr lang="en-US" altLang="ja-JP" sz="2000" b="1" dirty="0" smtClean="0"/>
              <a:t>Ne (Neg.) </a:t>
            </a:r>
            <a:r>
              <a:rPr lang="en-US" altLang="ja-JP" sz="2000" b="1" dirty="0" smtClean="0">
                <a:latin typeface="Cambria Math"/>
                <a:ea typeface="Cambria Math"/>
              </a:rPr>
              <a:t>⊗ </a:t>
            </a:r>
            <a:r>
              <a:rPr lang="en-US" altLang="ja-JP" sz="2000" b="1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sz="2000" b="1" dirty="0" smtClean="0">
                <a:ea typeface="Cambria Math"/>
              </a:rPr>
              <a:t>(s, p)</a:t>
            </a:r>
            <a:endParaRPr kumimoji="1" lang="ja-JP" altLang="en-US" sz="2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86446" y="2658049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/>
              <a:t>19</a:t>
            </a:r>
            <a:r>
              <a:rPr lang="en-US" altLang="ja-JP" b="1" dirty="0" smtClean="0"/>
              <a:t>Ne Neg.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388" y="3086677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chemeClr val="tx2"/>
                </a:solidFill>
                <a:latin typeface="Cambria Math"/>
                <a:ea typeface="Cambria Math"/>
              </a:rPr>
              <a:t>19</a:t>
            </a:r>
            <a:r>
              <a:rPr lang="en-US" altLang="ja-JP" b="1" dirty="0" smtClean="0">
                <a:solidFill>
                  <a:schemeClr val="tx2"/>
                </a:solidFill>
                <a:latin typeface="Cambria Math"/>
                <a:ea typeface="Cambria Math"/>
              </a:rPr>
              <a:t>Ne(-)⊗</a:t>
            </a:r>
            <a:r>
              <a:rPr lang="en-US" altLang="ja-JP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chemeClr val="tx2"/>
                </a:solidFill>
              </a:rPr>
              <a:t>(p)+4.0MeV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43438" y="5086941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19</a:t>
            </a:r>
            <a:r>
              <a:rPr lang="en-US" altLang="ja-JP" b="1" dirty="0" smtClean="0">
                <a:solidFill>
                  <a:srgbClr val="FF0000"/>
                </a:solidFill>
                <a:latin typeface="Cambria Math"/>
                <a:ea typeface="Cambria Math"/>
              </a:rPr>
              <a:t>Ne(-)⊗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</a:rPr>
              <a:t>(s) + 12.0MeV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5400000">
            <a:off x="6438912" y="3505781"/>
            <a:ext cx="561980" cy="295276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5400000">
            <a:off x="6107917" y="3050958"/>
            <a:ext cx="285752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40"/>
          <p:cNvGrpSpPr/>
          <p:nvPr/>
        </p:nvGrpSpPr>
        <p:grpSpPr>
          <a:xfrm>
            <a:off x="2357422" y="2729487"/>
            <a:ext cx="2428892" cy="2071702"/>
            <a:chOff x="4714876" y="2681002"/>
            <a:chExt cx="2428892" cy="2071702"/>
          </a:xfrm>
        </p:grpSpPr>
        <p:grpSp>
          <p:nvGrpSpPr>
            <p:cNvPr id="5" name="グループ化 91"/>
            <p:cNvGrpSpPr/>
            <p:nvPr/>
          </p:nvGrpSpPr>
          <p:grpSpPr>
            <a:xfrm>
              <a:off x="4714876" y="2681002"/>
              <a:ext cx="2428892" cy="2071702"/>
              <a:chOff x="4714876" y="2681002"/>
              <a:chExt cx="2428892" cy="2071702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4714876" y="4538390"/>
                <a:ext cx="500066" cy="21431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5" name="Picture 193" descr="Ne20L_PosB0300_b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062" t="21042" r="29532" b="20416"/>
              <a:stretch>
                <a:fillRect/>
              </a:stretch>
            </p:blipFill>
            <p:spPr bwMode="auto">
              <a:xfrm>
                <a:off x="5560226" y="2681002"/>
                <a:ext cx="1583542" cy="1676692"/>
              </a:xfrm>
              <a:prstGeom prst="rect">
                <a:avLst/>
              </a:prstGeom>
              <a:noFill/>
            </p:spPr>
          </p:pic>
          <p:sp>
            <p:nvSpPr>
              <p:cNvPr id="53" name="テキスト ボックス 52"/>
              <p:cNvSpPr txBox="1"/>
              <p:nvPr/>
            </p:nvSpPr>
            <p:spPr>
              <a:xfrm>
                <a:off x="5643570" y="4199828"/>
                <a:ext cx="150019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b="1" dirty="0" smtClean="0">
                    <a:solidFill>
                      <a:srgbClr val="002060"/>
                    </a:solidFill>
                  </a:rPr>
                  <a:t>min.</a:t>
                </a:r>
                <a:r>
                  <a:rPr kumimoji="1" lang="ja-JP" altLang="en-US" sz="1600" b="1" dirty="0" smtClean="0">
                    <a:solidFill>
                      <a:srgbClr val="002060"/>
                    </a:solidFill>
                  </a:rPr>
                  <a:t>：</a:t>
                </a:r>
                <a:r>
                  <a:rPr kumimoji="1" lang="en-US" altLang="ja-JP" sz="1600" b="1" dirty="0" smtClean="0">
                    <a:solidFill>
                      <a:srgbClr val="002060"/>
                    </a:solidFill>
                    <a:latin typeface="Symbol" pitchFamily="18" charset="2"/>
                  </a:rPr>
                  <a:t>b</a:t>
                </a:r>
                <a:r>
                  <a:rPr kumimoji="1" lang="en-US" altLang="ja-JP" sz="1600" b="1" dirty="0" smtClean="0">
                    <a:solidFill>
                      <a:srgbClr val="002060"/>
                    </a:solidFill>
                  </a:rPr>
                  <a:t> = 0.295</a:t>
                </a:r>
                <a:endParaRPr kumimoji="1" lang="ja-JP" altLang="en-US" sz="16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4" name="直線コネクタ 53"/>
              <p:cNvCxnSpPr>
                <a:stCxn id="53" idx="1"/>
              </p:cNvCxnSpPr>
              <p:nvPr/>
            </p:nvCxnSpPr>
            <p:spPr>
              <a:xfrm rot="10800000" flipV="1">
                <a:off x="5143504" y="4369104"/>
                <a:ext cx="500066" cy="240723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テキスト ボックス 42"/>
            <p:cNvSpPr txBox="1"/>
            <p:nvPr/>
          </p:nvSpPr>
          <p:spPr>
            <a:xfrm>
              <a:off x="5557142" y="2691798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>
                  <a:solidFill>
                    <a:schemeClr val="tx2"/>
                  </a:solidFill>
                </a:rPr>
                <a:t>19</a:t>
              </a:r>
              <a:r>
                <a:rPr kumimoji="1" lang="en-US" altLang="ja-JP" sz="1600" b="1" dirty="0" smtClean="0">
                  <a:solidFill>
                    <a:schemeClr val="tx2"/>
                  </a:solidFill>
                </a:rPr>
                <a:t>Ne(+)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ea typeface="Cambria Math"/>
                </a:rPr>
                <a:t>(p)</a:t>
              </a:r>
              <a:endParaRPr kumimoji="1" lang="ja-JP" alt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グループ化 54"/>
          <p:cNvGrpSpPr/>
          <p:nvPr/>
        </p:nvGrpSpPr>
        <p:grpSpPr>
          <a:xfrm>
            <a:off x="391811" y="2515173"/>
            <a:ext cx="2465677" cy="1865220"/>
            <a:chOff x="2643174" y="2688152"/>
            <a:chExt cx="2465677" cy="1865220"/>
          </a:xfrm>
        </p:grpSpPr>
        <p:grpSp>
          <p:nvGrpSpPr>
            <p:cNvPr id="7" name="グループ化 83"/>
            <p:cNvGrpSpPr/>
            <p:nvPr/>
          </p:nvGrpSpPr>
          <p:grpSpPr>
            <a:xfrm>
              <a:off x="2643174" y="2688152"/>
              <a:ext cx="2465677" cy="1865220"/>
              <a:chOff x="2643174" y="2688152"/>
              <a:chExt cx="2465677" cy="1865220"/>
            </a:xfrm>
          </p:grpSpPr>
          <p:sp>
            <p:nvSpPr>
              <p:cNvPr id="58" name="円/楕円 2"/>
              <p:cNvSpPr/>
              <p:nvPr/>
            </p:nvSpPr>
            <p:spPr>
              <a:xfrm>
                <a:off x="4680223" y="3974036"/>
                <a:ext cx="428628" cy="21431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9" name="Picture 247" descr="Ne19_POS_B0275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8751" t="21042" r="27344" b="21666"/>
              <a:stretch>
                <a:fillRect/>
              </a:stretch>
            </p:blipFill>
            <p:spPr bwMode="auto">
              <a:xfrm>
                <a:off x="2643174" y="2688152"/>
                <a:ext cx="1679859" cy="1643074"/>
              </a:xfrm>
              <a:prstGeom prst="rect">
                <a:avLst/>
              </a:prstGeom>
              <a:noFill/>
            </p:spPr>
          </p:pic>
          <p:sp>
            <p:nvSpPr>
              <p:cNvPr id="60" name="テキスト ボックス 59"/>
              <p:cNvSpPr txBox="1"/>
              <p:nvPr/>
            </p:nvSpPr>
            <p:spPr>
              <a:xfrm>
                <a:off x="2714612" y="4214818"/>
                <a:ext cx="14733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b="1" dirty="0" smtClean="0"/>
                  <a:t>min.</a:t>
                </a:r>
                <a:r>
                  <a:rPr kumimoji="1" lang="ja-JP" altLang="en-US" sz="1600" b="1" dirty="0" smtClean="0">
                    <a:latin typeface="Symbol" pitchFamily="18" charset="2"/>
                  </a:rPr>
                  <a:t>：</a:t>
                </a:r>
                <a:r>
                  <a:rPr kumimoji="1" lang="en-US" altLang="ja-JP" sz="1600" b="1" dirty="0" smtClean="0">
                    <a:latin typeface="Symbol" pitchFamily="18" charset="2"/>
                  </a:rPr>
                  <a:t>b</a:t>
                </a:r>
                <a:r>
                  <a:rPr kumimoji="1" lang="en-US" altLang="ja-JP" sz="1600" b="1" dirty="0" smtClean="0"/>
                  <a:t> = 0.273</a:t>
                </a:r>
                <a:endParaRPr kumimoji="1" lang="ja-JP" altLang="en-US" sz="1600" b="1" dirty="0"/>
              </a:p>
            </p:txBody>
          </p:sp>
          <p:cxnSp>
            <p:nvCxnSpPr>
              <p:cNvPr id="61" name="直線コネクタ 60"/>
              <p:cNvCxnSpPr/>
              <p:nvPr/>
            </p:nvCxnSpPr>
            <p:spPr>
              <a:xfrm rot="10800000">
                <a:off x="4323033" y="3974036"/>
                <a:ext cx="357190" cy="71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テキスト ボックス 56"/>
            <p:cNvSpPr txBox="1"/>
            <p:nvPr/>
          </p:nvSpPr>
          <p:spPr>
            <a:xfrm>
              <a:off x="2669642" y="2699630"/>
              <a:ext cx="1402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/>
                <a:t>19</a:t>
              </a:r>
              <a:r>
                <a:rPr kumimoji="1" lang="en-US" altLang="ja-JP" sz="1600" b="1" dirty="0" smtClean="0"/>
                <a:t>Ne(Pos.)</a:t>
              </a:r>
              <a:endParaRPr kumimoji="1" lang="ja-JP" altLang="en-US" sz="1600" b="1" dirty="0"/>
            </a:p>
          </p:txBody>
        </p:sp>
      </p:grpSp>
      <p:grpSp>
        <p:nvGrpSpPr>
          <p:cNvPr id="8" name="グループ化 61"/>
          <p:cNvGrpSpPr/>
          <p:nvPr/>
        </p:nvGrpSpPr>
        <p:grpSpPr>
          <a:xfrm>
            <a:off x="71406" y="5015503"/>
            <a:ext cx="2643206" cy="1842521"/>
            <a:chOff x="285720" y="1798069"/>
            <a:chExt cx="2643206" cy="1842521"/>
          </a:xfrm>
        </p:grpSpPr>
        <p:grpSp>
          <p:nvGrpSpPr>
            <p:cNvPr id="9" name="グループ化 85"/>
            <p:cNvGrpSpPr/>
            <p:nvPr/>
          </p:nvGrpSpPr>
          <p:grpSpPr>
            <a:xfrm>
              <a:off x="285720" y="1798069"/>
              <a:ext cx="2643206" cy="1842521"/>
              <a:chOff x="214282" y="2428869"/>
              <a:chExt cx="2643206" cy="1842521"/>
            </a:xfrm>
          </p:grpSpPr>
          <p:sp>
            <p:nvSpPr>
              <p:cNvPr id="65" name="円/楕円 9"/>
              <p:cNvSpPr/>
              <p:nvPr/>
            </p:nvSpPr>
            <p:spPr>
              <a:xfrm>
                <a:off x="2357422" y="2643183"/>
                <a:ext cx="500066" cy="25755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6" name="Picture 172" descr="Ne20L_PosB0250_a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8906" t="21042" r="29375" b="21042"/>
              <a:stretch>
                <a:fillRect/>
              </a:stretch>
            </p:blipFill>
            <p:spPr bwMode="auto">
              <a:xfrm>
                <a:off x="285720" y="2428869"/>
                <a:ext cx="1571636" cy="1643074"/>
              </a:xfrm>
              <a:prstGeom prst="rect">
                <a:avLst/>
              </a:prstGeom>
              <a:noFill/>
            </p:spPr>
          </p:pic>
          <p:cxnSp>
            <p:nvCxnSpPr>
              <p:cNvPr id="67" name="直線コネクタ 66"/>
              <p:cNvCxnSpPr>
                <a:endCxn id="66" idx="3"/>
              </p:cNvCxnSpPr>
              <p:nvPr/>
            </p:nvCxnSpPr>
            <p:spPr>
              <a:xfrm rot="10800000" flipV="1">
                <a:off x="1857356" y="2786058"/>
                <a:ext cx="571504" cy="4643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テキスト ボックス 67"/>
              <p:cNvSpPr txBox="1"/>
              <p:nvPr/>
            </p:nvSpPr>
            <p:spPr>
              <a:xfrm>
                <a:off x="214282" y="3932836"/>
                <a:ext cx="17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min.</a:t>
                </a:r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：</a:t>
                </a:r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 = 0.249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4" name="テキスト ボックス 63"/>
            <p:cNvSpPr txBox="1"/>
            <p:nvPr/>
          </p:nvSpPr>
          <p:spPr>
            <a:xfrm>
              <a:off x="357158" y="1800916"/>
              <a:ext cx="1357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>
                  <a:solidFill>
                    <a:srgbClr val="FF0000"/>
                  </a:solidFill>
                </a:rPr>
                <a:t>19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Ne(+)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ea typeface="Cambria Math"/>
                </a:rPr>
                <a:t>(s)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グループ化 77"/>
          <p:cNvGrpSpPr/>
          <p:nvPr/>
        </p:nvGrpSpPr>
        <p:grpSpPr>
          <a:xfrm>
            <a:off x="5786446" y="4786322"/>
            <a:ext cx="2413902" cy="1872255"/>
            <a:chOff x="515024" y="4609943"/>
            <a:chExt cx="2413902" cy="1872255"/>
          </a:xfrm>
        </p:grpSpPr>
        <p:grpSp>
          <p:nvGrpSpPr>
            <p:cNvPr id="11" name="グループ化 37"/>
            <p:cNvGrpSpPr/>
            <p:nvPr/>
          </p:nvGrpSpPr>
          <p:grpSpPr>
            <a:xfrm>
              <a:off x="533473" y="4609943"/>
              <a:ext cx="2395453" cy="1872255"/>
              <a:chOff x="421694" y="4538505"/>
              <a:chExt cx="2395453" cy="1872255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 rot="5400000">
                <a:off x="1817018" y="5500703"/>
                <a:ext cx="857255" cy="57150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グループ化 64"/>
              <p:cNvGrpSpPr/>
              <p:nvPr/>
            </p:nvGrpSpPr>
            <p:grpSpPr>
              <a:xfrm>
                <a:off x="421694" y="4538505"/>
                <a:ext cx="1538197" cy="1872255"/>
                <a:chOff x="319159" y="4395629"/>
                <a:chExt cx="1538197" cy="1872255"/>
              </a:xfrm>
            </p:grpSpPr>
            <p:pic>
              <p:nvPicPr>
                <p:cNvPr id="84" name="Picture 217" descr="Ne20L_NcNegB0600_c_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29532" t="21042" r="29375" b="20833"/>
                <a:stretch>
                  <a:fillRect/>
                </a:stretch>
              </p:blipFill>
              <p:spPr bwMode="auto">
                <a:xfrm>
                  <a:off x="319159" y="4395629"/>
                  <a:ext cx="1538197" cy="1643074"/>
                </a:xfrm>
                <a:prstGeom prst="rect">
                  <a:avLst/>
                </a:prstGeom>
                <a:noFill/>
              </p:spPr>
            </p:pic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357158" y="5929330"/>
                  <a:ext cx="147021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b="1" dirty="0" smtClean="0">
                      <a:solidFill>
                        <a:srgbClr val="FF0000"/>
                      </a:solidFill>
                    </a:rPr>
                    <a:t>min.</a:t>
                  </a:r>
                  <a:r>
                    <a:rPr kumimoji="1" lang="ja-JP" altLang="en-US" sz="1600" b="1" dirty="0" smtClean="0">
                      <a:solidFill>
                        <a:srgbClr val="FF0000"/>
                      </a:solidFill>
                    </a:rPr>
                    <a:t>：</a:t>
                  </a:r>
                  <a:r>
                    <a:rPr kumimoji="1" lang="en-US" altLang="ja-JP" sz="16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  <a:r>
                    <a:rPr kumimoji="1" lang="en-US" altLang="ja-JP" sz="1600" b="1" dirty="0" smtClean="0">
                      <a:solidFill>
                        <a:srgbClr val="FF0000"/>
                      </a:solidFill>
                    </a:rPr>
                    <a:t> = 0.448</a:t>
                  </a:r>
                  <a:endParaRPr kumimoji="1" lang="ja-JP" alt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3" name="円/楕円 82"/>
              <p:cNvSpPr/>
              <p:nvPr/>
            </p:nvSpPr>
            <p:spPr>
              <a:xfrm>
                <a:off x="2317081" y="5143512"/>
                <a:ext cx="500066" cy="2412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0" name="テキスト ボックス 79"/>
            <p:cNvSpPr txBox="1"/>
            <p:nvPr/>
          </p:nvSpPr>
          <p:spPr>
            <a:xfrm>
              <a:off x="515024" y="4647092"/>
              <a:ext cx="1357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>
                  <a:solidFill>
                    <a:srgbClr val="FF0000"/>
                  </a:solidFill>
                </a:rPr>
                <a:t>19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Ne(-)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ea typeface="Cambria Math"/>
                </a:rPr>
                <a:t>(s)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グループ化 85"/>
          <p:cNvGrpSpPr/>
          <p:nvPr/>
        </p:nvGrpSpPr>
        <p:grpSpPr>
          <a:xfrm>
            <a:off x="5143504" y="2729487"/>
            <a:ext cx="3071834" cy="2357454"/>
            <a:chOff x="4857752" y="4643446"/>
            <a:chExt cx="3071834" cy="2357454"/>
          </a:xfrm>
        </p:grpSpPr>
        <p:grpSp>
          <p:nvGrpSpPr>
            <p:cNvPr id="14" name="グループ化 44"/>
            <p:cNvGrpSpPr/>
            <p:nvPr/>
          </p:nvGrpSpPr>
          <p:grpSpPr>
            <a:xfrm>
              <a:off x="4875129" y="4643446"/>
              <a:ext cx="3054457" cy="2357454"/>
              <a:chOff x="4875129" y="4643446"/>
              <a:chExt cx="3054457" cy="2357454"/>
            </a:xfrm>
          </p:grpSpPr>
          <p:sp>
            <p:nvSpPr>
              <p:cNvPr id="89" name="円/楕円 88"/>
              <p:cNvSpPr/>
              <p:nvPr/>
            </p:nvSpPr>
            <p:spPr>
              <a:xfrm>
                <a:off x="7500958" y="6786586"/>
                <a:ext cx="428628" cy="21431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88"/>
              <p:cNvGrpSpPr/>
              <p:nvPr/>
            </p:nvGrpSpPr>
            <p:grpSpPr>
              <a:xfrm>
                <a:off x="4875129" y="4643446"/>
                <a:ext cx="1554259" cy="1838752"/>
                <a:chOff x="5660947" y="4384228"/>
                <a:chExt cx="1554259" cy="1838752"/>
              </a:xfrm>
            </p:grpSpPr>
            <p:pic>
              <p:nvPicPr>
                <p:cNvPr id="92" name="Picture 235" descr="Ne20L_NcNegB0600_d_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29375" t="20625" r="28906" b="20833"/>
                <a:stretch>
                  <a:fillRect/>
                </a:stretch>
              </p:blipFill>
              <p:spPr bwMode="auto">
                <a:xfrm>
                  <a:off x="5660947" y="4384228"/>
                  <a:ext cx="1554259" cy="1643074"/>
                </a:xfrm>
                <a:prstGeom prst="rect">
                  <a:avLst/>
                </a:prstGeom>
                <a:noFill/>
              </p:spPr>
            </p:pic>
            <p:sp>
              <p:nvSpPr>
                <p:cNvPr id="93" name="テキスト ボックス 92"/>
                <p:cNvSpPr txBox="1"/>
                <p:nvPr/>
              </p:nvSpPr>
              <p:spPr>
                <a:xfrm>
                  <a:off x="5701561" y="5884426"/>
                  <a:ext cx="1442207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b="1" dirty="0" smtClean="0">
                      <a:solidFill>
                        <a:srgbClr val="002060"/>
                      </a:solidFill>
                    </a:rPr>
                    <a:t>min.</a:t>
                  </a:r>
                  <a:r>
                    <a:rPr kumimoji="1" lang="ja-JP" altLang="en-US" sz="1600" b="1" dirty="0" smtClean="0">
                      <a:solidFill>
                        <a:srgbClr val="002060"/>
                      </a:solidFill>
                      <a:latin typeface="Symbol" pitchFamily="18" charset="2"/>
                    </a:rPr>
                    <a:t>：</a:t>
                  </a:r>
                  <a:r>
                    <a:rPr kumimoji="1" lang="en-US" altLang="ja-JP" sz="1600" b="1" dirty="0" smtClean="0">
                      <a:solidFill>
                        <a:srgbClr val="002060"/>
                      </a:solidFill>
                      <a:latin typeface="Symbol" pitchFamily="18" charset="2"/>
                    </a:rPr>
                    <a:t>b</a:t>
                  </a:r>
                  <a:r>
                    <a:rPr kumimoji="1" lang="en-US" altLang="ja-JP" sz="1600" b="1" dirty="0" smtClean="0">
                      <a:solidFill>
                        <a:srgbClr val="002060"/>
                      </a:solidFill>
                    </a:rPr>
                    <a:t> = 0.451</a:t>
                  </a:r>
                  <a:endParaRPr kumimoji="1" lang="ja-JP" altLang="en-US" sz="1600" b="1" dirty="0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91" name="直線コネクタ 90"/>
              <p:cNvCxnSpPr>
                <a:stCxn id="89" idx="2"/>
              </p:cNvCxnSpPr>
              <p:nvPr/>
            </p:nvCxnSpPr>
            <p:spPr>
              <a:xfrm rot="10800000">
                <a:off x="6429396" y="6338837"/>
                <a:ext cx="1071563" cy="554906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テキスト ボックス 87"/>
            <p:cNvSpPr txBox="1"/>
            <p:nvPr/>
          </p:nvSpPr>
          <p:spPr>
            <a:xfrm>
              <a:off x="4857752" y="4662082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>
                  <a:solidFill>
                    <a:schemeClr val="tx2"/>
                  </a:solidFill>
                </a:rPr>
                <a:t>19</a:t>
              </a:r>
              <a:r>
                <a:rPr kumimoji="1" lang="en-US" altLang="ja-JP" sz="1600" b="1" dirty="0" smtClean="0">
                  <a:solidFill>
                    <a:schemeClr val="tx2"/>
                  </a:solidFill>
                </a:rPr>
                <a:t>Ne(-)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sz="1600" b="1" dirty="0" smtClean="0">
                  <a:solidFill>
                    <a:schemeClr val="tx2"/>
                  </a:solidFill>
                  <a:ea typeface="Cambria Math"/>
                </a:rPr>
                <a:t>(p)</a:t>
              </a:r>
              <a:endParaRPr kumimoji="1" lang="ja-JP" alt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グループ化 61"/>
          <p:cNvGrpSpPr/>
          <p:nvPr/>
        </p:nvGrpSpPr>
        <p:grpSpPr>
          <a:xfrm>
            <a:off x="7111123" y="1872231"/>
            <a:ext cx="1675719" cy="2571768"/>
            <a:chOff x="7111123" y="1872231"/>
            <a:chExt cx="1675719" cy="2571768"/>
          </a:xfrm>
        </p:grpSpPr>
        <p:grpSp>
          <p:nvGrpSpPr>
            <p:cNvPr id="19" name="グループ化 71"/>
            <p:cNvGrpSpPr/>
            <p:nvPr/>
          </p:nvGrpSpPr>
          <p:grpSpPr>
            <a:xfrm>
              <a:off x="7111123" y="1872231"/>
              <a:ext cx="1675719" cy="2571768"/>
              <a:chOff x="4029071" y="1494892"/>
              <a:chExt cx="1675719" cy="2571768"/>
            </a:xfrm>
          </p:grpSpPr>
          <p:sp>
            <p:nvSpPr>
              <p:cNvPr id="73" name="円/楕円 72"/>
              <p:cNvSpPr/>
              <p:nvPr/>
            </p:nvSpPr>
            <p:spPr>
              <a:xfrm>
                <a:off x="4704658" y="3780908"/>
                <a:ext cx="500066" cy="285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0" name="グループ化 54"/>
              <p:cNvGrpSpPr/>
              <p:nvPr/>
            </p:nvGrpSpPr>
            <p:grpSpPr>
              <a:xfrm>
                <a:off x="4029071" y="1494892"/>
                <a:ext cx="1675719" cy="1857388"/>
                <a:chOff x="3814757" y="3129801"/>
                <a:chExt cx="1675719" cy="1857388"/>
              </a:xfrm>
            </p:grpSpPr>
            <p:pic>
              <p:nvPicPr>
                <p:cNvPr id="76" name="Picture 270" descr="Ne19_NCNEG_B0600_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28751" t="21042" r="27499" b="21666"/>
                <a:stretch>
                  <a:fillRect/>
                </a:stretch>
              </p:blipFill>
              <p:spPr bwMode="auto">
                <a:xfrm>
                  <a:off x="3814757" y="3129801"/>
                  <a:ext cx="1675719" cy="1643074"/>
                </a:xfrm>
                <a:prstGeom prst="rect">
                  <a:avLst/>
                </a:prstGeom>
                <a:noFill/>
              </p:spPr>
            </p:pic>
            <p:sp>
              <p:nvSpPr>
                <p:cNvPr id="77" name="テキスト ボックス 76"/>
                <p:cNvSpPr txBox="1"/>
                <p:nvPr/>
              </p:nvSpPr>
              <p:spPr>
                <a:xfrm>
                  <a:off x="3886195" y="4648635"/>
                  <a:ext cx="150019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b="1" dirty="0" smtClean="0"/>
                    <a:t>min.</a:t>
                  </a:r>
                  <a:r>
                    <a:rPr kumimoji="1" lang="ja-JP" altLang="en-US" sz="1600" b="1" dirty="0" smtClean="0">
                      <a:latin typeface="Symbol" pitchFamily="18" charset="2"/>
                    </a:rPr>
                    <a:t>：</a:t>
                  </a:r>
                  <a:r>
                    <a:rPr kumimoji="1" lang="en-US" altLang="ja-JP" sz="1600" b="1" dirty="0" smtClean="0">
                      <a:latin typeface="Symbol" pitchFamily="18" charset="2"/>
                    </a:rPr>
                    <a:t>b</a:t>
                  </a:r>
                  <a:r>
                    <a:rPr kumimoji="1" lang="en-US" altLang="ja-JP" sz="1600" b="1" dirty="0" smtClean="0"/>
                    <a:t> = 0.450</a:t>
                  </a:r>
                  <a:endParaRPr kumimoji="1" lang="ja-JP" altLang="en-US" sz="1600" b="1" dirty="0"/>
                </a:p>
              </p:txBody>
            </p:sp>
          </p:grpSp>
          <p:cxnSp>
            <p:nvCxnSpPr>
              <p:cNvPr id="75" name="直線コネクタ 74"/>
              <p:cNvCxnSpPr/>
              <p:nvPr/>
            </p:nvCxnSpPr>
            <p:spPr>
              <a:xfrm rot="5400000">
                <a:off x="4668938" y="3530874"/>
                <a:ext cx="500065" cy="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テキスト ボックス 99"/>
            <p:cNvSpPr txBox="1"/>
            <p:nvPr/>
          </p:nvSpPr>
          <p:spPr>
            <a:xfrm>
              <a:off x="7143768" y="1872231"/>
              <a:ext cx="1402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baseline="30000" dirty="0" smtClean="0"/>
                <a:t>19</a:t>
              </a:r>
              <a:r>
                <a:rPr kumimoji="1" lang="en-US" altLang="ja-JP" sz="1600" b="1" dirty="0" smtClean="0"/>
                <a:t>Ne(Neg.)</a:t>
              </a:r>
              <a:endParaRPr kumimoji="1" lang="ja-JP" alt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20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Binding energy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>
                <a:ea typeface="+mj-ea"/>
              </a:rPr>
              <a:t> in s orbit</a:t>
            </a:r>
            <a:endParaRPr lang="en-US" altLang="ja-JP" dirty="0">
              <a:ea typeface="+mj-ea"/>
            </a:endParaRPr>
          </a:p>
          <a:p>
            <a:pPr lvl="1"/>
            <a:r>
              <a:rPr lang="en-US" altLang="ja-JP" dirty="0" smtClean="0"/>
              <a:t>The present results show that t</a:t>
            </a:r>
            <a:r>
              <a:rPr kumimoji="1" lang="en-US" altLang="ja-JP" dirty="0" smtClean="0"/>
              <a:t>he parity of </a:t>
            </a:r>
            <a:r>
              <a:rPr kumimoji="1" lang="en-US" altLang="ja-JP" dirty="0" err="1" smtClean="0"/>
              <a:t>g.s</a:t>
            </a:r>
            <a:r>
              <a:rPr kumimoji="1" lang="en-US" altLang="ja-JP" dirty="0" smtClean="0"/>
              <a:t>. of </a:t>
            </a:r>
            <a:r>
              <a:rPr kumimoji="1" lang="en-US" altLang="ja-JP" baseline="30000" dirty="0" smtClean="0"/>
              <a:t>20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Ne is positive.</a:t>
            </a:r>
          </a:p>
        </p:txBody>
      </p:sp>
      <p:grpSp>
        <p:nvGrpSpPr>
          <p:cNvPr id="4" name="グループ化 22"/>
          <p:cNvGrpSpPr/>
          <p:nvPr/>
        </p:nvGrpSpPr>
        <p:grpSpPr>
          <a:xfrm>
            <a:off x="142876" y="6000768"/>
            <a:ext cx="4071966" cy="428628"/>
            <a:chOff x="1357290" y="6143644"/>
            <a:chExt cx="4071966" cy="428628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1357290" y="6143644"/>
              <a:ext cx="4071966" cy="1588"/>
            </a:xfrm>
            <a:prstGeom prst="line">
              <a:avLst/>
            </a:prstGeom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1357290" y="6172162"/>
              <a:ext cx="4071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AMD with YNG[1]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0" y="62865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[1] </a:t>
            </a:r>
            <a:r>
              <a:rPr lang="en-US" sz="1600" dirty="0" smtClean="0"/>
              <a:t>Y. Yamamoto, T. </a:t>
            </a:r>
            <a:r>
              <a:rPr lang="en-US" sz="1600" dirty="0" err="1" smtClean="0"/>
              <a:t>Motoba</a:t>
            </a:r>
            <a:r>
              <a:rPr lang="en-US" sz="1600" dirty="0" smtClean="0"/>
              <a:t>, H. </a:t>
            </a:r>
            <a:r>
              <a:rPr lang="en-US" sz="1600" dirty="0" err="1" smtClean="0"/>
              <a:t>Himeno</a:t>
            </a:r>
            <a:r>
              <a:rPr lang="en-US" sz="1600" dirty="0" smtClean="0"/>
              <a:t>, K. Ikeda and S. Nagata, </a:t>
            </a:r>
            <a:r>
              <a:rPr lang="en-US" sz="1600" dirty="0" err="1" smtClean="0"/>
              <a:t>Prog</a:t>
            </a:r>
            <a:r>
              <a:rPr lang="en-US" sz="1600" dirty="0" smtClean="0"/>
              <a:t>. </a:t>
            </a:r>
            <a:r>
              <a:rPr lang="en-US" sz="1600" dirty="0" err="1" smtClean="0"/>
              <a:t>Theor</a:t>
            </a:r>
            <a:r>
              <a:rPr lang="en-US" sz="1600" dirty="0" smtClean="0"/>
              <a:t>. Phys. Suppl. </a:t>
            </a:r>
            <a:r>
              <a:rPr lang="en-US" sz="1600" b="1" dirty="0" smtClean="0"/>
              <a:t>117 </a:t>
            </a:r>
            <a:r>
              <a:rPr lang="en-US" sz="1600" dirty="0" smtClean="0"/>
              <a:t>(1994), 361.</a:t>
            </a:r>
            <a:endParaRPr kumimoji="1" lang="en-US" altLang="ja-JP" sz="1600" dirty="0" smtClean="0"/>
          </a:p>
          <a:p>
            <a:pPr algn="r"/>
            <a:r>
              <a:rPr kumimoji="1" lang="en-US" altLang="ja-JP" sz="1600" dirty="0" smtClean="0"/>
              <a:t>[2] </a:t>
            </a:r>
            <a:r>
              <a:rPr lang="en-US" altLang="ja-JP" sz="1600" dirty="0" smtClean="0"/>
              <a:t>T. </a:t>
            </a:r>
            <a:r>
              <a:rPr lang="en-US" altLang="ja-JP" sz="1600" dirty="0" err="1" smtClean="0"/>
              <a:t>Sakuda</a:t>
            </a:r>
            <a:r>
              <a:rPr lang="en-US" altLang="ja-JP" sz="1600" dirty="0" smtClean="0"/>
              <a:t> and H. </a:t>
            </a:r>
            <a:r>
              <a:rPr lang="en-US" altLang="ja-JP" sz="1600" dirty="0" err="1" smtClean="0"/>
              <a:t>Band</a:t>
            </a:r>
            <a:r>
              <a:rPr lang="en-US" altLang="ja-JP" sz="1600" dirty="0" err="1" smtClean="0">
                <a:latin typeface="Calibri"/>
              </a:rPr>
              <a:t>ō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 </a:t>
            </a:r>
            <a:r>
              <a:rPr lang="en-US" altLang="ja-JP" sz="1600" b="1" dirty="0" smtClean="0"/>
              <a:t>78</a:t>
            </a:r>
            <a:r>
              <a:rPr lang="en-US" altLang="ja-JP" sz="1600" dirty="0" smtClean="0"/>
              <a:t> (1987), 1317.</a:t>
            </a:r>
            <a:endParaRPr kumimoji="1" lang="ja-JP" altLang="en-US" sz="1600" dirty="0"/>
          </a:p>
        </p:txBody>
      </p:sp>
      <p:pic>
        <p:nvPicPr>
          <p:cNvPr id="50" name="Picture 4" descr="Ne20L_PosB0250_a_1"/>
          <p:cNvPicPr>
            <a:picLocks noChangeAspect="1" noChangeArrowheads="1"/>
          </p:cNvPicPr>
          <p:nvPr/>
        </p:nvPicPr>
        <p:blipFill>
          <a:blip r:embed="rId3" cstate="print"/>
          <a:srcRect l="28906" t="21042" r="29375" b="21042"/>
          <a:stretch>
            <a:fillRect/>
          </a:stretch>
        </p:blipFill>
        <p:spPr bwMode="auto">
          <a:xfrm>
            <a:off x="1197343" y="5133027"/>
            <a:ext cx="680222" cy="711140"/>
          </a:xfrm>
          <a:prstGeom prst="rect">
            <a:avLst/>
          </a:prstGeom>
          <a:noFill/>
        </p:spPr>
      </p:pic>
      <p:pic>
        <p:nvPicPr>
          <p:cNvPr id="51" name="Picture 13" descr="Ne19_POS_B0275_1"/>
          <p:cNvPicPr>
            <a:picLocks noChangeAspect="1" noChangeArrowheads="1"/>
          </p:cNvPicPr>
          <p:nvPr/>
        </p:nvPicPr>
        <p:blipFill>
          <a:blip r:embed="rId4" cstate="print"/>
          <a:srcRect l="28751" t="21042" r="27344" b="21666"/>
          <a:stretch>
            <a:fillRect/>
          </a:stretch>
        </p:blipFill>
        <p:spPr bwMode="auto">
          <a:xfrm>
            <a:off x="1323594" y="2368633"/>
            <a:ext cx="692742" cy="677572"/>
          </a:xfrm>
          <a:prstGeom prst="rect">
            <a:avLst/>
          </a:prstGeom>
          <a:noFill/>
        </p:spPr>
      </p:pic>
      <p:pic>
        <p:nvPicPr>
          <p:cNvPr id="59" name="Picture 270" descr="Ne19_NCNEG_B0600_1"/>
          <p:cNvPicPr>
            <a:picLocks noChangeAspect="1" noChangeArrowheads="1"/>
          </p:cNvPicPr>
          <p:nvPr/>
        </p:nvPicPr>
        <p:blipFill>
          <a:blip r:embed="rId5" cstate="print"/>
          <a:srcRect l="28751" t="21042" r="27499" b="21666"/>
          <a:stretch>
            <a:fillRect/>
          </a:stretch>
        </p:blipFill>
        <p:spPr bwMode="auto">
          <a:xfrm>
            <a:off x="3268802" y="2367580"/>
            <a:ext cx="677572" cy="664370"/>
          </a:xfrm>
          <a:prstGeom prst="rect">
            <a:avLst/>
          </a:prstGeom>
          <a:noFill/>
        </p:spPr>
      </p:pic>
      <p:grpSp>
        <p:nvGrpSpPr>
          <p:cNvPr id="5" name="グループ化 49"/>
          <p:cNvGrpSpPr/>
          <p:nvPr/>
        </p:nvGrpSpPr>
        <p:grpSpPr>
          <a:xfrm>
            <a:off x="4429124" y="6000768"/>
            <a:ext cx="4357718" cy="428628"/>
            <a:chOff x="642910" y="6143644"/>
            <a:chExt cx="4357718" cy="428628"/>
          </a:xfrm>
        </p:grpSpPr>
        <p:cxnSp>
          <p:nvCxnSpPr>
            <p:cNvPr id="48" name="直線コネクタ 47"/>
            <p:cNvCxnSpPr/>
            <p:nvPr/>
          </p:nvCxnSpPr>
          <p:spPr>
            <a:xfrm>
              <a:off x="642910" y="6143644"/>
              <a:ext cx="4357718" cy="1588"/>
            </a:xfrm>
            <a:prstGeom prst="line">
              <a:avLst/>
            </a:prstGeom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642910" y="6172162"/>
              <a:ext cx="4357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Calc. (</a:t>
              </a:r>
              <a:r>
                <a:rPr lang="en-US" altLang="ja-JP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Sakuda</a:t>
              </a:r>
              <a:r>
                <a:rPr lang="en-US" altLang="ja-JP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et al.) [2]</a:t>
              </a:r>
              <a:endPara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143636" y="4904647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2</a:t>
            </a:r>
            <a:r>
              <a:rPr kumimoji="1" lang="en-US" altLang="ja-JP" sz="2000" b="1" baseline="30000" dirty="0" smtClean="0"/>
              <a:t>0</a:t>
            </a:r>
            <a:r>
              <a:rPr kumimoji="1" lang="en-US" altLang="ja-JP" sz="2000" b="1" baseline="-25000" dirty="0" smtClean="0"/>
              <a:t>Λ</a:t>
            </a:r>
            <a:r>
              <a:rPr kumimoji="1" lang="en-US" altLang="ja-JP" sz="2000" b="1" dirty="0" smtClean="0"/>
              <a:t>Ne</a:t>
            </a:r>
            <a:endParaRPr kumimoji="1" lang="ja-JP" altLang="en-US" sz="2000" b="1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857356" y="5019005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2</a:t>
            </a:r>
            <a:r>
              <a:rPr kumimoji="1" lang="en-US" altLang="ja-JP" sz="2000" b="1" baseline="30000" dirty="0" smtClean="0"/>
              <a:t>0</a:t>
            </a:r>
            <a:r>
              <a:rPr kumimoji="1" lang="en-US" altLang="ja-JP" sz="2000" b="1" baseline="-25000" dirty="0" smtClean="0"/>
              <a:t>Λ</a:t>
            </a:r>
            <a:r>
              <a:rPr kumimoji="1" lang="en-US" altLang="ja-JP" sz="2000" b="1" dirty="0" smtClean="0"/>
              <a:t>Ne</a:t>
            </a:r>
            <a:endParaRPr kumimoji="1" lang="ja-JP" altLang="en-US" sz="2000" b="1" dirty="0"/>
          </a:p>
        </p:txBody>
      </p:sp>
      <p:grpSp>
        <p:nvGrpSpPr>
          <p:cNvPr id="6" name="グループ化 75"/>
          <p:cNvGrpSpPr/>
          <p:nvPr/>
        </p:nvGrpSpPr>
        <p:grpSpPr>
          <a:xfrm>
            <a:off x="2000232" y="2700218"/>
            <a:ext cx="2500330" cy="1758096"/>
            <a:chOff x="2000232" y="2314510"/>
            <a:chExt cx="2500330" cy="1758096"/>
          </a:xfrm>
        </p:grpSpPr>
        <p:grpSp>
          <p:nvGrpSpPr>
            <p:cNvPr id="9" name="グループ化 13"/>
            <p:cNvGrpSpPr/>
            <p:nvPr/>
          </p:nvGrpSpPr>
          <p:grpSpPr>
            <a:xfrm>
              <a:off x="2000232" y="2314510"/>
              <a:ext cx="2500330" cy="1758096"/>
              <a:chOff x="2304454" y="1869128"/>
              <a:chExt cx="2500330" cy="1758096"/>
            </a:xfrm>
          </p:grpSpPr>
          <p:cxnSp>
            <p:nvCxnSpPr>
              <p:cNvPr id="15" name="直線コネクタ 14"/>
              <p:cNvCxnSpPr/>
              <p:nvPr/>
            </p:nvCxnSpPr>
            <p:spPr>
              <a:xfrm>
                <a:off x="2786050" y="2237670"/>
                <a:ext cx="100013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rot="5400000">
                <a:off x="2276101" y="2939775"/>
                <a:ext cx="1341830" cy="761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/>
              <p:cNvSpPr txBox="1"/>
              <p:nvPr/>
            </p:nvSpPr>
            <p:spPr>
              <a:xfrm>
                <a:off x="2947396" y="2685724"/>
                <a:ext cx="1857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kumimoji="1" lang="en-US" altLang="ja-JP" b="1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Symbol" pitchFamily="18" charset="2"/>
                  </a:rPr>
                  <a:t>L</a:t>
                </a:r>
                <a:r>
                  <a:rPr kumimoji="1" lang="en-US" altLang="ja-JP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= 16.06</a:t>
                </a:r>
                <a:r>
                  <a:rPr lang="ja-JP" alt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ja-JP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:r>
                  <a:rPr kumimoji="1" lang="en-US" altLang="ja-JP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MeV</a:t>
                </a:r>
                <a:r>
                  <a:rPr kumimoji="1" lang="en-US" altLang="ja-JP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304454" y="1869128"/>
                <a:ext cx="1143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aseline="30000" dirty="0" smtClean="0"/>
                  <a:t>19</a:t>
                </a:r>
                <a:r>
                  <a:rPr lang="en-US" altLang="ja-JP" sz="2000" dirty="0" smtClean="0"/>
                  <a:t>Ne Neg</a:t>
                </a:r>
                <a:r>
                  <a:rPr kumimoji="1" lang="en-US" altLang="ja-JP" sz="2000" dirty="0" smtClean="0"/>
                  <a:t>. </a:t>
                </a:r>
                <a:endParaRPr kumimoji="1" lang="ja-JP" altLang="en-US" sz="20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875958" y="3257892"/>
                <a:ext cx="1571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/>
                  <a:t>Neg. </a:t>
                </a:r>
                <a:r>
                  <a:rPr lang="en-US" altLang="ja-JP" b="1" dirty="0" smtClean="0">
                    <a:latin typeface="Cambria Math"/>
                    <a:ea typeface="Cambria Math"/>
                  </a:rPr>
                  <a:t>⊗</a:t>
                </a:r>
                <a:r>
                  <a:rPr lang="en-US" altLang="ja-JP" b="1" dirty="0" smtClean="0"/>
                  <a:t> </a:t>
                </a:r>
                <a:r>
                  <a:rPr lang="en-US" altLang="ja-JP" b="1" dirty="0" smtClean="0">
                    <a:latin typeface="Symbol" pitchFamily="18" charset="2"/>
                  </a:rPr>
                  <a:t>L</a:t>
                </a:r>
                <a:r>
                  <a:rPr lang="en-US" altLang="ja-JP" b="1" dirty="0" smtClean="0"/>
                  <a:t> (s)</a:t>
                </a:r>
                <a:endParaRPr kumimoji="1" lang="ja-JP" altLang="en-US" b="1" dirty="0"/>
              </a:p>
            </p:txBody>
          </p:sp>
        </p:grpSp>
        <p:cxnSp>
          <p:nvCxnSpPr>
            <p:cNvPr id="73" name="直線コネクタ 72"/>
            <p:cNvCxnSpPr/>
            <p:nvPr/>
          </p:nvCxnSpPr>
          <p:spPr>
            <a:xfrm>
              <a:off x="2500298" y="4055364"/>
              <a:ext cx="10001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74"/>
          <p:cNvGrpSpPr/>
          <p:nvPr/>
        </p:nvGrpSpPr>
        <p:grpSpPr>
          <a:xfrm>
            <a:off x="285720" y="2912610"/>
            <a:ext cx="2571768" cy="2128686"/>
            <a:chOff x="0" y="2526902"/>
            <a:chExt cx="2571768" cy="2128686"/>
          </a:xfrm>
        </p:grpSpPr>
        <p:grpSp>
          <p:nvGrpSpPr>
            <p:cNvPr id="14" name="グループ化 120"/>
            <p:cNvGrpSpPr/>
            <p:nvPr/>
          </p:nvGrpSpPr>
          <p:grpSpPr>
            <a:xfrm>
              <a:off x="0" y="2526902"/>
              <a:ext cx="2571768" cy="2128686"/>
              <a:chOff x="161346" y="2280344"/>
              <a:chExt cx="2571768" cy="2128686"/>
            </a:xfrm>
          </p:grpSpPr>
          <p:cxnSp>
            <p:nvCxnSpPr>
              <p:cNvPr id="7" name="直線コネクタ 6"/>
              <p:cNvCxnSpPr/>
              <p:nvPr/>
            </p:nvCxnSpPr>
            <p:spPr>
              <a:xfrm>
                <a:off x="785786" y="2663876"/>
                <a:ext cx="100013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161346" y="2280344"/>
                <a:ext cx="1143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aseline="30000" dirty="0" smtClean="0"/>
                  <a:t>19</a:t>
                </a:r>
                <a:r>
                  <a:rPr lang="en-US" altLang="ja-JP" sz="2000" dirty="0" smtClean="0"/>
                  <a:t>Ne</a:t>
                </a:r>
                <a:r>
                  <a:rPr kumimoji="1" lang="en-US" altLang="ja-JP" sz="2000" dirty="0" smtClean="0"/>
                  <a:t> Pos. </a:t>
                </a:r>
                <a:endParaRPr kumimoji="1" lang="ja-JP" altLang="en-US" sz="2000" dirty="0"/>
              </a:p>
            </p:txBody>
          </p:sp>
          <p:cxnSp>
            <p:nvCxnSpPr>
              <p:cNvPr id="10" name="直線矢印コネクタ 9"/>
              <p:cNvCxnSpPr/>
              <p:nvPr/>
            </p:nvCxnSpPr>
            <p:spPr>
              <a:xfrm rot="5400000">
                <a:off x="88534" y="3538290"/>
                <a:ext cx="1716435" cy="762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0"/>
              <p:cNvSpPr txBox="1"/>
              <p:nvPr/>
            </p:nvSpPr>
            <p:spPr>
              <a:xfrm>
                <a:off x="875726" y="3106822"/>
                <a:ext cx="1857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kumimoji="1" lang="en-US" altLang="ja-JP" b="1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Symbol" pitchFamily="18" charset="2"/>
                  </a:rPr>
                  <a:t>L</a:t>
                </a:r>
                <a:r>
                  <a:rPr kumimoji="1" lang="en-US" altLang="ja-JP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= 16.72(</a:t>
                </a:r>
                <a:r>
                  <a:rPr kumimoji="1" lang="en-US" altLang="ja-JP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MeV</a:t>
                </a:r>
                <a:r>
                  <a:rPr kumimoji="1" lang="en-US" altLang="ja-JP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845746" y="4039698"/>
                <a:ext cx="1428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/>
                  <a:t>Pos.</a:t>
                </a:r>
                <a:r>
                  <a:rPr lang="en-US" altLang="ja-JP" b="1" dirty="0" smtClean="0">
                    <a:latin typeface="Cambria Math"/>
                    <a:ea typeface="Cambria Math"/>
                  </a:rPr>
                  <a:t>⊗</a:t>
                </a:r>
                <a:r>
                  <a:rPr lang="en-US" altLang="ja-JP" b="1" dirty="0" smtClean="0"/>
                  <a:t> </a:t>
                </a:r>
                <a:r>
                  <a:rPr lang="en-US" altLang="ja-JP" b="1" dirty="0" smtClean="0">
                    <a:latin typeface="Symbol" pitchFamily="18" charset="2"/>
                  </a:rPr>
                  <a:t>L</a:t>
                </a:r>
                <a:r>
                  <a:rPr lang="en-US" altLang="ja-JP" b="1" dirty="0" smtClean="0"/>
                  <a:t> (s)</a:t>
                </a:r>
                <a:endParaRPr kumimoji="1" lang="ja-JP" altLang="en-US" b="1" dirty="0"/>
              </a:p>
            </p:txBody>
          </p:sp>
        </p:grpSp>
        <p:cxnSp>
          <p:nvCxnSpPr>
            <p:cNvPr id="74" name="直線コネクタ 73"/>
            <p:cNvCxnSpPr/>
            <p:nvPr/>
          </p:nvCxnSpPr>
          <p:spPr>
            <a:xfrm>
              <a:off x="642910" y="4641858"/>
              <a:ext cx="10001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77"/>
          <p:cNvGrpSpPr/>
          <p:nvPr/>
        </p:nvGrpSpPr>
        <p:grpSpPr>
          <a:xfrm>
            <a:off x="4643438" y="2814576"/>
            <a:ext cx="2571768" cy="2074886"/>
            <a:chOff x="4357686" y="2243072"/>
            <a:chExt cx="2571768" cy="2074886"/>
          </a:xfrm>
        </p:grpSpPr>
        <p:grpSp>
          <p:nvGrpSpPr>
            <p:cNvPr id="20" name="グループ化 125"/>
            <p:cNvGrpSpPr/>
            <p:nvPr/>
          </p:nvGrpSpPr>
          <p:grpSpPr>
            <a:xfrm>
              <a:off x="4357686" y="2243072"/>
              <a:ext cx="2571768" cy="2074886"/>
              <a:chOff x="4500562" y="2530046"/>
              <a:chExt cx="2571768" cy="2074886"/>
            </a:xfrm>
          </p:grpSpPr>
          <p:sp>
            <p:nvSpPr>
              <p:cNvPr id="39" name="テキスト ボックス 38"/>
              <p:cNvSpPr txBox="1"/>
              <p:nvPr/>
            </p:nvSpPr>
            <p:spPr>
              <a:xfrm>
                <a:off x="5286380" y="3988362"/>
                <a:ext cx="1643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/>
                  <a:t>Pos.</a:t>
                </a:r>
                <a:r>
                  <a:rPr lang="en-US" altLang="ja-JP" b="1" dirty="0" smtClean="0">
                    <a:latin typeface="Cambria Math"/>
                    <a:ea typeface="Cambria Math"/>
                  </a:rPr>
                  <a:t>⊗</a:t>
                </a:r>
                <a:r>
                  <a:rPr lang="en-US" altLang="ja-JP" b="1" dirty="0" smtClean="0"/>
                  <a:t> </a:t>
                </a:r>
                <a:r>
                  <a:rPr lang="en-US" altLang="ja-JP" b="1" dirty="0" smtClean="0">
                    <a:latin typeface="Symbol" pitchFamily="18" charset="2"/>
                  </a:rPr>
                  <a:t>L</a:t>
                </a:r>
                <a:r>
                  <a:rPr lang="en-US" altLang="ja-JP" b="1" dirty="0" smtClean="0"/>
                  <a:t> (s)</a:t>
                </a:r>
                <a:endParaRPr kumimoji="1" lang="ja-JP" altLang="en-US" b="1" dirty="0"/>
              </a:p>
            </p:txBody>
          </p:sp>
          <p:grpSp>
            <p:nvGrpSpPr>
              <p:cNvPr id="21" name="グループ化 123"/>
              <p:cNvGrpSpPr/>
              <p:nvPr/>
            </p:nvGrpSpPr>
            <p:grpSpPr>
              <a:xfrm>
                <a:off x="4500562" y="2530046"/>
                <a:ext cx="2571768" cy="2074886"/>
                <a:chOff x="4500562" y="2530046"/>
                <a:chExt cx="2571768" cy="2074886"/>
              </a:xfrm>
            </p:grpSpPr>
            <p:cxnSp>
              <p:nvCxnSpPr>
                <p:cNvPr id="41" name="直線コネクタ 40"/>
                <p:cNvCxnSpPr/>
                <p:nvPr/>
              </p:nvCxnSpPr>
              <p:spPr>
                <a:xfrm>
                  <a:off x="5286380" y="3046564"/>
                  <a:ext cx="85725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矢印コネクタ 41"/>
                <p:cNvCxnSpPr/>
                <p:nvPr/>
              </p:nvCxnSpPr>
              <p:spPr>
                <a:xfrm rot="16200000" flipH="1">
                  <a:off x="4797973" y="3704314"/>
                  <a:ext cx="1284662" cy="22097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5429256" y="3358784"/>
                  <a:ext cx="16430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B</a:t>
                  </a:r>
                  <a:r>
                    <a:rPr kumimoji="1" lang="en-US" altLang="ja-JP" b="1" baseline="-250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Λ</a:t>
                  </a:r>
                  <a:r>
                    <a:rPr kumimoji="1" lang="en-US" altLang="ja-JP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= 15.6MeV</a:t>
                  </a: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500562" y="2814669"/>
                  <a:ext cx="928694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/>
                    <a:t>1/2</a:t>
                  </a:r>
                  <a:r>
                    <a:rPr kumimoji="1" lang="en-US" altLang="ja-JP" sz="2000" dirty="0" smtClean="0"/>
                    <a:t> </a:t>
                  </a:r>
                  <a:r>
                    <a:rPr lang="en-US" altLang="ja-JP" sz="2000" b="1" baseline="30000" dirty="0" smtClean="0"/>
                    <a:t>+</a:t>
                  </a:r>
                </a:p>
                <a:p>
                  <a:pPr algn="ctr"/>
                  <a:r>
                    <a:rPr kumimoji="1" lang="en-US" altLang="ja-JP" sz="1400" dirty="0" smtClean="0"/>
                    <a:t>shell state</a:t>
                  </a:r>
                  <a:endParaRPr kumimoji="1" lang="ja-JP" altLang="en-US" sz="1400" dirty="0"/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4878845" y="4204822"/>
                  <a:ext cx="5000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/>
                    <a:t>0</a:t>
                  </a:r>
                  <a:r>
                    <a:rPr lang="en-US" altLang="ja-JP" sz="2000" b="1" baseline="30000" dirty="0" smtClean="0"/>
                    <a:t>+</a:t>
                  </a:r>
                  <a:r>
                    <a:rPr lang="en-US" altLang="ja-JP" sz="2000" dirty="0" smtClean="0"/>
                    <a:t> </a:t>
                  </a:r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6072198" y="2530046"/>
                  <a:ext cx="7143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b="1" dirty="0" smtClean="0"/>
                    <a:t> </a:t>
                  </a:r>
                  <a:r>
                    <a:rPr kumimoji="1" lang="en-US" altLang="ja-JP" sz="2000" b="1" baseline="30000" dirty="0" smtClean="0"/>
                    <a:t>19</a:t>
                  </a:r>
                  <a:r>
                    <a:rPr kumimoji="1" lang="en-US" altLang="ja-JP" sz="2000" b="1" dirty="0" smtClean="0"/>
                    <a:t>Ne</a:t>
                  </a:r>
                  <a:endParaRPr kumimoji="1" lang="ja-JP" altLang="en-US" sz="2000" b="1" dirty="0"/>
                </a:p>
              </p:txBody>
            </p:sp>
          </p:grpSp>
        </p:grpSp>
        <p:cxnSp>
          <p:nvCxnSpPr>
            <p:cNvPr id="77" name="直線コネクタ 76"/>
            <p:cNvCxnSpPr/>
            <p:nvPr/>
          </p:nvCxnSpPr>
          <p:spPr>
            <a:xfrm>
              <a:off x="5143504" y="4071942"/>
              <a:ext cx="10001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79"/>
          <p:cNvGrpSpPr/>
          <p:nvPr/>
        </p:nvGrpSpPr>
        <p:grpSpPr>
          <a:xfrm>
            <a:off x="6929454" y="2886014"/>
            <a:ext cx="1812418" cy="2186060"/>
            <a:chOff x="6929454" y="2500306"/>
            <a:chExt cx="1812418" cy="2186060"/>
          </a:xfrm>
        </p:grpSpPr>
        <p:grpSp>
          <p:nvGrpSpPr>
            <p:cNvPr id="27" name="グループ化 69"/>
            <p:cNvGrpSpPr/>
            <p:nvPr/>
          </p:nvGrpSpPr>
          <p:grpSpPr>
            <a:xfrm>
              <a:off x="6929454" y="2500306"/>
              <a:ext cx="1812418" cy="2186060"/>
              <a:chOff x="6929454" y="2500306"/>
              <a:chExt cx="1812418" cy="2186060"/>
            </a:xfrm>
          </p:grpSpPr>
          <p:grpSp>
            <p:nvGrpSpPr>
              <p:cNvPr id="28" name="グループ化 124"/>
              <p:cNvGrpSpPr/>
              <p:nvPr/>
            </p:nvGrpSpPr>
            <p:grpSpPr>
              <a:xfrm>
                <a:off x="6929454" y="2500306"/>
                <a:ext cx="1812418" cy="2186060"/>
                <a:chOff x="7072330" y="2500306"/>
                <a:chExt cx="1812418" cy="2186060"/>
              </a:xfrm>
            </p:grpSpPr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7715272" y="2500306"/>
                  <a:ext cx="1169476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/>
                    <a:t>1/2</a:t>
                  </a:r>
                  <a:r>
                    <a:rPr kumimoji="1" lang="en-US" altLang="ja-JP" sz="2000" b="1" dirty="0" smtClean="0"/>
                    <a:t> </a:t>
                  </a:r>
                  <a:r>
                    <a:rPr kumimoji="1" lang="en-US" altLang="ja-JP" sz="2000" b="1" baseline="30000" dirty="0" smtClean="0"/>
                    <a:t>-</a:t>
                  </a:r>
                </a:p>
                <a:p>
                  <a:pPr algn="ctr"/>
                  <a:r>
                    <a:rPr kumimoji="1" lang="en-US" altLang="ja-JP" sz="1400" dirty="0" smtClean="0"/>
                    <a:t>cluster state</a:t>
                  </a:r>
                  <a:endParaRPr kumimoji="1" lang="ja-JP" altLang="en-US" sz="1400" dirty="0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8286776" y="4286256"/>
                  <a:ext cx="597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/>
                    <a:t>1</a:t>
                  </a:r>
                  <a:r>
                    <a:rPr kumimoji="1" lang="en-US" altLang="ja-JP" sz="2000" b="1" dirty="0" smtClean="0"/>
                    <a:t> </a:t>
                  </a:r>
                  <a:r>
                    <a:rPr lang="en-US" altLang="ja-JP" sz="2000" b="1" baseline="30000" dirty="0" smtClean="0"/>
                    <a:t>–</a:t>
                  </a:r>
                  <a:r>
                    <a:rPr lang="en-US" altLang="ja-JP" sz="2000" dirty="0" smtClean="0"/>
                    <a:t>   </a:t>
                  </a:r>
                </a:p>
              </p:txBody>
            </p: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7090832" y="2754490"/>
                  <a:ext cx="85725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7233708" y="3345420"/>
                  <a:ext cx="16430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B</a:t>
                  </a:r>
                  <a:r>
                    <a:rPr kumimoji="1" lang="en-US" altLang="ja-JP" b="1" baseline="-250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Λ</a:t>
                  </a:r>
                  <a:r>
                    <a:rPr kumimoji="1" lang="en-US" altLang="ja-JP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=</a:t>
                  </a:r>
                  <a:r>
                    <a:rPr lang="en-US" altLang="ja-JP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18.9</a:t>
                  </a:r>
                  <a:r>
                    <a:rPr kumimoji="1" lang="ja-JP" altLang="en-US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:r>
                    <a:rPr kumimoji="1" lang="en-US" altLang="ja-JP" b="1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MeV</a:t>
                  </a:r>
                  <a:endParaRPr kumimoji="1" lang="en-US" altLang="ja-JP" b="1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7072330" y="4131238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b="1" dirty="0" smtClean="0"/>
                    <a:t>Neg. </a:t>
                  </a:r>
                  <a:r>
                    <a:rPr lang="en-US" altLang="ja-JP" b="1" dirty="0" smtClean="0">
                      <a:latin typeface="Cambria Math"/>
                      <a:ea typeface="Cambria Math"/>
                    </a:rPr>
                    <a:t>⊗</a:t>
                  </a:r>
                  <a:r>
                    <a:rPr lang="en-US" altLang="ja-JP" b="1" dirty="0" smtClean="0"/>
                    <a:t> </a:t>
                  </a:r>
                  <a:r>
                    <a:rPr lang="en-US" altLang="ja-JP" b="1" dirty="0" smtClean="0">
                      <a:latin typeface="Symbol" pitchFamily="18" charset="2"/>
                    </a:rPr>
                    <a:t>L</a:t>
                  </a:r>
                  <a:r>
                    <a:rPr lang="en-US" altLang="ja-JP" b="1" dirty="0" smtClean="0"/>
                    <a:t> (s)</a:t>
                  </a:r>
                  <a:endParaRPr kumimoji="1" lang="ja-JP" altLang="en-US" b="1" dirty="0"/>
                </a:p>
              </p:txBody>
            </p:sp>
          </p:grpSp>
          <p:cxnSp>
            <p:nvCxnSpPr>
              <p:cNvPr id="67" name="直線矢印コネクタ 66"/>
              <p:cNvCxnSpPr/>
              <p:nvPr/>
            </p:nvCxnSpPr>
            <p:spPr>
              <a:xfrm rot="5400000">
                <a:off x="6213731" y="3641971"/>
                <a:ext cx="1716435" cy="762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線コネクタ 78"/>
            <p:cNvCxnSpPr/>
            <p:nvPr/>
          </p:nvCxnSpPr>
          <p:spPr>
            <a:xfrm>
              <a:off x="6970912" y="4500570"/>
              <a:ext cx="10001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53"/>
          <p:cNvGrpSpPr/>
          <p:nvPr/>
        </p:nvGrpSpPr>
        <p:grpSpPr>
          <a:xfrm>
            <a:off x="1500166" y="1783667"/>
            <a:ext cx="4572032" cy="430887"/>
            <a:chOff x="1142976" y="2928934"/>
            <a:chExt cx="4572032" cy="430887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1857356" y="2928934"/>
              <a:ext cx="38576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solidFill>
                    <a:srgbClr val="C00000"/>
                  </a:solidFill>
                </a:rPr>
                <a:t>Parity inversion does not occur</a:t>
              </a:r>
              <a:endParaRPr kumimoji="1" lang="ja-JP" altLang="en-US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>
              <a:off x="1142976" y="3141660"/>
              <a:ext cx="71438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217" descr="Ne20L_NcNegB0600_c_1"/>
          <p:cNvPicPr>
            <a:picLocks noChangeAspect="1" noChangeArrowheads="1"/>
          </p:cNvPicPr>
          <p:nvPr/>
        </p:nvPicPr>
        <p:blipFill>
          <a:blip r:embed="rId6" cstate="print"/>
          <a:srcRect l="29532" t="21042" r="29375" b="20833"/>
          <a:stretch>
            <a:fillRect/>
          </a:stretch>
        </p:blipFill>
        <p:spPr bwMode="auto">
          <a:xfrm>
            <a:off x="2928927" y="5143513"/>
            <a:ext cx="642941" cy="686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61" t="30669" r="40336"/>
          <a:stretch>
            <a:fillRect/>
          </a:stretch>
        </p:blipFill>
        <p:spPr bwMode="auto">
          <a:xfrm>
            <a:off x="0" y="2204864"/>
            <a:ext cx="434208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Parity inversion in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343872"/>
          </a:xfrm>
        </p:spPr>
        <p:txBody>
          <a:bodyPr>
            <a:normAutofit/>
          </a:bodyPr>
          <a:lstStyle/>
          <a:p>
            <a:r>
              <a:rPr kumimoji="1" lang="en-US" altLang="ja-JP" sz="2000" baseline="30000" dirty="0" smtClean="0"/>
              <a:t>11</a:t>
            </a:r>
            <a:r>
              <a:rPr kumimoji="1" lang="en-US" altLang="ja-JP" sz="2000" dirty="0" smtClean="0"/>
              <a:t>Be</a:t>
            </a:r>
            <a:r>
              <a:rPr kumimoji="1" lang="ja-JP" altLang="en-US" sz="2000" dirty="0" smtClean="0"/>
              <a:t>は２</a:t>
            </a:r>
            <a:r>
              <a:rPr kumimoji="1" lang="en-US" altLang="ja-JP" sz="2000" dirty="0" smtClean="0"/>
              <a:t>α</a:t>
            </a:r>
            <a:r>
              <a:rPr kumimoji="1" lang="ja-JP" altLang="en-US" sz="2000" dirty="0" smtClean="0"/>
              <a:t>クラスター構造がより発達した正パリティ状態が基底状態</a:t>
            </a:r>
            <a:r>
              <a:rPr lang="ja-JP" altLang="en-US" sz="2000" dirty="0" smtClean="0"/>
              <a:t>と考えられる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通常</a:t>
            </a:r>
            <a:r>
              <a:rPr kumimoji="1" lang="ja-JP" altLang="en-US" sz="2000" dirty="0" smtClean="0"/>
              <a:t>の</a:t>
            </a:r>
            <a:r>
              <a:rPr kumimoji="1" lang="en-US" altLang="ja-JP" sz="2000" dirty="0" smtClean="0"/>
              <a:t>shell order</a:t>
            </a:r>
            <a:r>
              <a:rPr kumimoji="1" lang="ja-JP" altLang="en-US" sz="2000" dirty="0" smtClean="0"/>
              <a:t>とは異なる順序 </a:t>
            </a:r>
            <a:r>
              <a:rPr kumimoji="1" lang="en-US" altLang="ja-JP" sz="2000" dirty="0" smtClean="0"/>
              <a:t>(N=8</a:t>
            </a:r>
            <a:r>
              <a:rPr lang="ja-JP" altLang="en-US" sz="2000" dirty="0" smtClean="0"/>
              <a:t>魔法数</a:t>
            </a:r>
            <a:r>
              <a:rPr lang="ja-JP" altLang="en-US" sz="2000" dirty="0" smtClean="0"/>
              <a:t>の破れ</a:t>
            </a:r>
            <a:r>
              <a:rPr lang="en-US" altLang="ja-JP" sz="2000" dirty="0" smtClean="0"/>
              <a:t>)</a:t>
            </a:r>
            <a:endParaRPr kumimoji="1"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38503"/>
            <a:ext cx="4787652" cy="368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Parity reversion in </a:t>
            </a:r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pic>
        <p:nvPicPr>
          <p:cNvPr id="7" name="Picture 3" descr="C:\Documents and Settings\masaaki\My Documents\temp\gamma\12L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991" y="1847502"/>
            <a:ext cx="6138165" cy="5010498"/>
          </a:xfrm>
          <a:prstGeom prst="rect">
            <a:avLst/>
          </a:prstGeom>
          <a:noFill/>
        </p:spPr>
      </p:pic>
      <p:pic>
        <p:nvPicPr>
          <p:cNvPr id="8" name="Picture 2" descr="C:\Documents and Settings\masaaki\My Documents\temp\gamma\parity reversion.png"/>
          <p:cNvPicPr>
            <a:picLocks noChangeAspect="1" noChangeArrowheads="1"/>
          </p:cNvPicPr>
          <p:nvPr/>
        </p:nvPicPr>
        <p:blipFill>
          <a:blip r:embed="rId4" cstate="print"/>
          <a:srcRect b="3764"/>
          <a:stretch>
            <a:fillRect/>
          </a:stretch>
        </p:blipFill>
        <p:spPr bwMode="auto">
          <a:xfrm>
            <a:off x="87791" y="1190036"/>
            <a:ext cx="5055713" cy="202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Λ</a:t>
            </a:r>
            <a:r>
              <a:rPr kumimoji="1" lang="ja-JP" altLang="en-US" dirty="0" smtClean="0"/>
              <a:t>粒子が付け加わることによる核変形の変化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シェル構造とクラスター構造で</a:t>
            </a:r>
            <a:r>
              <a:rPr lang="en-US" altLang="ja-JP" sz="2000" dirty="0" smtClean="0"/>
              <a:t>Λ</a:t>
            </a:r>
            <a:r>
              <a:rPr lang="ja-JP" altLang="en-US" sz="2000" dirty="0" smtClean="0"/>
              <a:t>粒子に対する応答が異なれば、例えば変形度や</a:t>
            </a:r>
            <a:r>
              <a:rPr lang="en-US" altLang="ja-JP" sz="2000" dirty="0" smtClean="0"/>
              <a:t>BΛ</a:t>
            </a:r>
            <a:r>
              <a:rPr lang="ja-JP" altLang="en-US" sz="2000" dirty="0" smtClean="0"/>
              <a:t>の違いとなって現れるだろう</a:t>
            </a:r>
            <a:endParaRPr lang="en-US" altLang="ja-JP" sz="2000" dirty="0" smtClean="0"/>
          </a:p>
          <a:p>
            <a:r>
              <a:rPr lang="en-US" altLang="ja-JP" sz="2000" dirty="0" err="1" smtClean="0"/>
              <a:t>sd</a:t>
            </a:r>
            <a:r>
              <a:rPr lang="en-US" altLang="ja-JP" sz="2000" dirty="0" smtClean="0"/>
              <a:t>-shell</a:t>
            </a:r>
            <a:r>
              <a:rPr lang="ja-JP" altLang="en-US" sz="2000" dirty="0" smtClean="0"/>
              <a:t>核では、</a:t>
            </a:r>
            <a:r>
              <a:rPr lang="en-US" altLang="ja-JP" sz="2000" dirty="0" smtClean="0"/>
              <a:t>Λ</a:t>
            </a:r>
            <a:r>
              <a:rPr lang="ja-JP" altLang="en-US" sz="2000" dirty="0" smtClean="0"/>
              <a:t>粒子の</a:t>
            </a:r>
            <a:r>
              <a:rPr lang="en-US" altLang="ja-JP" sz="2000" dirty="0" smtClean="0"/>
              <a:t>p-shell</a:t>
            </a:r>
            <a:r>
              <a:rPr lang="ja-JP" altLang="en-US" sz="2000" dirty="0" smtClean="0"/>
              <a:t>が束縛するため、</a:t>
            </a:r>
            <a:r>
              <a:rPr lang="en-US" altLang="ja-JP" sz="2000" dirty="0" smtClean="0"/>
              <a:t>s-shell</a:t>
            </a:r>
            <a:r>
              <a:rPr lang="ja-JP" altLang="en-US" sz="2000" dirty="0" smtClean="0"/>
              <a:t>とは異なった応答を示すだろう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構造の違い</a:t>
            </a:r>
            <a:r>
              <a:rPr lang="en-US" altLang="ja-JP" sz="2000" dirty="0" smtClean="0"/>
              <a:t>(shell, cluster)</a:t>
            </a:r>
            <a:r>
              <a:rPr lang="ja-JP" altLang="en-US" sz="2000" dirty="0" smtClean="0"/>
              <a:t>からくる</a:t>
            </a:r>
            <a:r>
              <a:rPr lang="en-US" altLang="ja-JP" sz="2000" dirty="0" smtClean="0"/>
              <a:t>BΛ</a:t>
            </a:r>
            <a:r>
              <a:rPr lang="ja-JP" altLang="en-US" sz="2000" dirty="0" smtClean="0"/>
              <a:t>の差は、おおよそ</a:t>
            </a:r>
            <a:r>
              <a:rPr lang="en-US" altLang="ja-JP" sz="2000" dirty="0" smtClean="0"/>
              <a:t>1MeV</a:t>
            </a:r>
            <a:r>
              <a:rPr lang="ja-JP" altLang="en-US" sz="2000" dirty="0" smtClean="0"/>
              <a:t>のオーダーである</a:t>
            </a:r>
            <a:endParaRPr lang="en-US" altLang="ja-JP" sz="2000" dirty="0" smtClean="0"/>
          </a:p>
          <a:p>
            <a:r>
              <a:rPr lang="en-US" altLang="ja-JP" sz="2000" dirty="0" smtClean="0"/>
              <a:t>s-shell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Λ</a:t>
            </a:r>
            <a:r>
              <a:rPr lang="ja-JP" altLang="en-US" sz="2000" dirty="0" smtClean="0"/>
              <a:t>粒子は核変形を小さくする方向に作用する。変形が小さい状態の方が</a:t>
            </a:r>
            <a:r>
              <a:rPr lang="en-US" altLang="ja-JP" sz="2000" dirty="0" smtClean="0"/>
              <a:t>BΛ</a:t>
            </a:r>
            <a:r>
              <a:rPr lang="ja-JP" altLang="en-US" sz="2000" dirty="0" smtClean="0"/>
              <a:t>が大きい</a:t>
            </a:r>
            <a:endParaRPr lang="en-US" altLang="ja-JP" sz="2000" dirty="0" smtClean="0"/>
          </a:p>
          <a:p>
            <a:r>
              <a:rPr lang="en-US" altLang="ja-JP" sz="2000" dirty="0" smtClean="0"/>
              <a:t>p-shell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Λ</a:t>
            </a:r>
            <a:r>
              <a:rPr lang="ja-JP" altLang="en-US" sz="2000" dirty="0" smtClean="0"/>
              <a:t>粒子は核変形</a:t>
            </a:r>
            <a:r>
              <a:rPr lang="ja-JP" altLang="en-US" sz="2000" dirty="0" smtClean="0"/>
              <a:t>を</a:t>
            </a:r>
            <a:r>
              <a:rPr lang="ja-JP" altLang="en-US" sz="2000" dirty="0" smtClean="0"/>
              <a:t>大きく</a:t>
            </a:r>
            <a:r>
              <a:rPr lang="ja-JP" altLang="en-US" sz="2000" dirty="0" smtClean="0"/>
              <a:t>する</a:t>
            </a:r>
            <a:r>
              <a:rPr lang="ja-JP" altLang="en-US" sz="2000" dirty="0" smtClean="0"/>
              <a:t>方向に作用</a:t>
            </a:r>
            <a:r>
              <a:rPr lang="ja-JP" altLang="en-US" sz="2000" dirty="0" smtClean="0"/>
              <a:t>する。変形が大きい状態の方が</a:t>
            </a:r>
            <a:r>
              <a:rPr lang="en-US" altLang="ja-JP" sz="2000" dirty="0" smtClean="0"/>
              <a:t>BΛ</a:t>
            </a:r>
            <a:r>
              <a:rPr lang="ja-JP" altLang="en-US" sz="2000" dirty="0" smtClean="0"/>
              <a:t>が大きい</a:t>
            </a:r>
            <a:endParaRPr lang="en-US" altLang="ja-JP" sz="2000" dirty="0" smtClean="0"/>
          </a:p>
          <a:p>
            <a:r>
              <a:rPr lang="ja-JP" altLang="en-US" sz="2000" dirty="0" smtClean="0"/>
              <a:t>実際にどの程度の変形の変化が起こるかは、元の核がどれだけ</a:t>
            </a:r>
            <a:r>
              <a:rPr lang="en-US" altLang="ja-JP" sz="2000" dirty="0" smtClean="0"/>
              <a:t>β</a:t>
            </a:r>
            <a:r>
              <a:rPr lang="ja-JP" altLang="en-US" sz="2000" dirty="0" smtClean="0"/>
              <a:t>ソフトであるかどうかでほとんど決まってしまう。</a:t>
            </a:r>
            <a:endParaRPr lang="en-US" altLang="ja-JP" sz="2000" dirty="0" smtClean="0"/>
          </a:p>
          <a:p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gamma-sp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857232"/>
            <a:ext cx="5000629" cy="5208989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785794"/>
            <a:ext cx="91440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u="sng" dirty="0" smtClean="0">
                <a:solidFill>
                  <a:schemeClr val="tx1"/>
                </a:solidFill>
              </a:rPr>
              <a:t>p</a:t>
            </a:r>
            <a:r>
              <a:rPr kumimoji="1" lang="ja-JP" altLang="en-US" sz="2400" u="sng" dirty="0" smtClean="0">
                <a:solidFill>
                  <a:schemeClr val="tx1"/>
                </a:solidFill>
              </a:rPr>
              <a:t>シェル</a:t>
            </a:r>
            <a:r>
              <a:rPr kumimoji="1" lang="en-US" altLang="ja-JP" sz="2400" u="sng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kumimoji="1" lang="ja-JP" altLang="en-US" sz="2400" u="sng" dirty="0" smtClean="0">
                <a:solidFill>
                  <a:schemeClr val="tx1"/>
                </a:solidFill>
              </a:rPr>
              <a:t>ハイパー核の</a:t>
            </a:r>
            <a:r>
              <a:rPr lang="ja-JP" altLang="en-US" sz="2400" u="sng" dirty="0" smtClean="0">
                <a:solidFill>
                  <a:schemeClr val="tx1"/>
                </a:solidFill>
              </a:rPr>
              <a:t>研究</a:t>
            </a:r>
            <a:endParaRPr lang="en-US" altLang="ja-JP" sz="2400" baseline="30000" dirty="0" smtClean="0">
              <a:solidFill>
                <a:schemeClr val="tx1"/>
              </a:solidFill>
            </a:endParaRPr>
          </a:p>
          <a:p>
            <a:pPr marL="36000" lvl="1"/>
            <a:r>
              <a:rPr kumimoji="1" lang="ja-JP" altLang="en-US" sz="2200" dirty="0" smtClean="0"/>
              <a:t>少数体問題の精密解法</a:t>
            </a:r>
            <a:r>
              <a:rPr kumimoji="1" lang="en-US" altLang="ja-JP" sz="2200" baseline="30000" dirty="0" smtClean="0"/>
              <a:t>[1]</a:t>
            </a:r>
          </a:p>
          <a:p>
            <a:pPr marL="36000" lvl="1"/>
            <a:r>
              <a:rPr lang="en-US" altLang="ja-JP" sz="2200" dirty="0" smtClean="0">
                <a:latin typeface="Symbol" pitchFamily="18" charset="2"/>
              </a:rPr>
              <a:t>L</a:t>
            </a:r>
            <a:r>
              <a:rPr lang="en-US" altLang="ja-JP" sz="2200" dirty="0" smtClean="0"/>
              <a:t>N</a:t>
            </a:r>
            <a:r>
              <a:rPr lang="ja-JP" altLang="en-US" sz="2200" dirty="0" smtClean="0"/>
              <a:t>相互作用と</a:t>
            </a:r>
            <a:r>
              <a:rPr lang="en-US" altLang="ja-JP" sz="2200" dirty="0" smtClean="0"/>
              <a:t>G-matrix</a:t>
            </a:r>
            <a:r>
              <a:rPr lang="ja-JP" altLang="en-US" sz="2200" dirty="0" smtClean="0"/>
              <a:t>による有効相互作用</a:t>
            </a:r>
            <a:r>
              <a:rPr lang="en-US" altLang="ja-JP" sz="2200" baseline="30000" dirty="0" smtClean="0"/>
              <a:t>[2]</a:t>
            </a:r>
          </a:p>
          <a:p>
            <a:pPr marL="36000" lvl="1"/>
            <a:r>
              <a:rPr kumimoji="1" lang="en-US" altLang="ja-JP" sz="2200" dirty="0" smtClean="0">
                <a:latin typeface="Symbol" pitchFamily="18" charset="2"/>
              </a:rPr>
              <a:t>g</a:t>
            </a:r>
            <a:r>
              <a:rPr kumimoji="1" lang="ja-JP" altLang="en-US" sz="2200" dirty="0" smtClean="0"/>
              <a:t>線分光実験によるデータの蓄積</a:t>
            </a:r>
            <a:r>
              <a:rPr kumimoji="1" lang="en-US" altLang="ja-JP" sz="2200" baseline="30000" dirty="0" smtClean="0"/>
              <a:t>[3]</a:t>
            </a:r>
          </a:p>
          <a:p>
            <a:pPr marL="36000" lvl="1"/>
            <a:endParaRPr kumimoji="1" lang="en-US" altLang="ja-JP" sz="2200" dirty="0" smtClean="0"/>
          </a:p>
          <a:p>
            <a:pPr marL="36000" lvl="1"/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dirty="0" smtClean="0">
                <a:solidFill>
                  <a:srgbClr val="FF0000"/>
                </a:solidFill>
              </a:rPr>
              <a:t>N</a:t>
            </a:r>
            <a:r>
              <a:rPr lang="ja-JP" altLang="en-US" sz="2200" dirty="0" smtClean="0">
                <a:solidFill>
                  <a:srgbClr val="FF0000"/>
                </a:solidFill>
              </a:rPr>
              <a:t>相互作用の理解が進展</a:t>
            </a:r>
            <a:endParaRPr lang="en-US" altLang="ja-JP" sz="2200" dirty="0" smtClean="0">
              <a:solidFill>
                <a:srgbClr val="FF0000"/>
              </a:solidFill>
            </a:endParaRPr>
          </a:p>
          <a:p>
            <a:pPr marL="36000" lvl="1"/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ja-JP" altLang="en-US" sz="2200" dirty="0" smtClean="0">
                <a:solidFill>
                  <a:srgbClr val="FF0000"/>
                </a:solidFill>
              </a:rPr>
              <a:t>ハイパー核の定量的な構造研究を</a:t>
            </a:r>
            <a:endParaRPr lang="en-US" altLang="ja-JP" sz="2200" dirty="0" smtClean="0">
              <a:solidFill>
                <a:srgbClr val="FF0000"/>
              </a:solidFill>
            </a:endParaRPr>
          </a:p>
          <a:p>
            <a:pPr marL="36000" lvl="1">
              <a:buNone/>
            </a:pPr>
            <a:r>
              <a:rPr lang="ja-JP" altLang="en-US" sz="2200" dirty="0" smtClean="0">
                <a:solidFill>
                  <a:srgbClr val="FF0000"/>
                </a:solidFill>
              </a:rPr>
              <a:t>　 系統的に行うことが可能</a:t>
            </a:r>
            <a:endParaRPr kumimoji="1" lang="en-US" altLang="ja-JP" sz="2200" dirty="0" smtClean="0"/>
          </a:p>
          <a:p>
            <a:pPr lvl="1"/>
            <a:endParaRPr kumimoji="1" lang="en-US" altLang="ja-JP" sz="2000" dirty="0" smtClean="0"/>
          </a:p>
          <a:p>
            <a:pPr>
              <a:buNone/>
            </a:pPr>
            <a:r>
              <a:rPr lang="en-US" altLang="ja-JP" sz="2200" u="sng" dirty="0" smtClean="0">
                <a:solidFill>
                  <a:schemeClr val="tx1"/>
                </a:solidFill>
              </a:rPr>
              <a:t>J-PARC</a:t>
            </a:r>
            <a:r>
              <a:rPr lang="ja-JP" altLang="en-US" sz="2200" u="sng" dirty="0" smtClean="0">
                <a:solidFill>
                  <a:schemeClr val="tx1"/>
                </a:solidFill>
              </a:rPr>
              <a:t>や</a:t>
            </a:r>
            <a:r>
              <a:rPr lang="en-US" altLang="ja-JP" sz="2200" u="sng" dirty="0" err="1" smtClean="0">
                <a:solidFill>
                  <a:schemeClr val="tx1"/>
                </a:solidFill>
              </a:rPr>
              <a:t>JLab</a:t>
            </a:r>
            <a:r>
              <a:rPr lang="ja-JP" altLang="en-US" sz="2200" u="sng" dirty="0" err="1" smtClean="0">
                <a:solidFill>
                  <a:schemeClr val="tx1"/>
                </a:solidFill>
              </a:rPr>
              <a:t>での</a:t>
            </a:r>
            <a:r>
              <a:rPr lang="ja-JP" altLang="en-US" sz="2200" u="sng" dirty="0" smtClean="0">
                <a:solidFill>
                  <a:schemeClr val="tx1"/>
                </a:solidFill>
              </a:rPr>
              <a:t>実験</a:t>
            </a:r>
            <a:endParaRPr kumimoji="1" lang="en-US" altLang="ja-JP" sz="2200" u="sng" dirty="0" smtClean="0">
              <a:solidFill>
                <a:schemeClr val="tx1"/>
              </a:solidFill>
            </a:endParaRPr>
          </a:p>
          <a:p>
            <a:pPr marL="36000" lvl="1"/>
            <a:r>
              <a:rPr lang="ja-JP" altLang="en-US" sz="2200" dirty="0" smtClean="0"/>
              <a:t>様々な</a:t>
            </a:r>
            <a:r>
              <a:rPr lang="en-US" altLang="ja-JP" sz="2200" dirty="0" smtClean="0">
                <a:latin typeface="Symbol" pitchFamily="18" charset="2"/>
              </a:rPr>
              <a:t>L</a:t>
            </a:r>
            <a:r>
              <a:rPr lang="ja-JP" altLang="en-US" sz="2200" dirty="0" smtClean="0"/>
              <a:t>ハイパー核を生成</a:t>
            </a:r>
            <a:endParaRPr lang="en-US" altLang="ja-JP" sz="2200" dirty="0" smtClean="0"/>
          </a:p>
          <a:p>
            <a:pPr marL="288000" lvl="2"/>
            <a:r>
              <a:rPr lang="en-US" altLang="ja-JP" sz="2000" b="0" dirty="0" err="1" smtClean="0"/>
              <a:t>sd</a:t>
            </a:r>
            <a:r>
              <a:rPr lang="ja-JP" altLang="en-US" sz="2000" b="0" dirty="0" smtClean="0"/>
              <a:t>シェル</a:t>
            </a:r>
            <a:r>
              <a:rPr lang="en-US" altLang="ja-JP" sz="2000" b="0" dirty="0" smtClean="0">
                <a:latin typeface="Symbol" pitchFamily="18" charset="2"/>
              </a:rPr>
              <a:t>L</a:t>
            </a:r>
            <a:r>
              <a:rPr lang="ja-JP" altLang="en-US" sz="2000" b="0" dirty="0" smtClean="0"/>
              <a:t>ハイパー核</a:t>
            </a:r>
            <a:endParaRPr lang="en-US" altLang="ja-JP" sz="2000" b="0" dirty="0" smtClean="0"/>
          </a:p>
          <a:p>
            <a:pPr marL="288000" lvl="2"/>
            <a:r>
              <a:rPr lang="ja-JP" altLang="en-US" sz="2000" b="0" dirty="0" smtClean="0"/>
              <a:t>中性子過剰</a:t>
            </a:r>
            <a:r>
              <a:rPr lang="en-US" altLang="ja-JP" sz="2000" b="0" dirty="0" smtClean="0">
                <a:latin typeface="Symbol" pitchFamily="18" charset="2"/>
              </a:rPr>
              <a:t>L</a:t>
            </a:r>
            <a:r>
              <a:rPr lang="ja-JP" altLang="en-US" sz="2000" b="0" dirty="0" smtClean="0"/>
              <a:t>ハイパー核　　など</a:t>
            </a:r>
            <a:endParaRPr lang="en-US" altLang="ja-JP" sz="2000" b="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ハイパー核構造研究の可能性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32" y="6344687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[1]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NPA </a:t>
            </a:r>
            <a:r>
              <a:rPr lang="en-US" altLang="ja-JP" sz="1600" b="1" dirty="0" smtClean="0"/>
              <a:t>805</a:t>
            </a:r>
            <a:r>
              <a:rPr lang="en-US" altLang="ja-JP" sz="1600" dirty="0" smtClean="0"/>
              <a:t> (2008), 190c, </a:t>
            </a:r>
          </a:p>
          <a:p>
            <a:pPr algn="r"/>
            <a:r>
              <a:rPr lang="en-US" altLang="ja-JP" sz="1600" dirty="0" smtClean="0"/>
              <a:t>[2] Y. </a:t>
            </a:r>
            <a:r>
              <a:rPr lang="en-US" altLang="ja-JP" sz="1600" dirty="0" err="1" smtClean="0"/>
              <a:t>Yamamoto,et</a:t>
            </a:r>
            <a:r>
              <a:rPr lang="en-US" altLang="ja-JP" sz="1600" dirty="0" smtClean="0"/>
              <a:t> al., PTP Suppl. </a:t>
            </a:r>
            <a:r>
              <a:rPr lang="en-US" altLang="ja-JP" sz="1600" b="1" dirty="0" smtClean="0"/>
              <a:t>117 </a:t>
            </a:r>
            <a:r>
              <a:rPr lang="en-US" altLang="ja-JP" sz="1600" dirty="0" smtClean="0"/>
              <a:t>(1994), 361., [3] O. Hashimoto and H. Tamura, PPNP </a:t>
            </a:r>
            <a:r>
              <a:rPr lang="en-US" altLang="ja-JP" sz="1600" b="1" dirty="0" smtClean="0"/>
              <a:t>57</a:t>
            </a:r>
            <a:r>
              <a:rPr lang="en-US" altLang="ja-JP" sz="1600" dirty="0" smtClean="0"/>
              <a:t> (2006), 564.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0769" y="5967731"/>
            <a:ext cx="782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solidFill>
                  <a:srgbClr val="FF0000"/>
                </a:solidFill>
              </a:rPr>
              <a:t>sd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シェル領域や中性子過剰領域のハイパー核構造研究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1643042" y="2428868"/>
            <a:ext cx="785818" cy="4286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aseline="30000" dirty="0" smtClean="0"/>
              <a:t>20</a:t>
            </a:r>
            <a:r>
              <a:rPr lang="en-US" altLang="ja-JP" dirty="0" smtClean="0"/>
              <a:t>Ne</a:t>
            </a:r>
            <a:r>
              <a:rPr lang="ja-JP" altLang="en-US" dirty="0" smtClean="0"/>
              <a:t>の構造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ja-JP" altLang="en-US" dirty="0" smtClean="0"/>
              <a:t>基底・低励起状態に様々な構造が共存する</a:t>
            </a:r>
            <a:endParaRPr lang="ja-JP" altLang="en-US" baseline="30000" dirty="0" smtClean="0"/>
          </a:p>
          <a:p>
            <a:pPr lvl="1"/>
            <a:endParaRPr lang="en-US" altLang="ja-JP" dirty="0" smtClean="0"/>
          </a:p>
          <a:p>
            <a:pPr lvl="2"/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26"/>
          <p:cNvGrpSpPr/>
          <p:nvPr/>
        </p:nvGrpSpPr>
        <p:grpSpPr>
          <a:xfrm>
            <a:off x="-71470" y="2357430"/>
            <a:ext cx="5795422" cy="4335284"/>
            <a:chOff x="-71470" y="2031678"/>
            <a:chExt cx="5795422" cy="4335284"/>
          </a:xfrm>
        </p:grpSpPr>
        <p:grpSp>
          <p:nvGrpSpPr>
            <p:cNvPr id="5" name="グループ化 62"/>
            <p:cNvGrpSpPr/>
            <p:nvPr/>
          </p:nvGrpSpPr>
          <p:grpSpPr>
            <a:xfrm>
              <a:off x="986838" y="2166231"/>
              <a:ext cx="3942352" cy="3571900"/>
              <a:chOff x="1129714" y="1643050"/>
              <a:chExt cx="3942352" cy="3571900"/>
            </a:xfrm>
          </p:grpSpPr>
          <p:pic>
            <p:nvPicPr>
              <p:cNvPr id="30" name="図 29" descr="Ne20_太字2.png"/>
              <p:cNvPicPr>
                <a:picLocks noChangeAspect="1"/>
              </p:cNvPicPr>
              <p:nvPr/>
            </p:nvPicPr>
            <p:blipFill>
              <a:blip r:embed="rId3" cstate="print"/>
              <a:srcRect b="14033"/>
              <a:stretch>
                <a:fillRect/>
              </a:stretch>
            </p:blipFill>
            <p:spPr>
              <a:xfrm>
                <a:off x="1129714" y="1643050"/>
                <a:ext cx="3942352" cy="3571900"/>
              </a:xfrm>
              <a:prstGeom prst="rect">
                <a:avLst/>
              </a:prstGeom>
            </p:spPr>
          </p:pic>
          <p:sp>
            <p:nvSpPr>
              <p:cNvPr id="29" name="テキスト ボックス 28"/>
              <p:cNvSpPr txBox="1"/>
              <p:nvPr/>
            </p:nvSpPr>
            <p:spPr>
              <a:xfrm>
                <a:off x="1928794" y="1785926"/>
                <a:ext cx="164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b="1" baseline="30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</a:t>
                </a:r>
                <a:r>
                  <a:rPr kumimoji="1" lang="en-US" altLang="ja-JP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Ne(AMD)</a:t>
                </a:r>
                <a:endParaRPr kumimoji="1" lang="ja-JP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4" name="角丸四角形 53"/>
            <p:cNvSpPr/>
            <p:nvPr/>
          </p:nvSpPr>
          <p:spPr>
            <a:xfrm>
              <a:off x="1785918" y="4023619"/>
              <a:ext cx="857256" cy="171451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8"/>
            <p:cNvGrpSpPr/>
            <p:nvPr/>
          </p:nvGrpSpPr>
          <p:grpSpPr>
            <a:xfrm>
              <a:off x="-71470" y="2031678"/>
              <a:ext cx="2714644" cy="1968826"/>
              <a:chOff x="-596480" y="3025316"/>
              <a:chExt cx="2714644" cy="1968826"/>
            </a:xfrm>
          </p:grpSpPr>
          <p:grpSp>
            <p:nvGrpSpPr>
              <p:cNvPr id="7" name="グループ化 39"/>
              <p:cNvGrpSpPr/>
              <p:nvPr/>
            </p:nvGrpSpPr>
            <p:grpSpPr>
              <a:xfrm>
                <a:off x="71438" y="3025316"/>
                <a:ext cx="1260908" cy="1282495"/>
                <a:chOff x="1985829" y="4138456"/>
                <a:chExt cx="1260908" cy="1282495"/>
              </a:xfrm>
            </p:grpSpPr>
            <p:pic>
              <p:nvPicPr>
                <p:cNvPr id="45" name="図 44" descr="Ne20_POS_115_2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0078" t="21875" r="30078" b="25000"/>
                <a:stretch>
                  <a:fillRect/>
                </a:stretch>
              </p:blipFill>
              <p:spPr>
                <a:xfrm>
                  <a:off x="1985829" y="4138456"/>
                  <a:ext cx="1260908" cy="1260908"/>
                </a:xfrm>
                <a:prstGeom prst="rect">
                  <a:avLst/>
                </a:prstGeom>
              </p:spPr>
            </p:pic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2200110" y="5051619"/>
                  <a:ext cx="9286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 smtClean="0"/>
                    <a:t>0</a:t>
                  </a:r>
                  <a:r>
                    <a:rPr kumimoji="1" lang="en-US" altLang="ja-JP" b="1" baseline="30000" dirty="0" smtClean="0">
                      <a:latin typeface="Symbol" pitchFamily="18" charset="2"/>
                    </a:rPr>
                    <a:t>+</a:t>
                  </a:r>
                  <a:r>
                    <a:rPr kumimoji="1" lang="en-US" altLang="ja-JP" b="1" dirty="0" smtClean="0"/>
                    <a:t>(g.s.)</a:t>
                  </a:r>
                  <a:endParaRPr kumimoji="1" lang="ja-JP" altLang="en-US" b="1" dirty="0"/>
                </a:p>
              </p:txBody>
            </p:sp>
          </p:grpSp>
          <p:sp>
            <p:nvSpPr>
              <p:cNvPr id="58" name="テキスト ボックス 57"/>
              <p:cNvSpPr txBox="1"/>
              <p:nvPr/>
            </p:nvSpPr>
            <p:spPr>
              <a:xfrm>
                <a:off x="-596480" y="4286256"/>
                <a:ext cx="271464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2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ja-JP" sz="22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Symbol" pitchFamily="18" charset="2"/>
                  </a:rPr>
                  <a:t>I</a:t>
                </a:r>
                <a:r>
                  <a:rPr kumimoji="1" lang="en-US" altLang="ja-JP" sz="22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r>
                  <a:rPr kumimoji="1" lang="ja-JP" altLang="en-US" sz="2200" b="1" dirty="0" smtClean="0">
                    <a:solidFill>
                      <a:srgbClr val="FF0000"/>
                    </a:solidFill>
                  </a:rPr>
                  <a:t>バンド</a:t>
                </a:r>
                <a:endParaRPr kumimoji="1" lang="en-US" altLang="ja-JP" sz="2200" b="1" dirty="0" smtClean="0">
                  <a:solidFill>
                    <a:srgbClr val="FF0000"/>
                  </a:solidFill>
                </a:endParaRPr>
              </a:p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ja-JP" altLang="en-US" b="1" dirty="0" smtClean="0">
                    <a:solidFill>
                      <a:srgbClr val="FF0000"/>
                    </a:solidFill>
                    <a:latin typeface="Symbol" pitchFamily="18" charset="2"/>
                  </a:rPr>
                  <a:t>クラスター構造が未発達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</a:t>
                </a:r>
              </a:p>
            </p:txBody>
          </p:sp>
        </p:grpSp>
        <p:grpSp>
          <p:nvGrpSpPr>
            <p:cNvPr id="8" name="グループ化 61"/>
            <p:cNvGrpSpPr/>
            <p:nvPr/>
          </p:nvGrpSpPr>
          <p:grpSpPr>
            <a:xfrm>
              <a:off x="3407442" y="4452247"/>
              <a:ext cx="2316510" cy="1914715"/>
              <a:chOff x="6520220" y="2214554"/>
              <a:chExt cx="2316510" cy="1914715"/>
            </a:xfrm>
          </p:grpSpPr>
          <p:grpSp>
            <p:nvGrpSpPr>
              <p:cNvPr id="9" name="グループ化 41"/>
              <p:cNvGrpSpPr/>
              <p:nvPr/>
            </p:nvGrpSpPr>
            <p:grpSpPr>
              <a:xfrm>
                <a:off x="7016892" y="2214554"/>
                <a:ext cx="1285851" cy="1357287"/>
                <a:chOff x="6302447" y="5286431"/>
                <a:chExt cx="1285851" cy="1357287"/>
              </a:xfrm>
            </p:grpSpPr>
            <p:pic>
              <p:nvPicPr>
                <p:cNvPr id="40" name="図 39" descr="Ne20_NEG_125_1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30078" t="21875" r="30078" b="25000"/>
                <a:stretch>
                  <a:fillRect/>
                </a:stretch>
              </p:blipFill>
              <p:spPr>
                <a:xfrm>
                  <a:off x="6302447" y="5286431"/>
                  <a:ext cx="1285851" cy="1285843"/>
                </a:xfrm>
                <a:prstGeom prst="rect">
                  <a:avLst/>
                </a:prstGeom>
              </p:spPr>
            </p:pic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6756019" y="6274388"/>
                  <a:ext cx="428628" cy="369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 smtClean="0"/>
                    <a:t>1</a:t>
                  </a:r>
                  <a:r>
                    <a:rPr kumimoji="1" lang="en-US" altLang="ja-JP" b="1" baseline="30000" dirty="0" smtClean="0">
                      <a:latin typeface="Symbol" pitchFamily="18" charset="2"/>
                    </a:rPr>
                    <a:t>-</a:t>
                  </a:r>
                  <a:endParaRPr kumimoji="1" lang="ja-JP" altLang="en-US" b="1" baseline="30000" dirty="0">
                    <a:latin typeface="Symbol" pitchFamily="18" charset="2"/>
                  </a:endParaRPr>
                </a:p>
              </p:txBody>
            </p:sp>
          </p:grpSp>
          <p:sp>
            <p:nvSpPr>
              <p:cNvPr id="60" name="テキスト ボックス 59"/>
              <p:cNvSpPr txBox="1"/>
              <p:nvPr/>
            </p:nvSpPr>
            <p:spPr>
              <a:xfrm>
                <a:off x="6520220" y="3421383"/>
                <a:ext cx="23165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2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ja-JP" sz="22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kumimoji="1" lang="en-US" altLang="ja-JP" sz="22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  <a:r>
                  <a:rPr kumimoji="1" lang="ja-JP" altLang="en-US" sz="2200" b="1" dirty="0" smtClean="0">
                    <a:solidFill>
                      <a:srgbClr val="FF0000"/>
                    </a:solidFill>
                  </a:rPr>
                  <a:t>バンド</a:t>
                </a:r>
                <a:endParaRPr lang="en-US" altLang="ja-JP" sz="22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ja-JP" b="1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発達した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a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 + </a:t>
                </a:r>
                <a:r>
                  <a:rPr kumimoji="1" lang="en-US" altLang="ja-JP" b="1" baseline="30000" dirty="0" smtClean="0">
                    <a:solidFill>
                      <a:srgbClr val="FF0000"/>
                    </a:solidFill>
                  </a:rPr>
                  <a:t>16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O</a:t>
                </a:r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構造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)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4" name="角丸四角形 63"/>
            <p:cNvSpPr/>
            <p:nvPr/>
          </p:nvSpPr>
          <p:spPr>
            <a:xfrm>
              <a:off x="3357554" y="2357430"/>
              <a:ext cx="857256" cy="20543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/>
            <p:nvPr/>
          </p:nvCxnSpPr>
          <p:spPr>
            <a:xfrm rot="16200000" flipH="1">
              <a:off x="1214415" y="4000503"/>
              <a:ext cx="714380" cy="5715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rot="16200000" flipV="1">
              <a:off x="3464711" y="4607727"/>
              <a:ext cx="642942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73"/>
          <p:cNvGrpSpPr/>
          <p:nvPr/>
        </p:nvGrpSpPr>
        <p:grpSpPr>
          <a:xfrm>
            <a:off x="5286380" y="2357430"/>
            <a:ext cx="3821901" cy="4000528"/>
            <a:chOff x="5357850" y="1357298"/>
            <a:chExt cx="3821901" cy="4000528"/>
          </a:xfrm>
        </p:grpSpPr>
        <p:sp>
          <p:nvSpPr>
            <p:cNvPr id="70" name="角丸四角形 69"/>
            <p:cNvSpPr/>
            <p:nvPr/>
          </p:nvSpPr>
          <p:spPr>
            <a:xfrm>
              <a:off x="5357850" y="1357298"/>
              <a:ext cx="3821901" cy="4000528"/>
            </a:xfrm>
            <a:prstGeom prst="roundRect">
              <a:avLst>
                <a:gd name="adj" fmla="val 8919"/>
              </a:avLst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6143668" y="1357298"/>
              <a:ext cx="221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baseline="30000" dirty="0" smtClean="0"/>
                <a:t>21</a:t>
              </a:r>
              <a:r>
                <a:rPr kumimoji="1" lang="en-US" altLang="ja-JP" sz="2000" b="1" baseline="-25000" dirty="0" smtClean="0">
                  <a:latin typeface="Symbol" pitchFamily="18" charset="2"/>
                </a:rPr>
                <a:t>L</a:t>
              </a:r>
              <a:r>
                <a:rPr kumimoji="1" lang="en-US" altLang="ja-JP" sz="2000" b="1" dirty="0" smtClean="0"/>
                <a:t>Ne</a:t>
              </a:r>
              <a:r>
                <a:rPr kumimoji="1" lang="ja-JP" altLang="en-US" sz="2000" b="1" dirty="0" smtClean="0"/>
                <a:t>の先行研究</a:t>
              </a:r>
              <a:endParaRPr kumimoji="1" lang="ja-JP" altLang="en-US" sz="2000" b="1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5429288" y="1714488"/>
              <a:ext cx="36433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T. Yamada, et al., </a:t>
              </a:r>
              <a:r>
                <a:rPr lang="en-US" altLang="ja-JP" sz="1600" dirty="0" smtClean="0"/>
                <a:t>PTP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71 </a:t>
              </a:r>
              <a:r>
                <a:rPr lang="en-US" sz="1600" dirty="0" smtClean="0"/>
                <a:t>(1984), 985.</a:t>
              </a:r>
              <a:endParaRPr kumimoji="1" lang="ja-JP" altLang="en-US" sz="1600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750067" y="1214422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</a:rPr>
              <a:t>クラスターの発達・未発達により、</a:t>
            </a:r>
            <a:endParaRPr lang="en-US" altLang="ja-JP" sz="2200" b="1" dirty="0" smtClean="0">
              <a:solidFill>
                <a:srgbClr val="FF0000"/>
              </a:solidFill>
            </a:endParaRPr>
          </a:p>
          <a:p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	L</a:t>
            </a:r>
            <a:r>
              <a:rPr lang="ja-JP" altLang="en-US" sz="2200" b="1" dirty="0" smtClean="0">
                <a:solidFill>
                  <a:srgbClr val="FF0000"/>
                </a:solidFill>
              </a:rPr>
              <a:t>粒子の束縛エネルギーに違いがあるか？</a:t>
            </a:r>
            <a:endParaRPr lang="en-US" altLang="ja-JP" sz="2200" b="1" dirty="0" smtClean="0">
              <a:solidFill>
                <a:srgbClr val="FF0000"/>
              </a:solidFill>
            </a:endParaRPr>
          </a:p>
          <a:p>
            <a:r>
              <a:rPr lang="en-US" altLang="ja-JP" sz="2200" b="1" dirty="0" smtClean="0">
                <a:solidFill>
                  <a:srgbClr val="FF0000"/>
                </a:solidFill>
              </a:rPr>
              <a:t>	</a:t>
            </a:r>
            <a:r>
              <a:rPr lang="ja-JP" altLang="en-US" sz="2200" b="1" dirty="0" smtClean="0">
                <a:solidFill>
                  <a:srgbClr val="FF0000"/>
                </a:solidFill>
              </a:rPr>
              <a:t>核半径の収縮にどの程度違いがあるか？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14942" y="3071810"/>
            <a:ext cx="4071966" cy="338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+ O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クラスター構造を仮定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  <a:buFont typeface="Wingdings" pitchFamily="2" charset="2"/>
              <a:buChar char="l"/>
            </a:pPr>
            <a:r>
              <a:rPr lang="en-US" altLang="ja-JP" sz="2000" b="1" dirty="0" smtClean="0">
                <a:latin typeface="Symbol" pitchFamily="18" charset="2"/>
              </a:rPr>
              <a:t>L</a:t>
            </a:r>
            <a:r>
              <a:rPr lang="ja-JP" altLang="en-US" sz="2000" b="1" dirty="0" smtClean="0"/>
              <a:t>粒子の</a:t>
            </a:r>
            <a:r>
              <a:rPr lang="en-US" altLang="ja-JP" sz="2000" b="1" dirty="0" smtClean="0"/>
              <a:t>”glue-like role”</a:t>
            </a:r>
          </a:p>
          <a:p>
            <a:pPr marL="216000">
              <a:lnSpc>
                <a:spcPct val="114000"/>
              </a:lnSpc>
              <a:buSzPct val="60000"/>
              <a:buFont typeface="Wingdings" pitchFamily="2" charset="2"/>
              <a:buChar char="l"/>
            </a:pPr>
            <a:r>
              <a:rPr lang="en-US" altLang="ja-JP" sz="2000" dirty="0" smtClean="0">
                <a:latin typeface="Symbol" pitchFamily="18" charset="2"/>
              </a:rPr>
              <a:t> </a:t>
            </a:r>
            <a:r>
              <a:rPr lang="ja-JP" altLang="en-US" sz="2000" dirty="0" smtClean="0">
                <a:latin typeface="Symbol" pitchFamily="18" charset="2"/>
              </a:rPr>
              <a:t>非束縛</a:t>
            </a:r>
            <a:r>
              <a:rPr lang="en-US" altLang="ja-JP" sz="2000" dirty="0" smtClean="0">
                <a:latin typeface="Symbol" pitchFamily="18" charset="2"/>
              </a:rPr>
              <a:t>a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16</a:t>
            </a:r>
            <a:r>
              <a:rPr lang="en-US" altLang="ja-JP" sz="2000" dirty="0" smtClean="0"/>
              <a:t>O</a:t>
            </a:r>
            <a:r>
              <a:rPr lang="ja-JP" altLang="en-US" sz="2000" dirty="0" smtClean="0"/>
              <a:t>回転帯の</a:t>
            </a:r>
            <a:r>
              <a:rPr lang="ja-JP" altLang="en-US" sz="2000" b="1" dirty="0" smtClean="0"/>
              <a:t>安定化</a:t>
            </a:r>
            <a:endParaRPr lang="en-US" altLang="ja-JP" sz="2000" b="1" dirty="0" smtClean="0"/>
          </a:p>
          <a:p>
            <a:pPr marL="216000">
              <a:lnSpc>
                <a:spcPct val="114000"/>
              </a:lnSpc>
              <a:buSzPct val="60000"/>
            </a:pPr>
            <a:r>
              <a:rPr lang="ja-JP" altLang="en-US" sz="2000" dirty="0" smtClean="0">
                <a:solidFill>
                  <a:srgbClr val="FF0000"/>
                </a:solidFill>
                <a:latin typeface="Symbol" pitchFamily="18" charset="2"/>
              </a:rPr>
              <a:t>　</a:t>
            </a:r>
            <a:r>
              <a:rPr lang="ja-JP" altLang="en-US" dirty="0" smtClean="0">
                <a:latin typeface="Symbol" pitchFamily="18" charset="2"/>
              </a:rPr>
              <a:t>ただし、</a:t>
            </a:r>
            <a:endParaRPr lang="en-US" altLang="ja-JP" dirty="0" smtClean="0">
              <a:latin typeface="Symbol" pitchFamily="18" charset="2"/>
            </a:endParaRPr>
          </a:p>
          <a:p>
            <a:pPr marL="216000">
              <a:lnSpc>
                <a:spcPct val="114000"/>
              </a:lnSpc>
              <a:buSzPct val="60000"/>
              <a:buFont typeface="Symbol"/>
              <a:buChar char=" "/>
            </a:pPr>
            <a:r>
              <a:rPr lang="ja-JP" altLang="en-US" b="1" dirty="0" smtClean="0">
                <a:solidFill>
                  <a:srgbClr val="FF0000"/>
                </a:solidFill>
                <a:latin typeface="Symbol" pitchFamily="18" charset="2"/>
              </a:rPr>
              <a:t>束縛は基底</a:t>
            </a:r>
            <a:r>
              <a:rPr lang="ja-JP" altLang="en-US" b="1" dirty="0" smtClean="0">
                <a:solidFill>
                  <a:srgbClr val="FF0000"/>
                </a:solidFill>
              </a:rPr>
              <a:t>状態の方がより深い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216000">
              <a:lnSpc>
                <a:spcPct val="114000"/>
              </a:lnSpc>
              <a:buSzPct val="60000"/>
              <a:buFont typeface="Symbol"/>
              <a:buChar char=" "/>
            </a:pPr>
            <a:endParaRPr lang="en-US" altLang="ja-JP" sz="500" b="1" dirty="0" smtClean="0">
              <a:solidFill>
                <a:srgbClr val="FF0000"/>
              </a:solidFill>
            </a:endParaRPr>
          </a:p>
          <a:p>
            <a:pPr marL="216000">
              <a:lnSpc>
                <a:spcPct val="114000"/>
              </a:lnSpc>
              <a:buSzPct val="60000"/>
              <a:buFont typeface="Wingdings" pitchFamily="2" charset="2"/>
              <a:buChar char="l"/>
            </a:pPr>
            <a:r>
              <a:rPr lang="ja-JP" altLang="en-US" sz="2000" dirty="0" smtClean="0"/>
              <a:t> 平均自乗半径の収縮</a:t>
            </a:r>
            <a:endParaRPr lang="en-US" altLang="ja-JP" sz="2000" dirty="0" smtClean="0"/>
          </a:p>
          <a:p>
            <a:endParaRPr lang="en-US" altLang="ja-JP" sz="2000" b="1" dirty="0" smtClean="0"/>
          </a:p>
          <a:p>
            <a:endParaRPr lang="en-US" altLang="ja-JP" sz="1400" b="1" dirty="0" smtClean="0"/>
          </a:p>
          <a:p>
            <a:endParaRPr lang="en-US" altLang="ja-JP" sz="20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000" b="1" dirty="0" smtClean="0"/>
              <a:t>Parity coupling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10140" y="5579948"/>
            <a:ext cx="364330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B(E2) reduction </a:t>
            </a:r>
            <a:r>
              <a:rPr lang="ja-JP" altLang="en-US" b="1" dirty="0" smtClean="0">
                <a:solidFill>
                  <a:srgbClr val="FF0000"/>
                </a:solidFill>
              </a:rPr>
              <a:t>に大きな違いなし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72198" y="5229200"/>
            <a:ext cx="2316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B(E2) reduction</a:t>
            </a:r>
            <a:endParaRPr kumimoji="1" lang="ja-JP" altLang="en-US" sz="2000" b="1" dirty="0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5730506" y="5342328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648072"/>
          </a:xfrm>
        </p:spPr>
        <p:txBody>
          <a:bodyPr/>
          <a:lstStyle/>
          <a:p>
            <a:pPr algn="ctr"/>
            <a:r>
              <a:rPr lang="en-US" altLang="ja-JP" baseline="30000" dirty="0" smtClean="0"/>
              <a:t>21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Ne</a:t>
            </a:r>
            <a:r>
              <a:rPr lang="ja-JP" altLang="en-US" dirty="0" smtClean="0"/>
              <a:t>のスペクトロスコピー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39248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研究目的・課題</a:t>
            </a:r>
            <a:endParaRPr lang="en-US" altLang="ja-JP" dirty="0" smtClean="0"/>
          </a:p>
          <a:p>
            <a:pPr lvl="1"/>
            <a:r>
              <a:rPr lang="en-US" altLang="ja-JP" sz="2200" dirty="0" smtClean="0">
                <a:latin typeface="Symbol" pitchFamily="18" charset="2"/>
              </a:rPr>
              <a:t>L</a:t>
            </a:r>
            <a:r>
              <a:rPr lang="ja-JP" altLang="en-US" sz="2200" dirty="0" smtClean="0"/>
              <a:t>粒子により、クラスター構造が</a:t>
            </a:r>
            <a:r>
              <a:rPr lang="ja-JP" altLang="en-US" sz="2200" dirty="0" smtClean="0">
                <a:solidFill>
                  <a:srgbClr val="FF0000"/>
                </a:solidFill>
              </a:rPr>
              <a:t>発達した回転帯</a:t>
            </a:r>
            <a:r>
              <a:rPr lang="ja-JP" altLang="en-US" sz="2200" dirty="0" smtClean="0"/>
              <a:t>と</a:t>
            </a:r>
            <a:r>
              <a:rPr lang="ja-JP" altLang="en-US" sz="2200" dirty="0" smtClean="0">
                <a:solidFill>
                  <a:srgbClr val="FF0000"/>
                </a:solidFill>
              </a:rPr>
              <a:t>未発達な回転帯</a:t>
            </a:r>
            <a:r>
              <a:rPr lang="ja-JP" altLang="en-US" sz="2200" dirty="0" smtClean="0"/>
              <a:t>では、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ja-JP" altLang="en-US" sz="2200" dirty="0" smtClean="0">
                <a:solidFill>
                  <a:srgbClr val="FF0000"/>
                </a:solidFill>
              </a:rPr>
              <a:t>粒子の束縛エネルギー</a:t>
            </a:r>
            <a:r>
              <a:rPr lang="ja-JP" altLang="en-US" sz="2200" dirty="0" smtClean="0"/>
              <a:t>や</a:t>
            </a:r>
            <a:r>
              <a:rPr lang="ja-JP" altLang="en-US" sz="2200" dirty="0" smtClean="0">
                <a:solidFill>
                  <a:srgbClr val="FF0000"/>
                </a:solidFill>
              </a:rPr>
              <a:t>核半径の収縮</a:t>
            </a:r>
            <a:r>
              <a:rPr lang="ja-JP" altLang="en-US" sz="2200" dirty="0" smtClean="0"/>
              <a:t>にどの程度の違いがあるか明らかにする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具体例：</a:t>
            </a:r>
            <a:r>
              <a:rPr lang="en-US" altLang="ja-JP" sz="2200" baseline="30000" dirty="0" smtClean="0"/>
              <a:t>21</a:t>
            </a:r>
            <a:r>
              <a:rPr lang="en-US" altLang="ja-JP" sz="2200" baseline="-25000" dirty="0" smtClean="0">
                <a:latin typeface="Symbol" pitchFamily="18" charset="2"/>
              </a:rPr>
              <a:t>L</a:t>
            </a:r>
            <a:r>
              <a:rPr lang="en-US" altLang="ja-JP" sz="2200" dirty="0" smtClean="0"/>
              <a:t>Ne</a:t>
            </a:r>
          </a:p>
          <a:p>
            <a:pPr lvl="2"/>
            <a:r>
              <a:rPr lang="en-US" altLang="ja-JP" sz="2000" dirty="0" err="1" smtClean="0"/>
              <a:t>K</a:t>
            </a:r>
            <a:r>
              <a:rPr lang="en-US" altLang="ja-JP" sz="2000" baseline="30000" dirty="0" err="1" smtClean="0">
                <a:latin typeface="Symbol" pitchFamily="18" charset="2"/>
              </a:rPr>
              <a:t>p</a:t>
            </a:r>
            <a:r>
              <a:rPr lang="en-US" altLang="ja-JP" sz="2000" dirty="0" smtClean="0"/>
              <a:t>=0</a:t>
            </a:r>
            <a:r>
              <a:rPr lang="en-US" altLang="ja-JP" sz="2000" baseline="-25000" dirty="0" smtClean="0"/>
              <a:t>I</a:t>
            </a:r>
            <a:r>
              <a:rPr lang="en-US" altLang="ja-JP" sz="2000" baseline="30000" dirty="0" smtClean="0">
                <a:latin typeface="Symbol" pitchFamily="18" charset="2"/>
              </a:rPr>
              <a:t>+</a:t>
            </a:r>
            <a:r>
              <a:rPr lang="ja-JP" altLang="en-US" sz="2000" dirty="0" smtClean="0"/>
              <a:t>バンド　・・・　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クラスター構造が未発達</a:t>
            </a:r>
            <a:r>
              <a:rPr lang="en-US" altLang="ja-JP" sz="2000" dirty="0" smtClean="0"/>
              <a:t>)</a:t>
            </a:r>
            <a:r>
              <a:rPr lang="ja-JP" altLang="en-US" sz="1800" dirty="0" smtClean="0">
                <a:latin typeface="Cambria Math"/>
              </a:rPr>
              <a:t>⊗</a:t>
            </a:r>
            <a:r>
              <a:rPr lang="en-US" altLang="ja-JP" sz="2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(s)</a:t>
            </a:r>
          </a:p>
          <a:p>
            <a:pPr lvl="2"/>
            <a:r>
              <a:rPr lang="en-US" altLang="ja-JP" sz="2000" dirty="0" err="1" smtClean="0"/>
              <a:t>K</a:t>
            </a:r>
            <a:r>
              <a:rPr lang="en-US" altLang="ja-JP" sz="2000" baseline="30000" dirty="0" err="1" smtClean="0">
                <a:latin typeface="Symbol" pitchFamily="18" charset="2"/>
              </a:rPr>
              <a:t>p</a:t>
            </a:r>
            <a:r>
              <a:rPr lang="en-US" altLang="ja-JP" sz="2000" dirty="0" smtClean="0"/>
              <a:t>=0</a:t>
            </a:r>
            <a:r>
              <a:rPr lang="en-US" altLang="ja-JP" sz="2000" baseline="30000" dirty="0" smtClean="0">
                <a:latin typeface="Symbol" pitchFamily="18" charset="2"/>
              </a:rPr>
              <a:t>-</a:t>
            </a:r>
            <a:r>
              <a:rPr lang="ja-JP" altLang="en-US" sz="2000" dirty="0" smtClean="0"/>
              <a:t>バンド　・・・　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発達した</a:t>
            </a:r>
            <a:r>
              <a:rPr lang="en-US" altLang="ja-JP" sz="2000" dirty="0" smtClean="0">
                <a:latin typeface="Symbol" pitchFamily="18" charset="2"/>
              </a:rPr>
              <a:t>a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16</a:t>
            </a:r>
            <a:r>
              <a:rPr lang="en-US" altLang="ja-JP" sz="2000" dirty="0" smtClean="0"/>
              <a:t>O</a:t>
            </a:r>
            <a:r>
              <a:rPr lang="ja-JP" altLang="en-US" sz="2000" dirty="0" smtClean="0"/>
              <a:t>構造</a:t>
            </a:r>
            <a:r>
              <a:rPr lang="en-US" altLang="ja-JP" sz="2000" dirty="0" smtClean="0"/>
              <a:t>)</a:t>
            </a:r>
            <a:r>
              <a:rPr lang="ja-JP" altLang="en-US" sz="1800" dirty="0" smtClean="0">
                <a:latin typeface="Cambria Math"/>
              </a:rPr>
              <a:t>⊗</a:t>
            </a:r>
            <a:r>
              <a:rPr lang="en-US" altLang="ja-JP" sz="2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(s)</a:t>
            </a:r>
          </a:p>
          <a:p>
            <a:pPr lvl="1">
              <a:buNone/>
            </a:pPr>
            <a:endParaRPr lang="en-US" altLang="ja-JP" sz="800" dirty="0" smtClean="0"/>
          </a:p>
          <a:p>
            <a:pPr lvl="1"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 descr="Ne21L_A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2" y="1142984"/>
            <a:ext cx="9144000" cy="50719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結果：</a:t>
            </a:r>
            <a:r>
              <a:rPr lang="en-US" altLang="ja-JP" baseline="30000" dirty="0" smtClean="0"/>
              <a:t>21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Ne</a:t>
            </a:r>
            <a:r>
              <a:rPr lang="ja-JP" altLang="en-US" dirty="0" err="1" smtClean="0"/>
              <a:t>の励起</a:t>
            </a:r>
            <a:r>
              <a:rPr lang="ja-JP" altLang="en-US" dirty="0" smtClean="0"/>
              <a:t>スペクトル</a:t>
            </a:r>
            <a:endParaRPr kumimoji="1" lang="ja-JP" altLang="en-US" dirty="0"/>
          </a:p>
        </p:txBody>
      </p:sp>
      <p:grpSp>
        <p:nvGrpSpPr>
          <p:cNvPr id="3" name="グループ化 33"/>
          <p:cNvGrpSpPr/>
          <p:nvPr/>
        </p:nvGrpSpPr>
        <p:grpSpPr>
          <a:xfrm>
            <a:off x="-127410" y="1071546"/>
            <a:ext cx="5245938" cy="4786346"/>
            <a:chOff x="-449174" y="1071546"/>
            <a:chExt cx="5245938" cy="4786346"/>
          </a:xfrm>
        </p:grpSpPr>
        <p:grpSp>
          <p:nvGrpSpPr>
            <p:cNvPr id="4" name="グループ化 38"/>
            <p:cNvGrpSpPr/>
            <p:nvPr/>
          </p:nvGrpSpPr>
          <p:grpSpPr>
            <a:xfrm>
              <a:off x="-449174" y="3894900"/>
              <a:ext cx="4140676" cy="1962992"/>
              <a:chOff x="-462822" y="3894900"/>
              <a:chExt cx="4140676" cy="1962992"/>
            </a:xfrm>
          </p:grpSpPr>
          <p:grpSp>
            <p:nvGrpSpPr>
              <p:cNvPr id="5" name="グループ化 32"/>
              <p:cNvGrpSpPr/>
              <p:nvPr/>
            </p:nvGrpSpPr>
            <p:grpSpPr>
              <a:xfrm>
                <a:off x="438042" y="4572008"/>
                <a:ext cx="2844876" cy="1285884"/>
                <a:chOff x="438042" y="4572008"/>
                <a:chExt cx="2844876" cy="1285884"/>
              </a:xfrm>
            </p:grpSpPr>
            <p:sp>
              <p:nvSpPr>
                <p:cNvPr id="24" name="角丸四角形 23"/>
                <p:cNvSpPr/>
                <p:nvPr/>
              </p:nvSpPr>
              <p:spPr>
                <a:xfrm>
                  <a:off x="438042" y="4572008"/>
                  <a:ext cx="496868" cy="128588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角丸四角形 27"/>
                <p:cNvSpPr/>
                <p:nvPr/>
              </p:nvSpPr>
              <p:spPr>
                <a:xfrm>
                  <a:off x="2639976" y="4572008"/>
                  <a:ext cx="642942" cy="1214446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6" name="テキスト ボックス 35"/>
              <p:cNvSpPr txBox="1"/>
              <p:nvPr/>
            </p:nvSpPr>
            <p:spPr>
              <a:xfrm>
                <a:off x="-462822" y="3894900"/>
                <a:ext cx="192879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ja-JP" sz="20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kumimoji="1" lang="en-US" altLang="ja-JP" sz="2000" b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en-US" altLang="ja-JP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クラスター未発達</a:t>
                </a:r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)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068472" y="4143380"/>
                <a:ext cx="160938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ja-JP" sz="20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kumimoji="1" lang="en-US" altLang="ja-JP" sz="2000" b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⊗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  <a:ea typeface="Cambria Math"/>
                  </a:rPr>
                  <a:t>L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ea typeface="Cambria Math"/>
                  </a:rPr>
                  <a:t>(s)</a:t>
                </a:r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グループ化 39"/>
            <p:cNvGrpSpPr/>
            <p:nvPr/>
          </p:nvGrpSpPr>
          <p:grpSpPr>
            <a:xfrm>
              <a:off x="581922" y="1071546"/>
              <a:ext cx="4214842" cy="3643338"/>
              <a:chOff x="581922" y="1071546"/>
              <a:chExt cx="4214842" cy="3643338"/>
            </a:xfrm>
          </p:grpSpPr>
          <p:grpSp>
            <p:nvGrpSpPr>
              <p:cNvPr id="7" name="グループ化 31"/>
              <p:cNvGrpSpPr/>
              <p:nvPr/>
            </p:nvGrpSpPr>
            <p:grpSpPr>
              <a:xfrm>
                <a:off x="1367740" y="1428736"/>
                <a:ext cx="3000396" cy="3286148"/>
                <a:chOff x="1367740" y="1428736"/>
                <a:chExt cx="3000396" cy="3286148"/>
              </a:xfrm>
            </p:grpSpPr>
            <p:sp>
              <p:nvSpPr>
                <p:cNvPr id="23" name="角丸四角形 22"/>
                <p:cNvSpPr/>
                <p:nvPr/>
              </p:nvSpPr>
              <p:spPr>
                <a:xfrm>
                  <a:off x="1367740" y="2928934"/>
                  <a:ext cx="500066" cy="178595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角丸四角形 29"/>
                <p:cNvSpPr/>
                <p:nvPr/>
              </p:nvSpPr>
              <p:spPr>
                <a:xfrm>
                  <a:off x="3725194" y="1428736"/>
                  <a:ext cx="642942" cy="321471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5" name="テキスト ボックス 34"/>
              <p:cNvSpPr txBox="1"/>
              <p:nvPr/>
            </p:nvSpPr>
            <p:spPr>
              <a:xfrm>
                <a:off x="581922" y="2254996"/>
                <a:ext cx="2000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ja-JP" sz="20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</a:p>
              <a:p>
                <a:pPr algn="ctr"/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a</a:t>
                </a:r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 + O</a:t>
                </a:r>
                <a:r>
                  <a:rPr kumimoji="1" lang="ja-JP" altLang="en-US" sz="1600" b="1" dirty="0" smtClean="0">
                    <a:solidFill>
                      <a:srgbClr val="FF0000"/>
                    </a:solidFill>
                  </a:rPr>
                  <a:t>構造が発達</a:t>
                </a:r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3296566" y="1071546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ja-JP" sz="20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⊗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  <a:ea typeface="Cambria Math"/>
                  </a:rPr>
                  <a:t>L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ea typeface="Cambria Math"/>
                  </a:rPr>
                  <a:t>(s)</a:t>
                </a:r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ja-JP" altLang="en-US" dirty="0" smtClean="0"/>
              <a:t>粒子の</a:t>
            </a:r>
            <a:r>
              <a:rPr lang="en-US" altLang="ja-JP" dirty="0" smtClean="0"/>
              <a:t>”glue-like role”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32" y="6519470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600" dirty="0" smtClean="0"/>
              <a:t>　</a:t>
            </a:r>
            <a:r>
              <a:rPr lang="en-US" altLang="ja-JP" sz="1600" dirty="0" smtClean="0"/>
              <a:t>[1] </a:t>
            </a:r>
            <a:r>
              <a:rPr lang="en-US" sz="1600" dirty="0" smtClean="0"/>
              <a:t>T. Yamada, K. Ikeda, H. </a:t>
            </a:r>
            <a:r>
              <a:rPr lang="en-US" sz="1600" dirty="0" err="1" smtClean="0"/>
              <a:t>Bandō</a:t>
            </a:r>
            <a:r>
              <a:rPr lang="en-US" sz="1600" dirty="0" smtClean="0"/>
              <a:t> and T. </a:t>
            </a:r>
            <a:r>
              <a:rPr lang="en-US" sz="1600" dirty="0" err="1" smtClean="0"/>
              <a:t>Motoba</a:t>
            </a:r>
            <a:r>
              <a:rPr lang="en-US" sz="1600" dirty="0" smtClean="0"/>
              <a:t>, </a:t>
            </a:r>
            <a:r>
              <a:rPr lang="en-US" sz="1600" dirty="0" err="1" smtClean="0"/>
              <a:t>Prog</a:t>
            </a:r>
            <a:r>
              <a:rPr lang="en-US" sz="1600" dirty="0" smtClean="0"/>
              <a:t>. </a:t>
            </a:r>
            <a:r>
              <a:rPr lang="en-US" sz="1600" dirty="0" err="1" smtClean="0"/>
              <a:t>Theor</a:t>
            </a:r>
            <a:r>
              <a:rPr lang="en-US" sz="1600" dirty="0" smtClean="0"/>
              <a:t>. Phys. </a:t>
            </a:r>
            <a:r>
              <a:rPr lang="en-US" sz="1600" b="1" dirty="0" smtClean="0"/>
              <a:t>71 </a:t>
            </a:r>
            <a:r>
              <a:rPr lang="en-US" sz="1600" dirty="0" smtClean="0"/>
              <a:t>(1984), 985.</a:t>
            </a:r>
            <a:endParaRPr lang="en-US" altLang="ja-JP" sz="1600" dirty="0" smtClean="0"/>
          </a:p>
        </p:txBody>
      </p:sp>
      <p:grpSp>
        <p:nvGrpSpPr>
          <p:cNvPr id="3" name="グループ化 22"/>
          <p:cNvGrpSpPr/>
          <p:nvPr/>
        </p:nvGrpSpPr>
        <p:grpSpPr>
          <a:xfrm>
            <a:off x="154322" y="1428736"/>
            <a:ext cx="4417678" cy="4929222"/>
            <a:chOff x="154322" y="1428736"/>
            <a:chExt cx="4417678" cy="4929222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286016" y="3677339"/>
              <a:ext cx="135732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b="1" dirty="0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a</a:t>
              </a:r>
              <a:r>
                <a:rPr kumimoji="1" lang="en-US" altLang="ja-JP" sz="15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kumimoji="1" lang="en-US" altLang="ja-JP" sz="1500" b="1" dirty="0" smtClean="0">
                  <a:solidFill>
                    <a:schemeClr val="bg1">
                      <a:lumMod val="50000"/>
                    </a:schemeClr>
                  </a:solidFill>
                  <a:latin typeface="Century" pitchFamily="18" charset="0"/>
                </a:rPr>
                <a:t>+</a:t>
              </a:r>
              <a:r>
                <a:rPr kumimoji="1" lang="en-US" altLang="ja-JP" sz="1500" b="1" baseline="30000" dirty="0" smtClean="0">
                  <a:solidFill>
                    <a:schemeClr val="bg1">
                      <a:lumMod val="50000"/>
                    </a:schemeClr>
                  </a:solidFill>
                  <a:latin typeface="Century" pitchFamily="18" charset="0"/>
                </a:rPr>
                <a:t>17</a:t>
              </a:r>
              <a:r>
                <a:rPr kumimoji="1" lang="en-US" altLang="ja-JP" sz="1500" b="1" baseline="-25000" dirty="0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L</a:t>
              </a:r>
              <a:r>
                <a:rPr kumimoji="1" lang="en-US" altLang="ja-JP" sz="1500" b="1" dirty="0" smtClean="0">
                  <a:solidFill>
                    <a:schemeClr val="bg1">
                      <a:lumMod val="50000"/>
                    </a:schemeClr>
                  </a:solidFill>
                  <a:latin typeface="Century" pitchFamily="18" charset="0"/>
                </a:rPr>
                <a:t>O</a:t>
              </a:r>
              <a:r>
                <a:rPr lang="ja-JP" alt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Century" pitchFamily="18" charset="0"/>
                </a:rPr>
                <a:t> </a:t>
              </a:r>
              <a:r>
                <a:rPr kumimoji="1" lang="ja-JP" altLang="en-US" sz="1500" b="1" dirty="0" smtClean="0">
                  <a:solidFill>
                    <a:schemeClr val="bg1">
                      <a:lumMod val="50000"/>
                    </a:schemeClr>
                  </a:solidFill>
                </a:rPr>
                <a:t>閾値</a:t>
              </a:r>
              <a:endParaRPr kumimoji="1" lang="ja-JP" altLang="en-US" sz="15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54322" y="1428736"/>
              <a:ext cx="4417678" cy="4929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8628" y="4857760"/>
              <a:ext cx="3786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ja-JP" altLang="en-US" sz="2200" b="1" dirty="0" smtClean="0">
                  <a:solidFill>
                    <a:srgbClr val="FF0000"/>
                  </a:solidFill>
                  <a:latin typeface="Symbol" pitchFamily="18" charset="2"/>
                </a:rPr>
                <a:t>粒子の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“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glue-like role”</a:t>
              </a:r>
              <a:r>
                <a:rPr lang="ja-JP" altLang="en-US" sz="2200" b="1" dirty="0" smtClean="0">
                  <a:solidFill>
                    <a:srgbClr val="FF0000"/>
                  </a:solidFill>
                </a:rPr>
                <a:t>により、</a:t>
              </a:r>
              <a:endParaRPr lang="en-US" altLang="ja-JP" sz="2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kumimoji="1" lang="en-US" altLang="ja-JP" sz="22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r>
                <a:rPr kumimoji="1" lang="ja-JP" altLang="en-US" sz="2200" b="1" dirty="0" smtClean="0">
                  <a:solidFill>
                    <a:srgbClr val="FF0000"/>
                  </a:solidFill>
                </a:rPr>
                <a:t>状態は束縛状態になる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14282" y="5845750"/>
              <a:ext cx="4214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AMD(present results)</a:t>
              </a:r>
            </a:p>
          </p:txBody>
        </p:sp>
        <p:grpSp>
          <p:nvGrpSpPr>
            <p:cNvPr id="4" name="グループ化 43"/>
            <p:cNvGrpSpPr/>
            <p:nvPr/>
          </p:nvGrpSpPr>
          <p:grpSpPr>
            <a:xfrm>
              <a:off x="254389" y="1928802"/>
              <a:ext cx="4246173" cy="2716147"/>
              <a:chOff x="2468935" y="2711614"/>
              <a:chExt cx="4246173" cy="2716147"/>
            </a:xfrm>
          </p:grpSpPr>
          <p:pic>
            <p:nvPicPr>
              <p:cNvPr id="46" name="図 45" descr="1-状態の変化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68935" y="2711614"/>
                <a:ext cx="4246173" cy="2716147"/>
              </a:xfrm>
              <a:prstGeom prst="rect">
                <a:avLst/>
              </a:prstGeom>
            </p:spPr>
          </p:pic>
          <p:sp>
            <p:nvSpPr>
              <p:cNvPr id="49" name="円/楕円 48"/>
              <p:cNvSpPr/>
              <p:nvPr/>
            </p:nvSpPr>
            <p:spPr>
              <a:xfrm>
                <a:off x="3357554" y="3784687"/>
                <a:ext cx="1000132" cy="42862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5429256" y="4356191"/>
                <a:ext cx="857256" cy="35719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矢印コネクタ 51"/>
              <p:cNvCxnSpPr/>
              <p:nvPr/>
            </p:nvCxnSpPr>
            <p:spPr>
              <a:xfrm>
                <a:off x="4286248" y="4070439"/>
                <a:ext cx="1143008" cy="35719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52"/>
              <p:cNvSpPr txBox="1"/>
              <p:nvPr/>
            </p:nvSpPr>
            <p:spPr>
              <a:xfrm>
                <a:off x="3000332" y="4284753"/>
                <a:ext cx="2000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>
                    <a:solidFill>
                      <a:schemeClr val="bg1">
                        <a:lumMod val="50000"/>
                      </a:schemeClr>
                    </a:solidFill>
                    <a:latin typeface="Symbol" pitchFamily="18" charset="2"/>
                  </a:rPr>
                  <a:t>a</a:t>
                </a:r>
                <a:r>
                  <a:rPr lang="ja-JP" alt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ja-JP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decay threshold</a:t>
                </a:r>
                <a:endParaRPr kumimoji="1" lang="ja-JP" alt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" name="グループ化 21"/>
          <p:cNvGrpSpPr/>
          <p:nvPr/>
        </p:nvGrpSpPr>
        <p:grpSpPr>
          <a:xfrm>
            <a:off x="4643438" y="1428736"/>
            <a:ext cx="4286280" cy="4929222"/>
            <a:chOff x="4643438" y="1428736"/>
            <a:chExt cx="4286280" cy="4929222"/>
          </a:xfrm>
        </p:grpSpPr>
        <p:sp>
          <p:nvSpPr>
            <p:cNvPr id="26" name="正方形/長方形 25"/>
            <p:cNvSpPr/>
            <p:nvPr/>
          </p:nvSpPr>
          <p:spPr>
            <a:xfrm>
              <a:off x="4643438" y="1428736"/>
              <a:ext cx="4286280" cy="4929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43438" y="5680850"/>
              <a:ext cx="42148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Yamada et al. [1]</a:t>
              </a:r>
            </a:p>
            <a:p>
              <a:pPr algn="ctr"/>
              <a:r>
                <a:rPr kumimoji="1" lang="en-US" altLang="ja-JP" b="1" dirty="0" smtClean="0"/>
                <a:t>(</a:t>
              </a:r>
              <a:r>
                <a:rPr kumimoji="1" lang="ja-JP" altLang="en-US" b="1" dirty="0" smtClean="0"/>
                <a:t>クラスター模型</a:t>
              </a:r>
              <a:r>
                <a:rPr kumimoji="1" lang="en-US" altLang="ja-JP" b="1" dirty="0" smtClean="0"/>
                <a:t>)</a:t>
              </a:r>
            </a:p>
          </p:txBody>
        </p:sp>
        <p:pic>
          <p:nvPicPr>
            <p:cNvPr id="54" name="図 53" descr="1-状態の変化(Yamada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438" y="1928802"/>
              <a:ext cx="4214842" cy="2696106"/>
            </a:xfrm>
            <a:prstGeom prst="rect">
              <a:avLst/>
            </a:prstGeom>
          </p:spPr>
        </p:pic>
        <p:sp>
          <p:nvSpPr>
            <p:cNvPr id="55" name="円/楕円 54"/>
            <p:cNvSpPr/>
            <p:nvPr/>
          </p:nvSpPr>
          <p:spPr>
            <a:xfrm>
              <a:off x="5643570" y="3286124"/>
              <a:ext cx="1000132" cy="4286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215206" y="3714752"/>
              <a:ext cx="857256" cy="3571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>
              <a:off x="6643702" y="3571876"/>
              <a:ext cx="642942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6643702" y="3273982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a</a:t>
              </a:r>
              <a:r>
                <a:rPr lang="ja-JP" altLang="en-US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ja-JP" b="1" dirty="0" smtClean="0">
                  <a:solidFill>
                    <a:schemeClr val="bg1">
                      <a:lumMod val="50000"/>
                    </a:schemeClr>
                  </a:solidFill>
                </a:rPr>
                <a:t>decay threshold</a:t>
              </a:r>
              <a:endParaRPr kumimoji="1" lang="ja-JP" alt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00434" y="910147"/>
            <a:ext cx="590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sz="2400" b="1" dirty="0" smtClean="0"/>
              <a:t> 非束縛</a:t>
            </a:r>
            <a:r>
              <a:rPr lang="en-US" altLang="ja-JP" sz="2400" b="1" dirty="0" smtClean="0">
                <a:latin typeface="Symbol" pitchFamily="18" charset="2"/>
              </a:rPr>
              <a:t>a</a:t>
            </a:r>
            <a:r>
              <a:rPr lang="en-US" altLang="ja-JP" sz="2400" b="1" dirty="0" smtClean="0"/>
              <a:t> + O</a:t>
            </a:r>
            <a:r>
              <a:rPr lang="ja-JP" altLang="en-US" sz="2400" b="1" dirty="0" smtClean="0"/>
              <a:t>回転帯</a:t>
            </a:r>
            <a:r>
              <a:rPr lang="en-US" altLang="ja-JP" sz="2400" b="1" dirty="0" err="1" smtClean="0"/>
              <a:t>K</a:t>
            </a:r>
            <a:r>
              <a:rPr lang="en-US" altLang="ja-JP" sz="2400" b="1" baseline="30000" dirty="0" err="1" smtClean="0">
                <a:latin typeface="Symbol" pitchFamily="18" charset="2"/>
              </a:rPr>
              <a:t>p</a:t>
            </a:r>
            <a:r>
              <a:rPr lang="en-US" altLang="ja-JP" sz="2400" b="1" dirty="0" smtClean="0"/>
              <a:t>=0</a:t>
            </a:r>
            <a:r>
              <a:rPr lang="en-US" altLang="ja-JP" sz="2400" b="1" baseline="30000" dirty="0" smtClean="0">
                <a:latin typeface="Symbol" pitchFamily="18" charset="2"/>
              </a:rPr>
              <a:t>-</a:t>
            </a:r>
            <a:r>
              <a:rPr lang="ja-JP" altLang="en-US" sz="2400" b="1" dirty="0" smtClean="0"/>
              <a:t>の束縛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343872"/>
          </a:xfrm>
        </p:spPr>
        <p:txBody>
          <a:bodyPr/>
          <a:lstStyle/>
          <a:p>
            <a:pPr marL="288000" lvl="1">
              <a:lnSpc>
                <a:spcPct val="150000"/>
              </a:lnSpc>
            </a:pPr>
            <a:r>
              <a:rPr lang="ja-JP" altLang="en-US" sz="2200" dirty="0" smtClean="0">
                <a:latin typeface="Symbol" pitchFamily="18" charset="2"/>
              </a:rPr>
              <a:t>発達した</a:t>
            </a:r>
            <a:r>
              <a:rPr lang="en-US" altLang="ja-JP" sz="2200" dirty="0" smtClean="0">
                <a:latin typeface="Symbol" pitchFamily="18" charset="2"/>
              </a:rPr>
              <a:t>a + </a:t>
            </a:r>
            <a:r>
              <a:rPr lang="en-US" altLang="ja-JP" sz="2200" dirty="0" smtClean="0"/>
              <a:t>O</a:t>
            </a:r>
            <a:r>
              <a:rPr lang="ja-JP" altLang="en-US" sz="2200" dirty="0" smtClean="0">
                <a:latin typeface="Symbol" pitchFamily="18" charset="2"/>
              </a:rPr>
              <a:t>状態よりも、</a:t>
            </a:r>
            <a:r>
              <a:rPr lang="ja-JP" altLang="en-US" sz="2200" dirty="0" smtClean="0">
                <a:solidFill>
                  <a:srgbClr val="FF0000"/>
                </a:solidFill>
                <a:latin typeface="Symbol" pitchFamily="18" charset="2"/>
              </a:rPr>
              <a:t>クラスターが未発達な状態の方が深く</a:t>
            </a:r>
            <a:r>
              <a:rPr lang="ja-JP" altLang="en-US" sz="2200" dirty="0" smtClean="0">
                <a:solidFill>
                  <a:srgbClr val="FF0000"/>
                </a:solidFill>
                <a:latin typeface="Symbol" pitchFamily="18" charset="2"/>
              </a:rPr>
              <a:t>束縛</a:t>
            </a:r>
            <a:endParaRPr lang="en-US" altLang="ja-JP" sz="2200" dirty="0" smtClean="0">
              <a:solidFill>
                <a:srgbClr val="FF0000"/>
              </a:solidFill>
              <a:latin typeface="Symbol" pitchFamily="18" charset="2"/>
            </a:endParaRPr>
          </a:p>
          <a:p>
            <a:pPr marL="288000" lvl="1">
              <a:lnSpc>
                <a:spcPct val="150000"/>
              </a:lnSpc>
            </a:pP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 + O</a:t>
            </a:r>
            <a:r>
              <a:rPr lang="ja-JP" altLang="en-US" sz="2200" dirty="0" smtClean="0"/>
              <a:t>クラスター状態では、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ja-JP" altLang="en-US" sz="2200" dirty="0" smtClean="0">
                <a:solidFill>
                  <a:srgbClr val="FF0000"/>
                </a:solidFill>
              </a:rPr>
              <a:t>粒子が</a:t>
            </a:r>
            <a:r>
              <a:rPr lang="en-US" altLang="ja-JP" sz="2200" dirty="0" smtClean="0">
                <a:solidFill>
                  <a:srgbClr val="FF0000"/>
                </a:solidFill>
              </a:rPr>
              <a:t>O</a:t>
            </a:r>
            <a:r>
              <a:rPr lang="ja-JP" altLang="en-US" sz="2200" dirty="0" smtClean="0">
                <a:solidFill>
                  <a:srgbClr val="FF0000"/>
                </a:solidFill>
              </a:rPr>
              <a:t>クラスター側に偏って</a:t>
            </a:r>
            <a:r>
              <a:rPr lang="ja-JP" altLang="en-US" sz="2200" dirty="0" smtClean="0"/>
              <a:t>存在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Symbol" pitchFamily="18" charset="2"/>
              </a:rPr>
              <a:t>構造による違い：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ja-JP" altLang="en-US" dirty="0" smtClean="0"/>
              <a:t>粒子の束縛エネルギー</a:t>
            </a:r>
            <a:endParaRPr kumimoji="1" lang="ja-JP" altLang="en-US" dirty="0"/>
          </a:p>
        </p:txBody>
      </p:sp>
      <p:grpSp>
        <p:nvGrpSpPr>
          <p:cNvPr id="4" name="グループ化 48"/>
          <p:cNvGrpSpPr/>
          <p:nvPr/>
        </p:nvGrpSpPr>
        <p:grpSpPr>
          <a:xfrm>
            <a:off x="500034" y="2062009"/>
            <a:ext cx="4000528" cy="430887"/>
            <a:chOff x="-714412" y="3847959"/>
            <a:chExt cx="4000528" cy="430887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-214346" y="3847959"/>
              <a:ext cx="35004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 + O</a:t>
              </a:r>
              <a:r>
                <a:rPr lang="ja-JP" altLang="en-US" sz="2200" b="1" dirty="0" smtClean="0">
                  <a:solidFill>
                    <a:srgbClr val="FF0000"/>
                  </a:solidFill>
                </a:rPr>
                <a:t>状態の束縛が浅くなる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>
              <a:off x="-714412" y="4061234"/>
              <a:ext cx="50006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67"/>
          <p:cNvGrpSpPr/>
          <p:nvPr/>
        </p:nvGrpSpPr>
        <p:grpSpPr>
          <a:xfrm>
            <a:off x="1500166" y="2428868"/>
            <a:ext cx="3000396" cy="4214842"/>
            <a:chOff x="285720" y="2428868"/>
            <a:chExt cx="3000396" cy="4214842"/>
          </a:xfrm>
        </p:grpSpPr>
        <p:sp>
          <p:nvSpPr>
            <p:cNvPr id="30" name="角丸四角形 29"/>
            <p:cNvSpPr/>
            <p:nvPr/>
          </p:nvSpPr>
          <p:spPr>
            <a:xfrm>
              <a:off x="285720" y="2428868"/>
              <a:ext cx="3000396" cy="4214842"/>
            </a:xfrm>
            <a:prstGeom prst="roundRect">
              <a:avLst>
                <a:gd name="adj" fmla="val 9531"/>
              </a:avLst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285852" y="4473605"/>
              <a:ext cx="1668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B</a:t>
              </a:r>
              <a:r>
                <a:rPr kumimoji="1" lang="en-US" altLang="ja-JP" sz="2000" b="1" baseline="-25000" dirty="0" smtClean="0">
                  <a:latin typeface="Symbol" pitchFamily="18" charset="2"/>
                </a:rPr>
                <a:t>L</a:t>
              </a:r>
              <a:r>
                <a:rPr kumimoji="1" lang="en-US" altLang="ja-JP" sz="2000" b="1" dirty="0" smtClean="0"/>
                <a:t>=16.9 </a:t>
              </a:r>
              <a:r>
                <a:rPr kumimoji="1" lang="en-US" altLang="ja-JP" sz="2000" b="1" dirty="0" err="1" smtClean="0"/>
                <a:t>MeV</a:t>
              </a:r>
              <a:endParaRPr kumimoji="1" lang="ja-JP" altLang="en-US" sz="2000" b="1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25858" y="2452391"/>
              <a:ext cx="1785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err="1" smtClean="0">
                  <a:solidFill>
                    <a:srgbClr val="C00000"/>
                  </a:solidFill>
                </a:rPr>
                <a:t>K</a:t>
              </a:r>
              <a:r>
                <a:rPr lang="en-US" altLang="ja-JP" sz="2200" b="1" baseline="30000" dirty="0" err="1" smtClean="0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en-US" altLang="ja-JP" sz="2200" b="1" dirty="0" smtClean="0">
                  <a:solidFill>
                    <a:srgbClr val="C00000"/>
                  </a:solidFill>
                </a:rPr>
                <a:t>=0</a:t>
              </a:r>
              <a:r>
                <a:rPr lang="en-US" altLang="ja-JP" sz="2200" b="1" baseline="-25000" dirty="0" smtClean="0">
                  <a:solidFill>
                    <a:srgbClr val="C00000"/>
                  </a:solidFill>
                </a:rPr>
                <a:t>I</a:t>
              </a:r>
              <a:r>
                <a:rPr lang="en-US" altLang="ja-JP" sz="2200" b="1" baseline="30000" dirty="0" smtClean="0">
                  <a:solidFill>
                    <a:srgbClr val="C00000"/>
                  </a:solidFill>
                  <a:latin typeface="Symbol" pitchFamily="18" charset="2"/>
                </a:rPr>
                <a:t>+</a:t>
              </a:r>
              <a:r>
                <a:rPr lang="en-US" altLang="ja-JP" sz="2200" b="1" dirty="0" smtClean="0">
                  <a:solidFill>
                    <a:srgbClr val="C00000"/>
                  </a:solidFill>
                </a:rPr>
                <a:t> </a:t>
              </a:r>
              <a:r>
                <a:rPr lang="ja-JP" altLang="en-US" sz="2200" b="1" dirty="0" smtClean="0">
                  <a:solidFill>
                    <a:srgbClr val="C00000"/>
                  </a:solidFill>
                </a:rPr>
                <a:t>バンド</a:t>
              </a:r>
              <a:endParaRPr kumimoji="1" lang="ja-JP" altLang="en-US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2025990" y="3863464"/>
              <a:ext cx="428628" cy="252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2097428" y="5759489"/>
              <a:ext cx="357190" cy="1756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9"/>
            <p:cNvGrpSpPr/>
            <p:nvPr/>
          </p:nvGrpSpPr>
          <p:grpSpPr>
            <a:xfrm>
              <a:off x="2480376" y="4114827"/>
              <a:ext cx="785818" cy="1644662"/>
              <a:chOff x="3669064" y="4213230"/>
              <a:chExt cx="785818" cy="1644662"/>
            </a:xfrm>
          </p:grpSpPr>
          <p:cxnSp>
            <p:nvCxnSpPr>
              <p:cNvPr id="11" name="直線矢印コネクタ 10"/>
              <p:cNvCxnSpPr/>
              <p:nvPr/>
            </p:nvCxnSpPr>
            <p:spPr>
              <a:xfrm rot="5400000">
                <a:off x="3249603" y="5035561"/>
                <a:ext cx="1643074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3669064" y="4213230"/>
                <a:ext cx="785818" cy="158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669064" y="5856304"/>
                <a:ext cx="785818" cy="158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グループ化 59"/>
            <p:cNvGrpSpPr/>
            <p:nvPr/>
          </p:nvGrpSpPr>
          <p:grpSpPr>
            <a:xfrm>
              <a:off x="685320" y="5072074"/>
              <a:ext cx="1357322" cy="1401795"/>
              <a:chOff x="685320" y="5072074"/>
              <a:chExt cx="1357322" cy="1401795"/>
            </a:xfrm>
          </p:grpSpPr>
          <p:pic>
            <p:nvPicPr>
              <p:cNvPr id="61" name="図 60" descr="Ne21L_a_111_0.png"/>
              <p:cNvPicPr>
                <a:picLocks noChangeAspect="1"/>
              </p:cNvPicPr>
              <p:nvPr/>
            </p:nvPicPr>
            <p:blipFill>
              <a:blip r:embed="rId3" cstate="print"/>
              <a:srcRect l="30078" t="21875" r="30078" b="25000"/>
              <a:stretch>
                <a:fillRect/>
              </a:stretch>
            </p:blipFill>
            <p:spPr>
              <a:xfrm>
                <a:off x="685320" y="5072074"/>
                <a:ext cx="1357322" cy="1357322"/>
              </a:xfrm>
              <a:prstGeom prst="rect">
                <a:avLst/>
              </a:prstGeom>
            </p:spPr>
          </p:pic>
          <p:sp>
            <p:nvSpPr>
              <p:cNvPr id="62" name="テキスト ボックス 61"/>
              <p:cNvSpPr txBox="1"/>
              <p:nvPr/>
            </p:nvSpPr>
            <p:spPr>
              <a:xfrm>
                <a:off x="977236" y="6104537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/>
                  <a:t>(1/2)</a:t>
                </a:r>
                <a:r>
                  <a:rPr kumimoji="1" lang="en-US" altLang="ja-JP" b="1" baseline="30000" dirty="0" smtClean="0">
                    <a:latin typeface="Symbol" pitchFamily="18" charset="2"/>
                  </a:rPr>
                  <a:t>+</a:t>
                </a:r>
                <a:endParaRPr kumimoji="1" lang="ja-JP" altLang="en-US" b="1" baseline="30000" dirty="0">
                  <a:latin typeface="Symbol" pitchFamily="18" charset="2"/>
                </a:endParaRPr>
              </a:p>
            </p:txBody>
          </p:sp>
        </p:grpSp>
        <p:grpSp>
          <p:nvGrpSpPr>
            <p:cNvPr id="8" name="グループ化 62"/>
            <p:cNvGrpSpPr/>
            <p:nvPr/>
          </p:nvGrpSpPr>
          <p:grpSpPr>
            <a:xfrm>
              <a:off x="642910" y="2915552"/>
              <a:ext cx="1357322" cy="1389419"/>
              <a:chOff x="642910" y="2915552"/>
              <a:chExt cx="1357322" cy="1389419"/>
            </a:xfrm>
          </p:grpSpPr>
          <p:pic>
            <p:nvPicPr>
              <p:cNvPr id="64" name="図 63" descr="Ne20_POS_111_0.png"/>
              <p:cNvPicPr>
                <a:picLocks noChangeAspect="1"/>
              </p:cNvPicPr>
              <p:nvPr/>
            </p:nvPicPr>
            <p:blipFill>
              <a:blip r:embed="rId4" cstate="print"/>
              <a:srcRect l="30078" t="21875" r="30078" b="25000"/>
              <a:stretch>
                <a:fillRect/>
              </a:stretch>
            </p:blipFill>
            <p:spPr>
              <a:xfrm>
                <a:off x="642910" y="2915552"/>
                <a:ext cx="1357322" cy="1357322"/>
              </a:xfrm>
              <a:prstGeom prst="rect">
                <a:avLst/>
              </a:prstGeom>
            </p:spPr>
          </p:pic>
          <p:sp>
            <p:nvSpPr>
              <p:cNvPr id="65" name="テキスト ボックス 64"/>
              <p:cNvSpPr txBox="1"/>
              <p:nvPr/>
            </p:nvSpPr>
            <p:spPr>
              <a:xfrm>
                <a:off x="1155831" y="3935639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/>
                  <a:t>0</a:t>
                </a:r>
                <a:r>
                  <a:rPr kumimoji="1" lang="en-US" altLang="ja-JP" b="1" baseline="30000" dirty="0" smtClean="0">
                    <a:latin typeface="Symbol" pitchFamily="18" charset="2"/>
                  </a:rPr>
                  <a:t>+</a:t>
                </a:r>
                <a:endParaRPr kumimoji="1" lang="ja-JP" altLang="en-US" b="1" baseline="30000" dirty="0">
                  <a:latin typeface="Symbol" pitchFamily="18" charset="2"/>
                </a:endParaRPr>
              </a:p>
            </p:txBody>
          </p:sp>
        </p:grpSp>
      </p:grpSp>
      <p:sp>
        <p:nvSpPr>
          <p:cNvPr id="69" name="角丸四角形 68"/>
          <p:cNvSpPr/>
          <p:nvPr/>
        </p:nvSpPr>
        <p:spPr>
          <a:xfrm>
            <a:off x="2500298" y="4473605"/>
            <a:ext cx="1571636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93"/>
          <p:cNvGrpSpPr/>
          <p:nvPr/>
        </p:nvGrpSpPr>
        <p:grpSpPr>
          <a:xfrm>
            <a:off x="4497292" y="2434704"/>
            <a:ext cx="3046076" cy="4214818"/>
            <a:chOff x="5026386" y="2434704"/>
            <a:chExt cx="3046076" cy="4214818"/>
          </a:xfrm>
        </p:grpSpPr>
        <p:sp>
          <p:nvSpPr>
            <p:cNvPr id="31" name="角丸四角形 30"/>
            <p:cNvSpPr/>
            <p:nvPr/>
          </p:nvSpPr>
          <p:spPr>
            <a:xfrm>
              <a:off x="5026386" y="2434704"/>
              <a:ext cx="3046076" cy="4214818"/>
            </a:xfrm>
            <a:prstGeom prst="roundRect">
              <a:avLst>
                <a:gd name="adj" fmla="val 9531"/>
              </a:avLst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5643570" y="2458226"/>
              <a:ext cx="1785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err="1" smtClean="0">
                  <a:solidFill>
                    <a:schemeClr val="accent1"/>
                  </a:solidFill>
                </a:rPr>
                <a:t>K</a:t>
              </a:r>
              <a:r>
                <a:rPr lang="en-US" altLang="ja-JP" sz="2200" b="1" baseline="30000" dirty="0" err="1" smtClean="0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  <a:r>
                <a:rPr lang="en-US" altLang="ja-JP" sz="2200" b="1" dirty="0" smtClean="0">
                  <a:solidFill>
                    <a:schemeClr val="accent1"/>
                  </a:solidFill>
                </a:rPr>
                <a:t>=0</a:t>
              </a:r>
              <a:r>
                <a:rPr lang="en-US" altLang="ja-JP" sz="2200" b="1" baseline="30000" dirty="0" smtClean="0">
                  <a:solidFill>
                    <a:schemeClr val="accent1"/>
                  </a:solidFill>
                  <a:latin typeface="Symbol" pitchFamily="18" charset="2"/>
                </a:rPr>
                <a:t>-</a:t>
              </a:r>
              <a:r>
                <a:rPr lang="en-US" altLang="ja-JP" sz="2200" b="1" dirty="0" smtClean="0">
                  <a:solidFill>
                    <a:schemeClr val="accent1"/>
                  </a:solidFill>
                </a:rPr>
                <a:t> </a:t>
              </a:r>
              <a:r>
                <a:rPr lang="ja-JP" altLang="en-US" sz="2200" b="1" dirty="0" smtClean="0">
                  <a:solidFill>
                    <a:schemeClr val="accent1"/>
                  </a:solidFill>
                </a:rPr>
                <a:t>バンド</a:t>
              </a:r>
              <a:endParaRPr kumimoji="1" lang="ja-JP" altLang="en-US" sz="2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1" name="直線コネクタ 80"/>
            <p:cNvCxnSpPr/>
            <p:nvPr/>
          </p:nvCxnSpPr>
          <p:spPr>
            <a:xfrm>
              <a:off x="5857884" y="5155184"/>
              <a:ext cx="428628" cy="28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V="1">
              <a:off x="5857884" y="3616349"/>
              <a:ext cx="428604" cy="152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82"/>
            <p:cNvGrpSpPr/>
            <p:nvPr/>
          </p:nvGrpSpPr>
          <p:grpSpPr>
            <a:xfrm>
              <a:off x="5039265" y="3759225"/>
              <a:ext cx="1947113" cy="1370201"/>
              <a:chOff x="5039265" y="3759225"/>
              <a:chExt cx="1947113" cy="1370201"/>
            </a:xfrm>
          </p:grpSpPr>
          <p:sp>
            <p:nvSpPr>
              <p:cNvPr id="84" name="テキスト ボックス 83"/>
              <p:cNvSpPr txBox="1"/>
              <p:nvPr/>
            </p:nvSpPr>
            <p:spPr>
              <a:xfrm>
                <a:off x="5340034" y="4397886"/>
                <a:ext cx="164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/>
                  <a:t>B</a:t>
                </a:r>
                <a:r>
                  <a:rPr lang="en-US" altLang="ja-JP" sz="2000" b="1" baseline="-25000" dirty="0" smtClean="0">
                    <a:latin typeface="Symbol" pitchFamily="18" charset="2"/>
                  </a:rPr>
                  <a:t>L</a:t>
                </a:r>
                <a:r>
                  <a:rPr lang="en-US" altLang="ja-JP" sz="2000" b="1" dirty="0" smtClean="0"/>
                  <a:t>=15.9 </a:t>
                </a:r>
                <a:r>
                  <a:rPr kumimoji="1" lang="en-US" altLang="ja-JP" sz="2000" b="1" dirty="0" err="1" smtClean="0"/>
                  <a:t>MeV</a:t>
                </a:r>
                <a:endParaRPr kumimoji="1" lang="ja-JP" altLang="en-US" sz="2000" b="1" dirty="0"/>
              </a:p>
            </p:txBody>
          </p:sp>
          <p:cxnSp>
            <p:nvCxnSpPr>
              <p:cNvPr id="85" name="直線矢印コネクタ 84"/>
              <p:cNvCxnSpPr/>
              <p:nvPr/>
            </p:nvCxnSpPr>
            <p:spPr>
              <a:xfrm rot="5400000">
                <a:off x="4754311" y="4459912"/>
                <a:ext cx="128587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5039265" y="3759225"/>
                <a:ext cx="785818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5039265" y="5127838"/>
                <a:ext cx="785818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87"/>
            <p:cNvGrpSpPr/>
            <p:nvPr/>
          </p:nvGrpSpPr>
          <p:grpSpPr>
            <a:xfrm>
              <a:off x="6257484" y="2899906"/>
              <a:ext cx="1386350" cy="1442963"/>
              <a:chOff x="6257484" y="2899906"/>
              <a:chExt cx="1386350" cy="1442963"/>
            </a:xfrm>
          </p:grpSpPr>
          <p:pic>
            <p:nvPicPr>
              <p:cNvPr id="89" name="図 88" descr="Ne20_NEG_126_1.png"/>
              <p:cNvPicPr>
                <a:picLocks noChangeAspect="1"/>
              </p:cNvPicPr>
              <p:nvPr/>
            </p:nvPicPr>
            <p:blipFill>
              <a:blip r:embed="rId5" cstate="print"/>
              <a:srcRect l="30078" t="21875" r="30078" b="25000"/>
              <a:stretch>
                <a:fillRect/>
              </a:stretch>
            </p:blipFill>
            <p:spPr>
              <a:xfrm>
                <a:off x="6257484" y="2899906"/>
                <a:ext cx="1386350" cy="1386350"/>
              </a:xfrm>
              <a:prstGeom prst="rect">
                <a:avLst/>
              </a:prstGeom>
            </p:spPr>
          </p:pic>
          <p:sp>
            <p:nvSpPr>
              <p:cNvPr id="90" name="テキスト ボックス 89"/>
              <p:cNvSpPr txBox="1"/>
              <p:nvPr/>
            </p:nvSpPr>
            <p:spPr>
              <a:xfrm>
                <a:off x="6773675" y="3973539"/>
                <a:ext cx="428628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/>
                  <a:t>1</a:t>
                </a:r>
                <a:r>
                  <a:rPr kumimoji="1" lang="en-US" altLang="ja-JP" b="1" baseline="30000" dirty="0" smtClean="0">
                    <a:latin typeface="Symbol" pitchFamily="18" charset="2"/>
                  </a:rPr>
                  <a:t>-</a:t>
                </a:r>
                <a:endParaRPr kumimoji="1" lang="ja-JP" altLang="en-US" b="1" baseline="30000" dirty="0">
                  <a:latin typeface="Symbol" pitchFamily="18" charset="2"/>
                </a:endParaRPr>
              </a:p>
            </p:txBody>
          </p:sp>
        </p:grpSp>
        <p:grpSp>
          <p:nvGrpSpPr>
            <p:cNvPr id="14" name="グループ化 90"/>
            <p:cNvGrpSpPr/>
            <p:nvPr/>
          </p:nvGrpSpPr>
          <p:grpSpPr>
            <a:xfrm>
              <a:off x="6286512" y="5000636"/>
              <a:ext cx="1357322" cy="1381134"/>
              <a:chOff x="6286512" y="5000636"/>
              <a:chExt cx="1357322" cy="1381134"/>
            </a:xfrm>
          </p:grpSpPr>
          <p:pic>
            <p:nvPicPr>
              <p:cNvPr id="92" name="図 91" descr="Ne21L_bc_137_1.png"/>
              <p:cNvPicPr>
                <a:picLocks noChangeAspect="1"/>
              </p:cNvPicPr>
              <p:nvPr/>
            </p:nvPicPr>
            <p:blipFill>
              <a:blip r:embed="rId6" cstate="print"/>
              <a:srcRect l="30078" t="21875" r="30078" b="25000"/>
              <a:stretch>
                <a:fillRect/>
              </a:stretch>
            </p:blipFill>
            <p:spPr>
              <a:xfrm>
                <a:off x="6286512" y="5000636"/>
                <a:ext cx="1357322" cy="1357322"/>
              </a:xfrm>
              <a:prstGeom prst="rect">
                <a:avLst/>
              </a:prstGeom>
            </p:spPr>
          </p:pic>
          <p:sp>
            <p:nvSpPr>
              <p:cNvPr id="93" name="テキスト ボックス 92"/>
              <p:cNvSpPr txBox="1"/>
              <p:nvPr/>
            </p:nvSpPr>
            <p:spPr>
              <a:xfrm>
                <a:off x="6574067" y="6012440"/>
                <a:ext cx="928694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/>
                  <a:t>(1/2)</a:t>
                </a:r>
                <a:r>
                  <a:rPr kumimoji="1" lang="en-US" altLang="ja-JP" b="1" baseline="30000" dirty="0" smtClean="0">
                    <a:latin typeface="Symbol" pitchFamily="18" charset="2"/>
                  </a:rPr>
                  <a:t>-</a:t>
                </a:r>
                <a:endParaRPr kumimoji="1" lang="ja-JP" altLang="en-US" b="1" baseline="30000" dirty="0">
                  <a:latin typeface="Symbol" pitchFamily="18" charset="2"/>
                </a:endParaRPr>
              </a:p>
            </p:txBody>
          </p:sp>
        </p:grpSp>
      </p:grpSp>
      <p:sp>
        <p:nvSpPr>
          <p:cNvPr id="38" name="テキスト ボックス 37"/>
          <p:cNvSpPr txBox="1"/>
          <p:nvPr/>
        </p:nvSpPr>
        <p:spPr>
          <a:xfrm>
            <a:off x="3779912" y="3093129"/>
            <a:ext cx="1149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baseline="30000" dirty="0" smtClean="0"/>
              <a:t>20</a:t>
            </a:r>
            <a:r>
              <a:rPr kumimoji="1" lang="en-US" altLang="ja-JP" sz="2800" b="1" dirty="0" smtClean="0"/>
              <a:t>Ne</a:t>
            </a:r>
            <a:endParaRPr kumimoji="1" lang="ja-JP" altLang="en-US" sz="2800" b="1" baseline="30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29058" y="5879211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baseline="30000" dirty="0" smtClean="0"/>
              <a:t>21</a:t>
            </a:r>
            <a:r>
              <a:rPr lang="en-US" altLang="ja-JP" sz="2800" b="1" baseline="-25000" dirty="0" smtClean="0">
                <a:latin typeface="Symbol" pitchFamily="18" charset="2"/>
              </a:rPr>
              <a:t>L</a:t>
            </a:r>
            <a:r>
              <a:rPr kumimoji="1" lang="en-US" altLang="ja-JP" sz="2800" b="1" dirty="0" smtClean="0"/>
              <a:t>Ne</a:t>
            </a:r>
            <a:endParaRPr kumimoji="1" lang="ja-JP" altLang="en-US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itchFamily="18" charset="2"/>
              </a:rPr>
              <a:t>p</a:t>
            </a:r>
            <a:r>
              <a:rPr lang="en-US" altLang="ja-JP" dirty="0" smtClean="0"/>
              <a:t>=1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>
                <a:latin typeface="Cambria Math"/>
                <a:ea typeface="Cambria Math"/>
              </a:rPr>
              <a:t>⊗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(s) state</a:t>
            </a:r>
            <a:endParaRPr kumimoji="1" lang="ja-JP" altLang="en-US" dirty="0"/>
          </a:p>
        </p:txBody>
      </p:sp>
      <p:pic>
        <p:nvPicPr>
          <p:cNvPr id="25" name="図 24" descr="1-Ls_band-head_energy-surf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59" y="2143116"/>
            <a:ext cx="4591019" cy="44291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α+</a:t>
            </a:r>
            <a:r>
              <a:rPr kumimoji="1" lang="en-US" altLang="ja-JP" baseline="30000" dirty="0" smtClean="0"/>
              <a:t>16</a:t>
            </a:r>
            <a:r>
              <a:rPr kumimoji="1" lang="en-US" altLang="ja-JP" dirty="0" smtClean="0"/>
              <a:t>O</a:t>
            </a:r>
            <a:r>
              <a:rPr lang="ja-JP" altLang="en-US" dirty="0" smtClean="0"/>
              <a:t> </a:t>
            </a:r>
            <a:r>
              <a:rPr lang="ja-JP" altLang="en-US" dirty="0" smtClean="0"/>
              <a:t>相対距離の変化と</a:t>
            </a:r>
            <a:r>
              <a:rPr lang="en-US" altLang="ja-JP" dirty="0" smtClean="0"/>
              <a:t>Λ</a:t>
            </a:r>
            <a:r>
              <a:rPr lang="ja-JP" altLang="en-US" dirty="0" smtClean="0"/>
              <a:t>粒子</a:t>
            </a:r>
            <a:endParaRPr kumimoji="1" lang="ja-JP" altLang="en-US" dirty="0"/>
          </a:p>
        </p:txBody>
      </p:sp>
      <p:pic>
        <p:nvPicPr>
          <p:cNvPr id="14" name="図 13" descr="Ne21L_bc_144_1.png"/>
          <p:cNvPicPr>
            <a:picLocks noChangeAspect="1"/>
          </p:cNvPicPr>
          <p:nvPr/>
        </p:nvPicPr>
        <p:blipFill>
          <a:blip r:embed="rId4" cstate="print"/>
          <a:srcRect l="30078" t="21875" r="30078" b="25000"/>
          <a:stretch>
            <a:fillRect/>
          </a:stretch>
        </p:blipFill>
        <p:spPr>
          <a:xfrm>
            <a:off x="6572264" y="1330002"/>
            <a:ext cx="1928826" cy="1928826"/>
          </a:xfrm>
          <a:prstGeom prst="rect">
            <a:avLst/>
          </a:prstGeom>
        </p:spPr>
      </p:pic>
      <p:pic>
        <p:nvPicPr>
          <p:cNvPr id="16" name="図 15" descr="Ne21L_bc_141_1.png"/>
          <p:cNvPicPr>
            <a:picLocks noChangeAspect="1"/>
          </p:cNvPicPr>
          <p:nvPr/>
        </p:nvPicPr>
        <p:blipFill>
          <a:blip r:embed="rId5" cstate="print"/>
          <a:srcRect l="30078" t="21875" r="30078" b="25000"/>
          <a:stretch>
            <a:fillRect/>
          </a:stretch>
        </p:blipFill>
        <p:spPr>
          <a:xfrm>
            <a:off x="3714744" y="1330002"/>
            <a:ext cx="1928826" cy="1928826"/>
          </a:xfrm>
          <a:prstGeom prst="rect">
            <a:avLst/>
          </a:prstGeom>
        </p:spPr>
      </p:pic>
      <p:cxnSp>
        <p:nvCxnSpPr>
          <p:cNvPr id="19" name="直線コネクタ 18"/>
          <p:cNvCxnSpPr>
            <a:stCxn id="16" idx="2"/>
            <a:endCxn id="24" idx="1"/>
          </p:cNvCxnSpPr>
          <p:nvPr/>
        </p:nvCxnSpPr>
        <p:spPr>
          <a:xfrm rot="16200000" flipH="1">
            <a:off x="3775146" y="4162838"/>
            <a:ext cx="2075792" cy="2677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4915542" y="5303234"/>
            <a:ext cx="214314" cy="2143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715008" y="4214818"/>
            <a:ext cx="214314" cy="2143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14" idx="2"/>
            <a:endCxn id="31" idx="7"/>
          </p:cNvCxnSpPr>
          <p:nvPr/>
        </p:nvCxnSpPr>
        <p:spPr>
          <a:xfrm rot="5400000">
            <a:off x="6223619" y="2933146"/>
            <a:ext cx="987376" cy="1638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40" idx="2"/>
          </p:cNvCxnSpPr>
          <p:nvPr/>
        </p:nvCxnSpPr>
        <p:spPr>
          <a:xfrm>
            <a:off x="2000232" y="3000372"/>
            <a:ext cx="1972968" cy="3929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3973200" y="3286124"/>
            <a:ext cx="214314" cy="2143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00694" y="484561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(1/2)</a:t>
            </a:r>
            <a:r>
              <a:rPr lang="en-US" altLang="ja-JP" b="1" baseline="30000" dirty="0" smtClean="0">
                <a:latin typeface="Symbol" pitchFamily="18" charset="2"/>
              </a:rPr>
              <a:t>-</a:t>
            </a:r>
            <a:endParaRPr kumimoji="1" lang="ja-JP" altLang="en-US" b="1" baseline="30000" dirty="0">
              <a:latin typeface="Symbol" pitchFamily="18" charset="2"/>
            </a:endParaRPr>
          </a:p>
        </p:txBody>
      </p:sp>
      <p:pic>
        <p:nvPicPr>
          <p:cNvPr id="37" name="図 36" descr="Ne21L_bc_146_1.png"/>
          <p:cNvPicPr>
            <a:picLocks noChangeAspect="1"/>
          </p:cNvPicPr>
          <p:nvPr/>
        </p:nvPicPr>
        <p:blipFill>
          <a:blip r:embed="rId6" cstate="print"/>
          <a:srcRect l="30078" t="21875" r="30078" b="25000"/>
          <a:stretch>
            <a:fillRect/>
          </a:stretch>
        </p:blipFill>
        <p:spPr>
          <a:xfrm>
            <a:off x="1000100" y="1285860"/>
            <a:ext cx="1928826" cy="1928826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2857488" y="64886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Quadruple deformation parameter </a:t>
            </a:r>
            <a:r>
              <a:rPr kumimoji="1" lang="en-US" altLang="ja-JP" dirty="0" smtClean="0">
                <a:latin typeface="Symbol" pitchFamily="18" charset="2"/>
              </a:rPr>
              <a:t>b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1128152" y="4086766"/>
            <a:ext cx="168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Energy (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Parity Coupling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</a:t>
            </a:r>
            <a:r>
              <a:rPr lang="ja-JP" altLang="en-US" dirty="0" smtClean="0"/>
              <a:t>軌道の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ja-JP" altLang="en-US" dirty="0" smtClean="0"/>
              <a:t>粒子の寄与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“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itchFamily="18" charset="2"/>
              </a:rPr>
              <a:t>p</a:t>
            </a:r>
            <a:r>
              <a:rPr lang="en-US" altLang="ja-JP" dirty="0" smtClean="0"/>
              <a:t>=0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>
                <a:latin typeface="Cambria Math"/>
                <a:ea typeface="Cambria Math"/>
              </a:rPr>
              <a:t>⊗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(s) ”</a:t>
            </a:r>
            <a:r>
              <a:rPr lang="ja-JP" altLang="en-US" dirty="0" smtClean="0"/>
              <a:t>状態の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(s)</a:t>
            </a:r>
            <a:r>
              <a:rPr lang="ja-JP" altLang="en-US" dirty="0" smtClean="0"/>
              <a:t>粒子は</a:t>
            </a:r>
            <a:r>
              <a:rPr lang="en-US" altLang="ja-JP" dirty="0" smtClean="0"/>
              <a:t>O</a:t>
            </a:r>
            <a:r>
              <a:rPr lang="ja-JP" altLang="en-US" dirty="0" smtClean="0"/>
              <a:t>クラスター側に偏って存在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5" name="グループ化 29"/>
          <p:cNvGrpSpPr/>
          <p:nvPr/>
        </p:nvGrpSpPr>
        <p:grpSpPr>
          <a:xfrm>
            <a:off x="142844" y="2500306"/>
            <a:ext cx="7228501" cy="3714776"/>
            <a:chOff x="558209" y="1643050"/>
            <a:chExt cx="7228501" cy="3714776"/>
          </a:xfrm>
        </p:grpSpPr>
        <p:pic>
          <p:nvPicPr>
            <p:cNvPr id="4" name="図 3" descr="Ne20_太字2.png"/>
            <p:cNvPicPr>
              <a:picLocks noChangeAspect="1"/>
            </p:cNvPicPr>
            <p:nvPr/>
          </p:nvPicPr>
          <p:blipFill>
            <a:blip r:embed="rId3" cstate="print"/>
            <a:srcRect b="7501"/>
            <a:stretch>
              <a:fillRect/>
            </a:stretch>
          </p:blipFill>
          <p:spPr>
            <a:xfrm>
              <a:off x="558209" y="1643050"/>
              <a:ext cx="3799477" cy="3704006"/>
            </a:xfrm>
            <a:prstGeom prst="rect">
              <a:avLst/>
            </a:prstGeom>
          </p:spPr>
        </p:pic>
        <p:pic>
          <p:nvPicPr>
            <p:cNvPr id="18" name="図 17" descr="level_spacing-0-L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4692" y="1714488"/>
              <a:ext cx="2682018" cy="3285473"/>
            </a:xfrm>
            <a:prstGeom prst="rect">
              <a:avLst/>
            </a:prstGeom>
          </p:spPr>
        </p:pic>
        <p:sp>
          <p:nvSpPr>
            <p:cNvPr id="19" name="角丸四角形 18"/>
            <p:cNvSpPr/>
            <p:nvPr/>
          </p:nvSpPr>
          <p:spPr>
            <a:xfrm>
              <a:off x="2857488" y="1785926"/>
              <a:ext cx="785818" cy="2071702"/>
            </a:xfrm>
            <a:prstGeom prst="roundRect">
              <a:avLst>
                <a:gd name="adj" fmla="val 4648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5929322" y="2285992"/>
              <a:ext cx="1357322" cy="1500198"/>
            </a:xfrm>
            <a:prstGeom prst="roundRect">
              <a:avLst>
                <a:gd name="adj" fmla="val 4648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3643306" y="3357562"/>
              <a:ext cx="2286016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214677" y="4477416"/>
              <a:ext cx="436497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err="1" smtClean="0">
                  <a:solidFill>
                    <a:srgbClr val="FF0000"/>
                  </a:solidFill>
                  <a:ea typeface="Cambria Math"/>
                </a:rPr>
                <a:t>K</a:t>
              </a:r>
              <a:r>
                <a:rPr lang="en-US" altLang="ja-JP" sz="2800" b="1" baseline="30000" dirty="0" err="1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p</a:t>
              </a:r>
              <a:r>
                <a:rPr lang="en-US" altLang="ja-JP" sz="2800" b="1" dirty="0" smtClean="0">
                  <a:solidFill>
                    <a:srgbClr val="FF0000"/>
                  </a:solidFill>
                  <a:ea typeface="Cambria Math"/>
                </a:rPr>
                <a:t>=0</a:t>
              </a:r>
              <a:r>
                <a:rPr lang="en-US" altLang="ja-JP" sz="2800" b="1" baseline="-25000" dirty="0" smtClean="0">
                  <a:solidFill>
                    <a:srgbClr val="FF0000"/>
                  </a:solidFill>
                  <a:ea typeface="Cambria Math"/>
                </a:rPr>
                <a:t>I</a:t>
              </a:r>
              <a:r>
                <a:rPr lang="en-US" altLang="ja-JP" sz="2800" b="1" baseline="30000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+</a:t>
              </a:r>
              <a:r>
                <a:rPr lang="en-US" altLang="ja-JP" sz="28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sz="28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800" b="1" dirty="0" smtClean="0">
                  <a:solidFill>
                    <a:srgbClr val="FF0000"/>
                  </a:solidFill>
                </a:rPr>
                <a:t>(p)</a:t>
              </a:r>
              <a:r>
                <a:rPr lang="ja-JP" altLang="en-US" sz="2800" b="1" dirty="0" smtClean="0">
                  <a:solidFill>
                    <a:srgbClr val="FF0000"/>
                  </a:solidFill>
                </a:rPr>
                <a:t>：約</a:t>
              </a:r>
              <a:r>
                <a:rPr lang="en-US" altLang="ja-JP" sz="2800" b="1" dirty="0" smtClean="0">
                  <a:solidFill>
                    <a:srgbClr val="FF0000"/>
                  </a:solidFill>
                </a:rPr>
                <a:t>10</a:t>
              </a:r>
              <a:r>
                <a:rPr lang="ja-JP" altLang="en-US" sz="2800" b="1" dirty="0" smtClean="0">
                  <a:solidFill>
                    <a:srgbClr val="FF0000"/>
                  </a:solidFill>
                </a:rPr>
                <a:t>％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1285852" y="3357562"/>
              <a:ext cx="785818" cy="2000264"/>
            </a:xfrm>
            <a:prstGeom prst="roundRect">
              <a:avLst>
                <a:gd name="adj" fmla="val 4648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2071670" y="3643314"/>
              <a:ext cx="3857652" cy="135732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670601" y="1691334"/>
              <a:ext cx="36027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err="1" smtClean="0">
                  <a:solidFill>
                    <a:srgbClr val="FF0000"/>
                  </a:solidFill>
                  <a:ea typeface="Cambria Math"/>
                </a:rPr>
                <a:t>K</a:t>
              </a:r>
              <a:r>
                <a:rPr lang="en-US" altLang="ja-JP" sz="2800" b="1" baseline="30000" dirty="0" err="1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p</a:t>
              </a:r>
              <a:r>
                <a:rPr lang="en-US" altLang="ja-JP" sz="2800" b="1" dirty="0" smtClean="0">
                  <a:solidFill>
                    <a:srgbClr val="FF0000"/>
                  </a:solidFill>
                  <a:ea typeface="Cambria Math"/>
                </a:rPr>
                <a:t>=0</a:t>
              </a:r>
              <a:r>
                <a:rPr lang="en-US" altLang="ja-JP" sz="2800" b="1" baseline="30000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-</a:t>
              </a:r>
              <a:r>
                <a:rPr lang="en-US" altLang="ja-JP" sz="28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sz="28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800" b="1" dirty="0" smtClean="0">
                  <a:solidFill>
                    <a:srgbClr val="FF0000"/>
                  </a:solidFill>
                </a:rPr>
                <a:t>(s)</a:t>
              </a:r>
              <a:r>
                <a:rPr lang="ja-JP" altLang="en-US" sz="2800" b="1" dirty="0" smtClean="0">
                  <a:solidFill>
                    <a:srgbClr val="FF0000"/>
                  </a:solidFill>
                </a:rPr>
                <a:t>：約</a:t>
              </a:r>
              <a:r>
                <a:rPr lang="en-US" altLang="ja-JP" sz="2800" b="1" dirty="0" smtClean="0">
                  <a:solidFill>
                    <a:srgbClr val="FF0000"/>
                  </a:solidFill>
                </a:rPr>
                <a:t>90</a:t>
              </a:r>
              <a:r>
                <a:rPr lang="ja-JP" altLang="en-US" sz="2800" b="1" dirty="0" smtClean="0">
                  <a:solidFill>
                    <a:srgbClr val="FF0000"/>
                  </a:solidFill>
                </a:rPr>
                <a:t>％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7" name="直線矢印コネクタ 26"/>
          <p:cNvCxnSpPr/>
          <p:nvPr/>
        </p:nvCxnSpPr>
        <p:spPr>
          <a:xfrm rot="10800000" flipV="1">
            <a:off x="6971369" y="3929066"/>
            <a:ext cx="642942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29"/>
          <p:cNvGrpSpPr/>
          <p:nvPr/>
        </p:nvGrpSpPr>
        <p:grpSpPr>
          <a:xfrm>
            <a:off x="714316" y="1785926"/>
            <a:ext cx="8162466" cy="461665"/>
            <a:chOff x="714316" y="1711431"/>
            <a:chExt cx="8162466" cy="461665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1232916" y="1711431"/>
              <a:ext cx="7643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/>
                <a:t>系の重心から見ると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s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軌道と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p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軌道の混成 </a:t>
              </a:r>
              <a:r>
                <a:rPr lang="en-US" altLang="ja-JP" sz="2400" b="1" dirty="0" smtClean="0"/>
                <a:t>(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Parity Coupling</a:t>
              </a:r>
              <a:r>
                <a:rPr lang="en-US" altLang="ja-JP" sz="2400" b="1" dirty="0" smtClean="0"/>
                <a:t>)</a:t>
              </a:r>
              <a:endParaRPr kumimoji="1" lang="ja-JP" altLang="en-US" sz="2400" b="1" dirty="0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714316" y="1928802"/>
              <a:ext cx="50009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32"/>
          <p:cNvGrpSpPr/>
          <p:nvPr/>
        </p:nvGrpSpPr>
        <p:grpSpPr>
          <a:xfrm>
            <a:off x="7458548" y="2500338"/>
            <a:ext cx="1571604" cy="1587250"/>
            <a:chOff x="7458548" y="2500338"/>
            <a:chExt cx="1571604" cy="1587250"/>
          </a:xfrm>
        </p:grpSpPr>
        <p:pic>
          <p:nvPicPr>
            <p:cNvPr id="31" name="図 30" descr="Ne21L_bc_137_1.png"/>
            <p:cNvPicPr>
              <a:picLocks noChangeAspect="1"/>
            </p:cNvPicPr>
            <p:nvPr/>
          </p:nvPicPr>
          <p:blipFill>
            <a:blip r:embed="rId5" cstate="print"/>
            <a:srcRect l="30078" t="21875" r="30078" b="25000"/>
            <a:stretch>
              <a:fillRect/>
            </a:stretch>
          </p:blipFill>
          <p:spPr>
            <a:xfrm>
              <a:off x="7458548" y="2500338"/>
              <a:ext cx="1571604" cy="1571604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7840183" y="3718258"/>
              <a:ext cx="928694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(1/2)</a:t>
              </a:r>
              <a:r>
                <a:rPr kumimoji="1" lang="en-US" altLang="ja-JP" b="1" baseline="30000" dirty="0" smtClean="0">
                  <a:latin typeface="Symbol" pitchFamily="18" charset="2"/>
                </a:rPr>
                <a:t>-</a:t>
              </a:r>
              <a:endParaRPr kumimoji="1" lang="ja-JP" altLang="en-US" b="1" baseline="30000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1504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核子部分の平均自乗半径</a:t>
            </a:r>
            <a:endParaRPr kumimoji="1" lang="en-US" altLang="ja-JP" sz="2400" dirty="0" smtClean="0"/>
          </a:p>
          <a:p>
            <a:pPr lvl="1"/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200" dirty="0" smtClean="0">
                <a:solidFill>
                  <a:srgbClr val="FF0000"/>
                </a:solidFill>
              </a:rPr>
              <a:t> + O</a:t>
            </a:r>
            <a:r>
              <a:rPr lang="ja-JP" altLang="en-US" sz="2200" dirty="0" smtClean="0">
                <a:solidFill>
                  <a:srgbClr val="FF0000"/>
                </a:solidFill>
              </a:rPr>
              <a:t>構造が発達した</a:t>
            </a:r>
            <a:r>
              <a:rPr lang="en-US" altLang="ja-JP" sz="2200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dirty="0" smtClean="0">
                <a:solidFill>
                  <a:srgbClr val="FF0000"/>
                </a:solidFill>
              </a:rPr>
              <a:t>=0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ja-JP" altLang="en-US" sz="2200" dirty="0" smtClean="0">
                <a:solidFill>
                  <a:srgbClr val="FF0000"/>
                </a:solidFill>
              </a:rPr>
              <a:t>バンドの方がより平均自乗半径が小さくなる</a:t>
            </a:r>
            <a:endParaRPr lang="en-US" altLang="ja-JP" sz="2200" dirty="0" smtClean="0">
              <a:solidFill>
                <a:srgbClr val="FF0000"/>
              </a:solidFill>
            </a:endParaRP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構造による違い：核半径</a:t>
            </a:r>
            <a:endParaRPr kumimoji="1" lang="ja-JP" altLang="en-US" dirty="0"/>
          </a:p>
        </p:txBody>
      </p:sp>
      <p:grpSp>
        <p:nvGrpSpPr>
          <p:cNvPr id="4" name="グループ化 49"/>
          <p:cNvGrpSpPr/>
          <p:nvPr/>
        </p:nvGrpSpPr>
        <p:grpSpPr>
          <a:xfrm>
            <a:off x="782180" y="1571612"/>
            <a:ext cx="4289886" cy="400110"/>
            <a:chOff x="1000100" y="1571612"/>
            <a:chExt cx="4289886" cy="400110"/>
          </a:xfrm>
        </p:grpSpPr>
        <p:sp>
          <p:nvSpPr>
            <p:cNvPr id="46" name="正方形/長方形 45"/>
            <p:cNvSpPr/>
            <p:nvPr/>
          </p:nvSpPr>
          <p:spPr>
            <a:xfrm>
              <a:off x="1500166" y="1571612"/>
              <a:ext cx="37898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FF0000"/>
                  </a:solidFill>
                </a:rPr>
                <a:t>主にクラスター間距離の収縮から</a:t>
              </a:r>
              <a:endParaRPr lang="ja-JP" altLang="en-US" sz="2000" b="1" dirty="0"/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>
              <a:off x="1000100" y="1785926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56"/>
          <p:cNvGrpSpPr/>
          <p:nvPr/>
        </p:nvGrpSpPr>
        <p:grpSpPr>
          <a:xfrm>
            <a:off x="71438" y="1996851"/>
            <a:ext cx="4643438" cy="4861173"/>
            <a:chOff x="71438" y="1996851"/>
            <a:chExt cx="4643438" cy="4861173"/>
          </a:xfrm>
        </p:grpSpPr>
        <p:grpSp>
          <p:nvGrpSpPr>
            <p:cNvPr id="6" name="グループ化 53"/>
            <p:cNvGrpSpPr/>
            <p:nvPr/>
          </p:nvGrpSpPr>
          <p:grpSpPr>
            <a:xfrm>
              <a:off x="71438" y="1996851"/>
              <a:ext cx="4643438" cy="4861173"/>
              <a:chOff x="71438" y="1996851"/>
              <a:chExt cx="4643438" cy="4861173"/>
            </a:xfrm>
          </p:grpSpPr>
          <p:grpSp>
            <p:nvGrpSpPr>
              <p:cNvPr id="7" name="グループ化 42"/>
              <p:cNvGrpSpPr/>
              <p:nvPr/>
            </p:nvGrpSpPr>
            <p:grpSpPr>
              <a:xfrm>
                <a:off x="71438" y="1996851"/>
                <a:ext cx="4643438" cy="4861173"/>
                <a:chOff x="71438" y="1639661"/>
                <a:chExt cx="4643438" cy="4861173"/>
              </a:xfrm>
            </p:grpSpPr>
            <p:sp>
              <p:nvSpPr>
                <p:cNvPr id="18" name="角丸四角形 17"/>
                <p:cNvSpPr/>
                <p:nvPr/>
              </p:nvSpPr>
              <p:spPr>
                <a:xfrm>
                  <a:off x="71438" y="1643050"/>
                  <a:ext cx="4572000" cy="2402633"/>
                </a:xfrm>
                <a:prstGeom prst="roundRect">
                  <a:avLst>
                    <a:gd name="adj" fmla="val 5024"/>
                  </a:avLst>
                </a:prstGeom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500034" y="1639661"/>
                  <a:ext cx="37147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 err="1" smtClean="0">
                      <a:solidFill>
                        <a:srgbClr val="C00000"/>
                      </a:solidFill>
                      <a:latin typeface="Century" pitchFamily="18" charset="0"/>
                    </a:rPr>
                    <a:t>K</a:t>
                  </a:r>
                  <a:r>
                    <a:rPr kumimoji="1" lang="en-US" altLang="ja-JP" b="1" baseline="30000" dirty="0" err="1" smtClean="0">
                      <a:solidFill>
                        <a:srgbClr val="C00000"/>
                      </a:solidFill>
                      <a:latin typeface="Symbol" pitchFamily="18" charset="2"/>
                    </a:rPr>
                    <a:t>p</a:t>
                  </a:r>
                  <a:r>
                    <a:rPr kumimoji="1" lang="en-US" altLang="ja-JP" b="1" dirty="0" smtClean="0">
                      <a:solidFill>
                        <a:srgbClr val="C00000"/>
                      </a:solidFill>
                      <a:latin typeface="Century" pitchFamily="18" charset="0"/>
                    </a:rPr>
                    <a:t>=0</a:t>
                  </a:r>
                  <a:r>
                    <a:rPr kumimoji="1" lang="en-US" altLang="ja-JP" b="1" baseline="-25000" dirty="0" smtClean="0">
                      <a:solidFill>
                        <a:srgbClr val="C00000"/>
                      </a:solidFill>
                      <a:latin typeface="Century" pitchFamily="18" charset="0"/>
                    </a:rPr>
                    <a:t>I</a:t>
                  </a:r>
                  <a:r>
                    <a:rPr kumimoji="1" lang="en-US" altLang="ja-JP" b="1" baseline="30000" dirty="0" smtClean="0">
                      <a:solidFill>
                        <a:srgbClr val="C00000"/>
                      </a:solidFill>
                      <a:latin typeface="Century" pitchFamily="18" charset="0"/>
                    </a:rPr>
                    <a:t>+</a:t>
                  </a:r>
                  <a:r>
                    <a:rPr kumimoji="1" lang="ja-JP" altLang="en-US" b="1" dirty="0" smtClean="0">
                      <a:solidFill>
                        <a:srgbClr val="C00000"/>
                      </a:solidFill>
                    </a:rPr>
                    <a:t>バンド</a:t>
                  </a:r>
                  <a:endParaRPr kumimoji="1" lang="en-US" altLang="ja-JP" b="1" dirty="0" smtClean="0">
                    <a:solidFill>
                      <a:srgbClr val="C00000"/>
                    </a:solidFill>
                  </a:endParaRPr>
                </a:p>
                <a:p>
                  <a:pPr algn="ctr"/>
                  <a:r>
                    <a:rPr kumimoji="1" lang="en-US" altLang="ja-JP" b="1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altLang="ja-JP" b="1" dirty="0" smtClean="0">
                      <a:solidFill>
                        <a:srgbClr val="C00000"/>
                      </a:solidFill>
                    </a:rPr>
                    <a:t>(</a:t>
                  </a:r>
                  <a:r>
                    <a:rPr lang="ja-JP" altLang="en-US" b="1" dirty="0" smtClean="0">
                      <a:solidFill>
                        <a:srgbClr val="C00000"/>
                      </a:solidFill>
                    </a:rPr>
                    <a:t>クラスター構造が未発達</a:t>
                  </a:r>
                  <a:r>
                    <a:rPr lang="en-US" altLang="ja-JP" b="1" dirty="0" smtClean="0">
                      <a:solidFill>
                        <a:srgbClr val="C00000"/>
                      </a:solidFill>
                    </a:rPr>
                    <a:t>)</a:t>
                  </a:r>
                  <a:endParaRPr kumimoji="1" lang="ja-JP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0" name="右矢印 39"/>
                <p:cNvSpPr/>
                <p:nvPr/>
              </p:nvSpPr>
              <p:spPr>
                <a:xfrm>
                  <a:off x="2172136" y="2643182"/>
                  <a:ext cx="500066" cy="428628"/>
                </a:xfrm>
                <a:prstGeom prst="rightArrow">
                  <a:avLst>
                    <a:gd name="adj1" fmla="val 50000"/>
                    <a:gd name="adj2" fmla="val 72925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66593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1961"/>
                <a:stretch>
                  <a:fillRect/>
                </a:stretch>
              </p:blipFill>
              <p:spPr bwMode="auto">
                <a:xfrm>
                  <a:off x="142844" y="3643314"/>
                  <a:ext cx="4572032" cy="2857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7" name="円/楕円 36"/>
                <p:cNvSpPr/>
                <p:nvPr/>
              </p:nvSpPr>
              <p:spPr>
                <a:xfrm>
                  <a:off x="2185401" y="3730250"/>
                  <a:ext cx="142876" cy="14287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角丸四角形 37"/>
                <p:cNvSpPr/>
                <p:nvPr/>
              </p:nvSpPr>
              <p:spPr>
                <a:xfrm>
                  <a:off x="3786182" y="3929066"/>
                  <a:ext cx="785818" cy="257174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" name="グループ化 48"/>
              <p:cNvGrpSpPr/>
              <p:nvPr/>
            </p:nvGrpSpPr>
            <p:grpSpPr>
              <a:xfrm>
                <a:off x="642910" y="2540076"/>
                <a:ext cx="3500462" cy="1317552"/>
                <a:chOff x="642910" y="3683084"/>
                <a:chExt cx="3500462" cy="1317552"/>
              </a:xfrm>
            </p:grpSpPr>
            <p:pic>
              <p:nvPicPr>
                <p:cNvPr id="50" name="図 49" descr="Ne20_POS_111_0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29961" t="21719" r="30195" b="25156"/>
                <a:stretch>
                  <a:fillRect/>
                </a:stretch>
              </p:blipFill>
              <p:spPr>
                <a:xfrm>
                  <a:off x="642910" y="3685724"/>
                  <a:ext cx="1285884" cy="1285884"/>
                </a:xfrm>
                <a:prstGeom prst="rect">
                  <a:avLst/>
                </a:prstGeom>
              </p:spPr>
            </p:pic>
            <p:pic>
              <p:nvPicPr>
                <p:cNvPr id="51" name="図 50" descr="Ne21L_a_111_0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29961" t="21719" r="30195" b="25156"/>
                <a:stretch>
                  <a:fillRect/>
                </a:stretch>
              </p:blipFill>
              <p:spPr>
                <a:xfrm>
                  <a:off x="2857488" y="3683084"/>
                  <a:ext cx="1285884" cy="1285884"/>
                </a:xfrm>
                <a:prstGeom prst="rect">
                  <a:avLst/>
                </a:prstGeom>
              </p:spPr>
            </p:pic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858356" y="4662082"/>
                  <a:ext cx="9286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 smtClean="0"/>
                    <a:t>0</a:t>
                  </a:r>
                  <a:r>
                    <a:rPr kumimoji="1" lang="en-US" altLang="ja-JP" sz="1600" b="1" baseline="30000" dirty="0" smtClean="0">
                      <a:latin typeface="Symbol" pitchFamily="18" charset="2"/>
                    </a:rPr>
                    <a:t>+</a:t>
                  </a:r>
                  <a:r>
                    <a:rPr kumimoji="1" lang="en-US" altLang="ja-JP" sz="1600" b="1" dirty="0" smtClean="0"/>
                    <a:t>(g.s.)</a:t>
                  </a:r>
                  <a:endParaRPr kumimoji="1" lang="ja-JP" altLang="en-US" sz="1600" b="1" dirty="0"/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3071802" y="4662082"/>
                  <a:ext cx="9286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 smtClean="0"/>
                    <a:t>(1/2)</a:t>
                  </a:r>
                  <a:r>
                    <a:rPr kumimoji="1" lang="en-US" altLang="ja-JP" sz="1600" b="1" baseline="30000" dirty="0" smtClean="0">
                      <a:latin typeface="Symbol" pitchFamily="18" charset="2"/>
                    </a:rPr>
                    <a:t>+</a:t>
                  </a:r>
                  <a:endParaRPr kumimoji="1" lang="ja-JP" altLang="en-US" sz="1600" b="1" baseline="30000" dirty="0">
                    <a:latin typeface="Symbol" pitchFamily="18" charset="2"/>
                  </a:endParaRPr>
                </a:p>
              </p:txBody>
            </p:sp>
          </p:grpSp>
        </p:grpSp>
        <p:sp>
          <p:nvSpPr>
            <p:cNvPr id="35" name="テキスト ボックス 34"/>
            <p:cNvSpPr txBox="1"/>
            <p:nvPr/>
          </p:nvSpPr>
          <p:spPr>
            <a:xfrm>
              <a:off x="571472" y="377404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baseline="30000" dirty="0" smtClean="0"/>
                <a:t>20</a:t>
              </a:r>
              <a:r>
                <a:rPr kumimoji="1" lang="en-US" altLang="ja-JP" b="1" dirty="0" smtClean="0"/>
                <a:t>Ne</a:t>
              </a:r>
              <a:endParaRPr kumimoji="1" lang="ja-JP" altLang="en-US" b="1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357422" y="377167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baseline="30000" dirty="0" smtClean="0"/>
                <a:t>21</a:t>
              </a:r>
              <a:r>
                <a:rPr kumimoji="1" lang="en-US" altLang="ja-JP" b="1" baseline="-25000" dirty="0" smtClean="0">
                  <a:latin typeface="Symbol" pitchFamily="18" charset="2"/>
                </a:rPr>
                <a:t>L</a:t>
              </a:r>
              <a:r>
                <a:rPr kumimoji="1" lang="en-US" altLang="ja-JP" b="1" dirty="0" smtClean="0"/>
                <a:t>Ne</a:t>
              </a:r>
              <a:endParaRPr kumimoji="1" lang="ja-JP" altLang="en-US" b="1" dirty="0"/>
            </a:p>
          </p:txBody>
        </p:sp>
      </p:grpSp>
      <p:grpSp>
        <p:nvGrpSpPr>
          <p:cNvPr id="9" name="グループ化 57"/>
          <p:cNvGrpSpPr/>
          <p:nvPr/>
        </p:nvGrpSpPr>
        <p:grpSpPr>
          <a:xfrm>
            <a:off x="4776542" y="1996851"/>
            <a:ext cx="4224614" cy="4218231"/>
            <a:chOff x="4776542" y="1996851"/>
            <a:chExt cx="4224614" cy="4218231"/>
          </a:xfrm>
        </p:grpSpPr>
        <p:grpSp>
          <p:nvGrpSpPr>
            <p:cNvPr id="10" name="グループ化 46"/>
            <p:cNvGrpSpPr/>
            <p:nvPr/>
          </p:nvGrpSpPr>
          <p:grpSpPr>
            <a:xfrm>
              <a:off x="4776542" y="1996851"/>
              <a:ext cx="4224614" cy="4218231"/>
              <a:chOff x="4776542" y="1996851"/>
              <a:chExt cx="4224614" cy="4218231"/>
            </a:xfrm>
          </p:grpSpPr>
          <p:grpSp>
            <p:nvGrpSpPr>
              <p:cNvPr id="11" name="グループ化 44"/>
              <p:cNvGrpSpPr/>
              <p:nvPr/>
            </p:nvGrpSpPr>
            <p:grpSpPr>
              <a:xfrm>
                <a:off x="4776542" y="1996851"/>
                <a:ext cx="4224614" cy="4218231"/>
                <a:chOff x="4776542" y="1639661"/>
                <a:chExt cx="4224614" cy="4218231"/>
              </a:xfrm>
            </p:grpSpPr>
            <p:grpSp>
              <p:nvGrpSpPr>
                <p:cNvPr id="12" name="グループ化 21"/>
                <p:cNvGrpSpPr/>
                <p:nvPr/>
              </p:nvGrpSpPr>
              <p:grpSpPr>
                <a:xfrm>
                  <a:off x="4776542" y="1639661"/>
                  <a:ext cx="4224614" cy="4218231"/>
                  <a:chOff x="4776542" y="1308730"/>
                  <a:chExt cx="4224614" cy="4218231"/>
                </a:xfrm>
              </p:grpSpPr>
              <p:sp>
                <p:nvSpPr>
                  <p:cNvPr id="19" name="角丸四角形 18"/>
                  <p:cNvSpPr/>
                  <p:nvPr/>
                </p:nvSpPr>
                <p:spPr>
                  <a:xfrm>
                    <a:off x="4786346" y="1312119"/>
                    <a:ext cx="4214810" cy="2259757"/>
                  </a:xfrm>
                  <a:prstGeom prst="roundRect">
                    <a:avLst>
                      <a:gd name="adj" fmla="val 5024"/>
                    </a:avLst>
                  </a:prstGeom>
                  <a:solidFill>
                    <a:schemeClr val="accent5">
                      <a:lumMod val="20000"/>
                      <a:lumOff val="80000"/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5165575" y="1308730"/>
                    <a:ext cx="350046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b="1" dirty="0" err="1" smtClean="0">
                        <a:solidFill>
                          <a:schemeClr val="tx2"/>
                        </a:solidFill>
                        <a:latin typeface="Century" pitchFamily="18" charset="0"/>
                      </a:rPr>
                      <a:t>K</a:t>
                    </a:r>
                    <a:r>
                      <a:rPr kumimoji="1" lang="en-US" altLang="ja-JP" b="1" baseline="30000" dirty="0" err="1" smtClean="0">
                        <a:solidFill>
                          <a:schemeClr val="tx2"/>
                        </a:solidFill>
                        <a:latin typeface="Symbol" pitchFamily="18" charset="2"/>
                      </a:rPr>
                      <a:t>p</a:t>
                    </a:r>
                    <a:r>
                      <a:rPr kumimoji="1" lang="en-US" altLang="ja-JP" b="1" dirty="0" smtClean="0">
                        <a:solidFill>
                          <a:schemeClr val="tx2"/>
                        </a:solidFill>
                        <a:latin typeface="Century" pitchFamily="18" charset="0"/>
                      </a:rPr>
                      <a:t>=0</a:t>
                    </a:r>
                    <a:r>
                      <a:rPr kumimoji="1" lang="en-US" altLang="ja-JP" b="1" baseline="30000" dirty="0" smtClean="0">
                        <a:solidFill>
                          <a:schemeClr val="tx2"/>
                        </a:solidFill>
                        <a:latin typeface="Symbol" pitchFamily="18" charset="2"/>
                      </a:rPr>
                      <a:t>-</a:t>
                    </a:r>
                    <a:r>
                      <a:rPr kumimoji="1" lang="en-US" altLang="ja-JP" b="1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kumimoji="1" lang="ja-JP" altLang="en-US" b="1" dirty="0" smtClean="0">
                        <a:solidFill>
                          <a:schemeClr val="tx2"/>
                        </a:solidFill>
                      </a:rPr>
                      <a:t>バンド</a:t>
                    </a:r>
                    <a:endParaRPr kumimoji="1" lang="en-US" altLang="ja-JP" b="1" dirty="0" smtClean="0">
                      <a:solidFill>
                        <a:schemeClr val="tx2"/>
                      </a:solidFill>
                    </a:endParaRPr>
                  </a:p>
                  <a:p>
                    <a:pPr algn="ctr"/>
                    <a:r>
                      <a:rPr kumimoji="1" lang="en-US" altLang="ja-JP" b="1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altLang="ja-JP" b="1" dirty="0" smtClean="0">
                        <a:solidFill>
                          <a:schemeClr val="tx2"/>
                        </a:solidFill>
                      </a:rPr>
                      <a:t>(</a:t>
                    </a:r>
                    <a:r>
                      <a:rPr lang="ja-JP" altLang="en-US" b="1" dirty="0" smtClean="0">
                        <a:solidFill>
                          <a:schemeClr val="tx2"/>
                        </a:solidFill>
                      </a:rPr>
                      <a:t>発達した</a:t>
                    </a:r>
                    <a:r>
                      <a:rPr lang="en-US" altLang="ja-JP" b="1" dirty="0" smtClean="0">
                        <a:solidFill>
                          <a:schemeClr val="tx2"/>
                        </a:solidFill>
                        <a:latin typeface="Symbol" pitchFamily="18" charset="2"/>
                      </a:rPr>
                      <a:t>a </a:t>
                    </a:r>
                    <a:r>
                      <a:rPr lang="en-US" altLang="ja-JP" b="1" dirty="0" smtClean="0">
                        <a:solidFill>
                          <a:schemeClr val="tx2"/>
                        </a:solidFill>
                      </a:rPr>
                      <a:t>+ </a:t>
                    </a:r>
                    <a:r>
                      <a:rPr lang="en-US" altLang="ja-JP" b="1" baseline="30000" dirty="0" smtClean="0">
                        <a:solidFill>
                          <a:schemeClr val="tx2"/>
                        </a:solidFill>
                      </a:rPr>
                      <a:t>16</a:t>
                    </a:r>
                    <a:r>
                      <a:rPr lang="en-US" altLang="ja-JP" b="1" dirty="0" smtClean="0">
                        <a:solidFill>
                          <a:schemeClr val="tx2"/>
                        </a:solidFill>
                      </a:rPr>
                      <a:t>O</a:t>
                    </a:r>
                    <a:r>
                      <a:rPr lang="ja-JP" altLang="en-US" b="1" dirty="0" smtClean="0">
                        <a:solidFill>
                          <a:schemeClr val="tx2"/>
                        </a:solidFill>
                      </a:rPr>
                      <a:t>構造</a:t>
                    </a:r>
                    <a:r>
                      <a:rPr lang="en-US" altLang="ja-JP" b="1" dirty="0" smtClean="0">
                        <a:solidFill>
                          <a:schemeClr val="tx2"/>
                        </a:solidFill>
                      </a:rPr>
                      <a:t>)</a:t>
                    </a:r>
                    <a:endParaRPr kumimoji="1" lang="ja-JP" alt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pic>
                <p:nvPicPr>
                  <p:cNvPr id="378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t="11429"/>
                  <a:stretch>
                    <a:fillRect/>
                  </a:stretch>
                </p:blipFill>
                <p:spPr bwMode="auto">
                  <a:xfrm>
                    <a:off x="4776542" y="3312383"/>
                    <a:ext cx="4224614" cy="22145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0" name="角丸四角形 29"/>
                  <p:cNvSpPr/>
                  <p:nvPr/>
                </p:nvSpPr>
                <p:spPr>
                  <a:xfrm>
                    <a:off x="8132422" y="3639363"/>
                    <a:ext cx="785818" cy="1887598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円/楕円 33"/>
                  <p:cNvSpPr/>
                  <p:nvPr/>
                </p:nvSpPr>
                <p:spPr>
                  <a:xfrm>
                    <a:off x="6771588" y="3398811"/>
                    <a:ext cx="142876" cy="14287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1" name="右矢印 40"/>
                <p:cNvSpPr/>
                <p:nvPr/>
              </p:nvSpPr>
              <p:spPr>
                <a:xfrm>
                  <a:off x="6699642" y="2701238"/>
                  <a:ext cx="500066" cy="428628"/>
                </a:xfrm>
                <a:prstGeom prst="rightArrow">
                  <a:avLst>
                    <a:gd name="adj1" fmla="val 50000"/>
                    <a:gd name="adj2" fmla="val 72925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" name="グループ化 38"/>
              <p:cNvGrpSpPr/>
              <p:nvPr/>
            </p:nvGrpSpPr>
            <p:grpSpPr>
              <a:xfrm>
                <a:off x="5200428" y="2542716"/>
                <a:ext cx="3514976" cy="1350350"/>
                <a:chOff x="5240349" y="3614286"/>
                <a:chExt cx="3514976" cy="1350350"/>
              </a:xfrm>
            </p:grpSpPr>
            <p:pic>
              <p:nvPicPr>
                <p:cNvPr id="42" name="図 41" descr="Ne20_NEG_126_1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30078" t="21875" r="30078" b="25000"/>
                <a:stretch>
                  <a:fillRect/>
                </a:stretch>
              </p:blipFill>
              <p:spPr>
                <a:xfrm>
                  <a:off x="5240349" y="3628800"/>
                  <a:ext cx="1285884" cy="1285884"/>
                </a:xfrm>
                <a:prstGeom prst="rect">
                  <a:avLst/>
                </a:prstGeom>
              </p:spPr>
            </p:pic>
            <p:pic>
              <p:nvPicPr>
                <p:cNvPr id="43" name="図 42" descr="Ne21L_bc_137_1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 l="31250" t="21875" r="30078" b="25000"/>
                <a:stretch>
                  <a:fillRect/>
                </a:stretch>
              </p:blipFill>
              <p:spPr>
                <a:xfrm>
                  <a:off x="7469441" y="3614286"/>
                  <a:ext cx="1285884" cy="1324850"/>
                </a:xfrm>
                <a:prstGeom prst="rect">
                  <a:avLst/>
                </a:prstGeom>
              </p:spPr>
            </p:pic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5670109" y="4626082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 smtClean="0"/>
                    <a:t>1</a:t>
                  </a:r>
                  <a:r>
                    <a:rPr kumimoji="1" lang="en-US" altLang="ja-JP" sz="1600" b="1" baseline="30000" dirty="0" smtClean="0">
                      <a:latin typeface="Symbol" pitchFamily="18" charset="2"/>
                    </a:rPr>
                    <a:t>-</a:t>
                  </a:r>
                  <a:endParaRPr kumimoji="1" lang="ja-JP" altLang="en-US" sz="1600" b="1" baseline="30000" dirty="0">
                    <a:latin typeface="Symbol" pitchFamily="18" charset="2"/>
                  </a:endParaRPr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7670373" y="4605158"/>
                  <a:ext cx="9286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 smtClean="0"/>
                    <a:t>(1/2)</a:t>
                  </a:r>
                  <a:r>
                    <a:rPr kumimoji="1" lang="en-US" altLang="ja-JP" sz="1600" b="1" baseline="30000" dirty="0" smtClean="0">
                      <a:latin typeface="Symbol" pitchFamily="18" charset="2"/>
                    </a:rPr>
                    <a:t>-</a:t>
                  </a:r>
                  <a:endParaRPr kumimoji="1" lang="ja-JP" altLang="en-US" sz="1600" b="1" baseline="30000" dirty="0">
                    <a:latin typeface="Symbol" pitchFamily="18" charset="2"/>
                  </a:endParaRPr>
                </a:p>
              </p:txBody>
            </p:sp>
          </p:grpSp>
        </p:grpSp>
        <p:sp>
          <p:nvSpPr>
            <p:cNvPr id="36" name="テキスト ボックス 35"/>
            <p:cNvSpPr txBox="1"/>
            <p:nvPr/>
          </p:nvSpPr>
          <p:spPr>
            <a:xfrm>
              <a:off x="5229456" y="377404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baseline="30000" dirty="0" smtClean="0"/>
                <a:t>20</a:t>
              </a:r>
              <a:r>
                <a:rPr kumimoji="1" lang="en-US" altLang="ja-JP" b="1" dirty="0" smtClean="0"/>
                <a:t>Ne</a:t>
              </a:r>
              <a:endParaRPr kumimoji="1" lang="ja-JP" altLang="en-US" b="1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858016" y="377404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baseline="30000" dirty="0" smtClean="0"/>
                <a:t>21</a:t>
              </a:r>
              <a:r>
                <a:rPr kumimoji="1" lang="en-US" altLang="ja-JP" b="1" baseline="-25000" dirty="0" smtClean="0">
                  <a:latin typeface="Symbol" pitchFamily="18" charset="2"/>
                </a:rPr>
                <a:t>L</a:t>
              </a:r>
              <a:r>
                <a:rPr kumimoji="1" lang="en-US" altLang="ja-JP" b="1" dirty="0" smtClean="0"/>
                <a:t>Ne</a:t>
              </a:r>
              <a:endParaRPr kumimoji="1" lang="ja-JP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92935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intra-band B(E2) reduction</a:t>
            </a:r>
          </a:p>
          <a:p>
            <a:pPr lvl="1"/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500034" y="1357298"/>
            <a:ext cx="4000528" cy="4993617"/>
          </a:xfrm>
          <a:prstGeom prst="roundRect">
            <a:avLst>
              <a:gd name="adj" fmla="val 7622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構造による違い：</a:t>
            </a:r>
            <a:r>
              <a:rPr kumimoji="1" lang="en-US" altLang="ja-JP" dirty="0" smtClean="0"/>
              <a:t>B(E2) reduction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0100" y="142873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err="1" smtClean="0">
                <a:solidFill>
                  <a:srgbClr val="C00000"/>
                </a:solidFill>
              </a:rPr>
              <a:t>K</a:t>
            </a:r>
            <a:r>
              <a:rPr kumimoji="1" lang="en-US" altLang="ja-JP" sz="2000" b="1" baseline="30000" dirty="0" err="1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=0</a:t>
            </a:r>
            <a:r>
              <a:rPr kumimoji="1" lang="en-US" altLang="ja-JP" sz="2000" b="1" baseline="-25000" dirty="0" smtClean="0">
                <a:solidFill>
                  <a:srgbClr val="C00000"/>
                </a:solidFill>
              </a:rPr>
              <a:t>I</a:t>
            </a:r>
            <a:r>
              <a:rPr kumimoji="1"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</a:rPr>
              <a:t>+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 band</a:t>
            </a:r>
          </a:p>
          <a:p>
            <a:pPr algn="ctr"/>
            <a:r>
              <a:rPr lang="en-US" altLang="ja-JP" sz="2000" b="1" dirty="0" smtClean="0">
                <a:solidFill>
                  <a:srgbClr val="C00000"/>
                </a:solidFill>
              </a:rPr>
              <a:t>(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クラスター構造が未発達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)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42976" y="5956626"/>
            <a:ext cx="973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20</a:t>
            </a:r>
            <a:r>
              <a:rPr lang="en-US" altLang="ja-JP" sz="2000" b="1" dirty="0" smtClean="0"/>
              <a:t>Ne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45268" y="595784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21</a:t>
            </a:r>
            <a:r>
              <a:rPr lang="en-US" altLang="ja-JP" sz="2000" b="1" baseline="-25000" dirty="0" smtClean="0">
                <a:latin typeface="Symbol" pitchFamily="18" charset="2"/>
              </a:rPr>
              <a:t>L</a:t>
            </a:r>
            <a:r>
              <a:rPr lang="en-US" altLang="ja-JP" sz="2000" b="1" dirty="0" smtClean="0"/>
              <a:t>Ne</a:t>
            </a:r>
            <a:endParaRPr kumimoji="1" lang="ja-JP" altLang="en-US" sz="2000" b="1" baseline="30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-32" y="6427137"/>
            <a:ext cx="9144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=0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ja-JP" altLang="en-US" sz="2200" b="1" dirty="0" smtClean="0">
                <a:solidFill>
                  <a:srgbClr val="FF0000"/>
                </a:solidFill>
              </a:rPr>
              <a:t>バンドの方が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B(E2) reduction</a:t>
            </a:r>
            <a:r>
              <a:rPr lang="ja-JP" altLang="en-US" sz="2200" b="1" dirty="0" smtClean="0">
                <a:solidFill>
                  <a:srgbClr val="FF0000"/>
                </a:solidFill>
              </a:rPr>
              <a:t>の程度が大きい</a:t>
            </a:r>
            <a:endParaRPr lang="en-US" altLang="ja-JP" sz="2200" b="1" dirty="0" smtClean="0">
              <a:solidFill>
                <a:srgbClr val="FF0000"/>
              </a:solidFill>
            </a:endParaRPr>
          </a:p>
        </p:txBody>
      </p:sp>
      <p:pic>
        <p:nvPicPr>
          <p:cNvPr id="23" name="図 22" descr="BE2_gb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027421"/>
            <a:ext cx="3199786" cy="4044785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4643438" y="1357298"/>
            <a:ext cx="4000528" cy="4993617"/>
          </a:xfrm>
          <a:prstGeom prst="roundRect">
            <a:avLst>
              <a:gd name="adj" fmla="val 7622"/>
            </a:avLst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14942" y="142873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err="1" smtClean="0">
                <a:solidFill>
                  <a:schemeClr val="tx2"/>
                </a:solidFill>
              </a:rPr>
              <a:t>K</a:t>
            </a:r>
            <a:r>
              <a:rPr kumimoji="1" lang="en-US" altLang="ja-JP" sz="2000" b="1" baseline="30000" dirty="0" err="1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kumimoji="1" lang="en-US" altLang="ja-JP" sz="2000" b="1" dirty="0" smtClean="0">
                <a:solidFill>
                  <a:schemeClr val="tx2"/>
                </a:solidFill>
              </a:rPr>
              <a:t>=0</a:t>
            </a:r>
            <a:r>
              <a:rPr kumimoji="1" lang="en-US" altLang="ja-JP" sz="2000" b="1" baseline="30000" dirty="0" smtClean="0">
                <a:solidFill>
                  <a:schemeClr val="tx2"/>
                </a:solidFill>
                <a:latin typeface="Symbol" pitchFamily="18" charset="2"/>
              </a:rPr>
              <a:t>-</a:t>
            </a:r>
            <a:r>
              <a:rPr kumimoji="1" lang="en-US" altLang="ja-JP" sz="2000" b="1" dirty="0" smtClean="0">
                <a:solidFill>
                  <a:schemeClr val="tx2"/>
                </a:solidFill>
              </a:rPr>
              <a:t> band (AMD)</a:t>
            </a:r>
          </a:p>
          <a:p>
            <a:pPr algn="ctr"/>
            <a:r>
              <a:rPr lang="en-US" altLang="ja-JP" sz="2000" b="1" dirty="0" smtClean="0">
                <a:solidFill>
                  <a:schemeClr val="tx2"/>
                </a:solidFill>
              </a:rPr>
              <a:t>(</a:t>
            </a:r>
            <a:r>
              <a:rPr lang="ja-JP" altLang="en-US" sz="2000" b="1" dirty="0" smtClean="0">
                <a:solidFill>
                  <a:schemeClr val="tx2"/>
                </a:solidFill>
              </a:rPr>
              <a:t>発達した</a:t>
            </a:r>
            <a:r>
              <a:rPr lang="en-US" altLang="ja-JP" sz="2000" b="1" dirty="0" smtClean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altLang="ja-JP" sz="2000" b="1" dirty="0" smtClean="0">
                <a:solidFill>
                  <a:schemeClr val="tx2"/>
                </a:solidFill>
              </a:rPr>
              <a:t> + O</a:t>
            </a:r>
            <a:r>
              <a:rPr lang="ja-JP" altLang="en-US" sz="2000" b="1" dirty="0" smtClean="0">
                <a:solidFill>
                  <a:schemeClr val="tx2"/>
                </a:solidFill>
              </a:rPr>
              <a:t>構造</a:t>
            </a:r>
            <a:r>
              <a:rPr lang="en-US" altLang="ja-JP" sz="2000" b="1" dirty="0" smtClean="0">
                <a:solidFill>
                  <a:schemeClr val="tx2"/>
                </a:solidFill>
              </a:rPr>
              <a:t>)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41410" y="5956626"/>
            <a:ext cx="973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20</a:t>
            </a:r>
            <a:r>
              <a:rPr lang="en-US" altLang="ja-JP" sz="2000" b="1" dirty="0" smtClean="0"/>
              <a:t>Ne</a:t>
            </a:r>
            <a:endParaRPr kumimoji="1" lang="ja-JP" altLang="en-US" sz="20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43702" y="595784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baseline="30000" dirty="0" smtClean="0"/>
              <a:t>21</a:t>
            </a:r>
            <a:r>
              <a:rPr lang="en-US" altLang="ja-JP" sz="2000" b="1" baseline="-25000" dirty="0" smtClean="0">
                <a:latin typeface="Symbol" pitchFamily="18" charset="2"/>
              </a:rPr>
              <a:t>L</a:t>
            </a:r>
            <a:r>
              <a:rPr lang="en-US" altLang="ja-JP" sz="2000" b="1" dirty="0" smtClean="0"/>
              <a:t>Ne</a:t>
            </a:r>
            <a:endParaRPr kumimoji="1" lang="ja-JP" altLang="en-US" sz="2000" b="1" baseline="30000" dirty="0"/>
          </a:p>
        </p:txBody>
      </p:sp>
      <p:pic>
        <p:nvPicPr>
          <p:cNvPr id="29" name="図 28" descr="B(E2)_0-band_A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6386" y="2214554"/>
            <a:ext cx="3260390" cy="365942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786710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[e</a:t>
            </a:r>
            <a:r>
              <a:rPr lang="en-US" altLang="ja-JP" b="1" baseline="30000" dirty="0" smtClean="0"/>
              <a:t>2</a:t>
            </a:r>
            <a:r>
              <a:rPr lang="en-US" altLang="ja-JP" b="1" dirty="0" smtClean="0"/>
              <a:t>fm</a:t>
            </a:r>
            <a:r>
              <a:rPr lang="en-US" altLang="ja-JP" b="1" baseline="30000" dirty="0" smtClean="0"/>
              <a:t>4</a:t>
            </a:r>
            <a:r>
              <a:rPr lang="en-US" altLang="ja-JP" b="1" dirty="0" smtClean="0"/>
              <a:t>]</a:t>
            </a:r>
            <a:endParaRPr kumimoji="1" lang="ja-JP" altLang="en-US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43306" y="198809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[e</a:t>
            </a:r>
            <a:r>
              <a:rPr lang="en-US" altLang="ja-JP" b="1" baseline="30000" dirty="0" smtClean="0"/>
              <a:t>2</a:t>
            </a:r>
            <a:r>
              <a:rPr lang="en-US" altLang="ja-JP" b="1" dirty="0" smtClean="0"/>
              <a:t>fm</a:t>
            </a:r>
            <a:r>
              <a:rPr lang="en-US" altLang="ja-JP" b="1" baseline="30000" dirty="0" smtClean="0"/>
              <a:t>4</a:t>
            </a:r>
            <a:r>
              <a:rPr lang="en-US" altLang="ja-JP" b="1" dirty="0" smtClean="0"/>
              <a:t>]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aseline="30000" dirty="0" smtClean="0"/>
              <a:t>２１</a:t>
            </a:r>
            <a:r>
              <a:rPr kumimoji="1" lang="en-US" altLang="ja-JP" baseline="-25000" dirty="0" err="1" smtClean="0"/>
              <a:t>Λ</a:t>
            </a:r>
            <a:r>
              <a:rPr kumimoji="1" lang="en-US" altLang="ja-JP" dirty="0" err="1" smtClean="0"/>
              <a:t>Ne</a:t>
            </a:r>
            <a:r>
              <a:rPr kumimoji="1" lang="ja-JP" altLang="en-US" dirty="0" smtClean="0"/>
              <a:t>のスペクトロスコピー研究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01210"/>
            <a:ext cx="9144000" cy="607220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600" dirty="0" smtClean="0"/>
              <a:t>まとめ</a:t>
            </a:r>
            <a:endParaRPr kumimoji="1" lang="en-US" altLang="ja-JP" sz="2600" dirty="0" smtClean="0"/>
          </a:p>
          <a:p>
            <a:pPr lvl="1">
              <a:lnSpc>
                <a:spcPct val="110000"/>
              </a:lnSpc>
            </a:pPr>
            <a:r>
              <a:rPr lang="ja-JP" altLang="en-US" sz="2200" dirty="0" smtClean="0"/>
              <a:t>クラスター構造が発達した状態と未発達な状態に対し、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ja-JP" altLang="en-US" sz="2200" dirty="0" smtClean="0">
                <a:solidFill>
                  <a:srgbClr val="FF0000"/>
                </a:solidFill>
              </a:rPr>
              <a:t>粒子の束縛エネルギーの違い</a:t>
            </a:r>
            <a:r>
              <a:rPr lang="ja-JP" altLang="en-US" sz="2200" dirty="0" smtClean="0"/>
              <a:t>と</a:t>
            </a:r>
            <a:r>
              <a:rPr lang="ja-JP" altLang="en-US" sz="2200" dirty="0" smtClean="0">
                <a:solidFill>
                  <a:srgbClr val="FF0000"/>
                </a:solidFill>
              </a:rPr>
              <a:t>核半径の収縮程度の違い</a:t>
            </a:r>
            <a:r>
              <a:rPr lang="ja-JP" altLang="en-US" sz="2200" dirty="0" smtClean="0"/>
              <a:t>を調べるため、</a:t>
            </a:r>
            <a:r>
              <a:rPr lang="en-US" altLang="ja-JP" sz="2200" dirty="0" smtClean="0"/>
              <a:t>AMD</a:t>
            </a:r>
            <a:r>
              <a:rPr lang="ja-JP" altLang="en-US" sz="2200" dirty="0" smtClean="0"/>
              <a:t>により</a:t>
            </a:r>
            <a:r>
              <a:rPr lang="en-US" altLang="ja-JP" sz="2200" baseline="30000" dirty="0" smtClean="0"/>
              <a:t>21</a:t>
            </a:r>
            <a:r>
              <a:rPr lang="en-US" altLang="ja-JP" sz="2200" baseline="-25000" dirty="0" smtClean="0">
                <a:latin typeface="Symbol" pitchFamily="18" charset="2"/>
              </a:rPr>
              <a:t>L</a:t>
            </a:r>
            <a:r>
              <a:rPr lang="en-US" altLang="ja-JP" sz="2200" dirty="0" smtClean="0"/>
              <a:t>Ne</a:t>
            </a:r>
            <a:r>
              <a:rPr lang="ja-JP" altLang="en-US" sz="2200" dirty="0" smtClean="0"/>
              <a:t>ハイパー核構造を調べた。</a:t>
            </a:r>
            <a:endParaRPr lang="en-US" altLang="ja-JP" sz="2200" dirty="0" smtClean="0"/>
          </a:p>
          <a:p>
            <a:pPr lvl="1">
              <a:lnSpc>
                <a:spcPct val="110000"/>
              </a:lnSpc>
            </a:pPr>
            <a:r>
              <a:rPr lang="ja-JP" altLang="en-US" sz="2200" dirty="0" smtClean="0"/>
              <a:t>その結果、以下の点を明らかにした</a:t>
            </a:r>
            <a:endParaRPr kumimoji="1" lang="en-US" altLang="ja-JP" sz="2200" dirty="0" smtClean="0"/>
          </a:p>
          <a:p>
            <a:pPr lvl="2">
              <a:lnSpc>
                <a:spcPct val="110000"/>
              </a:lnSpc>
            </a:pP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ja-JP" altLang="en-US" dirty="0" smtClean="0"/>
              <a:t>粒子の</a:t>
            </a:r>
            <a:r>
              <a:rPr lang="en-US" altLang="ja-JP" dirty="0" smtClean="0"/>
              <a:t>”glue-like role”</a:t>
            </a:r>
            <a:r>
              <a:rPr lang="ja-JP" altLang="en-US" dirty="0" smtClean="0"/>
              <a:t>により、</a:t>
            </a:r>
            <a:r>
              <a:rPr lang="en-US" altLang="ja-JP" baseline="30000" dirty="0" smtClean="0"/>
              <a:t>20</a:t>
            </a:r>
            <a:r>
              <a:rPr lang="en-US" altLang="ja-JP" dirty="0" smtClean="0"/>
              <a:t>Ne</a:t>
            </a:r>
            <a:r>
              <a:rPr lang="ja-JP" altLang="en-US" dirty="0" smtClean="0"/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非束縛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</a:rPr>
              <a:t> + O</a:t>
            </a:r>
            <a:r>
              <a:rPr lang="ja-JP" altLang="en-US" dirty="0" smtClean="0">
                <a:solidFill>
                  <a:srgbClr val="FF0000"/>
                </a:solidFill>
              </a:rPr>
              <a:t>状態</a:t>
            </a:r>
            <a:r>
              <a:rPr lang="en-US" altLang="ja-JP" dirty="0" smtClean="0">
                <a:solidFill>
                  <a:srgbClr val="FF0000"/>
                </a:solidFill>
              </a:rPr>
              <a:t>1-</a:t>
            </a:r>
            <a:r>
              <a:rPr lang="ja-JP" altLang="en-US" dirty="0" smtClean="0">
                <a:solidFill>
                  <a:srgbClr val="FF0000"/>
                </a:solidFill>
              </a:rPr>
              <a:t>が束縛状態になる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ja-JP" altLang="en-US" dirty="0" smtClean="0">
                <a:solidFill>
                  <a:srgbClr val="FF0000"/>
                </a:solidFill>
              </a:rPr>
              <a:t>粒子の束縛エネルギー</a:t>
            </a:r>
            <a:r>
              <a:rPr lang="ja-JP" altLang="en-US" dirty="0" smtClean="0"/>
              <a:t>はクラスター構造が未発達な状態の方が大きい</a:t>
            </a:r>
            <a:endParaRPr lang="en-US" altLang="ja-JP" dirty="0" smtClean="0"/>
          </a:p>
          <a:p>
            <a:pPr lvl="3">
              <a:lnSpc>
                <a:spcPct val="110000"/>
              </a:lnSpc>
            </a:pPr>
            <a:r>
              <a:rPr lang="en-US" altLang="ja-JP" sz="2200" b="1" dirty="0" smtClean="0">
                <a:latin typeface="Symbol" pitchFamily="18" charset="2"/>
              </a:rPr>
              <a:t>a</a:t>
            </a:r>
            <a:r>
              <a:rPr lang="en-US" altLang="ja-JP" sz="2200" b="1" dirty="0" smtClean="0"/>
              <a:t> + O</a:t>
            </a:r>
            <a:r>
              <a:rPr lang="ja-JP" altLang="en-US" sz="2200" b="1" dirty="0" smtClean="0"/>
              <a:t>構造を持つ状態では、</a:t>
            </a: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ja-JP" altLang="en-US" sz="2200" b="1" dirty="0" smtClean="0">
                <a:solidFill>
                  <a:srgbClr val="FF0000"/>
                </a:solidFill>
              </a:rPr>
              <a:t>粒子は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O</a:t>
            </a:r>
            <a:r>
              <a:rPr lang="ja-JP" altLang="en-US" sz="2200" b="1" dirty="0" smtClean="0">
                <a:solidFill>
                  <a:srgbClr val="FF0000"/>
                </a:solidFill>
              </a:rPr>
              <a:t>クラスター側に偏って分布</a:t>
            </a:r>
            <a:r>
              <a:rPr lang="ja-JP" altLang="en-US" sz="2200" b="1" dirty="0" smtClean="0"/>
              <a:t>するため、束縛が浅い</a:t>
            </a:r>
            <a:r>
              <a:rPr lang="en-US" altLang="ja-JP" sz="2200" b="1" dirty="0" smtClean="0"/>
              <a:t>(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Parity Coupling</a:t>
            </a:r>
            <a:r>
              <a:rPr lang="en-US" altLang="ja-JP" sz="2200" b="1" dirty="0" smtClean="0"/>
              <a:t>)</a:t>
            </a:r>
          </a:p>
          <a:p>
            <a:pPr lvl="2">
              <a:lnSpc>
                <a:spcPct val="1100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核半径の収縮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+ O</a:t>
            </a:r>
            <a:r>
              <a:rPr lang="ja-JP" altLang="en-US" dirty="0" smtClean="0"/>
              <a:t>クラスター構造が発達した回転帯の方が大きい</a:t>
            </a:r>
            <a:endParaRPr lang="en-US" altLang="ja-JP" dirty="0" smtClean="0"/>
          </a:p>
          <a:p>
            <a:pPr lvl="3">
              <a:lnSpc>
                <a:spcPct val="110000"/>
              </a:lnSpc>
            </a:pPr>
            <a:r>
              <a:rPr lang="ja-JP" altLang="en-US" sz="2200" dirty="0" smtClean="0"/>
              <a:t>主にクラスター間距離の収縮による・・・</a:t>
            </a:r>
            <a:r>
              <a:rPr lang="en-US" altLang="ja-JP" sz="2200" dirty="0" smtClean="0">
                <a:solidFill>
                  <a:srgbClr val="FF0000"/>
                </a:solidFill>
              </a:rPr>
              <a:t>B(E2) reduction</a:t>
            </a:r>
            <a:r>
              <a:rPr lang="ja-JP" altLang="en-US" sz="2200" dirty="0" smtClean="0">
                <a:solidFill>
                  <a:srgbClr val="FF0000"/>
                </a:solidFill>
              </a:rPr>
              <a:t>の違い</a:t>
            </a:r>
            <a:r>
              <a:rPr lang="ja-JP" altLang="en-US" sz="2200" dirty="0" smtClean="0"/>
              <a:t>として</a:t>
            </a:r>
            <a:r>
              <a:rPr lang="ja-JP" altLang="en-US" sz="2200" dirty="0" smtClean="0"/>
              <a:t>現れる</a:t>
            </a:r>
            <a:endParaRPr lang="en-US" altLang="ja-JP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sd</a:t>
            </a:r>
            <a:r>
              <a:rPr kumimoji="1" lang="ja-JP" altLang="en-US" dirty="0" smtClean="0"/>
              <a:t>シェル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ja-JP" altLang="en-US" dirty="0" smtClean="0"/>
              <a:t>ハイパー核構造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43872"/>
          </a:xfrm>
        </p:spPr>
        <p:txBody>
          <a:bodyPr/>
          <a:lstStyle/>
          <a:p>
            <a:pPr>
              <a:buNone/>
            </a:pPr>
            <a:r>
              <a:rPr kumimoji="1" lang="en-US" altLang="ja-JP" sz="2400" u="sng" dirty="0" err="1" smtClean="0">
                <a:solidFill>
                  <a:schemeClr val="tx1"/>
                </a:solidFill>
              </a:rPr>
              <a:t>sd</a:t>
            </a:r>
            <a:r>
              <a:rPr kumimoji="1" lang="ja-JP" altLang="en-US" sz="2400" u="sng" dirty="0" smtClean="0">
                <a:solidFill>
                  <a:schemeClr val="tx1"/>
                </a:solidFill>
              </a:rPr>
              <a:t>シェル</a:t>
            </a:r>
            <a:r>
              <a:rPr lang="ja-JP" altLang="en-US" sz="2400" u="sng" dirty="0" smtClean="0">
                <a:solidFill>
                  <a:schemeClr val="tx1"/>
                </a:solidFill>
                <a:latin typeface="Symbol" pitchFamily="18" charset="2"/>
              </a:rPr>
              <a:t>通常</a:t>
            </a:r>
            <a:r>
              <a:rPr kumimoji="1" lang="ja-JP" altLang="en-US" sz="2400" u="sng" dirty="0" smtClean="0">
                <a:solidFill>
                  <a:schemeClr val="tx1"/>
                </a:solidFill>
              </a:rPr>
              <a:t>核</a:t>
            </a:r>
            <a:endParaRPr kumimoji="1" lang="en-US" altLang="ja-JP" sz="2400" u="sng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kumimoji="1" lang="ja-JP" altLang="en-US" sz="2000" dirty="0" smtClean="0"/>
              <a:t>基底・低励起状態にシェル構造・クラスター構造が共存</a:t>
            </a:r>
            <a:endParaRPr kumimoji="1" lang="en-US" altLang="ja-JP" sz="2000" dirty="0" smtClean="0"/>
          </a:p>
          <a:p>
            <a:pPr lvl="1">
              <a:buNone/>
            </a:pPr>
            <a:endParaRPr kumimoji="1" lang="en-US" altLang="ja-JP" sz="220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83"/>
          <p:cNvGrpSpPr/>
          <p:nvPr/>
        </p:nvGrpSpPr>
        <p:grpSpPr>
          <a:xfrm>
            <a:off x="5143504" y="2917378"/>
            <a:ext cx="4000528" cy="2571768"/>
            <a:chOff x="5143504" y="1214422"/>
            <a:chExt cx="4000528" cy="2571768"/>
          </a:xfrm>
        </p:grpSpPr>
        <p:grpSp>
          <p:nvGrpSpPr>
            <p:cNvPr id="5" name="グループ化 19"/>
            <p:cNvGrpSpPr/>
            <p:nvPr/>
          </p:nvGrpSpPr>
          <p:grpSpPr>
            <a:xfrm>
              <a:off x="5143504" y="1214422"/>
              <a:ext cx="3964724" cy="2571768"/>
              <a:chOff x="-500066" y="3214686"/>
              <a:chExt cx="3964724" cy="2571768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-500066" y="3214686"/>
                <a:ext cx="3929090" cy="2571768"/>
              </a:xfrm>
              <a:prstGeom prst="roundRect">
                <a:avLst>
                  <a:gd name="adj" fmla="val 7374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36"/>
              <p:cNvGrpSpPr/>
              <p:nvPr/>
            </p:nvGrpSpPr>
            <p:grpSpPr>
              <a:xfrm>
                <a:off x="-357222" y="4071942"/>
                <a:ext cx="3821880" cy="1643074"/>
                <a:chOff x="928662" y="2012382"/>
                <a:chExt cx="3821880" cy="1643074"/>
              </a:xfrm>
            </p:grpSpPr>
            <p:pic>
              <p:nvPicPr>
                <p:cNvPr id="23" name="図 22" descr="Li_shrinka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285884" y="2012382"/>
                  <a:ext cx="3105562" cy="1177525"/>
                </a:xfrm>
                <a:prstGeom prst="rect">
                  <a:avLst/>
                </a:prstGeom>
              </p:spPr>
            </p:pic>
            <p:sp>
              <p:nvSpPr>
                <p:cNvPr id="24" name="正方形/長方形 23"/>
                <p:cNvSpPr/>
                <p:nvPr/>
              </p:nvSpPr>
              <p:spPr>
                <a:xfrm>
                  <a:off x="928662" y="3286124"/>
                  <a:ext cx="3821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b="1" dirty="0" smtClean="0"/>
                    <a:t>例</a:t>
                  </a:r>
                  <a:r>
                    <a:rPr lang="en-US" altLang="ja-JP" b="1" dirty="0" smtClean="0"/>
                    <a:t>)</a:t>
                  </a:r>
                  <a:r>
                    <a:rPr lang="ja-JP" altLang="en-US" b="1" dirty="0" smtClean="0"/>
                    <a:t> </a:t>
                  </a:r>
                  <a:r>
                    <a:rPr lang="en-US" altLang="ja-JP" b="1" baseline="30000" dirty="0" smtClean="0"/>
                    <a:t>7</a:t>
                  </a:r>
                  <a:r>
                    <a:rPr lang="en-US" altLang="ja-JP" b="1" baseline="-25000" dirty="0" smtClean="0">
                      <a:latin typeface="Symbol" pitchFamily="18" charset="2"/>
                    </a:rPr>
                    <a:t>L</a:t>
                  </a:r>
                  <a:r>
                    <a:rPr lang="en-US" altLang="ja-JP" b="1" dirty="0" smtClean="0">
                      <a:latin typeface="Century" pitchFamily="18" charset="0"/>
                    </a:rPr>
                    <a:t>Li</a:t>
                  </a:r>
                  <a:r>
                    <a:rPr lang="ja-JP" altLang="en-US" b="1" dirty="0" smtClean="0"/>
                    <a:t> </a:t>
                  </a:r>
                  <a:r>
                    <a:rPr lang="en-US" altLang="ja-JP" b="1" dirty="0" smtClean="0"/>
                    <a:t>: </a:t>
                  </a:r>
                  <a:r>
                    <a:rPr lang="ja-JP" altLang="en-US" b="1" dirty="0" smtClean="0"/>
                    <a:t>クラスター間距離の収縮</a:t>
                  </a:r>
                  <a:r>
                    <a:rPr lang="en-US" altLang="ja-JP" b="1" dirty="0" smtClean="0"/>
                    <a:t> </a:t>
                  </a:r>
                  <a:r>
                    <a:rPr lang="en-US" altLang="ja-JP" b="1" baseline="30000" dirty="0" smtClean="0"/>
                    <a:t>[1,2]</a:t>
                  </a:r>
                  <a:endParaRPr lang="ja-JP" altLang="en-US" b="1" dirty="0"/>
                </a:p>
              </p:txBody>
            </p:sp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5143536" y="1214422"/>
              <a:ext cx="4000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u="sng" dirty="0" smtClean="0"/>
                <a:t>cf. p</a:t>
              </a:r>
              <a:r>
                <a:rPr kumimoji="1" lang="ja-JP" altLang="en-US" sz="2400" b="1" u="sng" dirty="0" smtClean="0"/>
                <a:t>シェル核</a:t>
              </a:r>
              <a:endParaRPr kumimoji="1" lang="en-US" altLang="ja-JP" sz="2400" b="1" u="sng" dirty="0" smtClean="0"/>
            </a:p>
            <a:p>
              <a:r>
                <a:rPr kumimoji="1" lang="en-US" altLang="ja-JP" sz="2000" b="1" dirty="0" smtClean="0">
                  <a:latin typeface="Symbol" pitchFamily="18" charset="2"/>
                </a:rPr>
                <a:t>L</a:t>
              </a:r>
              <a:r>
                <a:rPr kumimoji="1" lang="ja-JP" altLang="en-US" sz="2000" b="1" dirty="0" smtClean="0"/>
                <a:t>粒子によりクラスター構造が変化</a:t>
              </a:r>
              <a:endParaRPr kumimoji="1" lang="ja-JP" altLang="en-US" sz="2000" b="1" dirty="0"/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-32" y="6519470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[1] K. Tanida</a:t>
            </a:r>
            <a:r>
              <a:rPr lang="en-US" altLang="ja-JP" sz="1600" i="1" dirty="0" smtClean="0"/>
              <a:t>, </a:t>
            </a:r>
            <a:r>
              <a:rPr lang="en-US" altLang="ja-JP" sz="1600" dirty="0" smtClean="0"/>
              <a:t>et al</a:t>
            </a:r>
            <a:r>
              <a:rPr lang="en-US" altLang="ja-JP" sz="1600" i="1" dirty="0" smtClean="0"/>
              <a:t>.</a:t>
            </a:r>
            <a:r>
              <a:rPr lang="en-US" altLang="ja-JP" sz="1600" dirty="0" smtClean="0"/>
              <a:t>, Phys. Rev. </a:t>
            </a:r>
            <a:r>
              <a:rPr lang="en-US" altLang="ja-JP" sz="1600" dirty="0" err="1" smtClean="0"/>
              <a:t>Lett</a:t>
            </a:r>
            <a:r>
              <a:rPr lang="en-US" altLang="ja-JP" sz="1600" dirty="0" smtClean="0"/>
              <a:t>. </a:t>
            </a:r>
            <a:r>
              <a:rPr lang="en-US" altLang="ja-JP" sz="1600" b="1" dirty="0" smtClean="0"/>
              <a:t>86</a:t>
            </a:r>
            <a:r>
              <a:rPr lang="en-US" altLang="ja-JP" sz="1600" dirty="0" smtClean="0"/>
              <a:t> (2001), 1982.     [2]E.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et al., Phys. Rev. </a:t>
            </a:r>
            <a:r>
              <a:rPr lang="en-US" altLang="ja-JP" sz="1600" dirty="0" err="1" smtClean="0"/>
              <a:t>Lett</a:t>
            </a:r>
            <a:r>
              <a:rPr lang="en-US" altLang="ja-JP" sz="1600" dirty="0" smtClean="0"/>
              <a:t>. </a:t>
            </a:r>
            <a:r>
              <a:rPr lang="en-US" altLang="ja-JP" sz="1600" b="1" dirty="0" smtClean="0"/>
              <a:t>59</a:t>
            </a:r>
            <a:r>
              <a:rPr lang="en-US" altLang="ja-JP" sz="1600" dirty="0" smtClean="0"/>
              <a:t> (1999), 2351.</a:t>
            </a:r>
          </a:p>
        </p:txBody>
      </p:sp>
      <p:grpSp>
        <p:nvGrpSpPr>
          <p:cNvPr id="7" name="グループ化 115"/>
          <p:cNvGrpSpPr/>
          <p:nvPr/>
        </p:nvGrpSpPr>
        <p:grpSpPr>
          <a:xfrm>
            <a:off x="285720" y="1558961"/>
            <a:ext cx="8643998" cy="769441"/>
            <a:chOff x="1200766" y="2170412"/>
            <a:chExt cx="8643998" cy="769441"/>
          </a:xfrm>
        </p:grpSpPr>
        <p:sp>
          <p:nvSpPr>
            <p:cNvPr id="235" name="テキスト ボックス 234"/>
            <p:cNvSpPr txBox="1"/>
            <p:nvPr/>
          </p:nvSpPr>
          <p:spPr>
            <a:xfrm>
              <a:off x="1585252" y="2170412"/>
              <a:ext cx="8259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b="1" dirty="0" smtClean="0">
                  <a:solidFill>
                    <a:srgbClr val="FF0000"/>
                  </a:solidFill>
                  <a:latin typeface="Symbol" pitchFamily="18" charset="2"/>
                </a:rPr>
                <a:t>構造の違いによって、</a:t>
              </a:r>
              <a:endParaRPr lang="en-US" altLang="ja-JP" sz="2200" b="1" dirty="0" smtClean="0">
                <a:solidFill>
                  <a:srgbClr val="FF0000"/>
                </a:solidFill>
                <a:latin typeface="Symbol" pitchFamily="18" charset="2"/>
              </a:endParaRPr>
            </a:p>
            <a:p>
              <a:r>
                <a:rPr lang="en-US" altLang="ja-JP" sz="22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ja-JP" altLang="en-US" sz="2200" b="1" dirty="0" smtClean="0">
                  <a:solidFill>
                    <a:srgbClr val="FF0000"/>
                  </a:solidFill>
                </a:rPr>
                <a:t>粒子の束縛エネルギーや核半径の変化の仕方が異なる可能性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6" name="直線矢印コネクタ 235"/>
            <p:cNvCxnSpPr/>
            <p:nvPr/>
          </p:nvCxnSpPr>
          <p:spPr>
            <a:xfrm>
              <a:off x="1200766" y="2383138"/>
              <a:ext cx="42862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81"/>
          <p:cNvGrpSpPr/>
          <p:nvPr/>
        </p:nvGrpSpPr>
        <p:grpSpPr>
          <a:xfrm>
            <a:off x="285720" y="2274436"/>
            <a:ext cx="4817342" cy="4226398"/>
            <a:chOff x="285720" y="2285992"/>
            <a:chExt cx="4817342" cy="4226398"/>
          </a:xfrm>
        </p:grpSpPr>
        <p:grpSp>
          <p:nvGrpSpPr>
            <p:cNvPr id="9" name="グループ化 79"/>
            <p:cNvGrpSpPr/>
            <p:nvPr/>
          </p:nvGrpSpPr>
          <p:grpSpPr>
            <a:xfrm>
              <a:off x="285720" y="2357430"/>
              <a:ext cx="4817342" cy="4154960"/>
              <a:chOff x="285720" y="2191440"/>
              <a:chExt cx="4817342" cy="4154960"/>
            </a:xfrm>
          </p:grpSpPr>
          <p:pic>
            <p:nvPicPr>
              <p:cNvPr id="42" name="図 41" descr="Ne20_太字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8210" y="2191440"/>
                <a:ext cx="3942352" cy="4154960"/>
              </a:xfrm>
              <a:prstGeom prst="rect">
                <a:avLst/>
              </a:prstGeom>
            </p:spPr>
          </p:pic>
          <p:grpSp>
            <p:nvGrpSpPr>
              <p:cNvPr id="10" name="グループ化 78"/>
              <p:cNvGrpSpPr/>
              <p:nvPr/>
            </p:nvGrpSpPr>
            <p:grpSpPr>
              <a:xfrm>
                <a:off x="285720" y="4143380"/>
                <a:ext cx="1357322" cy="1500197"/>
                <a:chOff x="285720" y="4143380"/>
                <a:chExt cx="1357322" cy="1500197"/>
              </a:xfrm>
            </p:grpSpPr>
            <p:cxnSp>
              <p:nvCxnSpPr>
                <p:cNvPr id="57" name="直線矢印コネクタ 56"/>
                <p:cNvCxnSpPr/>
                <p:nvPr/>
              </p:nvCxnSpPr>
              <p:spPr>
                <a:xfrm>
                  <a:off x="1285852" y="5357826"/>
                  <a:ext cx="357190" cy="28575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グループ化 39"/>
                <p:cNvGrpSpPr/>
                <p:nvPr/>
              </p:nvGrpSpPr>
              <p:grpSpPr>
                <a:xfrm>
                  <a:off x="285720" y="4143380"/>
                  <a:ext cx="1214446" cy="1236033"/>
                  <a:chOff x="2057235" y="4184918"/>
                  <a:chExt cx="1214446" cy="1236033"/>
                </a:xfrm>
              </p:grpSpPr>
              <p:pic>
                <p:nvPicPr>
                  <p:cNvPr id="60" name="図 59" descr="Ne20_POS_115_2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l="30078" t="21875" r="30078" b="25000"/>
                  <a:stretch>
                    <a:fillRect/>
                  </a:stretch>
                </p:blipFill>
                <p:spPr>
                  <a:xfrm>
                    <a:off x="2057235" y="4184918"/>
                    <a:ext cx="1214446" cy="1214446"/>
                  </a:xfrm>
                  <a:prstGeom prst="rect">
                    <a:avLst/>
                  </a:prstGeom>
                </p:spPr>
              </p:pic>
              <p:sp>
                <p:nvSpPr>
                  <p:cNvPr id="61" name="テキスト ボックス 60"/>
                  <p:cNvSpPr txBox="1"/>
                  <p:nvPr/>
                </p:nvSpPr>
                <p:spPr>
                  <a:xfrm>
                    <a:off x="2200110" y="5051619"/>
                    <a:ext cx="9286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b="1" dirty="0" smtClean="0"/>
                      <a:t>0</a:t>
                    </a:r>
                    <a:r>
                      <a:rPr kumimoji="1" lang="en-US" altLang="ja-JP" b="1" baseline="30000" dirty="0" smtClean="0">
                        <a:latin typeface="Symbol" pitchFamily="18" charset="2"/>
                      </a:rPr>
                      <a:t>+</a:t>
                    </a:r>
                    <a:r>
                      <a:rPr kumimoji="1" lang="en-US" altLang="ja-JP" b="1" dirty="0" smtClean="0"/>
                      <a:t>(g.s.)</a:t>
                    </a:r>
                    <a:endParaRPr kumimoji="1" lang="ja-JP" altLang="en-US" b="1" dirty="0"/>
                  </a:p>
                </p:txBody>
              </p:sp>
            </p:grpSp>
          </p:grpSp>
          <p:grpSp>
            <p:nvGrpSpPr>
              <p:cNvPr id="12" name="グループ化 73"/>
              <p:cNvGrpSpPr/>
              <p:nvPr/>
            </p:nvGrpSpPr>
            <p:grpSpPr>
              <a:xfrm>
                <a:off x="1785918" y="2612186"/>
                <a:ext cx="1500200" cy="1714512"/>
                <a:chOff x="1785918" y="2357432"/>
                <a:chExt cx="1500200" cy="1714512"/>
              </a:xfrm>
            </p:grpSpPr>
            <p:cxnSp>
              <p:nvCxnSpPr>
                <p:cNvPr id="58" name="直線矢印コネクタ 57"/>
                <p:cNvCxnSpPr/>
                <p:nvPr/>
              </p:nvCxnSpPr>
              <p:spPr>
                <a:xfrm rot="16200000" flipH="1">
                  <a:off x="2893209" y="3679035"/>
                  <a:ext cx="428626" cy="35719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グループ化 41"/>
                <p:cNvGrpSpPr/>
                <p:nvPr/>
              </p:nvGrpSpPr>
              <p:grpSpPr>
                <a:xfrm>
                  <a:off x="1785918" y="2357432"/>
                  <a:ext cx="1214447" cy="1285884"/>
                  <a:chOff x="6500793" y="5357834"/>
                  <a:chExt cx="1214447" cy="1285884"/>
                </a:xfrm>
              </p:grpSpPr>
              <p:pic>
                <p:nvPicPr>
                  <p:cNvPr id="63" name="図 62" descr="Ne20_NEG_125_1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 l="30078" t="21875" r="30078" b="25000"/>
                  <a:stretch>
                    <a:fillRect/>
                  </a:stretch>
                </p:blipFill>
                <p:spPr>
                  <a:xfrm>
                    <a:off x="6500793" y="5357834"/>
                    <a:ext cx="1214447" cy="1214440"/>
                  </a:xfrm>
                  <a:prstGeom prst="rect">
                    <a:avLst/>
                  </a:prstGeom>
                </p:spPr>
              </p:pic>
              <p:sp>
                <p:nvSpPr>
                  <p:cNvPr id="64" name="テキスト ボックス 63"/>
                  <p:cNvSpPr txBox="1"/>
                  <p:nvPr/>
                </p:nvSpPr>
                <p:spPr>
                  <a:xfrm>
                    <a:off x="6929421" y="6274388"/>
                    <a:ext cx="428628" cy="369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b="1" dirty="0" smtClean="0"/>
                      <a:t>1</a:t>
                    </a:r>
                    <a:r>
                      <a:rPr kumimoji="1" lang="en-US" altLang="ja-JP" b="1" baseline="30000" dirty="0" smtClean="0">
                        <a:latin typeface="Symbol" pitchFamily="18" charset="2"/>
                      </a:rPr>
                      <a:t>-</a:t>
                    </a:r>
                    <a:endParaRPr kumimoji="1" lang="ja-JP" altLang="en-US" b="1" baseline="30000" dirty="0">
                      <a:latin typeface="Symbol" pitchFamily="18" charset="2"/>
                    </a:endParaRPr>
                  </a:p>
                </p:txBody>
              </p:sp>
            </p:grpSp>
          </p:grpSp>
          <p:grpSp>
            <p:nvGrpSpPr>
              <p:cNvPr id="14" name="グループ化 74"/>
              <p:cNvGrpSpPr/>
              <p:nvPr/>
            </p:nvGrpSpPr>
            <p:grpSpPr>
              <a:xfrm>
                <a:off x="3817178" y="2414468"/>
                <a:ext cx="1285884" cy="1800350"/>
                <a:chOff x="3817178" y="2071678"/>
                <a:chExt cx="1285884" cy="1800350"/>
              </a:xfrm>
            </p:grpSpPr>
            <p:cxnSp>
              <p:nvCxnSpPr>
                <p:cNvPr id="56" name="直線矢印コネクタ 55"/>
                <p:cNvCxnSpPr/>
                <p:nvPr/>
              </p:nvCxnSpPr>
              <p:spPr>
                <a:xfrm rot="5400000">
                  <a:off x="3957577" y="3471919"/>
                  <a:ext cx="514467" cy="28575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グループ化 43"/>
                <p:cNvGrpSpPr/>
                <p:nvPr/>
              </p:nvGrpSpPr>
              <p:grpSpPr>
                <a:xfrm>
                  <a:off x="3817178" y="2071678"/>
                  <a:ext cx="1285884" cy="1329023"/>
                  <a:chOff x="7031854" y="3469441"/>
                  <a:chExt cx="1285884" cy="1329023"/>
                </a:xfrm>
              </p:grpSpPr>
              <p:pic>
                <p:nvPicPr>
                  <p:cNvPr id="66" name="Picture 218" descr="Ne20_NCNEG_B0525_0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 l="30210" t="20209" r="29273" b="24425"/>
                  <a:stretch>
                    <a:fillRect/>
                  </a:stretch>
                </p:blipFill>
                <p:spPr bwMode="auto">
                  <a:xfrm>
                    <a:off x="7031854" y="3469441"/>
                    <a:ext cx="1285884" cy="12858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7" name="テキスト ボックス 66"/>
                  <p:cNvSpPr txBox="1"/>
                  <p:nvPr/>
                </p:nvSpPr>
                <p:spPr>
                  <a:xfrm>
                    <a:off x="7460482" y="4429132"/>
                    <a:ext cx="4286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b="1" dirty="0" smtClean="0"/>
                      <a:t>2</a:t>
                    </a:r>
                    <a:r>
                      <a:rPr kumimoji="1" lang="en-US" altLang="ja-JP" b="1" baseline="30000" dirty="0" smtClean="0">
                        <a:latin typeface="Symbol" pitchFamily="18" charset="2"/>
                      </a:rPr>
                      <a:t>-</a:t>
                    </a:r>
                    <a:endParaRPr kumimoji="1" lang="ja-JP" altLang="en-US" b="1" baseline="30000" dirty="0">
                      <a:latin typeface="Symbol" pitchFamily="18" charset="2"/>
                    </a:endParaRPr>
                  </a:p>
                </p:txBody>
              </p:sp>
            </p:grpSp>
          </p:grpSp>
        </p:grpSp>
        <p:sp>
          <p:nvSpPr>
            <p:cNvPr id="81" name="テキスト ボックス 80"/>
            <p:cNvSpPr txBox="1"/>
            <p:nvPr/>
          </p:nvSpPr>
          <p:spPr>
            <a:xfrm>
              <a:off x="1214414" y="2285992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</a:t>
              </a:r>
              <a:r>
                <a:rPr kumimoji="1" lang="en-US" altLang="ja-JP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</a:t>
              </a:r>
              <a:endParaRPr kumimoji="1"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ja-JP" dirty="0" smtClean="0">
                <a:solidFill>
                  <a:schemeClr val="bg2"/>
                </a:solidFill>
              </a:rPr>
              <a:t>Xi Hyper nuclei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214282" y="4714884"/>
            <a:ext cx="8643966" cy="2007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58839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Theoretical Framework of </a:t>
            </a:r>
            <a:r>
              <a:rPr kumimoji="1" lang="en-US" altLang="ja-JP" dirty="0" err="1" smtClean="0"/>
              <a:t>ccAMD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kumimoji="1" lang="en-US" altLang="ja-JP" sz="2000" b="1" dirty="0" err="1" smtClean="0">
                <a:solidFill>
                  <a:schemeClr val="accent6">
                    <a:lumMod val="75000"/>
                  </a:schemeClr>
                </a:solidFill>
              </a:rPr>
              <a:t>extention</a:t>
            </a:r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 of AMD for the system with (multi) strangeness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13832" b="9714"/>
          <a:stretch>
            <a:fillRect/>
          </a:stretch>
        </p:blipFill>
        <p:spPr bwMode="auto">
          <a:xfrm>
            <a:off x="711414" y="5929330"/>
            <a:ext cx="5432222" cy="6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571472" y="4786322"/>
            <a:ext cx="7858180" cy="107157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Hamiltonian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Bookman Old Style" pitchFamily="18" charset="0"/>
              </a:rPr>
              <a:t>Effective interaction for low-momentum model space</a:t>
            </a:r>
            <a:endParaRPr lang="en-US" altLang="ja-JP" dirty="0">
              <a:latin typeface="Bookman Old Style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Bookman Old Style" pitchFamily="18" charset="0"/>
              </a:rPr>
              <a:t>NN: </a:t>
            </a:r>
            <a:r>
              <a:rPr lang="en-US" altLang="ja-JP" dirty="0" err="1" smtClean="0">
                <a:latin typeface="Bookman Old Style" pitchFamily="18" charset="0"/>
              </a:rPr>
              <a:t>Volkov</a:t>
            </a:r>
            <a:r>
              <a:rPr lang="en-US" altLang="ja-JP" dirty="0" smtClean="0">
                <a:latin typeface="Bookman Old Style" pitchFamily="18" charset="0"/>
              </a:rPr>
              <a:t>, </a:t>
            </a:r>
            <a:r>
              <a:rPr lang="en-US" altLang="ja-JP" dirty="0" err="1" smtClean="0">
                <a:latin typeface="Bookman Old Style" pitchFamily="18" charset="0"/>
              </a:rPr>
              <a:t>Gogny</a:t>
            </a:r>
            <a:r>
              <a:rPr lang="en-US" altLang="ja-JP" dirty="0" smtClean="0">
                <a:latin typeface="Bookman Old Style" pitchFamily="18" charset="0"/>
              </a:rPr>
              <a:t>, ...</a:t>
            </a:r>
            <a:endParaRPr lang="en-US" altLang="ja-JP" dirty="0">
              <a:latin typeface="Bookman Old Style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Bookman Old Style" pitchFamily="18" charset="0"/>
              </a:rPr>
              <a:t>YN: G-Matrix interaction ESC04D, NHC-D, Ehime, etc..</a:t>
            </a:r>
            <a:endParaRPr lang="en-US" altLang="ja-JP" dirty="0">
              <a:latin typeface="Bookman Old Style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pSp>
        <p:nvGrpSpPr>
          <p:cNvPr id="5" name="グループ化 16"/>
          <p:cNvGrpSpPr/>
          <p:nvPr/>
        </p:nvGrpSpPr>
        <p:grpSpPr>
          <a:xfrm>
            <a:off x="214282" y="1500174"/>
            <a:ext cx="8643998" cy="3071834"/>
            <a:chOff x="214282" y="1500174"/>
            <a:chExt cx="8643998" cy="3071834"/>
          </a:xfrm>
        </p:grpSpPr>
        <p:sp>
          <p:nvSpPr>
            <p:cNvPr id="11" name="角丸四角形 10"/>
            <p:cNvSpPr/>
            <p:nvPr/>
          </p:nvSpPr>
          <p:spPr>
            <a:xfrm>
              <a:off x="214282" y="1500174"/>
              <a:ext cx="8643998" cy="30718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2643182"/>
              <a:ext cx="3429024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グループ化 15"/>
            <p:cNvGrpSpPr/>
            <p:nvPr/>
          </p:nvGrpSpPr>
          <p:grpSpPr>
            <a:xfrm>
              <a:off x="642910" y="2643182"/>
              <a:ext cx="2214578" cy="857256"/>
              <a:chOff x="642910" y="1857364"/>
              <a:chExt cx="2214578" cy="857256"/>
            </a:xfrm>
          </p:grpSpPr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2910" y="1857364"/>
                <a:ext cx="1958696" cy="690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1667"/>
              <a:stretch>
                <a:fillRect/>
              </a:stretch>
            </p:blipFill>
            <p:spPr bwMode="auto">
              <a:xfrm>
                <a:off x="2571736" y="1857364"/>
                <a:ext cx="285752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グループ化 14"/>
            <p:cNvGrpSpPr/>
            <p:nvPr/>
          </p:nvGrpSpPr>
          <p:grpSpPr>
            <a:xfrm>
              <a:off x="2922872" y="2643182"/>
              <a:ext cx="2292070" cy="928694"/>
              <a:chOff x="3280062" y="1785926"/>
              <a:chExt cx="2292070" cy="928694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80062" y="1785926"/>
                <a:ext cx="2077756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1667"/>
              <a:stretch>
                <a:fillRect/>
              </a:stretch>
            </p:blipFill>
            <p:spPr bwMode="auto">
              <a:xfrm>
                <a:off x="5286380" y="1857364"/>
                <a:ext cx="285752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r="41935" b="77420"/>
            <a:stretch>
              <a:fillRect/>
            </a:stretch>
          </p:blipFill>
          <p:spPr bwMode="auto">
            <a:xfrm>
              <a:off x="357158" y="3357562"/>
              <a:ext cx="2956435" cy="369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t="24194" b="27419"/>
            <a:stretch>
              <a:fillRect/>
            </a:stretch>
          </p:blipFill>
          <p:spPr bwMode="auto">
            <a:xfrm>
              <a:off x="571472" y="3734978"/>
              <a:ext cx="4929222" cy="765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コンテンツ プレースホルダ 2"/>
            <p:cNvSpPr txBox="1">
              <a:spLocks/>
            </p:cNvSpPr>
            <p:nvPr/>
          </p:nvSpPr>
          <p:spPr>
            <a:xfrm>
              <a:off x="500034" y="1500174"/>
              <a:ext cx="7929618" cy="135732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Trial Wave Function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altLang="ja-JP" sz="1600" noProof="0" dirty="0" smtClean="0">
                  <a:latin typeface="Bookman Old Style" pitchFamily="18" charset="0"/>
                </a:rPr>
                <a:t>Parity projected wave function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altLang="ja-JP" sz="1600" dirty="0" smtClean="0">
                  <a:latin typeface="Bookman Old Style" pitchFamily="18" charset="0"/>
                </a:rPr>
                <a:t>Superposition for each baryon channel under consideration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altLang="ja-JP" sz="1600" dirty="0" smtClean="0">
                  <a:latin typeface="Bookman Old Style" pitchFamily="18" charset="0"/>
                </a:rPr>
                <a:t>Gaussian form of each single particle wave packets </a:t>
              </a:r>
              <a:endParaRPr lang="en-US" altLang="ja-JP" sz="1600" noProof="0" dirty="0" smtClean="0">
                <a:latin typeface="Bookman Old Style" pitchFamily="18" charset="0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tabLst/>
                <a:defRPr/>
              </a:pPr>
              <a:endParaRPr kumimoji="1" lang="ja-JP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Spectrum of 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/>
              <a:t>Ξ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43872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U</a:t>
            </a:r>
            <a:r>
              <a:rPr lang="en-US" altLang="ja-JP" sz="2000" baseline="-25000" dirty="0" smtClean="0"/>
              <a:t>Ξ</a:t>
            </a:r>
            <a:r>
              <a:rPr lang="en-US" altLang="ja-JP" sz="2000" dirty="0" smtClean="0"/>
              <a:t>=-14MeV</a:t>
            </a:r>
            <a:r>
              <a:rPr lang="ja-JP" altLang="en-US" sz="2000" dirty="0" smtClean="0"/>
              <a:t>に</a:t>
            </a:r>
            <a:r>
              <a:rPr lang="ja-JP" altLang="en-US" sz="2000" dirty="0" smtClean="0"/>
              <a:t>矛盾</a:t>
            </a:r>
            <a:r>
              <a:rPr lang="ja-JP" altLang="en-US" sz="2000" dirty="0" smtClean="0"/>
              <a:t>しない</a:t>
            </a:r>
            <a:r>
              <a:rPr lang="en-US" altLang="ja-JP" sz="2000" dirty="0" smtClean="0"/>
              <a:t>ESC04d, Ehime, NHC-D</a:t>
            </a:r>
            <a:r>
              <a:rPr lang="ja-JP" altLang="en-US" sz="2000" dirty="0" smtClean="0"/>
              <a:t>で計算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spin-spin interaction</a:t>
            </a:r>
            <a:r>
              <a:rPr kumimoji="1" lang="ja-JP" altLang="en-US" sz="2000" dirty="0" smtClean="0"/>
              <a:t>の符号によって、</a:t>
            </a:r>
            <a:r>
              <a:rPr kumimoji="1" lang="en-US" altLang="ja-JP" sz="2000" dirty="0" smtClean="0"/>
              <a:t>ground doublet</a:t>
            </a:r>
            <a:r>
              <a:rPr kumimoji="1" lang="ja-JP" altLang="en-US" sz="2000" dirty="0" smtClean="0"/>
              <a:t>の順序が変化</a:t>
            </a:r>
            <a:endParaRPr kumimoji="1" lang="ja-JP" alt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26" y="1440161"/>
            <a:ext cx="8527330" cy="53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Spectrum of 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/>
              <a:t>Ξ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1800" dirty="0" smtClean="0"/>
              <a:t>E. </a:t>
            </a:r>
            <a:r>
              <a:rPr kumimoji="1" lang="en-US" altLang="ja-JP" sz="1800" dirty="0" err="1" smtClean="0"/>
              <a:t>Hiyama</a:t>
            </a:r>
            <a:r>
              <a:rPr kumimoji="1" lang="en-US" altLang="ja-JP" sz="1800" dirty="0" smtClean="0"/>
              <a:t> et al., </a:t>
            </a:r>
            <a:r>
              <a:rPr kumimoji="1" lang="en-US" altLang="ja-JP" sz="1800" dirty="0" smtClean="0"/>
              <a:t>PRC78</a:t>
            </a:r>
            <a:r>
              <a:rPr kumimoji="1" lang="en-US" altLang="ja-JP" sz="1800" dirty="0" smtClean="0"/>
              <a:t>, 054316 (2008</a:t>
            </a:r>
            <a:r>
              <a:rPr kumimoji="1" lang="en-US" altLang="ja-JP" sz="1800" dirty="0" smtClean="0"/>
              <a:t>).</a:t>
            </a:r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kumimoji="1" lang="ja-JP" altLang="en-US" sz="1800" dirty="0" smtClean="0"/>
              <a:t>クラスター模型</a:t>
            </a:r>
            <a:r>
              <a:rPr kumimoji="1" lang="en-US" altLang="ja-JP" sz="1800" dirty="0" smtClean="0"/>
              <a:t>(</a:t>
            </a:r>
            <a:r>
              <a:rPr kumimoji="1" lang="en-US" altLang="ja-JP" sz="1800" dirty="0" err="1" smtClean="0"/>
              <a:t>α+α+Ξ</a:t>
            </a:r>
            <a:r>
              <a:rPr kumimoji="1" lang="en-US" altLang="ja-JP" sz="1800" baseline="30000" dirty="0" smtClean="0"/>
              <a:t>-</a:t>
            </a:r>
            <a:r>
              <a:rPr kumimoji="1" lang="en-US" altLang="ja-JP" sz="1800" dirty="0" smtClean="0"/>
              <a:t>+n)</a:t>
            </a:r>
          </a:p>
          <a:p>
            <a:pPr>
              <a:buNone/>
            </a:pPr>
            <a:r>
              <a:rPr kumimoji="1" lang="ja-JP" altLang="en-US" sz="1800" dirty="0" smtClean="0"/>
              <a:t>による計算も同じ結果</a:t>
            </a:r>
            <a:endParaRPr kumimoji="1" lang="en-US" altLang="ja-JP" sz="1800" dirty="0" smtClean="0"/>
          </a:p>
          <a:p>
            <a:pPr>
              <a:buNone/>
            </a:pPr>
            <a:endParaRPr kumimoji="1" lang="ja-JP" altLang="en-US" sz="1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612" y="692696"/>
            <a:ext cx="459635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Intrinsic density distribution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3627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Production cross section 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C(K-,K+)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34888" y="764704"/>
            <a:ext cx="8229600" cy="5343872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 smtClean="0">
                <a:solidFill>
                  <a:schemeClr val="tx2"/>
                </a:solidFill>
              </a:rPr>
              <a:t>PWIA 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1533"/>
            <a:ext cx="6829550" cy="187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89112"/>
            <a:ext cx="4842892" cy="23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グループ化 12"/>
          <p:cNvGrpSpPr/>
          <p:nvPr/>
        </p:nvGrpSpPr>
        <p:grpSpPr>
          <a:xfrm>
            <a:off x="611560" y="4293096"/>
            <a:ext cx="2880320" cy="432048"/>
            <a:chOff x="539552" y="3861048"/>
            <a:chExt cx="2880320" cy="4320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861048"/>
              <a:ext cx="2130543" cy="345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645301" y="3862209"/>
              <a:ext cx="7745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 err="1" smtClean="0"/>
                <a:t>nb</a:t>
              </a:r>
              <a:r>
                <a:rPr lang="en-US" altLang="ja-JP" sz="2200" dirty="0" smtClean="0"/>
                <a:t>/</a:t>
              </a:r>
              <a:r>
                <a:rPr lang="en-US" altLang="ja-JP" sz="2200" dirty="0" err="1" smtClean="0"/>
                <a:t>sr</a:t>
              </a:r>
              <a:endParaRPr kumimoji="1" lang="ja-JP" altLang="en-US" sz="22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738593" y="3790201"/>
            <a:ext cx="4839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tx2"/>
                </a:solidFill>
              </a:rPr>
              <a:t>Fermi averaged elementally cross section</a:t>
            </a:r>
            <a:endParaRPr kumimoji="1" lang="ja-JP" alt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2" y="214290"/>
            <a:ext cx="8229600" cy="550414"/>
          </a:xfrm>
        </p:spPr>
        <p:txBody>
          <a:bodyPr/>
          <a:lstStyle/>
          <a:p>
            <a:pPr algn="ctr"/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C: </a:t>
            </a:r>
            <a:r>
              <a:rPr kumimoji="1" lang="en-US" altLang="ja-JP" dirty="0" smtClean="0"/>
              <a:t>Level Scheme</a:t>
            </a:r>
            <a:endParaRPr kumimoji="1" lang="ja-JP" altLang="en-US" dirty="0"/>
          </a:p>
        </p:txBody>
      </p:sp>
      <p:grpSp>
        <p:nvGrpSpPr>
          <p:cNvPr id="3" name="グループ化 11"/>
          <p:cNvGrpSpPr/>
          <p:nvPr/>
        </p:nvGrpSpPr>
        <p:grpSpPr>
          <a:xfrm>
            <a:off x="1000100" y="1837738"/>
            <a:ext cx="6858080" cy="4948848"/>
            <a:chOff x="857192" y="1123358"/>
            <a:chExt cx="6858080" cy="4948848"/>
          </a:xfrm>
        </p:grpSpPr>
        <p:grpSp>
          <p:nvGrpSpPr>
            <p:cNvPr id="4" name="グループ化 10"/>
            <p:cNvGrpSpPr/>
            <p:nvPr/>
          </p:nvGrpSpPr>
          <p:grpSpPr>
            <a:xfrm>
              <a:off x="857192" y="1123358"/>
              <a:ext cx="6858080" cy="4948848"/>
              <a:chOff x="857192" y="1123358"/>
              <a:chExt cx="6858080" cy="4948848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857192" y="1123358"/>
                <a:ext cx="6858080" cy="4663096"/>
                <a:chOff x="2285952" y="1551986"/>
                <a:chExt cx="6858080" cy="4663096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767" r="9423" b="15254"/>
                <a:stretch>
                  <a:fillRect/>
                </a:stretch>
              </p:blipFill>
              <p:spPr bwMode="auto">
                <a:xfrm>
                  <a:off x="2285952" y="1551986"/>
                  <a:ext cx="6858080" cy="4663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正方形/長方形 5"/>
                <p:cNvSpPr/>
                <p:nvPr/>
              </p:nvSpPr>
              <p:spPr>
                <a:xfrm>
                  <a:off x="3357554" y="5214950"/>
                  <a:ext cx="857256" cy="5715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正方形/長方形 6"/>
                <p:cNvSpPr/>
                <p:nvPr/>
              </p:nvSpPr>
              <p:spPr>
                <a:xfrm>
                  <a:off x="5572132" y="5072074"/>
                  <a:ext cx="857256" cy="5715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" name="テキスト ボックス 8"/>
              <p:cNvSpPr txBox="1"/>
              <p:nvPr/>
            </p:nvSpPr>
            <p:spPr>
              <a:xfrm>
                <a:off x="2468263" y="5610541"/>
                <a:ext cx="817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EXP</a:t>
                </a:r>
                <a:endParaRPr kumimoji="1" lang="ja-JP" altLang="en-US" sz="24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643438" y="5610541"/>
                <a:ext cx="124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 smtClean="0"/>
                  <a:t>ccAMD</a:t>
                </a:r>
                <a:endParaRPr kumimoji="1" lang="ja-JP" altLang="en-US" sz="2400" dirty="0"/>
              </a:p>
            </p:txBody>
          </p:sp>
        </p:grpSp>
        <p:sp>
          <p:nvSpPr>
            <p:cNvPr id="5" name="角丸四角形 4"/>
            <p:cNvSpPr/>
            <p:nvPr/>
          </p:nvSpPr>
          <p:spPr>
            <a:xfrm>
              <a:off x="5072066" y="3929066"/>
              <a:ext cx="1285884" cy="100013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214282" y="1142984"/>
            <a:ext cx="871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ja-JP" sz="2000" baseline="30000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C(</a:t>
            </a:r>
            <a:r>
              <a:rPr kumimoji="1" lang="en-US" altLang="ja-JP" sz="2000" dirty="0" err="1" smtClean="0">
                <a:solidFill>
                  <a:schemeClr val="accent6">
                    <a:lumMod val="75000"/>
                  </a:schemeClr>
                </a:solidFill>
              </a:rPr>
              <a:t>g.s</a:t>
            </a:r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.) x s</a:t>
            </a:r>
            <a:r>
              <a:rPr kumimoji="1" lang="en-US" altLang="ja-JP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1/2</a:t>
            </a:r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 dominates ground state doublet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 Many core excited states appear (further detailed study is needed) 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72198" y="4214818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Core excited states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732410"/>
          </a:xfrm>
        </p:spPr>
        <p:txBody>
          <a:bodyPr/>
          <a:lstStyle/>
          <a:p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C: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>
                <a:latin typeface="Symbol" pitchFamily="18" charset="2"/>
              </a:rPr>
              <a:t>p</a:t>
            </a:r>
            <a:r>
              <a:rPr kumimoji="1" lang="en-US" altLang="ja-JP" baseline="30000" dirty="0" err="1" smtClean="0"/>
              <a:t>+</a:t>
            </a:r>
            <a:r>
              <a:rPr kumimoji="1" lang="en-US" altLang="ja-JP" dirty="0" err="1" smtClean="0"/>
              <a:t>,K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spectrum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726" t="2853" r="5289"/>
          <a:stretch>
            <a:fillRect/>
          </a:stretch>
        </p:blipFill>
        <p:spPr bwMode="auto">
          <a:xfrm>
            <a:off x="1214414" y="1643050"/>
            <a:ext cx="6357982" cy="50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角丸四角形 4"/>
          <p:cNvSpPr/>
          <p:nvPr/>
        </p:nvSpPr>
        <p:spPr>
          <a:xfrm>
            <a:off x="3643306" y="4786322"/>
            <a:ext cx="1071570" cy="1357322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472" y="105273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Λ</a:t>
            </a:r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ハイパー生成反応でのテスト計算</a:t>
            </a:r>
            <a:endParaRPr kumimoji="1"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Peak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core excited states appears between </a:t>
            </a:r>
            <a:r>
              <a:rPr lang="en-US" altLang="ja-JP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ja-JP" sz="20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altLang="ja-JP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ja-JP" sz="20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57554" y="4286256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Core excited states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980728"/>
            <a:ext cx="8229600" cy="5343872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ESC04d</a:t>
            </a:r>
            <a:r>
              <a:rPr kumimoji="1" lang="ja-JP" altLang="en-US" sz="2000" dirty="0" smtClean="0"/>
              <a:t>では、</a:t>
            </a:r>
            <a:r>
              <a:rPr lang="ja-JP" altLang="en-US" sz="2000" dirty="0" smtClean="0"/>
              <a:t>強い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imaginary potential</a:t>
            </a:r>
            <a:r>
              <a:rPr lang="ja-JP" altLang="en-US" sz="2000" dirty="0" smtClean="0"/>
              <a:t>の為</a:t>
            </a:r>
            <a:endParaRPr lang="en-US" altLang="ja-JP" sz="2000" dirty="0" smtClean="0"/>
          </a:p>
          <a:p>
            <a:pPr>
              <a:buNone/>
            </a:pPr>
            <a:r>
              <a:rPr kumimoji="1" lang="ja-JP" altLang="en-US" sz="2000" dirty="0" smtClean="0"/>
              <a:t>ピーク</a:t>
            </a:r>
            <a:r>
              <a:rPr kumimoji="1" lang="ja-JP" altLang="en-US" sz="2000" dirty="0" smtClean="0"/>
              <a:t>構造は見えなくなる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Ehime, NHC-D</a:t>
            </a:r>
            <a:r>
              <a:rPr lang="ja-JP" altLang="en-US" sz="2000" dirty="0" smtClean="0"/>
              <a:t>は非常に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小さい</a:t>
            </a:r>
            <a:r>
              <a:rPr lang="en-US" altLang="ja-JP" sz="2000" dirty="0" smtClean="0"/>
              <a:t>conversion width</a:t>
            </a:r>
          </a:p>
          <a:p>
            <a:pPr>
              <a:buNone/>
            </a:pPr>
            <a:endParaRPr lang="en-US" altLang="ja-JP" sz="2000" dirty="0" smtClean="0"/>
          </a:p>
          <a:p>
            <a:r>
              <a:rPr lang="en-US" altLang="ja-JP" sz="2000" dirty="0" smtClean="0"/>
              <a:t>Spin-flip</a:t>
            </a:r>
            <a:r>
              <a:rPr lang="ja-JP" altLang="en-US" sz="2000" dirty="0" smtClean="0"/>
              <a:t>と</a:t>
            </a:r>
            <a:r>
              <a:rPr lang="en-US" altLang="ja-JP" sz="2000" dirty="0" smtClean="0"/>
              <a:t>spin-non-flip</a:t>
            </a:r>
          </a:p>
          <a:p>
            <a:pPr>
              <a:buNone/>
            </a:pPr>
            <a:r>
              <a:rPr lang="ja-JP" altLang="en-US" sz="2000" dirty="0" smtClean="0"/>
              <a:t>のピーク</a:t>
            </a:r>
            <a:r>
              <a:rPr lang="ja-JP" altLang="en-US" sz="2000" dirty="0" smtClean="0"/>
              <a:t>の位置は</a:t>
            </a:r>
            <a:r>
              <a:rPr lang="en-US" altLang="ja-JP" sz="2000" dirty="0" smtClean="0"/>
              <a:t>, spin-spin</a:t>
            </a:r>
          </a:p>
          <a:p>
            <a:pPr>
              <a:buNone/>
            </a:pPr>
            <a:r>
              <a:rPr lang="ja-JP" altLang="en-US" sz="2000" dirty="0" smtClean="0"/>
              <a:t>相互作用</a:t>
            </a:r>
            <a:r>
              <a:rPr lang="ja-JP" altLang="en-US" sz="2000" dirty="0" smtClean="0"/>
              <a:t>の符号による</a:t>
            </a:r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  <p:pic>
        <p:nvPicPr>
          <p:cNvPr id="1027" name="Picture 3" descr="C:\Documents and Settings\masaaki\My Documents\temp\storeroom\spectra\color_KK_all_Be1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2878" y="332656"/>
            <a:ext cx="6005626" cy="6525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Production cross section 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C(K-,K+)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39</a:t>
            </a:fld>
            <a:endParaRPr kumimoji="1" lang="ja-JP" altLang="en-US" dirty="0"/>
          </a:p>
        </p:txBody>
      </p:sp>
      <p:pic>
        <p:nvPicPr>
          <p:cNvPr id="5123" name="Picture 3" descr="C:\Documents and Settings\masaaki\My Documents\temp\storeroom\spectra\color_KK_ND_ang_Be1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9406"/>
            <a:ext cx="6192688" cy="67285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sd</a:t>
            </a:r>
            <a:r>
              <a:rPr kumimoji="1" lang="ja-JP" altLang="en-US" dirty="0" smtClean="0"/>
              <a:t>シェル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ja-JP" altLang="en-US" dirty="0" smtClean="0"/>
              <a:t>ハイパー核構造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200" u="sng" dirty="0" smtClean="0">
                <a:solidFill>
                  <a:schemeClr val="tx1"/>
                </a:solidFill>
              </a:rPr>
              <a:t>構造の違いに着目した先行研究</a:t>
            </a:r>
            <a:endParaRPr kumimoji="1" lang="en-US" altLang="ja-JP" sz="2200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ja-JP" altLang="en-US" sz="2200" dirty="0" smtClean="0">
                <a:solidFill>
                  <a:schemeClr val="tx1"/>
                </a:solidFill>
              </a:rPr>
              <a:t>例）</a:t>
            </a:r>
            <a:r>
              <a:rPr lang="en-US" altLang="ja-JP" sz="2200" baseline="30000" dirty="0" smtClean="0">
                <a:solidFill>
                  <a:schemeClr val="tx1"/>
                </a:solidFill>
              </a:rPr>
              <a:t>20</a:t>
            </a:r>
            <a:r>
              <a:rPr lang="en-US" altLang="ja-JP" sz="2200" baseline="-2500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altLang="ja-JP" sz="2200" dirty="0" smtClean="0">
                <a:solidFill>
                  <a:schemeClr val="tx1"/>
                </a:solidFill>
              </a:rPr>
              <a:t>Ne</a:t>
            </a:r>
            <a:r>
              <a:rPr lang="ja-JP" altLang="en-US" sz="2200" dirty="0" smtClean="0">
                <a:solidFill>
                  <a:schemeClr val="tx1"/>
                </a:solidFill>
              </a:rPr>
              <a:t>：基底状態のパリティの逆転</a:t>
            </a:r>
            <a:endParaRPr kumimoji="1" lang="en-US" altLang="ja-JP" sz="2200" dirty="0" smtClean="0">
              <a:solidFill>
                <a:schemeClr val="tx1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r>
              <a:rPr lang="ja-JP" altLang="en-US" sz="2200" dirty="0" smtClean="0"/>
              <a:t>クラスター模型に基づく構造研究</a:t>
            </a:r>
            <a:endParaRPr lang="en-US" altLang="ja-JP" sz="2200" dirty="0" smtClean="0"/>
          </a:p>
          <a:p>
            <a:pPr lvl="1"/>
            <a:endParaRPr kumimoji="1" lang="en-US" altLang="ja-JP" sz="2200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68" name="正方形/長方形 67"/>
          <p:cNvSpPr/>
          <p:nvPr/>
        </p:nvSpPr>
        <p:spPr>
          <a:xfrm>
            <a:off x="1000100" y="1571612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T. </a:t>
            </a:r>
            <a:r>
              <a:rPr lang="en-US" altLang="ja-JP" sz="2000" dirty="0" err="1" smtClean="0"/>
              <a:t>Sakuda</a:t>
            </a:r>
            <a:r>
              <a:rPr lang="en-US" altLang="ja-JP" sz="2000" dirty="0" smtClean="0"/>
              <a:t> and H. </a:t>
            </a:r>
            <a:r>
              <a:rPr lang="en-US" altLang="ja-JP" sz="2000" dirty="0" err="1" smtClean="0"/>
              <a:t>Bandō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Prog</a:t>
            </a:r>
            <a:r>
              <a:rPr lang="en-US" altLang="ja-JP" sz="2000" dirty="0" smtClean="0"/>
              <a:t>. </a:t>
            </a:r>
            <a:r>
              <a:rPr lang="en-US" altLang="ja-JP" sz="2000" dirty="0" err="1" smtClean="0"/>
              <a:t>Theor</a:t>
            </a:r>
            <a:r>
              <a:rPr lang="en-US" altLang="ja-JP" sz="2000" dirty="0" smtClean="0"/>
              <a:t>. Phys. </a:t>
            </a:r>
            <a:r>
              <a:rPr lang="en-US" altLang="ja-JP" sz="2000" b="1" dirty="0" smtClean="0"/>
              <a:t>78</a:t>
            </a:r>
            <a:r>
              <a:rPr lang="en-US" altLang="ja-JP" sz="2000" dirty="0" smtClean="0"/>
              <a:t> (1987), 1317.</a:t>
            </a:r>
            <a:r>
              <a:rPr lang="ja-JP" altLang="en-US" sz="2000" dirty="0" smtClean="0"/>
              <a:t>　</a:t>
            </a:r>
            <a:endParaRPr lang="en-US" altLang="ja-JP" sz="2000" dirty="0" smtClean="0"/>
          </a:p>
        </p:txBody>
      </p:sp>
      <p:grpSp>
        <p:nvGrpSpPr>
          <p:cNvPr id="4" name="グループ化 54"/>
          <p:cNvGrpSpPr/>
          <p:nvPr/>
        </p:nvGrpSpPr>
        <p:grpSpPr>
          <a:xfrm>
            <a:off x="1740948" y="2643182"/>
            <a:ext cx="5760010" cy="3643338"/>
            <a:chOff x="1455196" y="2143116"/>
            <a:chExt cx="5760010" cy="3643338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000628" y="5355567"/>
              <a:ext cx="928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baseline="30000" dirty="0" smtClean="0"/>
                <a:t>2</a:t>
              </a:r>
              <a:r>
                <a:rPr kumimoji="1" lang="en-US" altLang="ja-JP" sz="2200" b="1" baseline="30000" dirty="0" smtClean="0"/>
                <a:t>0</a:t>
              </a:r>
              <a:r>
                <a:rPr kumimoji="1" lang="en-US" altLang="ja-JP" sz="2200" b="1" baseline="-25000" dirty="0" smtClean="0"/>
                <a:t>Λ</a:t>
              </a:r>
              <a:r>
                <a:rPr kumimoji="1" lang="en-US" altLang="ja-JP" sz="2200" b="1" dirty="0" smtClean="0"/>
                <a:t>Ne</a:t>
              </a:r>
              <a:endParaRPr kumimoji="1" lang="ja-JP" altLang="en-US" sz="2200" b="1" dirty="0"/>
            </a:p>
          </p:txBody>
        </p:sp>
        <p:cxnSp>
          <p:nvCxnSpPr>
            <p:cNvPr id="42" name="直線コネクタ 41"/>
            <p:cNvCxnSpPr/>
            <p:nvPr/>
          </p:nvCxnSpPr>
          <p:spPr>
            <a:xfrm flipV="1">
              <a:off x="3571868" y="2712361"/>
              <a:ext cx="2643206" cy="89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124"/>
            <p:cNvGrpSpPr/>
            <p:nvPr/>
          </p:nvGrpSpPr>
          <p:grpSpPr>
            <a:xfrm>
              <a:off x="5643570" y="2714619"/>
              <a:ext cx="1571636" cy="2812834"/>
              <a:chOff x="6143636" y="1730656"/>
              <a:chExt cx="1571636" cy="2812834"/>
            </a:xfrm>
          </p:grpSpPr>
          <p:sp>
            <p:nvSpPr>
              <p:cNvPr id="63" name="テキスト ボックス 3"/>
              <p:cNvSpPr txBox="1"/>
              <p:nvPr/>
            </p:nvSpPr>
            <p:spPr>
              <a:xfrm>
                <a:off x="7117300" y="4143380"/>
                <a:ext cx="597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/>
                  <a:t>1</a:t>
                </a:r>
                <a:r>
                  <a:rPr kumimoji="1" lang="en-US" altLang="ja-JP" sz="2000" b="1" dirty="0" smtClean="0"/>
                  <a:t> </a:t>
                </a:r>
                <a:r>
                  <a:rPr lang="en-US" altLang="ja-JP" sz="2000" b="1" baseline="30000" dirty="0" smtClean="0"/>
                  <a:t>–</a:t>
                </a:r>
                <a:r>
                  <a:rPr lang="en-US" altLang="ja-JP" sz="2000" dirty="0" smtClean="0"/>
                  <a:t>   </a:t>
                </a:r>
              </a:p>
            </p:txBody>
          </p:sp>
          <p:cxnSp>
            <p:nvCxnSpPr>
              <p:cNvPr id="110" name="直線コネクタ 109"/>
              <p:cNvCxnSpPr/>
              <p:nvPr/>
            </p:nvCxnSpPr>
            <p:spPr>
              <a:xfrm>
                <a:off x="6302010" y="4357694"/>
                <a:ext cx="902226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矢印コネクタ 122"/>
              <p:cNvCxnSpPr/>
              <p:nvPr/>
            </p:nvCxnSpPr>
            <p:spPr>
              <a:xfrm rot="5400000">
                <a:off x="5392237" y="3052766"/>
                <a:ext cx="2645013" cy="79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テキスト ボックス 7"/>
              <p:cNvSpPr txBox="1"/>
              <p:nvPr/>
            </p:nvSpPr>
            <p:spPr>
              <a:xfrm>
                <a:off x="6143636" y="2687869"/>
                <a:ext cx="116548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18.9</a:t>
                </a:r>
                <a:r>
                  <a:rPr kumimoji="1" lang="en-US" altLang="ja-JP" sz="2000" b="1" dirty="0" smtClean="0"/>
                  <a:t>MeV</a:t>
                </a:r>
              </a:p>
            </p:txBody>
          </p:sp>
        </p:grpSp>
        <p:grpSp>
          <p:nvGrpSpPr>
            <p:cNvPr id="6" name="グループ化 129"/>
            <p:cNvGrpSpPr/>
            <p:nvPr/>
          </p:nvGrpSpPr>
          <p:grpSpPr>
            <a:xfrm>
              <a:off x="1455196" y="2143116"/>
              <a:ext cx="2831052" cy="1859647"/>
              <a:chOff x="955130" y="2214335"/>
              <a:chExt cx="2831052" cy="1859647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2455328" y="2783580"/>
                <a:ext cx="133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0.275</a:t>
                </a:r>
                <a:r>
                  <a:rPr lang="en-US" altLang="ja-JP" sz="2000" dirty="0" smtClean="0"/>
                  <a:t>M</a:t>
                </a:r>
                <a:r>
                  <a:rPr kumimoji="1" lang="en-US" altLang="ja-JP" sz="2000" dirty="0" smtClean="0"/>
                  <a:t>eV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2169576" y="3643095"/>
                <a:ext cx="7593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/>
                  <a:t> </a:t>
                </a:r>
                <a:r>
                  <a:rPr kumimoji="1" lang="en-US" altLang="ja-JP" sz="2200" b="1" baseline="30000" dirty="0" smtClean="0"/>
                  <a:t>19</a:t>
                </a:r>
                <a:r>
                  <a:rPr kumimoji="1" lang="en-US" altLang="ja-JP" sz="2200" b="1" dirty="0" smtClean="0"/>
                  <a:t>Ne</a:t>
                </a:r>
                <a:endParaRPr kumimoji="1" lang="ja-JP" altLang="en-US" sz="2200" b="1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1496140" y="3000372"/>
                <a:ext cx="857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/>
                  <a:t>1/2</a:t>
                </a:r>
                <a:r>
                  <a:rPr lang="en-US" altLang="ja-JP" sz="2000" b="1" baseline="30000" dirty="0" smtClean="0">
                    <a:latin typeface="Symbol" pitchFamily="18" charset="2"/>
                  </a:rPr>
                  <a:t>+</a:t>
                </a: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556106" y="2584764"/>
                <a:ext cx="785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/>
                  <a:t>1/2</a:t>
                </a:r>
                <a:r>
                  <a:rPr kumimoji="1" lang="en-US" altLang="ja-JP" sz="2000" b="1" baseline="30000" dirty="0" smtClean="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955130" y="2214335"/>
                <a:ext cx="27596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/>
                  <a:t>クラスター</a:t>
                </a:r>
                <a:r>
                  <a:rPr lang="ja-JP" altLang="en-US" sz="2000" dirty="0" smtClean="0"/>
                  <a:t>構造</a:t>
                </a:r>
                <a:r>
                  <a:rPr lang="en-US" altLang="ja-JP" sz="2000" dirty="0" smtClean="0"/>
                  <a:t>(</a:t>
                </a:r>
                <a:r>
                  <a:rPr lang="en-US" altLang="ja-JP" sz="2000" dirty="0" smtClean="0">
                    <a:latin typeface="Symbol" pitchFamily="18" charset="2"/>
                  </a:rPr>
                  <a:t>a</a:t>
                </a:r>
                <a:r>
                  <a:rPr lang="en-US" altLang="ja-JP" sz="2000" dirty="0" smtClean="0"/>
                  <a:t> + </a:t>
                </a:r>
                <a:r>
                  <a:rPr lang="en-US" altLang="ja-JP" sz="2000" baseline="30000" dirty="0" smtClean="0"/>
                  <a:t>15</a:t>
                </a:r>
                <a:r>
                  <a:rPr lang="en-US" altLang="ja-JP" sz="2000" dirty="0" smtClean="0"/>
                  <a:t>O)</a:t>
                </a:r>
                <a:endParaRPr kumimoji="1" lang="ja-JP" altLang="en-US" sz="2000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1071538" y="3314423"/>
                <a:ext cx="1383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dirty="0" smtClean="0"/>
                  <a:t>シェル構造</a:t>
                </a:r>
                <a:endParaRPr kumimoji="1" lang="ja-JP" altLang="en-US" sz="2000" dirty="0"/>
              </a:p>
            </p:txBody>
          </p:sp>
          <p:cxnSp>
            <p:nvCxnSpPr>
              <p:cNvPr id="54" name="直線コネクタ 53"/>
              <p:cNvCxnSpPr/>
              <p:nvPr/>
            </p:nvCxnSpPr>
            <p:spPr>
              <a:xfrm>
                <a:off x="2169576" y="2768972"/>
                <a:ext cx="902226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>
                <a:off x="2169576" y="3184580"/>
                <a:ext cx="902226" cy="158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矢印コネクタ 127"/>
              <p:cNvCxnSpPr/>
              <p:nvPr/>
            </p:nvCxnSpPr>
            <p:spPr>
              <a:xfrm rot="5400000">
                <a:off x="2214546" y="2984080"/>
                <a:ext cx="428628" cy="1588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線コネクタ 35"/>
            <p:cNvCxnSpPr/>
            <p:nvPr/>
          </p:nvCxnSpPr>
          <p:spPr>
            <a:xfrm>
              <a:off x="3599164" y="3115952"/>
              <a:ext cx="1500198" cy="158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45"/>
            <p:cNvGrpSpPr/>
            <p:nvPr/>
          </p:nvGrpSpPr>
          <p:grpSpPr>
            <a:xfrm>
              <a:off x="4224256" y="3113548"/>
              <a:ext cx="1432134" cy="2142063"/>
              <a:chOff x="4224256" y="3113548"/>
              <a:chExt cx="1432134" cy="2142063"/>
            </a:xfrm>
          </p:grpSpPr>
          <p:sp>
            <p:nvSpPr>
              <p:cNvPr id="59" name="テキスト ボックス 58"/>
              <p:cNvSpPr txBox="1"/>
              <p:nvPr/>
            </p:nvSpPr>
            <p:spPr>
              <a:xfrm>
                <a:off x="4224256" y="4855501"/>
                <a:ext cx="500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/>
                  <a:t>0</a:t>
                </a:r>
                <a:r>
                  <a:rPr lang="en-US" altLang="ja-JP" sz="2000" b="1" baseline="30000" dirty="0" smtClean="0"/>
                  <a:t>+</a:t>
                </a:r>
                <a:r>
                  <a:rPr lang="en-US" altLang="ja-JP" sz="2000" dirty="0" smtClean="0"/>
                  <a:t> </a:t>
                </a: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>
                <a:off x="4683880" y="5026061"/>
                <a:ext cx="902226" cy="158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 rot="5400000">
                <a:off x="4107653" y="4077167"/>
                <a:ext cx="192882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4500562" y="3929066"/>
                <a:ext cx="115582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 smtClean="0"/>
                  <a:t>15.6MeV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40</a:t>
            </a:fld>
            <a:endParaRPr kumimoji="1" lang="ja-JP" altLang="en-US" dirty="0"/>
          </a:p>
        </p:txBody>
      </p:sp>
      <p:pic>
        <p:nvPicPr>
          <p:cNvPr id="6146" name="Picture 2" descr="C:\Documents and Settings\masaaki\My Documents\temp\storeroom\spectra\color_KK_ES_ang_Be1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620" y="476672"/>
            <a:ext cx="5860876" cy="63680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反対称化分子動力学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90872" y="2564904"/>
            <a:ext cx="8229600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u="sng" dirty="0" smtClean="0">
                <a:solidFill>
                  <a:schemeClr val="tx2"/>
                </a:solidFill>
              </a:rPr>
              <a:t>試行波動関数</a:t>
            </a:r>
            <a:endParaRPr kumimoji="1" lang="en-US" altLang="ja-JP" u="sng" dirty="0" smtClean="0">
              <a:solidFill>
                <a:schemeClr val="tx2"/>
              </a:solidFill>
            </a:endParaRPr>
          </a:p>
          <a:p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parity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の固有状態に射影した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Slater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行列式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grpSp>
        <p:nvGrpSpPr>
          <p:cNvPr id="7" name="グループ化 12"/>
          <p:cNvGrpSpPr/>
          <p:nvPr/>
        </p:nvGrpSpPr>
        <p:grpSpPr>
          <a:xfrm>
            <a:off x="1141110" y="3356992"/>
            <a:ext cx="5278162" cy="604433"/>
            <a:chOff x="986750" y="1456415"/>
            <a:chExt cx="5278162" cy="6044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1456415"/>
              <a:ext cx="2917048" cy="60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6750" y="1456416"/>
              <a:ext cx="2081353" cy="54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590872" y="4149080"/>
            <a:ext cx="822960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一粒子波束を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波束で記述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580528" y="692696"/>
            <a:ext cx="8229600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Hamiltonian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24744"/>
            <a:ext cx="3351727" cy="27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590872" y="1484784"/>
            <a:ext cx="8229600" cy="108012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有効相互作用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(low-momentum)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Volkov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Modified </a:t>
            </a:r>
            <a:r>
              <a:rPr kumimoji="1" lang="en-US" altLang="ja-JP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Volkov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Gogny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(G-matrix oriented, 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density approx. (</a:t>
            </a:r>
            <a:r>
              <a:rPr kumimoji="1" lang="en-US" altLang="ja-JP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dependence))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グループ化 23"/>
          <p:cNvGrpSpPr/>
          <p:nvPr/>
        </p:nvGrpSpPr>
        <p:grpSpPr>
          <a:xfrm>
            <a:off x="1115616" y="4509120"/>
            <a:ext cx="7488832" cy="732764"/>
            <a:chOff x="1115616" y="4437112"/>
            <a:chExt cx="7488832" cy="732764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616" y="4869160"/>
              <a:ext cx="4897374" cy="300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 r="3031" b="142"/>
            <a:stretch>
              <a:fillRect/>
            </a:stretch>
          </p:blipFill>
          <p:spPr bwMode="auto">
            <a:xfrm>
              <a:off x="6444208" y="4875502"/>
              <a:ext cx="216024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5616" y="4437112"/>
              <a:ext cx="2896692" cy="30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590872" y="5517232"/>
            <a:ext cx="822960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ja-JP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variational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parameter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 b="65687"/>
          <a:stretch>
            <a:fillRect/>
          </a:stretch>
        </p:blipFill>
        <p:spPr bwMode="auto">
          <a:xfrm>
            <a:off x="1093545" y="5898785"/>
            <a:ext cx="670143" cy="3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1403648" y="5843900"/>
            <a:ext cx="5241776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ja-JP" sz="2000" b="1" dirty="0" smtClean="0">
                <a:solidFill>
                  <a:srgbClr val="FF0000"/>
                </a:solidFill>
              </a:rPr>
              <a:t>: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波束の相空間での位置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コンテンツ プレースホルダ 2"/>
          <p:cNvSpPr txBox="1">
            <a:spLocks/>
          </p:cNvSpPr>
          <p:nvPr/>
        </p:nvSpPr>
        <p:spPr>
          <a:xfrm>
            <a:off x="5508104" y="5805264"/>
            <a:ext cx="216024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ja-JP" sz="2000" b="1" dirty="0" smtClean="0">
                <a:solidFill>
                  <a:srgbClr val="FF0000"/>
                </a:solidFill>
              </a:rPr>
              <a:t>: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各波束のスピン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9" cstate="print"/>
          <a:srcRect t="29385" b="35369"/>
          <a:stretch>
            <a:fillRect/>
          </a:stretch>
        </p:blipFill>
        <p:spPr bwMode="auto">
          <a:xfrm>
            <a:off x="4788024" y="5805264"/>
            <a:ext cx="670143" cy="34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9" cstate="print"/>
          <a:srcRect t="69956"/>
          <a:stretch>
            <a:fillRect/>
          </a:stretch>
        </p:blipFill>
        <p:spPr bwMode="auto">
          <a:xfrm>
            <a:off x="1115616" y="6156920"/>
            <a:ext cx="670143" cy="2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コンテンツ プレースホルダ 2"/>
          <p:cNvSpPr txBox="1">
            <a:spLocks/>
          </p:cNvSpPr>
          <p:nvPr/>
        </p:nvSpPr>
        <p:spPr>
          <a:xfrm>
            <a:off x="1403648" y="6165304"/>
            <a:ext cx="5241776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ja-JP" sz="2000" b="1" dirty="0" smtClean="0">
                <a:solidFill>
                  <a:srgbClr val="FF0000"/>
                </a:solidFill>
              </a:rPr>
              <a:t>: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波束の変形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41"/>
          <p:cNvGrpSpPr/>
          <p:nvPr/>
        </p:nvGrpSpPr>
        <p:grpSpPr>
          <a:xfrm>
            <a:off x="971600" y="2708920"/>
            <a:ext cx="7101336" cy="2684440"/>
            <a:chOff x="1071064" y="1598615"/>
            <a:chExt cx="7101336" cy="2684440"/>
          </a:xfrm>
        </p:grpSpPr>
        <p:sp>
          <p:nvSpPr>
            <p:cNvPr id="7" name="左大かっこ 6"/>
            <p:cNvSpPr/>
            <p:nvPr/>
          </p:nvSpPr>
          <p:spPr>
            <a:xfrm>
              <a:off x="1448764" y="2276872"/>
              <a:ext cx="101300" cy="1266245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左大かっこ 7"/>
            <p:cNvSpPr/>
            <p:nvPr/>
          </p:nvSpPr>
          <p:spPr>
            <a:xfrm flipH="1">
              <a:off x="2742508" y="2276872"/>
              <a:ext cx="101300" cy="1266245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134710" y="2276872"/>
              <a:ext cx="455848" cy="55714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 flipH="1" flipV="1">
              <a:off x="2324647" y="2517459"/>
              <a:ext cx="75975" cy="75975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729511" y="2378171"/>
              <a:ext cx="455848" cy="55714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flipH="1" flipV="1">
              <a:off x="1919449" y="2618758"/>
              <a:ext cx="75975" cy="75975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628212" y="2783370"/>
              <a:ext cx="455848" cy="55714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 flipH="1" flipV="1">
              <a:off x="1818149" y="3023957"/>
              <a:ext cx="75975" cy="75975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1982760" y="2580771"/>
              <a:ext cx="455848" cy="55714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flipH="1" flipV="1">
              <a:off x="2172698" y="2821358"/>
              <a:ext cx="75975" cy="75975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236010" y="2884669"/>
              <a:ext cx="455848" cy="55714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 flipH="1" flipV="1">
              <a:off x="2425947" y="3125256"/>
              <a:ext cx="75975" cy="75975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左大かっこ 18"/>
            <p:cNvSpPr/>
            <p:nvPr/>
          </p:nvSpPr>
          <p:spPr>
            <a:xfrm>
              <a:off x="6777357" y="1649265"/>
              <a:ext cx="101300" cy="1063646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左大かっこ 19"/>
            <p:cNvSpPr/>
            <p:nvPr/>
          </p:nvSpPr>
          <p:spPr>
            <a:xfrm flipH="1">
              <a:off x="8071100" y="1649265"/>
              <a:ext cx="101300" cy="1063646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2400000">
              <a:off x="7108754" y="1598615"/>
              <a:ext cx="759747" cy="111429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flipH="1" flipV="1">
              <a:off x="7450641" y="2117776"/>
              <a:ext cx="75975" cy="75975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564602" y="3219409"/>
              <a:ext cx="455848" cy="45584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flipH="1" flipV="1">
              <a:off x="7754539" y="3409346"/>
              <a:ext cx="75975" cy="75975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6906155" y="3573958"/>
              <a:ext cx="709097" cy="70909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flipH="1" flipV="1">
              <a:off x="7222717" y="3890519"/>
              <a:ext cx="75975" cy="75975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左大かっこ 27"/>
            <p:cNvSpPr/>
            <p:nvPr/>
          </p:nvSpPr>
          <p:spPr>
            <a:xfrm>
              <a:off x="6777357" y="3219409"/>
              <a:ext cx="101300" cy="1063646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左大かっこ 28"/>
            <p:cNvSpPr/>
            <p:nvPr/>
          </p:nvSpPr>
          <p:spPr>
            <a:xfrm flipH="1">
              <a:off x="8071100" y="3219409"/>
              <a:ext cx="101300" cy="1063646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508210" y="3612385"/>
              <a:ext cx="1222003" cy="283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solidFill>
                    <a:schemeClr val="accent1"/>
                  </a:solidFill>
                </a:rPr>
                <a:t>初期波動関数</a:t>
              </a:r>
              <a:endParaRPr kumimoji="1" lang="ja-JP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曲折矢印 30"/>
            <p:cNvSpPr/>
            <p:nvPr/>
          </p:nvSpPr>
          <p:spPr>
            <a:xfrm flipV="1">
              <a:off x="3529105" y="2951186"/>
              <a:ext cx="1012592" cy="962346"/>
            </a:xfrm>
            <a:prstGeom prst="bentArrow">
              <a:avLst>
                <a:gd name="adj1" fmla="val 13411"/>
                <a:gd name="adj2" fmla="val 16460"/>
                <a:gd name="adj3" fmla="val 18358"/>
                <a:gd name="adj4" fmla="val 4375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曲折矢印 31"/>
            <p:cNvSpPr/>
            <p:nvPr/>
          </p:nvSpPr>
          <p:spPr>
            <a:xfrm>
              <a:off x="3529105" y="1988840"/>
              <a:ext cx="1012592" cy="962346"/>
            </a:xfrm>
            <a:prstGeom prst="bentArrow">
              <a:avLst>
                <a:gd name="adj1" fmla="val 13411"/>
                <a:gd name="adj2" fmla="val 16460"/>
                <a:gd name="adj3" fmla="val 18358"/>
                <a:gd name="adj4" fmla="val 4375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275856" y="2849887"/>
              <a:ext cx="303899" cy="1519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821395" y="2741638"/>
              <a:ext cx="1008334" cy="327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 smtClean="0">
                  <a:solidFill>
                    <a:schemeClr val="accent1"/>
                  </a:solidFill>
                </a:rPr>
                <a:t>変分計算</a:t>
              </a:r>
              <a:endParaRPr lang="en-US" altLang="ja-JP" sz="2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763483" y="1844824"/>
              <a:ext cx="1211774" cy="50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chemeClr val="accent1"/>
                  </a:solidFill>
                </a:rPr>
                <a:t>(</a:t>
              </a:r>
              <a:r>
                <a:rPr lang="ja-JP" altLang="en-US" sz="2000" dirty="0" smtClean="0">
                  <a:solidFill>
                    <a:schemeClr val="accent1"/>
                  </a:solidFill>
                </a:rPr>
                <a:t>変形</a:t>
              </a:r>
              <a:r>
                <a:rPr lang="en-US" altLang="ja-JP" sz="2000" dirty="0" smtClean="0">
                  <a:solidFill>
                    <a:schemeClr val="accent1"/>
                  </a:solidFill>
                </a:rPr>
                <a:t>)</a:t>
              </a:r>
            </a:p>
            <a:p>
              <a:pPr algn="ctr"/>
              <a:r>
                <a:rPr lang="ja-JP" altLang="en-US" sz="2000" dirty="0" smtClean="0">
                  <a:solidFill>
                    <a:schemeClr val="accent1"/>
                  </a:solidFill>
                </a:rPr>
                <a:t>一体場の形成</a:t>
              </a:r>
              <a:endParaRPr lang="en-US" altLang="ja-JP" sz="20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904195" y="3589384"/>
              <a:ext cx="1077662" cy="283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chemeClr val="accent1"/>
                  </a:solidFill>
                </a:rPr>
                <a:t>クラスター化</a:t>
              </a:r>
              <a:endParaRPr lang="en-US" altLang="ja-JP" sz="2000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37" name="Picture 2" descr="C:\Documents and Settings\masaaki\My Documents\temp\equation\eq_page1.png"/>
            <p:cNvPicPr>
              <a:picLocks noChangeAspect="1" noChangeArrowheads="1"/>
            </p:cNvPicPr>
            <p:nvPr/>
          </p:nvPicPr>
          <p:blipFill>
            <a:blip r:embed="rId3" cstate="screen"/>
            <a:srcRect l="46744" t="37879" r="48552" b="21573"/>
            <a:stretch>
              <a:fillRect/>
            </a:stretch>
          </p:blipFill>
          <p:spPr bwMode="auto">
            <a:xfrm>
              <a:off x="6399657" y="2003813"/>
              <a:ext cx="269504" cy="380798"/>
            </a:xfrm>
            <a:prstGeom prst="rect">
              <a:avLst/>
            </a:prstGeom>
            <a:noFill/>
          </p:spPr>
        </p:pic>
        <p:pic>
          <p:nvPicPr>
            <p:cNvPr id="38" name="Picture 2" descr="C:\Documents and Settings\masaaki\My Documents\temp\equation\eq_page1.png"/>
            <p:cNvPicPr>
              <a:picLocks noChangeAspect="1" noChangeArrowheads="1"/>
            </p:cNvPicPr>
            <p:nvPr/>
          </p:nvPicPr>
          <p:blipFill>
            <a:blip r:embed="rId3" cstate="screen"/>
            <a:srcRect l="46744" t="37879" r="48552" b="21573"/>
            <a:stretch>
              <a:fillRect/>
            </a:stretch>
          </p:blipFill>
          <p:spPr bwMode="auto">
            <a:xfrm>
              <a:off x="6399657" y="3573958"/>
              <a:ext cx="269504" cy="380798"/>
            </a:xfrm>
            <a:prstGeom prst="rect">
              <a:avLst/>
            </a:prstGeom>
            <a:noFill/>
          </p:spPr>
        </p:pic>
        <p:pic>
          <p:nvPicPr>
            <p:cNvPr id="39" name="Picture 2" descr="C:\Documents and Settings\masaaki\My Documents\temp\equation\eq_page1.png"/>
            <p:cNvPicPr>
              <a:picLocks noChangeAspect="1" noChangeArrowheads="1"/>
            </p:cNvPicPr>
            <p:nvPr/>
          </p:nvPicPr>
          <p:blipFill>
            <a:blip r:embed="rId3" cstate="screen"/>
            <a:srcRect l="46744" t="37879" r="48552" b="21573"/>
            <a:stretch>
              <a:fillRect/>
            </a:stretch>
          </p:blipFill>
          <p:spPr bwMode="auto">
            <a:xfrm>
              <a:off x="1071064" y="2732720"/>
              <a:ext cx="269504" cy="380798"/>
            </a:xfrm>
            <a:prstGeom prst="rect">
              <a:avLst/>
            </a:prstGeom>
            <a:noFill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反対称化分子動力学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J-PARC </a:t>
            </a:r>
            <a:r>
              <a:rPr kumimoji="1" lang="ja-JP" altLang="en-US" smtClean="0"/>
              <a:t>ハドロンサロン</a:t>
            </a:r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10/11/18</a:t>
            </a:r>
            <a:endParaRPr kumimoji="1" lang="ja-JP" altLang="en-US"/>
          </a:p>
        </p:txBody>
      </p:sp>
      <p:sp>
        <p:nvSpPr>
          <p:cNvPr id="23" name="コンテンツ プレースホルダ 2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43872"/>
          </a:xfrm>
        </p:spPr>
        <p:txBody>
          <a:bodyPr/>
          <a:lstStyle/>
          <a:p>
            <a:pPr>
              <a:buNone/>
            </a:pPr>
            <a:r>
              <a:rPr lang="ja-JP" altLang="en-US" u="sng" dirty="0" smtClean="0">
                <a:solidFill>
                  <a:schemeClr val="tx2"/>
                </a:solidFill>
              </a:rPr>
              <a:t>試行波動関数の概略</a:t>
            </a:r>
            <a:endParaRPr kumimoji="1" lang="en-US" altLang="ja-JP" u="sng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ja-JP" altLang="en-US" sz="2000" dirty="0" smtClean="0"/>
              <a:t>エネルギー期待値を最小にする、波束中心･スピン･波束の変形を求める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量子数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パリティ</a:t>
            </a:r>
            <a:r>
              <a:rPr lang="en-US" altLang="ja-JP" sz="2000" dirty="0" smtClean="0"/>
              <a:t>,</a:t>
            </a:r>
            <a:r>
              <a:rPr lang="ja-JP" altLang="en-US" sz="2000" dirty="0" smtClean="0"/>
              <a:t>角運動量</a:t>
            </a:r>
            <a:r>
              <a:rPr lang="en-US" altLang="ja-JP" sz="2000" dirty="0" smtClean="0"/>
              <a:t>),  </a:t>
            </a:r>
            <a:r>
              <a:rPr lang="ja-JP" altLang="en-US" sz="2000" dirty="0" smtClean="0"/>
              <a:t>拘束条件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変形度</a:t>
            </a:r>
            <a:r>
              <a:rPr lang="en-US" altLang="ja-JP" sz="2000" dirty="0" smtClean="0"/>
              <a:t>, </a:t>
            </a:r>
            <a:r>
              <a:rPr lang="ja-JP" altLang="en-US" sz="2000" dirty="0" smtClean="0"/>
              <a:t>半径等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 に</a:t>
            </a:r>
            <a:r>
              <a:rPr lang="ja-JP" altLang="en-US" sz="2000" dirty="0" smtClean="0"/>
              <a:t>応じて波束が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離合集散</a:t>
            </a:r>
            <a:endParaRPr lang="en-US" altLang="ja-JP" sz="2000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37634" y="5805264"/>
            <a:ext cx="7925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通常核で、中性子数の増加</a:t>
            </a:r>
            <a:r>
              <a:rPr kumimoji="1"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中性子過剰核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ja-JP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や励起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エネルギーの変化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高励起状態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に伴う核構造の変化に主眼を置いた研究を中心として展開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中性子</a:t>
            </a:r>
            <a:r>
              <a:rPr lang="ja-JP" altLang="en-US" dirty="0" smtClean="0"/>
              <a:t>の増加に伴う</a:t>
            </a:r>
            <a:r>
              <a:rPr kumimoji="1" lang="ja-JP" altLang="en-US" dirty="0" smtClean="0"/>
              <a:t>クラスタの</a:t>
            </a:r>
            <a:r>
              <a:rPr lang="ja-JP" altLang="en-US" dirty="0" smtClean="0"/>
              <a:t>発現</a:t>
            </a:r>
            <a:r>
              <a:rPr kumimoji="1" lang="en-US" altLang="ja-JP" dirty="0" smtClean="0"/>
              <a:t>(2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+xn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648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813685" y="6444044"/>
            <a:ext cx="722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Y. </a:t>
            </a:r>
            <a:r>
              <a:rPr lang="en-US" altLang="ja-JP" dirty="0" err="1" smtClean="0"/>
              <a:t>Kanada-En'yo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Horiuchi</a:t>
            </a:r>
            <a:r>
              <a:rPr lang="en-US" altLang="ja-JP" dirty="0" smtClean="0"/>
              <a:t> and A. Ono, Phys. Rev</a:t>
            </a:r>
            <a:r>
              <a:rPr lang="en-US" altLang="ja-JP" dirty="0" smtClean="0"/>
              <a:t>. C</a:t>
            </a:r>
            <a:r>
              <a:rPr lang="en-US" altLang="ja-JP" b="1" dirty="0" smtClean="0"/>
              <a:t>52</a:t>
            </a:r>
            <a:r>
              <a:rPr lang="en-US" altLang="ja-JP" b="1" dirty="0" smtClean="0"/>
              <a:t>, 628 (1995).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49844"/>
          </a:xfrm>
        </p:spPr>
        <p:txBody>
          <a:bodyPr/>
          <a:lstStyle/>
          <a:p>
            <a:pPr algn="ctr"/>
            <a:r>
              <a:rPr lang="ja-JP" altLang="en-US" dirty="0" smtClean="0"/>
              <a:t>反対称化分子動力学</a:t>
            </a:r>
            <a:endParaRPr kumimoji="1" lang="ja-JP" altLang="en-US" dirty="0"/>
          </a:p>
        </p:txBody>
      </p:sp>
      <p:pic>
        <p:nvPicPr>
          <p:cNvPr id="3074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5267730"/>
            <a:ext cx="4929254" cy="642942"/>
          </a:xfrm>
          <a:prstGeom prst="rect">
            <a:avLst/>
          </a:prstGeom>
          <a:noFill/>
        </p:spPr>
      </p:pic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071702"/>
          </a:xfrm>
        </p:spPr>
        <p:txBody>
          <a:bodyPr/>
          <a:lstStyle/>
          <a:p>
            <a:pPr>
              <a:buNone/>
            </a:pPr>
            <a:r>
              <a:rPr kumimoji="1" lang="en-US" altLang="ja-JP" b="1" u="sng" dirty="0" smtClean="0">
                <a:solidFill>
                  <a:schemeClr val="tx2"/>
                </a:solidFill>
              </a:rPr>
              <a:t>Angular momentum projection</a:t>
            </a:r>
          </a:p>
          <a:p>
            <a:endParaRPr lang="en-US" altLang="ja-JP" b="1" dirty="0" smtClean="0">
              <a:solidFill>
                <a:schemeClr val="tx2"/>
              </a:solidFill>
            </a:endParaRPr>
          </a:p>
          <a:p>
            <a:endParaRPr kumimoji="1" lang="en-US" altLang="ja-JP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altLang="ja-JP" b="1" u="sng" dirty="0" smtClean="0">
                <a:solidFill>
                  <a:schemeClr val="tx2"/>
                </a:solidFill>
              </a:rPr>
              <a:t>GCM</a:t>
            </a:r>
          </a:p>
        </p:txBody>
      </p:sp>
      <p:pic>
        <p:nvPicPr>
          <p:cNvPr id="7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714488"/>
            <a:ext cx="4286280" cy="714380"/>
          </a:xfrm>
          <a:prstGeom prst="rect">
            <a:avLst/>
          </a:prstGeom>
          <a:noFill/>
        </p:spPr>
      </p:pic>
      <p:pic>
        <p:nvPicPr>
          <p:cNvPr id="8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1604" y="2714620"/>
            <a:ext cx="4429156" cy="428628"/>
          </a:xfrm>
          <a:prstGeom prst="rect">
            <a:avLst/>
          </a:prstGeom>
          <a:noFill/>
        </p:spPr>
      </p:pic>
      <p:pic>
        <p:nvPicPr>
          <p:cNvPr id="9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786" y="3857628"/>
            <a:ext cx="3071834" cy="642942"/>
          </a:xfrm>
          <a:prstGeom prst="rect">
            <a:avLst/>
          </a:prstGeom>
          <a:noFill/>
        </p:spPr>
      </p:pic>
      <p:pic>
        <p:nvPicPr>
          <p:cNvPr id="10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42" y="6053548"/>
            <a:ext cx="8286776" cy="375848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428596" y="3324525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tx2"/>
                </a:solidFill>
              </a:rPr>
              <a:t>Generator Coordinate:   </a:t>
            </a:r>
            <a:r>
              <a:rPr kumimoji="1" lang="en-US" altLang="ja-JP" sz="2000" b="1" dirty="0" err="1" smtClean="0">
                <a:solidFill>
                  <a:schemeClr val="tx2"/>
                </a:solidFill>
              </a:rPr>
              <a:t>quadrupole</a:t>
            </a:r>
            <a:r>
              <a:rPr kumimoji="1" lang="en-US" altLang="ja-JP" sz="2000" b="1" dirty="0" smtClean="0">
                <a:solidFill>
                  <a:schemeClr val="tx2"/>
                </a:solidFill>
              </a:rPr>
              <a:t> deformation </a:t>
            </a:r>
            <a:r>
              <a:rPr kumimoji="1" lang="en-US" altLang="ja-JP" sz="2000" b="1" dirty="0" smtClean="0">
                <a:solidFill>
                  <a:schemeClr val="tx2"/>
                </a:solidFill>
                <a:latin typeface="Symbol" pitchFamily="18" charset="2"/>
              </a:rPr>
              <a:t>b</a:t>
            </a:r>
            <a:endParaRPr kumimoji="1" lang="ja-JP" altLang="en-US" sz="2000" b="1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596" y="4714884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tx2"/>
                </a:solidFill>
              </a:rPr>
              <a:t>Hill-Wheeler eq.</a:t>
            </a:r>
            <a:endParaRPr kumimoji="1" lang="ja-JP" altLang="en-US" sz="2000" b="1" dirty="0">
              <a:solidFill>
                <a:schemeClr val="tx2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baseline="30000" dirty="0" smtClean="0"/>
              <a:t>44</a:t>
            </a:r>
            <a:r>
              <a:rPr kumimoji="1" lang="en-US" altLang="ja-JP" dirty="0" smtClean="0"/>
              <a:t>Ti: shell </a:t>
            </a: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α+</a:t>
            </a:r>
            <a:r>
              <a:rPr kumimoji="1" lang="en-US" altLang="ja-JP" baseline="30000" dirty="0" smtClean="0"/>
              <a:t>40</a:t>
            </a:r>
            <a:r>
              <a:rPr kumimoji="1" lang="en-US" altLang="ja-JP" dirty="0" smtClean="0"/>
              <a:t>Ca</a:t>
            </a:r>
            <a:r>
              <a:rPr lang="ja-JP" altLang="en-US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baseline="30000" dirty="0" smtClean="0"/>
              <a:t>16</a:t>
            </a:r>
            <a:r>
              <a:rPr lang="en-US" altLang="ja-JP" dirty="0" smtClean="0"/>
              <a:t>O+</a:t>
            </a:r>
            <a:r>
              <a:rPr lang="en-US" altLang="ja-JP" baseline="30000" dirty="0" smtClean="0"/>
              <a:t>28</a:t>
            </a:r>
            <a:r>
              <a:rPr lang="en-US" altLang="ja-JP" dirty="0" smtClean="0"/>
              <a:t>Si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17" y="1187574"/>
            <a:ext cx="8711271" cy="562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1910"/>
          <a:stretch>
            <a:fillRect/>
          </a:stretch>
        </p:blipFill>
        <p:spPr bwMode="auto">
          <a:xfrm>
            <a:off x="251520" y="3212976"/>
            <a:ext cx="4905091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2"/>
          <p:cNvSpPr txBox="1">
            <a:spLocks/>
          </p:cNvSpPr>
          <p:nvPr/>
        </p:nvSpPr>
        <p:spPr>
          <a:xfrm>
            <a:off x="609600" y="-27384"/>
            <a:ext cx="8229600" cy="648072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600" dirty="0" smtClean="0">
                <a:solidFill>
                  <a:schemeClr val="tx2"/>
                </a:solidFill>
              </a:rPr>
              <a:t>反対称化分子動力学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ユーザー定義 2">
      <a:majorFont>
        <a:latin typeface="Adobe Caslon Pro"/>
        <a:ea typeface="HGP明朝E"/>
        <a:cs typeface=""/>
      </a:majorFont>
      <a:minorFont>
        <a:latin typeface="Adobe Caslon Pro"/>
        <a:ea typeface="HGP明朝E"/>
        <a:cs typeface="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2696</Words>
  <Application>Microsoft Office PowerPoint</Application>
  <PresentationFormat>画面に合わせる (4:3)</PresentationFormat>
  <Paragraphs>514</Paragraphs>
  <Slides>40</Slides>
  <Notes>40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2" baseType="lpstr">
      <vt:lpstr>リゾート</vt:lpstr>
      <vt:lpstr>数式</vt:lpstr>
      <vt:lpstr>反対称化分子動力学で調べる ハイパー核構造</vt:lpstr>
      <vt:lpstr>ハイパー核構造研究の可能性</vt:lpstr>
      <vt:lpstr>sdシェルLハイパー核構造</vt:lpstr>
      <vt:lpstr>sdシェルLハイパー核構造</vt:lpstr>
      <vt:lpstr>反対称化分子動力学</vt:lpstr>
      <vt:lpstr>反対称化分子動力学</vt:lpstr>
      <vt:lpstr>中性子の増加に伴うクラスタの発現(2a+xn)</vt:lpstr>
      <vt:lpstr>反対称化分子動力学</vt:lpstr>
      <vt:lpstr>スライド 9</vt:lpstr>
      <vt:lpstr>ハイパー核への拡張</vt:lpstr>
      <vt:lpstr>Λ粒子が付け加わることによる核変形の変化</vt:lpstr>
      <vt:lpstr>9LBe</vt:lpstr>
      <vt:lpstr>13LC</vt:lpstr>
      <vt:lpstr>13LC</vt:lpstr>
      <vt:lpstr>20LNe</vt:lpstr>
      <vt:lpstr>20LNe</vt:lpstr>
      <vt:lpstr>Parity inversion in 11Be</vt:lpstr>
      <vt:lpstr>Parity reversion in 12ΛBe</vt:lpstr>
      <vt:lpstr>Λ粒子が付け加わることによる核変形の変化</vt:lpstr>
      <vt:lpstr>20Neの構造</vt:lpstr>
      <vt:lpstr>21ΛNeのスペクトロスコピー</vt:lpstr>
      <vt:lpstr>結果：21LNeの励起スペクトル</vt:lpstr>
      <vt:lpstr>L粒子の”glue-like role”</vt:lpstr>
      <vt:lpstr>構造による違い：L粒子の束縛エネルギー</vt:lpstr>
      <vt:lpstr>α+16O 相対距離の変化とΛ粒子</vt:lpstr>
      <vt:lpstr>Parity Coupling</vt:lpstr>
      <vt:lpstr>構造による違い：核半径</vt:lpstr>
      <vt:lpstr>構造による違い：B(E2) reduction</vt:lpstr>
      <vt:lpstr>２１ΛNeのスペクトロスコピー研究</vt:lpstr>
      <vt:lpstr>Xi Hyper nuclei</vt:lpstr>
      <vt:lpstr>Theoretical Framework of ccAMD</vt:lpstr>
      <vt:lpstr>Spectrum of 12ΞBe</vt:lpstr>
      <vt:lpstr>Spectrum of 12ΞBe</vt:lpstr>
      <vt:lpstr>Intrinsic density distribution</vt:lpstr>
      <vt:lpstr>Production cross section 12C(K-,K+)</vt:lpstr>
      <vt:lpstr>12LC: Level Scheme</vt:lpstr>
      <vt:lpstr>12LC: (p+,K+) spectrum</vt:lpstr>
      <vt:lpstr>Production cross section 12C(K-,K+)</vt:lpstr>
      <vt:lpstr>スライド 39</vt:lpstr>
      <vt:lpstr>スライド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ModifiedBy>masaaki</cp:lastModifiedBy>
  <cp:revision>366</cp:revision>
  <dcterms:modified xsi:type="dcterms:W3CDTF">2010-11-18T03:33:23Z</dcterms:modified>
</cp:coreProperties>
</file>