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1"/>
  </p:notesMasterIdLst>
  <p:handoutMasterIdLst>
    <p:handoutMasterId r:id="rId42"/>
  </p:handoutMasterIdLst>
  <p:sldIdLst>
    <p:sldId id="256" r:id="rId5"/>
    <p:sldId id="326" r:id="rId6"/>
    <p:sldId id="380" r:id="rId7"/>
    <p:sldId id="382" r:id="rId8"/>
    <p:sldId id="426" r:id="rId9"/>
    <p:sldId id="328" r:id="rId10"/>
    <p:sldId id="337" r:id="rId11"/>
    <p:sldId id="473" r:id="rId12"/>
    <p:sldId id="438" r:id="rId13"/>
    <p:sldId id="342" r:id="rId14"/>
    <p:sldId id="343" r:id="rId15"/>
    <p:sldId id="344" r:id="rId16"/>
    <p:sldId id="352" r:id="rId17"/>
    <p:sldId id="433" r:id="rId18"/>
    <p:sldId id="405" r:id="rId19"/>
    <p:sldId id="407" r:id="rId20"/>
    <p:sldId id="408" r:id="rId21"/>
    <p:sldId id="409" r:id="rId22"/>
    <p:sldId id="435" r:id="rId23"/>
    <p:sldId id="411" r:id="rId24"/>
    <p:sldId id="412" r:id="rId25"/>
    <p:sldId id="448" r:id="rId26"/>
    <p:sldId id="474" r:id="rId27"/>
    <p:sldId id="463" r:id="rId28"/>
    <p:sldId id="464" r:id="rId29"/>
    <p:sldId id="465" r:id="rId30"/>
    <p:sldId id="466" r:id="rId31"/>
    <p:sldId id="467" r:id="rId32"/>
    <p:sldId id="468" r:id="rId33"/>
    <p:sldId id="469" r:id="rId34"/>
    <p:sldId id="470" r:id="rId35"/>
    <p:sldId id="471" r:id="rId36"/>
    <p:sldId id="484" r:id="rId37"/>
    <p:sldId id="486" r:id="rId38"/>
    <p:sldId id="481" r:id="rId39"/>
    <p:sldId id="447" r:id="rId40"/>
  </p:sldIdLst>
  <p:sldSz cx="9144000" cy="6858000" type="screen4x3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200" autoAdjust="0"/>
    <p:restoredTop sz="90108" autoAdjust="0"/>
  </p:normalViewPr>
  <p:slideViewPr>
    <p:cSldViewPr>
      <p:cViewPr varScale="1">
        <p:scale>
          <a:sx n="65" d="100"/>
          <a:sy n="65" d="100"/>
        </p:scale>
        <p:origin x="-13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7.wmf"/><Relationship Id="rId7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853AF-7F10-49C1-9DD8-51222FF936B3}" type="datetimeFigureOut">
              <a:rPr kumimoji="1" lang="ja-JP" altLang="en-US" smtClean="0"/>
              <a:pPr/>
              <a:t>2015/8/9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A60EE-70DA-45DF-80E9-98A0B34B42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00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EC019-BE52-4A58-BC06-9FFF2629D1FD}" type="datetimeFigureOut">
              <a:rPr kumimoji="1" lang="ja-JP" altLang="en-US" smtClean="0"/>
              <a:pPr/>
              <a:t>2015/8/9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06A9E-92AC-4111-A9AA-065444522B0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81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06A9E-92AC-4111-A9AA-065444522B00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76D5-17DC-40F3-BD7F-72B8E1C00F40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06A9E-92AC-4111-A9AA-065444522B00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06A9E-92AC-4111-A9AA-065444522B00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76D5-17DC-40F3-BD7F-72B8E1C00F40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76D5-17DC-40F3-BD7F-72B8E1C00F40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03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76D5-17DC-40F3-BD7F-72B8E1C00F40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06A9E-92AC-4111-A9AA-065444522B00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06A9E-92AC-4111-A9AA-065444522B00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806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88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454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1922-5A35-4CA1-9B83-E952A34B7DBC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1922-5A35-4CA1-9B83-E952A34B7DB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1922-5A35-4CA1-9B83-E952A34B7DBC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264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3117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8958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63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67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4775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477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2B2-9BB4-4ACC-BDF0-523724CF9FA2}" type="slidenum">
              <a:rPr lang="ja-JP" altLang="en-US" smtClean="0">
                <a:solidFill>
                  <a:prstClr val="black"/>
                </a:solidFill>
              </a:rPr>
              <a:pPr/>
              <a:t>35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460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2B2-9BB4-4ACC-BDF0-523724CF9FA2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10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06A9E-92AC-4111-A9AA-065444522B00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14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884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3F58-9308-4EBA-B345-29DEC3F98819}" type="datetimeFigureOut">
              <a:rPr kumimoji="1" lang="ja-JP" altLang="en-US" smtClean="0"/>
              <a:pPr/>
              <a:t>2015/8/9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6AB0-DA1B-443B-AA10-FFF4EBECEA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3F58-9308-4EBA-B345-29DEC3F98819}" type="datetimeFigureOut">
              <a:rPr kumimoji="1" lang="ja-JP" altLang="en-US" smtClean="0"/>
              <a:pPr/>
              <a:t>2015/8/9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6AB0-DA1B-443B-AA10-FFF4EBECEA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3F58-9308-4EBA-B345-29DEC3F98819}" type="datetimeFigureOut">
              <a:rPr kumimoji="1" lang="ja-JP" altLang="en-US" smtClean="0"/>
              <a:pPr/>
              <a:t>2015/8/9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6AB0-DA1B-443B-AA10-FFF4EBECEA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kumimoji="1" lang="ja-JP" altLang="en-US" smtClean="0"/>
              <a:pPr/>
              <a:t>2015/8/9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572164"/>
          </a:xfrm>
        </p:spPr>
        <p:txBody>
          <a:bodyPr/>
          <a:lstStyle>
            <a:lvl1pPr>
              <a:buClr>
                <a:srgbClr val="002060"/>
              </a:buClr>
              <a:buSzPct val="80000"/>
              <a:buFont typeface="Wingdings" pitchFamily="2" charset="2"/>
              <a:buChar char="u"/>
              <a:defRPr sz="2800" b="1">
                <a:solidFill>
                  <a:srgbClr val="002060"/>
                </a:solidFill>
              </a:defRPr>
            </a:lvl1pPr>
            <a:lvl2pPr marL="540000">
              <a:buFont typeface="Wingdings" pitchFamily="2" charset="2"/>
              <a:buChar char="l"/>
              <a:defRPr sz="2400" b="1"/>
            </a:lvl2pPr>
            <a:lvl3pPr marL="792000">
              <a:buFont typeface="Calibri" pitchFamily="34" charset="0"/>
              <a:buChar char="–"/>
              <a:defRPr sz="2200" b="1"/>
            </a:lvl3pPr>
            <a:lvl4pPr marL="1008000">
              <a:buFont typeface="Calibri" pitchFamily="34" charset="0"/>
              <a:buChar char="•"/>
              <a:defRPr/>
            </a:lvl4pPr>
            <a:lvl5pPr marL="1260000">
              <a:defRPr sz="1800"/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kumimoji="1" lang="ja-JP" altLang="en-US" smtClean="0"/>
              <a:pPr/>
              <a:t>2015/8/9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kumimoji="1" lang="ja-JP" altLang="en-US" smtClean="0"/>
              <a:pPr/>
              <a:t>2015/8/9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kumimoji="1" lang="ja-JP" altLang="en-US" smtClean="0"/>
              <a:pPr/>
              <a:t>2015/8/9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kumimoji="1" lang="ja-JP" altLang="en-US" smtClean="0"/>
              <a:pPr/>
              <a:t>2015/8/9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kumimoji="1" lang="ja-JP" altLang="en-US" smtClean="0"/>
              <a:pPr/>
              <a:t>2015/8/9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kumimoji="1" lang="ja-JP" altLang="en-US" smtClean="0"/>
              <a:pPr/>
              <a:t>2015/8/9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kumimoji="1" lang="ja-JP" altLang="en-US" smtClean="0"/>
              <a:pPr/>
              <a:t>2015/8/9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3F58-9308-4EBA-B345-29DEC3F98819}" type="datetimeFigureOut">
              <a:rPr kumimoji="1" lang="ja-JP" altLang="en-US" smtClean="0"/>
              <a:pPr/>
              <a:t>2015/8/9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6AB0-DA1B-443B-AA10-FFF4EBECEA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kumimoji="1" lang="ja-JP" altLang="en-US" smtClean="0"/>
              <a:pPr/>
              <a:t>2015/8/9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kumimoji="1" lang="ja-JP" altLang="en-US" smtClean="0"/>
              <a:pPr/>
              <a:t>2015/8/9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kumimoji="1" lang="ja-JP" altLang="en-US" smtClean="0"/>
              <a:pPr/>
              <a:t>2015/8/9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91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572164"/>
          </a:xfrm>
        </p:spPr>
        <p:txBody>
          <a:bodyPr/>
          <a:lstStyle>
            <a:lvl1pPr>
              <a:buClr>
                <a:srgbClr val="002060"/>
              </a:buClr>
              <a:buSzPct val="80000"/>
              <a:buFont typeface="Wingdings" pitchFamily="2" charset="2"/>
              <a:buChar char="u"/>
              <a:defRPr sz="2400" b="1">
                <a:solidFill>
                  <a:srgbClr val="002060"/>
                </a:solidFill>
              </a:defRPr>
            </a:lvl1pPr>
            <a:lvl2pPr marL="432000">
              <a:buFont typeface="Wingdings" pitchFamily="2" charset="2"/>
              <a:buChar char="l"/>
              <a:defRPr sz="2200" b="1"/>
            </a:lvl2pPr>
            <a:lvl3pPr marL="540000">
              <a:buFont typeface="Calibri" pitchFamily="34" charset="0"/>
              <a:buChar char="–"/>
              <a:defRPr sz="2000" b="1"/>
            </a:lvl3pPr>
            <a:lvl4pPr marL="648000">
              <a:buFont typeface="Calibri" pitchFamily="34" charset="0"/>
              <a:buChar char="•"/>
              <a:defRPr/>
            </a:lvl4pPr>
            <a:lvl5pPr marL="1260000">
              <a:defRPr sz="1800"/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554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87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58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72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24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3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3F58-9308-4EBA-B345-29DEC3F98819}" type="datetimeFigureOut">
              <a:rPr kumimoji="1" lang="ja-JP" altLang="en-US" smtClean="0"/>
              <a:pPr/>
              <a:t>2015/8/9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6AB0-DA1B-443B-AA10-FFF4EBECEA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63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06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64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17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572164"/>
          </a:xfrm>
        </p:spPr>
        <p:txBody>
          <a:bodyPr/>
          <a:lstStyle>
            <a:lvl1pPr>
              <a:buClr>
                <a:srgbClr val="002060"/>
              </a:buClr>
              <a:buSzPct val="80000"/>
              <a:buFont typeface="Wingdings" pitchFamily="2" charset="2"/>
              <a:buChar char="u"/>
              <a:defRPr sz="2800" b="1">
                <a:solidFill>
                  <a:srgbClr val="002060"/>
                </a:solidFill>
              </a:defRPr>
            </a:lvl1pPr>
            <a:lvl2pPr marL="540000">
              <a:buFont typeface="Wingdings" pitchFamily="2" charset="2"/>
              <a:buChar char="l"/>
              <a:defRPr sz="2400" b="1"/>
            </a:lvl2pPr>
            <a:lvl3pPr marL="792000">
              <a:buFont typeface="Calibri" pitchFamily="34" charset="0"/>
              <a:buChar char="–"/>
              <a:defRPr sz="2200" b="1"/>
            </a:lvl3pPr>
            <a:lvl4pPr marL="1008000">
              <a:buFont typeface="Calibri" pitchFamily="34" charset="0"/>
              <a:buChar char="•"/>
              <a:defRPr/>
            </a:lvl4pPr>
            <a:lvl5pPr marL="1260000">
              <a:defRPr sz="1800"/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492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93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82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64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2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3F58-9308-4EBA-B345-29DEC3F98819}" type="datetimeFigureOut">
              <a:rPr kumimoji="1" lang="ja-JP" altLang="en-US" smtClean="0"/>
              <a:pPr/>
              <a:t>2015/8/9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6AB0-DA1B-443B-AA10-FFF4EBECEA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34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73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990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46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6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3F58-9308-4EBA-B345-29DEC3F98819}" type="datetimeFigureOut">
              <a:rPr kumimoji="1" lang="ja-JP" altLang="en-US" smtClean="0"/>
              <a:pPr/>
              <a:t>2015/8/9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6AB0-DA1B-443B-AA10-FFF4EBECEA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3F58-9308-4EBA-B345-29DEC3F98819}" type="datetimeFigureOut">
              <a:rPr kumimoji="1" lang="ja-JP" altLang="en-US" smtClean="0"/>
              <a:pPr/>
              <a:t>2015/8/9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6AB0-DA1B-443B-AA10-FFF4EBECEA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3F58-9308-4EBA-B345-29DEC3F98819}" type="datetimeFigureOut">
              <a:rPr kumimoji="1" lang="ja-JP" altLang="en-US" smtClean="0"/>
              <a:pPr/>
              <a:t>2015/8/9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6AB0-DA1B-443B-AA10-FFF4EBECEA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3F58-9308-4EBA-B345-29DEC3F98819}" type="datetimeFigureOut">
              <a:rPr kumimoji="1" lang="ja-JP" altLang="en-US" smtClean="0"/>
              <a:pPr/>
              <a:t>2015/8/9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6AB0-DA1B-443B-AA10-FFF4EBECEA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3F58-9308-4EBA-B345-29DEC3F98819}" type="datetimeFigureOut">
              <a:rPr kumimoji="1" lang="ja-JP" altLang="en-US" smtClean="0"/>
              <a:pPr/>
              <a:t>2015/8/9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6AB0-DA1B-443B-AA10-FFF4EBECEA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83F58-9308-4EBA-B345-29DEC3F98819}" type="datetimeFigureOut">
              <a:rPr kumimoji="1" lang="ja-JP" altLang="en-US" smtClean="0"/>
              <a:pPr/>
              <a:t>2015/8/9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D6AB0-DA1B-443B-AA10-FFF4EBECEA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A7162-B7AB-44F5-A7DE-11D319F98F99}" type="datetimeFigureOut">
              <a:rPr kumimoji="1" lang="ja-JP" altLang="en-US" smtClean="0"/>
              <a:pPr/>
              <a:t>2015/8/9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CC15-0E89-4497-8ADC-D35FD5EB6E4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0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3.wmf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5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8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4.w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wmf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886967"/>
            <a:ext cx="9144000" cy="1470025"/>
          </a:xfrm>
        </p:spPr>
        <p:txBody>
          <a:bodyPr>
            <a:noAutofit/>
          </a:bodyPr>
          <a:lstStyle/>
          <a:p>
            <a:r>
              <a:rPr lang="en-US" altLang="ja-JP" sz="4000" b="1" dirty="0">
                <a:solidFill>
                  <a:schemeClr val="tx2"/>
                </a:solidFill>
              </a:rPr>
              <a:t>Structure of </a:t>
            </a:r>
            <a:r>
              <a:rPr lang="en-US" altLang="ja-JP" sz="4000" b="1" i="1" dirty="0" err="1" smtClean="0">
                <a:solidFill>
                  <a:schemeClr val="tx2"/>
                </a:solidFill>
              </a:rPr>
              <a:t>sd</a:t>
            </a:r>
            <a:r>
              <a:rPr lang="en-US" altLang="ja-JP" sz="4000" b="1" dirty="0" smtClean="0">
                <a:solidFill>
                  <a:schemeClr val="tx2"/>
                </a:solidFill>
              </a:rPr>
              <a:t> </a:t>
            </a:r>
            <a:r>
              <a:rPr lang="en-US" altLang="ja-JP" sz="4000" b="1" dirty="0">
                <a:solidFill>
                  <a:schemeClr val="tx2"/>
                </a:solidFill>
              </a:rPr>
              <a:t>shell </a:t>
            </a:r>
            <a:r>
              <a:rPr lang="en-US" altLang="ja-JP" sz="4000" b="1" dirty="0">
                <a:solidFill>
                  <a:schemeClr val="tx2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4000" b="1" dirty="0">
                <a:solidFill>
                  <a:schemeClr val="tx2"/>
                </a:solidFill>
              </a:rPr>
              <a:t> </a:t>
            </a:r>
            <a:r>
              <a:rPr lang="en-US" altLang="ja-JP" sz="4000" b="1" dirty="0" smtClean="0">
                <a:solidFill>
                  <a:schemeClr val="tx2"/>
                </a:solidFill>
              </a:rPr>
              <a:t>hypernuclei </a:t>
            </a:r>
            <a:r>
              <a:rPr lang="en-US" altLang="ja-JP" sz="4000" b="1" dirty="0">
                <a:solidFill>
                  <a:schemeClr val="tx2"/>
                </a:solidFill>
              </a:rPr>
              <a:t>with </a:t>
            </a:r>
            <a:r>
              <a:rPr lang="en-US" altLang="ja-JP" sz="4000" b="1" dirty="0" smtClean="0">
                <a:solidFill>
                  <a:schemeClr val="tx2"/>
                </a:solidFill>
              </a:rPr>
              <a:t>antisymmetrized molecular dynamic</a:t>
            </a:r>
            <a:endParaRPr kumimoji="1" lang="ja-JP" alt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4869160"/>
            <a:ext cx="9144000" cy="720080"/>
          </a:xfrm>
        </p:spPr>
        <p:txBody>
          <a:bodyPr>
            <a:normAutofit/>
          </a:bodyPr>
          <a:lstStyle/>
          <a:p>
            <a:r>
              <a:rPr lang="en-US" altLang="ja-JP" sz="3400" dirty="0" smtClean="0">
                <a:solidFill>
                  <a:schemeClr val="tx1"/>
                </a:solidFill>
              </a:rPr>
              <a:t>Masahiro Isaka  (RIKEN)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Theoretical Framework: HyperAMD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None/>
            </a:pPr>
            <a:r>
              <a:rPr lang="en-US" altLang="ja-JP" dirty="0" smtClean="0"/>
              <a:t>We extended the AMD to hypernuclei 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graphicFrame>
        <p:nvGraphicFramePr>
          <p:cNvPr id="3235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204349"/>
              </p:ext>
            </p:extLst>
          </p:nvPr>
        </p:nvGraphicFramePr>
        <p:xfrm>
          <a:off x="251520" y="2038350"/>
          <a:ext cx="40735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8" name="数式" r:id="rId4" imgW="1765080" imgH="266400" progId="Equation.3">
                  <p:embed/>
                </p:oleObj>
              </mc:Choice>
              <mc:Fallback>
                <p:oleObj name="数式" r:id="rId4" imgW="17650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038350"/>
                        <a:ext cx="407352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-32" y="2810450"/>
            <a:ext cx="47149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buFont typeface="Wingdings" pitchFamily="2" charset="2"/>
              <a:buChar char="u"/>
            </a:pPr>
            <a:r>
              <a:rPr lang="en-US" altLang="ja-JP" sz="2400" b="1" dirty="0" smtClean="0">
                <a:solidFill>
                  <a:schemeClr val="tx2"/>
                </a:solidFill>
              </a:rPr>
              <a:t>Wave function</a:t>
            </a:r>
          </a:p>
          <a:p>
            <a:pPr marL="180000">
              <a:buSzPct val="100000"/>
              <a:buFont typeface="Wingdings" pitchFamily="2" charset="2"/>
              <a:buChar char="l"/>
            </a:pPr>
            <a:r>
              <a:rPr lang="ja-JP" altLang="en-US" sz="2200" b="1" dirty="0" smtClean="0"/>
              <a:t> </a:t>
            </a:r>
            <a:r>
              <a:rPr lang="en-US" altLang="ja-JP" sz="2200" b="1" dirty="0" smtClean="0"/>
              <a:t>Nucleon part</a:t>
            </a:r>
            <a:r>
              <a:rPr lang="ja-JP" altLang="en-US" sz="2200" b="1" dirty="0" smtClean="0"/>
              <a:t>：</a:t>
            </a:r>
            <a:r>
              <a:rPr lang="en-US" altLang="ja-JP" sz="2200" b="1" dirty="0" smtClean="0"/>
              <a:t>Slater determinant</a:t>
            </a:r>
          </a:p>
          <a:p>
            <a:pPr marL="360000">
              <a:buSzPct val="100000"/>
            </a:pPr>
            <a:r>
              <a:rPr lang="en-US" altLang="ja-JP" sz="2000" dirty="0" smtClean="0"/>
              <a:t>Spatial part  of single particle w.f. is </a:t>
            </a:r>
          </a:p>
          <a:p>
            <a:pPr marL="360000">
              <a:buSzPct val="100000"/>
            </a:pPr>
            <a:r>
              <a:rPr lang="en-US" altLang="ja-JP" sz="2000" dirty="0" smtClean="0"/>
              <a:t>described as Gaussian packet</a:t>
            </a:r>
          </a:p>
          <a:p>
            <a:pPr marL="180000">
              <a:buSzPct val="100000"/>
            </a:pPr>
            <a:endParaRPr lang="en-US" altLang="ja-JP" sz="1600" dirty="0" smtClean="0"/>
          </a:p>
          <a:p>
            <a:pPr marL="180000">
              <a:buSzPct val="100000"/>
              <a:buFont typeface="Wingdings" pitchFamily="2" charset="2"/>
              <a:buChar char="l"/>
            </a:pPr>
            <a:r>
              <a:rPr lang="en-US" altLang="ja-JP" sz="2200" b="1" dirty="0" smtClean="0"/>
              <a:t> Single-particle w.f. of </a:t>
            </a:r>
            <a:r>
              <a:rPr lang="en-US" altLang="ja-JP" sz="2200" b="1" dirty="0" smtClean="0">
                <a:latin typeface="Symbol" pitchFamily="18" charset="2"/>
              </a:rPr>
              <a:t>L</a:t>
            </a:r>
            <a:r>
              <a:rPr lang="ja-JP" altLang="en-US" sz="2200" b="1" dirty="0" smtClean="0"/>
              <a:t> </a:t>
            </a:r>
            <a:r>
              <a:rPr lang="en-US" altLang="ja-JP" sz="2200" b="1" dirty="0" smtClean="0"/>
              <a:t>hyperon: </a:t>
            </a:r>
          </a:p>
          <a:p>
            <a:pPr marL="180000">
              <a:buSzPct val="100000"/>
            </a:pPr>
            <a:r>
              <a:rPr lang="en-US" altLang="ja-JP" sz="2200" dirty="0" smtClean="0"/>
              <a:t>    </a:t>
            </a:r>
            <a:r>
              <a:rPr lang="en-US" altLang="ja-JP" sz="2000" dirty="0" smtClean="0"/>
              <a:t>Superposition of Gaussian packets</a:t>
            </a:r>
          </a:p>
          <a:p>
            <a:pPr marL="180000">
              <a:buSzPct val="100000"/>
            </a:pPr>
            <a:endParaRPr lang="en-US" altLang="ja-JP" sz="1600" dirty="0" smtClean="0"/>
          </a:p>
          <a:p>
            <a:pPr marL="180000">
              <a:buSzPct val="100000"/>
              <a:buFont typeface="Wingdings" pitchFamily="2" charset="2"/>
              <a:buChar char="l"/>
            </a:pPr>
            <a:r>
              <a:rPr lang="en-US" altLang="ja-JP" sz="2200" b="1" dirty="0" smtClean="0"/>
              <a:t> Total w.f.</a:t>
            </a:r>
            <a:r>
              <a:rPr lang="ja-JP" altLang="en-US" sz="2200" b="1" dirty="0" smtClean="0"/>
              <a:t>：</a:t>
            </a:r>
            <a:endParaRPr lang="en-US" altLang="ja-JP" sz="2200" b="1" dirty="0" smtClean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4427984" y="1926874"/>
            <a:ext cx="4833512" cy="748180"/>
            <a:chOff x="541976" y="2143116"/>
            <a:chExt cx="4833512" cy="748180"/>
          </a:xfrm>
        </p:grpSpPr>
        <p:sp>
          <p:nvSpPr>
            <p:cNvPr id="9" name="正方形/長方形 8"/>
            <p:cNvSpPr/>
            <p:nvPr/>
          </p:nvSpPr>
          <p:spPr>
            <a:xfrm>
              <a:off x="541976" y="2491186"/>
              <a:ext cx="48335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>
                <a:buNone/>
              </a:pPr>
              <a:r>
                <a:rPr lang="en-US" altLang="ja-JP" sz="2000" b="1" dirty="0" smtClean="0">
                  <a:latin typeface="Symbol" pitchFamily="18" charset="2"/>
                </a:rPr>
                <a:t>L</a:t>
              </a:r>
              <a:r>
                <a:rPr lang="en-US" altLang="ja-JP" sz="2000" b="1" dirty="0" smtClean="0"/>
                <a:t>N</a:t>
              </a:r>
              <a:r>
                <a:rPr lang="ja-JP" altLang="en-US" sz="2000" b="1" dirty="0" smtClean="0"/>
                <a:t>：</a:t>
              </a:r>
              <a:r>
                <a:rPr lang="en-US" altLang="ja-JP" sz="2000" b="1" dirty="0" smtClean="0"/>
                <a:t>YNG interactions (NF, NSC97f, ESC08c)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71472" y="2143116"/>
              <a:ext cx="25717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>
                <a:buNone/>
              </a:pPr>
              <a:r>
                <a:rPr lang="en-US" altLang="ja-JP" sz="2000" b="1" dirty="0" smtClean="0"/>
                <a:t>NN</a:t>
              </a:r>
              <a:r>
                <a:rPr lang="ja-JP" altLang="en-US" sz="2000" b="1" dirty="0" smtClean="0"/>
                <a:t>：</a:t>
              </a:r>
              <a:r>
                <a:rPr lang="en-US" altLang="ja-JP" sz="2000" b="1" dirty="0" err="1" smtClean="0"/>
                <a:t>Gogny</a:t>
              </a:r>
              <a:r>
                <a:rPr lang="en-US" altLang="ja-JP" sz="2000" b="1" dirty="0" smtClean="0"/>
                <a:t> D1S</a:t>
              </a:r>
              <a:endParaRPr lang="en-US" altLang="ja-JP" sz="2000" b="1" baseline="30000" dirty="0" smtClean="0"/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0" y="1500174"/>
            <a:ext cx="2214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buFont typeface="Wingdings" pitchFamily="2" charset="2"/>
              <a:buChar char="u"/>
            </a:pPr>
            <a:r>
              <a:rPr lang="en-US" altLang="ja-JP" sz="2400" b="1" dirty="0" smtClean="0">
                <a:solidFill>
                  <a:schemeClr val="tx2"/>
                </a:solidFill>
              </a:rPr>
              <a:t>Hamiltonian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071538" y="114298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en-US" altLang="ja-JP" b="1" dirty="0" smtClean="0">
                <a:solidFill>
                  <a:schemeClr val="tx2"/>
                </a:solidFill>
              </a:rPr>
              <a:t>HyperAMD (Antisymmetrized Molecular Dynamics for hypernuclei)</a:t>
            </a:r>
            <a:endParaRPr lang="en-US" altLang="ja-JP" b="1" baseline="300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280515"/>
              </p:ext>
            </p:extLst>
          </p:nvPr>
        </p:nvGraphicFramePr>
        <p:xfrm>
          <a:off x="4518832" y="4437112"/>
          <a:ext cx="1709352" cy="49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9" name="数式" r:id="rId6" imgW="1180800" imgH="342720" progId="Equation.3">
                  <p:embed/>
                </p:oleObj>
              </mc:Choice>
              <mc:Fallback>
                <p:oleObj name="数式" r:id="rId6" imgW="1180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832" y="4437112"/>
                        <a:ext cx="1709352" cy="4962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409191"/>
              </p:ext>
            </p:extLst>
          </p:nvPr>
        </p:nvGraphicFramePr>
        <p:xfrm>
          <a:off x="4590270" y="4937748"/>
          <a:ext cx="2350676" cy="507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0" name="数式" r:id="rId8" imgW="2234880" imgH="482400" progId="Equation.3">
                  <p:embed/>
                </p:oleObj>
              </mc:Choice>
              <mc:Fallback>
                <p:oleObj name="数式" r:id="rId8" imgW="2234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0270" y="4937748"/>
                        <a:ext cx="2350676" cy="5074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8501"/>
              </p:ext>
            </p:extLst>
          </p:nvPr>
        </p:nvGraphicFramePr>
        <p:xfrm>
          <a:off x="7267106" y="5009186"/>
          <a:ext cx="1553366" cy="314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1" name="数式" r:id="rId10" imgW="1130040" imgH="228600" progId="Equation.3">
                  <p:embed/>
                </p:oleObj>
              </mc:Choice>
              <mc:Fallback>
                <p:oleObj name="数式" r:id="rId10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106" y="5009186"/>
                        <a:ext cx="1553366" cy="3141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948411"/>
              </p:ext>
            </p:extLst>
          </p:nvPr>
        </p:nvGraphicFramePr>
        <p:xfrm>
          <a:off x="7405569" y="3822607"/>
          <a:ext cx="1558919" cy="338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2" name="数式" r:id="rId12" imgW="1054080" imgH="228600" progId="Equation.3">
                  <p:embed/>
                </p:oleObj>
              </mc:Choice>
              <mc:Fallback>
                <p:oleObj name="数式" r:id="rId12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5569" y="3822607"/>
                        <a:ext cx="1558919" cy="3380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860101"/>
              </p:ext>
            </p:extLst>
          </p:nvPr>
        </p:nvGraphicFramePr>
        <p:xfrm>
          <a:off x="4588161" y="3690847"/>
          <a:ext cx="2638690" cy="593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3" name="数式" r:id="rId14" imgW="2145960" imgH="482400" progId="Equation.3">
                  <p:embed/>
                </p:oleObj>
              </mc:Choice>
              <mc:Fallback>
                <p:oleObj name="数式" r:id="rId14" imgW="2145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161" y="3690847"/>
                        <a:ext cx="2638690" cy="5930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684247"/>
              </p:ext>
            </p:extLst>
          </p:nvPr>
        </p:nvGraphicFramePr>
        <p:xfrm>
          <a:off x="4572000" y="3140968"/>
          <a:ext cx="1974849" cy="587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" name="数式" r:id="rId16" imgW="1409400" imgH="419040" progId="Equation.3">
                  <p:embed/>
                </p:oleObj>
              </mc:Choice>
              <mc:Fallback>
                <p:oleObj name="数式" r:id="rId16" imgW="1409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40968"/>
                        <a:ext cx="1974849" cy="5877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889287"/>
              </p:ext>
            </p:extLst>
          </p:nvPr>
        </p:nvGraphicFramePr>
        <p:xfrm>
          <a:off x="642910" y="5667970"/>
          <a:ext cx="331946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" name="数式" r:id="rId18" imgW="2209680" imgH="419040" progId="Equation.3">
                  <p:embed/>
                </p:oleObj>
              </mc:Choice>
              <mc:Fallback>
                <p:oleObj name="数式" r:id="rId18" imgW="2209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5667970"/>
                        <a:ext cx="3319462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5760640" y="188640"/>
            <a:ext cx="34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err="1"/>
              <a:t>M.Isaka</a:t>
            </a:r>
            <a:r>
              <a:rPr lang="en-US" altLang="ja-JP" sz="1600" dirty="0"/>
              <a:t>, </a:t>
            </a:r>
            <a:r>
              <a:rPr lang="en-US" altLang="ja-JP" sz="1600" i="1" dirty="0"/>
              <a:t>et al</a:t>
            </a:r>
            <a:r>
              <a:rPr lang="en-US" altLang="ja-JP" sz="1600" dirty="0"/>
              <a:t>., PRC</a:t>
            </a:r>
            <a:r>
              <a:rPr lang="en-US" altLang="ja-JP" sz="1600" b="1" dirty="0"/>
              <a:t>83</a:t>
            </a:r>
            <a:r>
              <a:rPr lang="en-US" altLang="ja-JP" sz="1600" dirty="0"/>
              <a:t>(2011</a:t>
            </a:r>
            <a:r>
              <a:rPr lang="en-US" altLang="ja-JP" sz="1600" dirty="0" smtClean="0"/>
              <a:t>) 044323</a:t>
            </a:r>
            <a:endParaRPr lang="ja-JP" altLang="en-US" sz="1600" dirty="0"/>
          </a:p>
          <a:p>
            <a:pPr algn="r"/>
            <a:r>
              <a:rPr lang="en-US" altLang="ja-JP" sz="1600" dirty="0" smtClean="0"/>
              <a:t>M. Isaka, </a:t>
            </a:r>
            <a:r>
              <a:rPr lang="en-US" altLang="ja-JP" sz="1600" i="1" dirty="0" smtClean="0"/>
              <a:t>et al</a:t>
            </a:r>
            <a:r>
              <a:rPr lang="en-US" altLang="ja-JP" sz="1600" dirty="0" smtClean="0"/>
              <a:t>., PRC</a:t>
            </a:r>
            <a:r>
              <a:rPr lang="en-US" altLang="ja-JP" sz="1600" b="1" dirty="0" smtClean="0"/>
              <a:t>83</a:t>
            </a:r>
            <a:r>
              <a:rPr lang="en-US" altLang="ja-JP" sz="1600" dirty="0" smtClean="0"/>
              <a:t>(2011</a:t>
            </a:r>
            <a:r>
              <a:rPr lang="en-US" altLang="ja-JP" sz="1600" dirty="0"/>
              <a:t>) 054304</a:t>
            </a:r>
            <a:endParaRPr kumimoji="1"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188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Theoretical Framework: HyperAMD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Procedure of the calculation</a:t>
            </a:r>
            <a:endParaRPr kumimoji="1" lang="ja-JP" altLang="en-US" sz="2400" dirty="0"/>
          </a:p>
        </p:txBody>
      </p:sp>
      <p:sp>
        <p:nvSpPr>
          <p:cNvPr id="6" name="角丸四角形 5"/>
          <p:cNvSpPr/>
          <p:nvPr/>
        </p:nvSpPr>
        <p:spPr>
          <a:xfrm>
            <a:off x="857224" y="1357298"/>
            <a:ext cx="7572428" cy="92869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 smtClean="0">
                <a:solidFill>
                  <a:schemeClr val="tx2"/>
                </a:solidFill>
              </a:rPr>
              <a:t>Variational Calculation </a:t>
            </a:r>
            <a:endParaRPr kumimoji="1" lang="en-US" altLang="ja-JP" sz="20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tx2"/>
                </a:solidFill>
              </a:rPr>
              <a:t> Imaginary time development method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>
                <a:solidFill>
                  <a:schemeClr val="tx2"/>
                </a:solidFill>
              </a:rPr>
              <a:t> Variational parameters: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4786314" y="1425953"/>
          <a:ext cx="1204908" cy="62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5" name="数式" r:id="rId3" imgW="888840" imgH="457200" progId="Equation.3">
                  <p:embed/>
                </p:oleObj>
              </mc:Choice>
              <mc:Fallback>
                <p:oleObj name="数式" r:id="rId3" imgW="888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1425953"/>
                        <a:ext cx="1204908" cy="620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6269053" y="1589073"/>
          <a:ext cx="51752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6" name="数式" r:id="rId5" imgW="368280" imgH="177480" progId="Equation.3">
                  <p:embed/>
                </p:oleObj>
              </mc:Choice>
              <mc:Fallback>
                <p:oleObj name="数式" r:id="rId5" imgW="368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053" y="1589073"/>
                        <a:ext cx="517525" cy="249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オブジェクト 18"/>
          <p:cNvGraphicFramePr>
            <a:graphicFrameLocks noChangeAspect="1"/>
          </p:cNvGraphicFramePr>
          <p:nvPr/>
        </p:nvGraphicFramePr>
        <p:xfrm>
          <a:off x="3332171" y="2000250"/>
          <a:ext cx="23828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7" name="数式" r:id="rId7" imgW="1714320" imgH="228600" progId="Equation.3">
                  <p:embed/>
                </p:oleObj>
              </mc:Choice>
              <mc:Fallback>
                <p:oleObj name="数式" r:id="rId7" imgW="1714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171" y="2000250"/>
                        <a:ext cx="2382837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5760640" y="188640"/>
            <a:ext cx="34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err="1"/>
              <a:t>M.Isaka</a:t>
            </a:r>
            <a:r>
              <a:rPr lang="en-US" altLang="ja-JP" sz="1600" dirty="0"/>
              <a:t>, </a:t>
            </a:r>
            <a:r>
              <a:rPr lang="en-US" altLang="ja-JP" sz="1600" i="1" dirty="0"/>
              <a:t>et al</a:t>
            </a:r>
            <a:r>
              <a:rPr lang="en-US" altLang="ja-JP" sz="1600" dirty="0"/>
              <a:t>., PRC</a:t>
            </a:r>
            <a:r>
              <a:rPr lang="en-US" altLang="ja-JP" sz="1600" b="1" dirty="0"/>
              <a:t>83</a:t>
            </a:r>
            <a:r>
              <a:rPr lang="en-US" altLang="ja-JP" sz="1600" dirty="0"/>
              <a:t>(2011</a:t>
            </a:r>
            <a:r>
              <a:rPr lang="en-US" altLang="ja-JP" sz="1600" dirty="0" smtClean="0"/>
              <a:t>) 044323</a:t>
            </a:r>
            <a:endParaRPr lang="ja-JP" altLang="en-US" sz="1600" dirty="0"/>
          </a:p>
          <a:p>
            <a:pPr algn="r"/>
            <a:r>
              <a:rPr lang="en-US" altLang="ja-JP" sz="1600" dirty="0" smtClean="0"/>
              <a:t>M. Isaka, </a:t>
            </a:r>
            <a:r>
              <a:rPr lang="en-US" altLang="ja-JP" sz="1600" i="1" dirty="0" smtClean="0"/>
              <a:t>et al</a:t>
            </a:r>
            <a:r>
              <a:rPr lang="en-US" altLang="ja-JP" sz="1600" dirty="0" smtClean="0"/>
              <a:t>., PRC</a:t>
            </a:r>
            <a:r>
              <a:rPr lang="en-US" altLang="ja-JP" sz="1600" b="1" dirty="0" smtClean="0"/>
              <a:t>83</a:t>
            </a:r>
            <a:r>
              <a:rPr lang="en-US" altLang="ja-JP" sz="1600" dirty="0" smtClean="0"/>
              <a:t>(2011</a:t>
            </a:r>
            <a:r>
              <a:rPr lang="en-US" altLang="ja-JP" sz="1600" dirty="0"/>
              <a:t>) 054304</a:t>
            </a:r>
            <a:endParaRPr kumimoji="1" lang="en-US" altLang="ja-JP" sz="1600" dirty="0" smtClean="0"/>
          </a:p>
        </p:txBody>
      </p:sp>
      <p:sp>
        <p:nvSpPr>
          <p:cNvPr id="21" name="正方形/長方形 20"/>
          <p:cNvSpPr/>
          <p:nvPr/>
        </p:nvSpPr>
        <p:spPr>
          <a:xfrm>
            <a:off x="4007535" y="4093337"/>
            <a:ext cx="20885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dirty="0" smtClean="0">
                <a:solidFill>
                  <a:schemeClr val="tx2"/>
                </a:solidFill>
              </a:rPr>
              <a:t>Energy variation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4367575" y="3085225"/>
            <a:ext cx="37328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/>
              <a:t>Initial w.f.: randomly </a:t>
            </a:r>
            <a:r>
              <a:rPr lang="en-US" altLang="ja-JP" sz="2200" dirty="0" smtClean="0"/>
              <a:t>generated</a:t>
            </a:r>
            <a:endParaRPr lang="en-US" altLang="ja-JP" sz="2200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2017474" y="2589564"/>
            <a:ext cx="2904770" cy="3791764"/>
            <a:chOff x="4886195" y="3005347"/>
            <a:chExt cx="2904770" cy="3791764"/>
          </a:xfrm>
        </p:grpSpPr>
        <p:sp>
          <p:nvSpPr>
            <p:cNvPr id="24" name="正方形/長方形 23"/>
            <p:cNvSpPr/>
            <p:nvPr/>
          </p:nvSpPr>
          <p:spPr>
            <a:xfrm>
              <a:off x="4886195" y="6181430"/>
              <a:ext cx="2904770" cy="6156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ja-JP" sz="2200" dirty="0" smtClean="0">
                  <a:solidFill>
                    <a:srgbClr val="FF0000"/>
                  </a:solidFill>
                </a:rPr>
                <a:t>Various deformations</a:t>
              </a:r>
            </a:p>
            <a:p>
              <a:pPr algn="ctr">
                <a:lnSpc>
                  <a:spcPts val="2000"/>
                </a:lnSpc>
              </a:pPr>
              <a:r>
                <a:rPr lang="en-US" altLang="ja-JP" sz="2200" dirty="0" smtClean="0">
                  <a:solidFill>
                    <a:srgbClr val="FF0000"/>
                  </a:solidFill>
                </a:rPr>
                <a:t>and/or cluster structure</a:t>
              </a:r>
            </a:p>
          </p:txBody>
        </p:sp>
        <p:grpSp>
          <p:nvGrpSpPr>
            <p:cNvPr id="25" name="グループ化 24"/>
            <p:cNvGrpSpPr/>
            <p:nvPr/>
          </p:nvGrpSpPr>
          <p:grpSpPr>
            <a:xfrm>
              <a:off x="5210541" y="3005347"/>
              <a:ext cx="2256078" cy="3071834"/>
              <a:chOff x="2841708" y="1306196"/>
              <a:chExt cx="2256078" cy="3071834"/>
            </a:xfrm>
          </p:grpSpPr>
          <p:pic>
            <p:nvPicPr>
              <p:cNvPr id="26" name="図 25" descr="cooling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41708" y="1306196"/>
                <a:ext cx="2256078" cy="3071834"/>
              </a:xfrm>
              <a:prstGeom prst="rect">
                <a:avLst/>
              </a:prstGeom>
            </p:spPr>
          </p:pic>
          <p:sp>
            <p:nvSpPr>
              <p:cNvPr id="27" name="正方形/長方形 26"/>
              <p:cNvSpPr/>
              <p:nvPr/>
            </p:nvSpPr>
            <p:spPr>
              <a:xfrm>
                <a:off x="3652572" y="1844824"/>
                <a:ext cx="3433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>
                    <a:solidFill>
                      <a:srgbClr val="FF0000"/>
                    </a:solidFill>
                    <a:latin typeface="Symbol" pitchFamily="18" charset="2"/>
                  </a:rPr>
                  <a:t>L</a:t>
                </a:r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正方形/長方形 27"/>
              <p:cNvSpPr/>
              <p:nvPr/>
            </p:nvSpPr>
            <p:spPr>
              <a:xfrm>
                <a:off x="3074120" y="3808324"/>
                <a:ext cx="3433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>
                    <a:solidFill>
                      <a:srgbClr val="FF0000"/>
                    </a:solidFill>
                    <a:latin typeface="Symbol" pitchFamily="18" charset="2"/>
                  </a:rPr>
                  <a:t>L</a:t>
                </a:r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正方形/長方形 28"/>
              <p:cNvSpPr/>
              <p:nvPr/>
            </p:nvSpPr>
            <p:spPr>
              <a:xfrm>
                <a:off x="4545244" y="3806052"/>
                <a:ext cx="3433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>
                    <a:solidFill>
                      <a:srgbClr val="FF0000"/>
                    </a:solidFill>
                    <a:latin typeface="Symbol" pitchFamily="18" charset="2"/>
                  </a:rPr>
                  <a:t>L</a:t>
                </a:r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423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Theoretical Framework: HyperAMD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Procedure of the calculation</a:t>
            </a:r>
            <a:endParaRPr kumimoji="1" lang="ja-JP" altLang="en-US" sz="2400" dirty="0"/>
          </a:p>
        </p:txBody>
      </p:sp>
      <p:sp>
        <p:nvSpPr>
          <p:cNvPr id="6" name="角丸四角形 5"/>
          <p:cNvSpPr/>
          <p:nvPr/>
        </p:nvSpPr>
        <p:spPr>
          <a:xfrm>
            <a:off x="857224" y="1357298"/>
            <a:ext cx="7572428" cy="92869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 smtClean="0">
                <a:solidFill>
                  <a:schemeClr val="tx2"/>
                </a:solidFill>
              </a:rPr>
              <a:t>Variational Calculation </a:t>
            </a:r>
            <a:endParaRPr kumimoji="1" lang="en-US" altLang="ja-JP" sz="20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tx2"/>
                </a:solidFill>
              </a:rPr>
              <a:t> Imaginary time development method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>
                <a:solidFill>
                  <a:schemeClr val="tx2"/>
                </a:solidFill>
              </a:rPr>
              <a:t> Variational parameters: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857224" y="2714620"/>
            <a:ext cx="7572428" cy="107157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 smtClean="0">
                <a:solidFill>
                  <a:schemeClr val="tx2"/>
                </a:solidFill>
              </a:rPr>
              <a:t>Angular Momentum Projection</a:t>
            </a:r>
          </a:p>
          <a:p>
            <a:pPr algn="ctr"/>
            <a:endParaRPr kumimoji="1" lang="en-US" altLang="ja-JP" dirty="0" smtClean="0">
              <a:solidFill>
                <a:schemeClr val="tx2"/>
              </a:solidFill>
            </a:endParaRPr>
          </a:p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857224" y="4214818"/>
            <a:ext cx="7572428" cy="200026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200" b="1" dirty="0" smtClean="0">
                <a:solidFill>
                  <a:schemeClr val="tx2"/>
                </a:solidFill>
              </a:rPr>
              <a:t>Generator Coordinate Method(GCM)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tx2"/>
                </a:solidFill>
              </a:rPr>
              <a:t>Superposition of the w.f. with different configuration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tx2"/>
                </a:solidFill>
              </a:rPr>
              <a:t>D</a:t>
            </a:r>
            <a:r>
              <a:rPr kumimoji="1" lang="en-US" altLang="ja-JP" dirty="0" smtClean="0">
                <a:solidFill>
                  <a:schemeClr val="tx2"/>
                </a:solidFill>
              </a:rPr>
              <a:t>iagonalization of              and</a:t>
            </a:r>
          </a:p>
          <a:p>
            <a:endParaRPr kumimoji="1" lang="en-US" altLang="ja-JP" sz="1100" b="1" dirty="0" smtClean="0">
              <a:solidFill>
                <a:schemeClr val="tx2"/>
              </a:solidFill>
            </a:endParaRPr>
          </a:p>
          <a:p>
            <a:endParaRPr kumimoji="1" lang="en-US" altLang="ja-JP" sz="2000" b="1" dirty="0" smtClean="0">
              <a:solidFill>
                <a:schemeClr val="tx2"/>
              </a:solidFill>
            </a:endParaRPr>
          </a:p>
          <a:p>
            <a:pPr algn="ctr"/>
            <a:endParaRPr kumimoji="1" lang="en-US" altLang="ja-JP" dirty="0" smtClean="0">
              <a:solidFill>
                <a:schemeClr val="tx2"/>
              </a:solidFill>
            </a:endParaRPr>
          </a:p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4786314" y="1425953"/>
          <a:ext cx="1204908" cy="62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9" name="数式" r:id="rId3" imgW="888840" imgH="457200" progId="Equation.3">
                  <p:embed/>
                </p:oleObj>
              </mc:Choice>
              <mc:Fallback>
                <p:oleObj name="数式" r:id="rId3" imgW="888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1425953"/>
                        <a:ext cx="1204908" cy="620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6269053" y="1589073"/>
          <a:ext cx="51752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0" name="数式" r:id="rId5" imgW="368280" imgH="177480" progId="Equation.3">
                  <p:embed/>
                </p:oleObj>
              </mc:Choice>
              <mc:Fallback>
                <p:oleObj name="数式" r:id="rId5" imgW="368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053" y="1589073"/>
                        <a:ext cx="517525" cy="249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357290" y="3143248"/>
          <a:ext cx="4972059" cy="633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1" name="数式" r:id="rId7" imgW="2197080" imgH="279360" progId="Equation.3">
                  <p:embed/>
                </p:oleObj>
              </mc:Choice>
              <mc:Fallback>
                <p:oleObj name="数式" r:id="rId7" imgW="21970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3143248"/>
                        <a:ext cx="4972059" cy="6338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/>
        </p:nvGraphicFramePr>
        <p:xfrm>
          <a:off x="1237960" y="5143512"/>
          <a:ext cx="4119858" cy="53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2" name="数式" r:id="rId9" imgW="2145960" imgH="279360" progId="Equation.3">
                  <p:embed/>
                </p:oleObj>
              </mc:Choice>
              <mc:Fallback>
                <p:oleObj name="数式" r:id="rId9" imgW="21459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960" y="5143512"/>
                        <a:ext cx="4119858" cy="53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1246034" y="5646758"/>
          <a:ext cx="3778139" cy="536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3" name="数式" r:id="rId11" imgW="1968480" imgH="279360" progId="Equation.3">
                  <p:embed/>
                </p:oleObj>
              </mc:Choice>
              <mc:Fallback>
                <p:oleObj name="数式" r:id="rId11" imgW="19684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34" y="5646758"/>
                        <a:ext cx="3778139" cy="536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/>
        </p:nvGraphicFramePr>
        <p:xfrm>
          <a:off x="5572132" y="5427163"/>
          <a:ext cx="2786082" cy="573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4" name="数式" r:id="rId13" imgW="1726920" imgH="355320" progId="Equation.3">
                  <p:embed/>
                </p:oleObj>
              </mc:Choice>
              <mc:Fallback>
                <p:oleObj name="数式" r:id="rId13" imgW="17269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5427163"/>
                        <a:ext cx="2786082" cy="573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下矢印 15"/>
          <p:cNvSpPr/>
          <p:nvPr/>
        </p:nvSpPr>
        <p:spPr>
          <a:xfrm>
            <a:off x="3857620" y="2285992"/>
            <a:ext cx="1571636" cy="428628"/>
          </a:xfrm>
          <a:prstGeom prst="downArrow">
            <a:avLst>
              <a:gd name="adj1" fmla="val 50000"/>
              <a:gd name="adj2" fmla="val 62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3857620" y="3786190"/>
            <a:ext cx="1571636" cy="428628"/>
          </a:xfrm>
          <a:prstGeom prst="downArrow">
            <a:avLst>
              <a:gd name="adj1" fmla="val 50000"/>
              <a:gd name="adj2" fmla="val 62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/>
        </p:nvGraphicFramePr>
        <p:xfrm>
          <a:off x="3332171" y="2000250"/>
          <a:ext cx="23828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5" name="数式" r:id="rId15" imgW="1714320" imgH="228600" progId="Equation.3">
                  <p:embed/>
                </p:oleObj>
              </mc:Choice>
              <mc:Fallback>
                <p:oleObj name="数式" r:id="rId15" imgW="1714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171" y="2000250"/>
                        <a:ext cx="2382837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2857488" y="4846171"/>
          <a:ext cx="590548" cy="32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6" name="数式" r:id="rId17" imgW="457200" imgH="253800" progId="Equation.3">
                  <p:embed/>
                </p:oleObj>
              </mc:Choice>
              <mc:Fallback>
                <p:oleObj name="数式" r:id="rId17" imgW="457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4846171"/>
                        <a:ext cx="590548" cy="32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3929058" y="4845050"/>
          <a:ext cx="57467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7" name="数式" r:id="rId19" imgW="444240" imgH="253800" progId="Equation.3">
                  <p:embed/>
                </p:oleObj>
              </mc:Choice>
              <mc:Fallback>
                <p:oleObj name="数式" r:id="rId19" imgW="444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4845050"/>
                        <a:ext cx="574675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5760640" y="188640"/>
            <a:ext cx="34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err="1"/>
              <a:t>M.Isaka</a:t>
            </a:r>
            <a:r>
              <a:rPr lang="en-US" altLang="ja-JP" sz="1600" dirty="0"/>
              <a:t>, </a:t>
            </a:r>
            <a:r>
              <a:rPr lang="en-US" altLang="ja-JP" sz="1600" i="1" dirty="0"/>
              <a:t>et al</a:t>
            </a:r>
            <a:r>
              <a:rPr lang="en-US" altLang="ja-JP" sz="1600" dirty="0"/>
              <a:t>., PRC</a:t>
            </a:r>
            <a:r>
              <a:rPr lang="en-US" altLang="ja-JP" sz="1600" b="1" dirty="0"/>
              <a:t>83</a:t>
            </a:r>
            <a:r>
              <a:rPr lang="en-US" altLang="ja-JP" sz="1600" dirty="0"/>
              <a:t>(2011</a:t>
            </a:r>
            <a:r>
              <a:rPr lang="en-US" altLang="ja-JP" sz="1600" dirty="0" smtClean="0"/>
              <a:t>) 044323</a:t>
            </a:r>
            <a:endParaRPr lang="ja-JP" altLang="en-US" sz="1600" dirty="0"/>
          </a:p>
          <a:p>
            <a:pPr algn="r"/>
            <a:r>
              <a:rPr lang="en-US" altLang="ja-JP" sz="1600" dirty="0" smtClean="0"/>
              <a:t>M. Isaka, </a:t>
            </a:r>
            <a:r>
              <a:rPr lang="en-US" altLang="ja-JP" sz="1600" i="1" dirty="0" smtClean="0"/>
              <a:t>et al</a:t>
            </a:r>
            <a:r>
              <a:rPr lang="en-US" altLang="ja-JP" sz="1600" dirty="0" smtClean="0"/>
              <a:t>., PRC</a:t>
            </a:r>
            <a:r>
              <a:rPr lang="en-US" altLang="ja-JP" sz="1600" b="1" dirty="0" smtClean="0"/>
              <a:t>83</a:t>
            </a:r>
            <a:r>
              <a:rPr lang="en-US" altLang="ja-JP" sz="1600" dirty="0" smtClean="0"/>
              <a:t>(2011</a:t>
            </a:r>
            <a:r>
              <a:rPr lang="en-US" altLang="ja-JP" sz="1600" dirty="0"/>
              <a:t>) 054304</a:t>
            </a:r>
            <a:endParaRPr kumimoji="1"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36264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2900" y="620688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>
                <a:solidFill>
                  <a:schemeClr val="tx2"/>
                </a:solidFill>
              </a:rPr>
              <a:t>Coexistence of </a:t>
            </a:r>
            <a:br>
              <a:rPr lang="en-US" altLang="ja-JP" b="1" dirty="0" smtClean="0">
                <a:solidFill>
                  <a:schemeClr val="tx2"/>
                </a:solidFill>
              </a:rPr>
            </a:br>
            <a:r>
              <a:rPr lang="en-US" altLang="ja-JP" b="1" dirty="0" smtClean="0">
                <a:solidFill>
                  <a:schemeClr val="tx2"/>
                </a:solidFill>
              </a:rPr>
              <a:t>shell-model like and cluster structures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5643245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Based on</a:t>
            </a:r>
          </a:p>
          <a:p>
            <a:r>
              <a:rPr lang="en-US" altLang="ja-JP" sz="2000" dirty="0" smtClean="0">
                <a:solidFill>
                  <a:prstClr val="black"/>
                </a:solidFill>
              </a:rPr>
              <a:t>M</a:t>
            </a:r>
            <a:r>
              <a:rPr lang="en-US" altLang="ja-JP" sz="2000" dirty="0">
                <a:solidFill>
                  <a:prstClr val="black"/>
                </a:solidFill>
              </a:rPr>
              <a:t>. </a:t>
            </a:r>
            <a:r>
              <a:rPr lang="en-US" altLang="ja-JP" sz="2000" dirty="0" smtClean="0">
                <a:solidFill>
                  <a:prstClr val="black"/>
                </a:solidFill>
              </a:rPr>
              <a:t>Isaka, </a:t>
            </a:r>
            <a:r>
              <a:rPr lang="en-US" altLang="ja-JP" sz="2000" dirty="0">
                <a:solidFill>
                  <a:prstClr val="black"/>
                </a:solidFill>
              </a:rPr>
              <a:t>M. Kimura, A. Dote, and A. Ohnishi, PRC</a:t>
            </a:r>
            <a:r>
              <a:rPr lang="en-US" altLang="ja-JP" sz="2000" b="1" dirty="0">
                <a:solidFill>
                  <a:prstClr val="black"/>
                </a:solidFill>
              </a:rPr>
              <a:t>83</a:t>
            </a:r>
            <a:r>
              <a:rPr lang="en-US" altLang="ja-JP" sz="2000" dirty="0">
                <a:solidFill>
                  <a:prstClr val="black"/>
                </a:solidFill>
              </a:rPr>
              <a:t>, 054304(2011)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95018" y="3265820"/>
            <a:ext cx="6665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black"/>
                </a:solidFill>
              </a:rPr>
              <a:t>Examples: </a:t>
            </a:r>
            <a:r>
              <a:rPr lang="en-US" altLang="ja-JP" sz="2800" baseline="30000" dirty="0" smtClean="0">
                <a:solidFill>
                  <a:prstClr val="black"/>
                </a:solidFill>
              </a:rPr>
              <a:t>21</a:t>
            </a:r>
            <a:r>
              <a:rPr lang="en-US" altLang="ja-JP" sz="2800" baseline="-25000" dirty="0" smtClean="0">
                <a:solidFill>
                  <a:prstClr val="black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800" dirty="0" smtClean="0">
                <a:solidFill>
                  <a:prstClr val="black"/>
                </a:solidFill>
              </a:rPr>
              <a:t>Ne </a:t>
            </a:r>
            <a:r>
              <a:rPr lang="en-US" altLang="ja-JP" sz="2400" dirty="0" smtClean="0">
                <a:solidFill>
                  <a:srgbClr val="FF0000"/>
                </a:solidFill>
              </a:rPr>
              <a:t>(Theoretical prediction)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39552" y="247373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/>
              <a:t>What is the difference of structure changes ?</a:t>
            </a:r>
            <a:endParaRPr lang="ja-JP" altLang="en-US" sz="3200" b="1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411760" y="3912899"/>
            <a:ext cx="4320480" cy="1172285"/>
            <a:chOff x="2514849" y="3408843"/>
            <a:chExt cx="4320480" cy="1172285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9" t="84389" r="16641" b="-3"/>
            <a:stretch/>
          </p:blipFill>
          <p:spPr>
            <a:xfrm>
              <a:off x="2514849" y="3413885"/>
              <a:ext cx="1425262" cy="1162200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25" t="84389" b="-3"/>
            <a:stretch/>
          </p:blipFill>
          <p:spPr>
            <a:xfrm>
              <a:off x="5395169" y="3408843"/>
              <a:ext cx="1440160" cy="1172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18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Structure of </a:t>
            </a:r>
            <a:r>
              <a:rPr lang="en-US" altLang="ja-JP" baseline="30000" dirty="0" smtClean="0"/>
              <a:t>20</a:t>
            </a:r>
            <a:r>
              <a:rPr lang="en-US" altLang="ja-JP" dirty="0" smtClean="0"/>
              <a:t>Ne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lvl="1"/>
            <a:r>
              <a:rPr lang="en-US" altLang="ja-JP" dirty="0" smtClean="0"/>
              <a:t>Various structures coexist in the ground and low-energy states</a:t>
            </a:r>
            <a:endParaRPr lang="ja-JP" altLang="en-US" baseline="30000" dirty="0" smtClean="0"/>
          </a:p>
          <a:p>
            <a:pPr lvl="1"/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Example</a:t>
            </a:r>
            <a:r>
              <a:rPr lang="ja-JP" altLang="en-US" dirty="0"/>
              <a:t>：</a:t>
            </a:r>
            <a:r>
              <a:rPr lang="en-US" altLang="ja-JP" baseline="30000" dirty="0"/>
              <a:t>21</a:t>
            </a:r>
            <a:r>
              <a:rPr lang="en-US" altLang="ja-JP" baseline="-25000" dirty="0">
                <a:latin typeface="Symbol" pitchFamily="18" charset="2"/>
              </a:rPr>
              <a:t>L</a:t>
            </a:r>
            <a:r>
              <a:rPr lang="en-US" altLang="ja-JP" dirty="0"/>
              <a:t>Ne</a:t>
            </a:r>
          </a:p>
          <a:p>
            <a:pPr lvl="2"/>
            <a:r>
              <a:rPr lang="en-US" altLang="ja-JP" dirty="0" err="1"/>
              <a:t>K</a:t>
            </a:r>
            <a:r>
              <a:rPr lang="en-US" altLang="ja-JP" baseline="30000" dirty="0" err="1">
                <a:latin typeface="Symbol" pitchFamily="18" charset="2"/>
              </a:rPr>
              <a:t>p</a:t>
            </a:r>
            <a:r>
              <a:rPr lang="en-US" altLang="ja-JP" dirty="0"/>
              <a:t>=0</a:t>
            </a:r>
            <a:r>
              <a:rPr lang="en-US" altLang="ja-JP" baseline="-25000" dirty="0"/>
              <a:t>I</a:t>
            </a:r>
            <a:r>
              <a:rPr lang="en-US" altLang="ja-JP" baseline="30000" dirty="0">
                <a:latin typeface="Symbol" pitchFamily="18" charset="2"/>
              </a:rPr>
              <a:t>+</a:t>
            </a:r>
            <a:r>
              <a:rPr lang="ja-JP" altLang="en-US" dirty="0"/>
              <a:t> </a:t>
            </a:r>
            <a:r>
              <a:rPr lang="en-US" altLang="ja-JP" dirty="0"/>
              <a:t>band</a:t>
            </a:r>
            <a:r>
              <a:rPr lang="ja-JP" altLang="en-US" dirty="0"/>
              <a:t>　・・・　</a:t>
            </a:r>
            <a:r>
              <a:rPr lang="en-US" altLang="ja-JP" dirty="0"/>
              <a:t>(intermediate state)</a:t>
            </a:r>
            <a:r>
              <a:rPr lang="ja-JP" altLang="en-US" sz="1800" dirty="0">
                <a:latin typeface="Cambria Math"/>
              </a:rPr>
              <a:t>⊗</a:t>
            </a:r>
            <a:r>
              <a:rPr lang="en-US" altLang="ja-JP" dirty="0" smtClean="0">
                <a:latin typeface="Symbol" pitchFamily="18" charset="2"/>
              </a:rPr>
              <a:t>L</a:t>
            </a:r>
            <a:endParaRPr lang="en-US" altLang="ja-JP" dirty="0"/>
          </a:p>
          <a:p>
            <a:pPr lvl="2"/>
            <a:r>
              <a:rPr lang="en-US" altLang="ja-JP" dirty="0" err="1"/>
              <a:t>K</a:t>
            </a:r>
            <a:r>
              <a:rPr lang="en-US" altLang="ja-JP" baseline="30000" dirty="0" err="1">
                <a:latin typeface="Symbol" pitchFamily="18" charset="2"/>
              </a:rPr>
              <a:t>p</a:t>
            </a:r>
            <a:r>
              <a:rPr lang="en-US" altLang="ja-JP" dirty="0"/>
              <a:t>=0</a:t>
            </a:r>
            <a:r>
              <a:rPr lang="en-US" altLang="ja-JP" baseline="30000" dirty="0">
                <a:latin typeface="Symbol" pitchFamily="18" charset="2"/>
              </a:rPr>
              <a:t>-</a:t>
            </a:r>
            <a:r>
              <a:rPr lang="ja-JP" altLang="en-US" dirty="0"/>
              <a:t> </a:t>
            </a:r>
            <a:r>
              <a:rPr lang="en-US" altLang="ja-JP" dirty="0"/>
              <a:t>band</a:t>
            </a:r>
            <a:r>
              <a:rPr lang="ja-JP" altLang="en-US" dirty="0"/>
              <a:t>　・・・　</a:t>
            </a:r>
            <a:r>
              <a:rPr lang="en-US" altLang="ja-JP" dirty="0"/>
              <a:t>(well developed </a:t>
            </a:r>
            <a:r>
              <a:rPr lang="en-US" altLang="ja-JP" dirty="0">
                <a:latin typeface="Symbol" pitchFamily="18" charset="2"/>
              </a:rPr>
              <a:t>a</a:t>
            </a:r>
            <a:r>
              <a:rPr lang="en-US" altLang="ja-JP" dirty="0"/>
              <a:t> + </a:t>
            </a:r>
            <a:r>
              <a:rPr lang="en-US" altLang="ja-JP" baseline="30000" dirty="0"/>
              <a:t>16</a:t>
            </a:r>
            <a:r>
              <a:rPr lang="en-US" altLang="ja-JP" dirty="0"/>
              <a:t>O clustering)</a:t>
            </a:r>
            <a:r>
              <a:rPr lang="ja-JP" altLang="en-US" sz="1800" dirty="0">
                <a:latin typeface="Cambria Math"/>
              </a:rPr>
              <a:t>⊗</a:t>
            </a:r>
            <a:r>
              <a:rPr lang="en-US" altLang="ja-JP" dirty="0" smtClean="0">
                <a:latin typeface="Symbol" pitchFamily="18" charset="2"/>
              </a:rPr>
              <a:t>L</a:t>
            </a:r>
            <a:endParaRPr lang="en-US" altLang="ja-JP" sz="800" dirty="0"/>
          </a:p>
          <a:p>
            <a:pPr lvl="1"/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142844" y="1268760"/>
            <a:ext cx="9153184" cy="3635015"/>
            <a:chOff x="142844" y="1412776"/>
            <a:chExt cx="9153184" cy="3635015"/>
          </a:xfrm>
        </p:grpSpPr>
        <p:grpSp>
          <p:nvGrpSpPr>
            <p:cNvPr id="4" name="グループ化 62"/>
            <p:cNvGrpSpPr/>
            <p:nvPr/>
          </p:nvGrpSpPr>
          <p:grpSpPr>
            <a:xfrm>
              <a:off x="2614067" y="1412776"/>
              <a:ext cx="3942352" cy="3635015"/>
              <a:chOff x="1129714" y="1579935"/>
              <a:chExt cx="3942352" cy="3635015"/>
            </a:xfrm>
          </p:grpSpPr>
          <p:pic>
            <p:nvPicPr>
              <p:cNvPr id="30" name="図 29" descr="Ne20_太字2.png"/>
              <p:cNvPicPr>
                <a:picLocks noChangeAspect="1"/>
              </p:cNvPicPr>
              <p:nvPr/>
            </p:nvPicPr>
            <p:blipFill>
              <a:blip r:embed="rId3"/>
              <a:srcRect b="14033"/>
              <a:stretch>
                <a:fillRect/>
              </a:stretch>
            </p:blipFill>
            <p:spPr>
              <a:xfrm>
                <a:off x="1129714" y="1643050"/>
                <a:ext cx="3942352" cy="3571900"/>
              </a:xfrm>
              <a:prstGeom prst="rect">
                <a:avLst/>
              </a:prstGeom>
            </p:spPr>
          </p:pic>
          <p:sp>
            <p:nvSpPr>
              <p:cNvPr id="29" name="テキスト ボックス 28"/>
              <p:cNvSpPr txBox="1"/>
              <p:nvPr/>
            </p:nvSpPr>
            <p:spPr>
              <a:xfrm>
                <a:off x="1730325" y="1579935"/>
                <a:ext cx="1643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400" b="1" baseline="300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20</a:t>
                </a:r>
                <a:r>
                  <a:rPr lang="en-US" altLang="ja-JP" sz="2400" b="1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Ne(AMD)</a:t>
                </a:r>
                <a:endParaRPr lang="ja-JP" altLang="en-US" sz="2400" b="1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p:grpSp>
        <p:sp>
          <p:nvSpPr>
            <p:cNvPr id="54" name="角丸四角形 53"/>
            <p:cNvSpPr/>
            <p:nvPr/>
          </p:nvSpPr>
          <p:spPr>
            <a:xfrm>
              <a:off x="3413147" y="3333279"/>
              <a:ext cx="857256" cy="171451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グループ化 58"/>
            <p:cNvGrpSpPr/>
            <p:nvPr/>
          </p:nvGrpSpPr>
          <p:grpSpPr>
            <a:xfrm>
              <a:off x="142844" y="1841404"/>
              <a:ext cx="2571736" cy="2338158"/>
              <a:chOff x="-595316" y="3025316"/>
              <a:chExt cx="2571736" cy="2338158"/>
            </a:xfrm>
          </p:grpSpPr>
          <p:grpSp>
            <p:nvGrpSpPr>
              <p:cNvPr id="6" name="グループ化 39"/>
              <p:cNvGrpSpPr/>
              <p:nvPr/>
            </p:nvGrpSpPr>
            <p:grpSpPr>
              <a:xfrm>
                <a:off x="71438" y="3025316"/>
                <a:ext cx="1260908" cy="1282495"/>
                <a:chOff x="1985829" y="4138456"/>
                <a:chExt cx="1260908" cy="1282495"/>
              </a:xfrm>
            </p:grpSpPr>
            <p:pic>
              <p:nvPicPr>
                <p:cNvPr id="45" name="図 44" descr="Ne20_POS_115_2.png"/>
                <p:cNvPicPr>
                  <a:picLocks noChangeAspect="1"/>
                </p:cNvPicPr>
                <p:nvPr/>
              </p:nvPicPr>
              <p:blipFill>
                <a:blip r:embed="rId4"/>
                <a:srcRect l="30078" t="21875" r="30078" b="25000"/>
                <a:stretch>
                  <a:fillRect/>
                </a:stretch>
              </p:blipFill>
              <p:spPr>
                <a:xfrm>
                  <a:off x="1985829" y="4138456"/>
                  <a:ext cx="1260908" cy="1260908"/>
                </a:xfrm>
                <a:prstGeom prst="rect">
                  <a:avLst/>
                </a:prstGeom>
              </p:spPr>
            </p:pic>
            <p:sp>
              <p:nvSpPr>
                <p:cNvPr id="50" name="テキスト ボックス 49"/>
                <p:cNvSpPr txBox="1"/>
                <p:nvPr/>
              </p:nvSpPr>
              <p:spPr>
                <a:xfrm>
                  <a:off x="2200110" y="5051619"/>
                  <a:ext cx="9286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b="1" dirty="0" smtClean="0">
                      <a:solidFill>
                        <a:prstClr val="black"/>
                      </a:solidFill>
                    </a:rPr>
                    <a:t>0</a:t>
                  </a:r>
                  <a:r>
                    <a:rPr lang="en-US" altLang="ja-JP" b="1" baseline="30000" dirty="0" smtClean="0">
                      <a:solidFill>
                        <a:prstClr val="black"/>
                      </a:solidFill>
                      <a:latin typeface="Symbol" pitchFamily="18" charset="2"/>
                    </a:rPr>
                    <a:t>+</a:t>
                  </a:r>
                  <a:r>
                    <a:rPr lang="en-US" altLang="ja-JP" b="1" dirty="0" smtClean="0">
                      <a:solidFill>
                        <a:prstClr val="black"/>
                      </a:solidFill>
                    </a:rPr>
                    <a:t>(g.s.)</a:t>
                  </a:r>
                  <a:endParaRPr lang="ja-JP" altLang="en-US" b="1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8" name="テキスト ボックス 57"/>
              <p:cNvSpPr txBox="1"/>
              <p:nvPr/>
            </p:nvSpPr>
            <p:spPr>
              <a:xfrm>
                <a:off x="-595316" y="4286256"/>
                <a:ext cx="2571736" cy="1077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200" b="1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en-US" altLang="ja-JP" sz="2200" b="1" baseline="30000" dirty="0" err="1" smtClean="0">
                    <a:solidFill>
                      <a:srgbClr val="FF0000"/>
                    </a:solidFill>
                    <a:latin typeface="Symbol" pitchFamily="18" charset="2"/>
                  </a:rPr>
                  <a:t>p</a:t>
                </a:r>
                <a:r>
                  <a:rPr lang="en-US" altLang="ja-JP" sz="2200" b="1" dirty="0" smtClean="0">
                    <a:solidFill>
                      <a:srgbClr val="FF0000"/>
                    </a:solidFill>
                  </a:rPr>
                  <a:t>=0</a:t>
                </a:r>
                <a:r>
                  <a:rPr lang="en-US" altLang="ja-JP" sz="2200" b="1" baseline="-25000" dirty="0" smtClean="0">
                    <a:solidFill>
                      <a:srgbClr val="FF0000"/>
                    </a:solidFill>
                    <a:latin typeface="Symbol" pitchFamily="18" charset="2"/>
                  </a:rPr>
                  <a:t>I</a:t>
                </a:r>
                <a:r>
                  <a:rPr lang="en-US" altLang="ja-JP" sz="2200" b="1" baseline="30000" dirty="0" smtClean="0">
                    <a:solidFill>
                      <a:srgbClr val="FF0000"/>
                    </a:solidFill>
                    <a:latin typeface="Symbol" pitchFamily="18" charset="2"/>
                  </a:rPr>
                  <a:t>+</a:t>
                </a:r>
                <a:r>
                  <a:rPr lang="ja-JP" altLang="en-US" sz="2200" b="1" dirty="0" smtClean="0">
                    <a:solidFill>
                      <a:srgbClr val="FF0000"/>
                    </a:solidFill>
                    <a:latin typeface="Symbol" pitchFamily="18" charset="2"/>
                  </a:rPr>
                  <a:t> </a:t>
                </a:r>
                <a:r>
                  <a:rPr lang="en-US" altLang="ja-JP" sz="2200" b="1" dirty="0" smtClean="0">
                    <a:solidFill>
                      <a:srgbClr val="FF0000"/>
                    </a:solidFill>
                  </a:rPr>
                  <a:t>band</a:t>
                </a:r>
              </a:p>
              <a:p>
                <a:pPr algn="ctr"/>
                <a:r>
                  <a:rPr lang="en-US" altLang="ja-JP" sz="2200" b="1" dirty="0" smtClean="0">
                    <a:solidFill>
                      <a:srgbClr val="FF0000"/>
                    </a:solidFill>
                  </a:rPr>
                  <a:t>(ground band)</a:t>
                </a:r>
              </a:p>
              <a:p>
                <a:pPr algn="ctr"/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Intermediate state</a:t>
                </a:r>
              </a:p>
            </p:txBody>
          </p:sp>
        </p:grpSp>
        <p:grpSp>
          <p:nvGrpSpPr>
            <p:cNvPr id="7" name="グループ化 61"/>
            <p:cNvGrpSpPr/>
            <p:nvPr/>
          </p:nvGrpSpPr>
          <p:grpSpPr>
            <a:xfrm>
              <a:off x="5724128" y="2892413"/>
              <a:ext cx="3571900" cy="2000223"/>
              <a:chOff x="5755952" y="2222918"/>
              <a:chExt cx="3571900" cy="2000223"/>
            </a:xfrm>
          </p:grpSpPr>
          <p:grpSp>
            <p:nvGrpSpPr>
              <p:cNvPr id="8" name="グループ化 41"/>
              <p:cNvGrpSpPr/>
              <p:nvPr/>
            </p:nvGrpSpPr>
            <p:grpSpPr>
              <a:xfrm>
                <a:off x="6898993" y="2222918"/>
                <a:ext cx="1285851" cy="1348923"/>
                <a:chOff x="6184548" y="5294795"/>
                <a:chExt cx="1285851" cy="1348923"/>
              </a:xfrm>
            </p:grpSpPr>
            <p:pic>
              <p:nvPicPr>
                <p:cNvPr id="40" name="図 39" descr="Ne20_NEG_125_1.png"/>
                <p:cNvPicPr>
                  <a:picLocks noChangeAspect="1"/>
                </p:cNvPicPr>
                <p:nvPr/>
              </p:nvPicPr>
              <p:blipFill>
                <a:blip r:embed="rId5"/>
                <a:srcRect l="30078" t="21875" r="30078" b="25000"/>
                <a:stretch>
                  <a:fillRect/>
                </a:stretch>
              </p:blipFill>
              <p:spPr>
                <a:xfrm>
                  <a:off x="6184548" y="5294795"/>
                  <a:ext cx="1285851" cy="1285843"/>
                </a:xfrm>
                <a:prstGeom prst="rect">
                  <a:avLst/>
                </a:prstGeom>
              </p:spPr>
            </p:pic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6613143" y="6274388"/>
                  <a:ext cx="428628" cy="369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b="1" dirty="0" smtClean="0">
                      <a:solidFill>
                        <a:prstClr val="black"/>
                      </a:solidFill>
                    </a:rPr>
                    <a:t>1</a:t>
                  </a:r>
                  <a:r>
                    <a:rPr lang="en-US" altLang="ja-JP" b="1" baseline="30000" dirty="0" smtClean="0">
                      <a:solidFill>
                        <a:prstClr val="black"/>
                      </a:solidFill>
                      <a:latin typeface="Symbol" pitchFamily="18" charset="2"/>
                    </a:rPr>
                    <a:t>-</a:t>
                  </a:r>
                  <a:endParaRPr lang="ja-JP" altLang="en-US" b="1" baseline="30000" dirty="0">
                    <a:solidFill>
                      <a:prstClr val="black"/>
                    </a:solidFill>
                    <a:latin typeface="Symbol" pitchFamily="18" charset="2"/>
                  </a:endParaRPr>
                </a:p>
              </p:txBody>
            </p:sp>
          </p:grpSp>
          <p:sp>
            <p:nvSpPr>
              <p:cNvPr id="60" name="テキスト ボックス 59"/>
              <p:cNvSpPr txBox="1"/>
              <p:nvPr/>
            </p:nvSpPr>
            <p:spPr>
              <a:xfrm>
                <a:off x="5755952" y="3515255"/>
                <a:ext cx="3571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200" b="1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en-US" altLang="ja-JP" sz="2200" b="1" baseline="30000" dirty="0" err="1" smtClean="0">
                    <a:solidFill>
                      <a:srgbClr val="FF0000"/>
                    </a:solidFill>
                    <a:latin typeface="Symbol" pitchFamily="18" charset="2"/>
                  </a:rPr>
                  <a:t>p</a:t>
                </a:r>
                <a:r>
                  <a:rPr lang="en-US" altLang="ja-JP" sz="2200" b="1" dirty="0" smtClean="0">
                    <a:solidFill>
                      <a:srgbClr val="FF0000"/>
                    </a:solidFill>
                  </a:rPr>
                  <a:t>=0</a:t>
                </a:r>
                <a:r>
                  <a:rPr lang="en-US" altLang="ja-JP" sz="2200" b="1" baseline="30000" dirty="0" smtClean="0">
                    <a:solidFill>
                      <a:srgbClr val="FF0000"/>
                    </a:solidFill>
                    <a:latin typeface="Symbol" pitchFamily="18" charset="2"/>
                  </a:rPr>
                  <a:t>-</a:t>
                </a:r>
                <a:r>
                  <a:rPr lang="ja-JP" altLang="en-US" sz="2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200" b="1" dirty="0" smtClean="0">
                    <a:solidFill>
                      <a:srgbClr val="FF0000"/>
                    </a:solidFill>
                  </a:rPr>
                  <a:t>band</a:t>
                </a:r>
              </a:p>
              <a:p>
                <a:pPr algn="ctr"/>
                <a:r>
                  <a:rPr lang="en-US" altLang="ja-JP" b="1" dirty="0" smtClean="0">
                    <a:solidFill>
                      <a:srgbClr val="FF0000"/>
                    </a:solidFill>
                  </a:rPr>
                  <a:t>Well developed </a:t>
                </a:r>
                <a:r>
                  <a:rPr lang="en-US" altLang="ja-JP" b="1" dirty="0" smtClean="0">
                    <a:solidFill>
                      <a:srgbClr val="FF0000"/>
                    </a:solidFill>
                    <a:latin typeface="Symbol" pitchFamily="18" charset="2"/>
                  </a:rPr>
                  <a:t>a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 + </a:t>
                </a:r>
                <a:r>
                  <a:rPr lang="en-US" altLang="ja-JP" b="1" baseline="30000" dirty="0" smtClean="0">
                    <a:solidFill>
                      <a:srgbClr val="FF0000"/>
                    </a:solidFill>
                  </a:rPr>
                  <a:t>16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O</a:t>
                </a:r>
                <a:r>
                  <a:rPr lang="ja-JP" alt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clustering</a:t>
                </a:r>
                <a:endParaRPr lang="ja-JP" alt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4" name="角丸四角形 63"/>
            <p:cNvSpPr/>
            <p:nvPr/>
          </p:nvSpPr>
          <p:spPr>
            <a:xfrm>
              <a:off x="4984783" y="1667090"/>
              <a:ext cx="857256" cy="205437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66" name="直線矢印コネクタ 65"/>
            <p:cNvCxnSpPr/>
            <p:nvPr/>
          </p:nvCxnSpPr>
          <p:spPr>
            <a:xfrm>
              <a:off x="1643042" y="4127420"/>
              <a:ext cx="1785918" cy="7143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矢印コネクタ 67"/>
            <p:cNvCxnSpPr/>
            <p:nvPr/>
          </p:nvCxnSpPr>
          <p:spPr>
            <a:xfrm flipH="1" flipV="1">
              <a:off x="5842040" y="3640953"/>
              <a:ext cx="1025129" cy="4157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テキスト ボックス 30"/>
          <p:cNvSpPr txBox="1"/>
          <p:nvPr/>
        </p:nvSpPr>
        <p:spPr>
          <a:xfrm>
            <a:off x="370417" y="6396335"/>
            <a:ext cx="842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Any differences in </a:t>
            </a:r>
            <a:r>
              <a:rPr lang="en-US" altLang="ja-JP" sz="2400" b="1" u="sng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400" b="1" u="sng" dirty="0" smtClean="0">
                <a:solidFill>
                  <a:srgbClr val="FF0000"/>
                </a:solidFill>
              </a:rPr>
              <a:t> binding energy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and </a:t>
            </a:r>
            <a:r>
              <a:rPr lang="en-US" altLang="ja-JP" sz="2400" b="1" u="sng" dirty="0" smtClean="0">
                <a:solidFill>
                  <a:srgbClr val="FF0000"/>
                </a:solidFill>
              </a:rPr>
              <a:t>reduction of the radius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580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Ne21L_NEG_Yamada.PNG"/>
          <p:cNvPicPr>
            <a:picLocks noChangeAspect="1"/>
          </p:cNvPicPr>
          <p:nvPr/>
        </p:nvPicPr>
        <p:blipFill>
          <a:blip r:embed="rId3"/>
          <a:srcRect l="3027" t="9345" b="10544"/>
          <a:stretch>
            <a:fillRect/>
          </a:stretch>
        </p:blipFill>
        <p:spPr>
          <a:xfrm>
            <a:off x="6719337" y="1643050"/>
            <a:ext cx="4477399" cy="5214950"/>
          </a:xfrm>
          <a:prstGeom prst="rect">
            <a:avLst/>
          </a:prstGeom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Structure study of </a:t>
            </a:r>
            <a:r>
              <a:rPr lang="en-US" altLang="ja-JP" baseline="30000" dirty="0" smtClean="0"/>
              <a:t>21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Ne hypernucleus</a:t>
            </a:r>
          </a:p>
          <a:p>
            <a:pPr lvl="2"/>
            <a:endParaRPr kumimoji="1" lang="en-US" altLang="ja-JP" dirty="0" smtClean="0">
              <a:latin typeface="Symbol" pitchFamily="18" charset="2"/>
            </a:endParaRPr>
          </a:p>
          <a:p>
            <a:pPr marL="360000" lvl="1"/>
            <a:r>
              <a:rPr kumimoji="1" lang="en-US" altLang="ja-JP" dirty="0" smtClean="0">
                <a:latin typeface="Symbol" pitchFamily="18" charset="2"/>
              </a:rPr>
              <a:t>a + </a:t>
            </a:r>
            <a:r>
              <a:rPr kumimoji="1" lang="en-US" altLang="ja-JP" baseline="30000" dirty="0" smtClean="0"/>
              <a:t>16</a:t>
            </a:r>
            <a:r>
              <a:rPr kumimoji="1" lang="en-US" altLang="ja-JP" dirty="0" smtClean="0"/>
              <a:t>O</a:t>
            </a:r>
            <a:r>
              <a:rPr kumimoji="1" lang="en-US" altLang="ja-JP" dirty="0" smtClean="0">
                <a:latin typeface="Symbol" panose="05050102010706020507" pitchFamily="18" charset="2"/>
              </a:rPr>
              <a:t> + L</a:t>
            </a:r>
            <a:r>
              <a:rPr lang="ja-JP" altLang="en-US" dirty="0" smtClean="0"/>
              <a:t> </a:t>
            </a:r>
            <a:r>
              <a:rPr lang="en-US" altLang="ja-JP" dirty="0" smtClean="0"/>
              <a:t>cluster model </a:t>
            </a:r>
          </a:p>
          <a:p>
            <a:pPr marL="74250" lvl="1" indent="0">
              <a:buNone/>
            </a:pPr>
            <a:endParaRPr kumimoji="1" lang="en-US" altLang="ja-JP" sz="1200" dirty="0" smtClean="0"/>
          </a:p>
          <a:p>
            <a:pPr marL="108000" lvl="1" indent="0">
              <a:buNone/>
            </a:pPr>
            <a:r>
              <a:rPr lang="en-US" altLang="ja-JP" dirty="0" smtClean="0"/>
              <a:t>“glue-like role of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”</a:t>
            </a:r>
          </a:p>
          <a:p>
            <a:pPr marL="432000" lvl="3"/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hyperon stabilizes </a:t>
            </a:r>
            <a:r>
              <a:rPr lang="en-US" altLang="ja-JP" dirty="0" smtClean="0">
                <a:latin typeface="Symbol" pitchFamily="18" charset="2"/>
              </a:rPr>
              <a:t>a</a:t>
            </a:r>
            <a:r>
              <a:rPr lang="en-US" altLang="ja-JP" dirty="0" smtClean="0"/>
              <a:t> + </a:t>
            </a:r>
            <a:r>
              <a:rPr lang="en-US" altLang="ja-JP" baseline="30000" dirty="0" smtClean="0"/>
              <a:t>16</a:t>
            </a:r>
            <a:r>
              <a:rPr lang="en-US" altLang="ja-JP" dirty="0" smtClean="0"/>
              <a:t>O bands</a:t>
            </a:r>
          </a:p>
          <a:p>
            <a:pPr marL="432000" lvl="3"/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hyperon reduces the RMS radius</a:t>
            </a:r>
          </a:p>
          <a:p>
            <a:pPr marL="311400" lvl="2" indent="0">
              <a:buNone/>
            </a:pPr>
            <a:endParaRPr lang="en-US" altLang="ja-JP" dirty="0" smtClean="0"/>
          </a:p>
          <a:p>
            <a:pPr marL="108000" lvl="1" indent="0">
              <a:buNone/>
            </a:pPr>
            <a:r>
              <a:rPr lang="en-US" altLang="ja-JP" dirty="0" smtClean="0"/>
              <a:t>“Parity Coupling (inter-shell </a:t>
            </a:r>
            <a:r>
              <a:rPr lang="en-US" altLang="ja-JP" dirty="0"/>
              <a:t>coupling) ”</a:t>
            </a:r>
            <a:endParaRPr lang="en-US" altLang="ja-JP" dirty="0" smtClean="0"/>
          </a:p>
          <a:p>
            <a:pPr marL="432000" lvl="3"/>
            <a:r>
              <a:rPr lang="en-US" altLang="ja-JP" dirty="0" smtClean="0"/>
              <a:t>Mixing of </a:t>
            </a:r>
            <a:r>
              <a:rPr lang="en-US" altLang="ja-JP" dirty="0" smtClean="0">
                <a:latin typeface="Symbol" panose="05050102010706020507" pitchFamily="18" charset="2"/>
              </a:rPr>
              <a:t>L</a:t>
            </a:r>
            <a:r>
              <a:rPr lang="en-US" altLang="ja-JP" dirty="0" smtClean="0"/>
              <a:t> in </a:t>
            </a:r>
            <a:r>
              <a:rPr lang="en-US" altLang="ja-JP" i="1" dirty="0" smtClean="0"/>
              <a:t>p</a:t>
            </a:r>
            <a:r>
              <a:rPr lang="en-US" altLang="ja-JP" dirty="0" smtClean="0"/>
              <a:t> orbit component </a:t>
            </a:r>
            <a:r>
              <a:rPr lang="en-US" altLang="ja-JP" dirty="0"/>
              <a:t>in </a:t>
            </a:r>
            <a:r>
              <a:rPr lang="en-US" altLang="ja-JP" dirty="0" err="1"/>
              <a:t>K</a:t>
            </a:r>
            <a:r>
              <a:rPr lang="en-US" altLang="ja-JP" baseline="30000" dirty="0" err="1">
                <a:latin typeface="Symbol" panose="05050102010706020507" pitchFamily="18" charset="2"/>
              </a:rPr>
              <a:t>p</a:t>
            </a:r>
            <a:r>
              <a:rPr lang="en-US" altLang="ja-JP" dirty="0"/>
              <a:t>=0</a:t>
            </a:r>
            <a:r>
              <a:rPr lang="en-US" altLang="ja-JP" baseline="30000" dirty="0">
                <a:latin typeface="Symbol" panose="05050102010706020507" pitchFamily="18" charset="2"/>
              </a:rPr>
              <a:t>-</a:t>
            </a:r>
            <a:r>
              <a:rPr lang="en-US" altLang="ja-JP" dirty="0"/>
              <a:t> </a:t>
            </a:r>
            <a:r>
              <a:rPr lang="en-US" altLang="ja-JP" dirty="0" smtClean="0">
                <a:latin typeface="Cambria Math"/>
                <a:ea typeface="Cambria Math"/>
              </a:rPr>
              <a:t>⊗</a:t>
            </a:r>
            <a:r>
              <a:rPr lang="en-US" altLang="ja-JP" dirty="0" smtClean="0">
                <a:latin typeface="Symbol" panose="05050102010706020507" pitchFamily="18" charset="2"/>
              </a:rPr>
              <a:t>L</a:t>
            </a:r>
            <a:r>
              <a:rPr lang="ja-JP" altLang="en-US" dirty="0" smtClean="0"/>
              <a:t> </a:t>
            </a:r>
            <a:r>
              <a:rPr lang="en-US" altLang="ja-JP" dirty="0" smtClean="0"/>
              <a:t>state, </a:t>
            </a:r>
          </a:p>
          <a:p>
            <a:pPr marL="203400" lvl="3" indent="0">
              <a:buNone/>
            </a:pPr>
            <a:r>
              <a:rPr lang="en-US" altLang="ja-JP" dirty="0" smtClean="0"/>
              <a:t>    because </a:t>
            </a:r>
            <a:r>
              <a:rPr lang="en-US" altLang="ja-JP" dirty="0" err="1" smtClean="0"/>
              <a:t>K</a:t>
            </a:r>
            <a:r>
              <a:rPr lang="en-US" altLang="ja-JP" baseline="30000" dirty="0" err="1" smtClean="0">
                <a:latin typeface="Symbol" panose="05050102010706020507" pitchFamily="18" charset="2"/>
              </a:rPr>
              <a:t>p</a:t>
            </a:r>
            <a:r>
              <a:rPr lang="en-US" altLang="ja-JP" dirty="0" smtClean="0"/>
              <a:t>=0</a:t>
            </a:r>
            <a:r>
              <a:rPr lang="en-US" altLang="ja-JP" baseline="30000" dirty="0" smtClean="0">
                <a:latin typeface="Symbol" panose="05050102010706020507" pitchFamily="18" charset="2"/>
              </a:rPr>
              <a:t>+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K</a:t>
            </a:r>
            <a:r>
              <a:rPr lang="en-US" altLang="ja-JP" baseline="30000" dirty="0" err="1" smtClean="0">
                <a:latin typeface="Symbol" panose="05050102010706020507" pitchFamily="18" charset="2"/>
              </a:rPr>
              <a:t>p</a:t>
            </a:r>
            <a:r>
              <a:rPr lang="en-US" altLang="ja-JP" dirty="0" smtClean="0"/>
              <a:t>=0</a:t>
            </a:r>
            <a:r>
              <a:rPr lang="en-US" altLang="ja-JP" baseline="30000" dirty="0" smtClean="0">
                <a:latin typeface="Symbol" panose="05050102010706020507" pitchFamily="18" charset="2"/>
              </a:rPr>
              <a:t>-</a:t>
            </a:r>
            <a:r>
              <a:rPr lang="en-US" altLang="ja-JP" dirty="0" smtClean="0"/>
              <a:t> bands are in the same energy region</a:t>
            </a:r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Structure of </a:t>
            </a:r>
            <a:r>
              <a:rPr lang="en-US" altLang="ja-JP" baseline="30000" dirty="0" smtClean="0"/>
              <a:t>21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Ne</a:t>
            </a:r>
            <a:r>
              <a:rPr kumimoji="1" lang="en-US" altLang="ja-JP" dirty="0" smtClean="0"/>
              <a:t> (Preceding Study)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0301" y="1232774"/>
            <a:ext cx="894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T. Yamada, K. Ikeda, H. </a:t>
            </a:r>
            <a:r>
              <a:rPr lang="en-US" dirty="0" err="1" smtClean="0">
                <a:solidFill>
                  <a:prstClr val="black"/>
                </a:solidFill>
              </a:rPr>
              <a:t>Bandō</a:t>
            </a:r>
            <a:r>
              <a:rPr lang="en-US" dirty="0" smtClean="0">
                <a:solidFill>
                  <a:prstClr val="black"/>
                </a:solidFill>
              </a:rPr>
              <a:t> and T. </a:t>
            </a:r>
            <a:r>
              <a:rPr lang="en-US" dirty="0" err="1" smtClean="0">
                <a:solidFill>
                  <a:prstClr val="black"/>
                </a:solidFill>
              </a:rPr>
              <a:t>Motoba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Prog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  <a:r>
              <a:rPr lang="en-US" dirty="0" err="1" smtClean="0">
                <a:solidFill>
                  <a:prstClr val="black"/>
                </a:solidFill>
              </a:rPr>
              <a:t>Theor</a:t>
            </a:r>
            <a:r>
              <a:rPr lang="en-US" dirty="0" smtClean="0">
                <a:solidFill>
                  <a:prstClr val="black"/>
                </a:solidFill>
              </a:rPr>
              <a:t>. Phys. </a:t>
            </a:r>
            <a:r>
              <a:rPr lang="en-US" b="1" dirty="0" smtClean="0">
                <a:solidFill>
                  <a:prstClr val="black"/>
                </a:solidFill>
              </a:rPr>
              <a:t>71 </a:t>
            </a:r>
            <a:r>
              <a:rPr lang="en-US" dirty="0" smtClean="0">
                <a:solidFill>
                  <a:prstClr val="black"/>
                </a:solidFill>
              </a:rPr>
              <a:t>(1984), 985.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72296" y="1571612"/>
            <a:ext cx="71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err="1" smtClean="0">
                <a:solidFill>
                  <a:prstClr val="black"/>
                </a:solidFill>
              </a:rPr>
              <a:t>MeV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32" y="5345340"/>
            <a:ext cx="6858048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altLang="ja-JP" sz="2200" b="1" dirty="0" smtClean="0">
                <a:solidFill>
                  <a:srgbClr val="FF0000"/>
                </a:solidFill>
              </a:rPr>
              <a:t>By comparing the </a:t>
            </a:r>
            <a:r>
              <a:rPr lang="en-US" altLang="ja-JP" sz="2200" b="1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200" b="1" baseline="30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2200" b="1" baseline="300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= 0</a:t>
            </a:r>
            <a:r>
              <a:rPr lang="en-US" altLang="ja-JP" sz="2200" b="1" baseline="30000" dirty="0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 and </a:t>
            </a:r>
            <a:r>
              <a:rPr lang="en-US" altLang="ja-JP" sz="2200" b="1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200" b="1" baseline="30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2200" b="1" baseline="300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= 0</a:t>
            </a:r>
            <a:r>
              <a:rPr lang="en-US" altLang="ja-JP" sz="2200" b="1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 bands, </a:t>
            </a:r>
          </a:p>
          <a:p>
            <a:pPr marL="0" lvl="2">
              <a:buSzPct val="70000"/>
              <a:buFont typeface="Wingdings" pitchFamily="2" charset="2"/>
              <a:buChar char="l"/>
            </a:pPr>
            <a:r>
              <a:rPr lang="en-US" altLang="ja-JP" sz="2200" b="1" dirty="0" smtClean="0">
                <a:solidFill>
                  <a:srgbClr val="FF0000"/>
                </a:solidFill>
                <a:latin typeface="Symbol" pitchFamily="18" charset="2"/>
              </a:rPr>
              <a:t> L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 hyperon coupled to the g.s. is more deeply bound.</a:t>
            </a:r>
          </a:p>
          <a:p>
            <a:pPr marL="0" lvl="2">
              <a:buSzPct val="70000"/>
              <a:buFont typeface="Wingdings" pitchFamily="2" charset="2"/>
              <a:buChar char="l"/>
            </a:pPr>
            <a:r>
              <a:rPr lang="en-US" altLang="ja-JP" sz="2200" b="1" dirty="0" smtClean="0">
                <a:solidFill>
                  <a:srgbClr val="FF0000"/>
                </a:solidFill>
              </a:rPr>
              <a:t>B(E2) reduction is similar to each other(20 % reduction).</a:t>
            </a:r>
          </a:p>
        </p:txBody>
      </p:sp>
      <p:grpSp>
        <p:nvGrpSpPr>
          <p:cNvPr id="5" name="グループ化 14"/>
          <p:cNvGrpSpPr/>
          <p:nvPr/>
        </p:nvGrpSpPr>
        <p:grpSpPr>
          <a:xfrm>
            <a:off x="4283968" y="2980623"/>
            <a:ext cx="2300530" cy="400110"/>
            <a:chOff x="1271338" y="4357694"/>
            <a:chExt cx="2300530" cy="400110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643042" y="4357694"/>
              <a:ext cx="1928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solidFill>
                    <a:prstClr val="black"/>
                  </a:solidFill>
                </a:rPr>
                <a:t>B(E2) reduction</a:t>
              </a:r>
              <a:endParaRPr lang="ja-JP" altLang="en-US" sz="2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>
              <a:off x="1271338" y="4542980"/>
              <a:ext cx="35719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25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 descr="Ne21L_AM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2" y="1142984"/>
            <a:ext cx="9144000" cy="507194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Results</a:t>
            </a:r>
            <a:r>
              <a:rPr lang="ja-JP" altLang="en-US" dirty="0" smtClean="0"/>
              <a:t>：</a:t>
            </a:r>
            <a:r>
              <a:rPr lang="en-US" altLang="ja-JP" dirty="0" smtClean="0"/>
              <a:t>energy spectra of </a:t>
            </a:r>
            <a:r>
              <a:rPr lang="en-US" altLang="ja-JP" baseline="30000" dirty="0" smtClean="0"/>
              <a:t>21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Ne</a:t>
            </a:r>
            <a:endParaRPr kumimoji="1" lang="ja-JP" altLang="en-US" dirty="0"/>
          </a:p>
        </p:txBody>
      </p:sp>
      <p:grpSp>
        <p:nvGrpSpPr>
          <p:cNvPr id="3" name="グループ化 33"/>
          <p:cNvGrpSpPr/>
          <p:nvPr/>
        </p:nvGrpSpPr>
        <p:grpSpPr>
          <a:xfrm>
            <a:off x="142876" y="1071546"/>
            <a:ext cx="4975652" cy="4786346"/>
            <a:chOff x="-178888" y="1071546"/>
            <a:chExt cx="4975652" cy="4786346"/>
          </a:xfrm>
        </p:grpSpPr>
        <p:grpSp>
          <p:nvGrpSpPr>
            <p:cNvPr id="4" name="グループ化 38"/>
            <p:cNvGrpSpPr/>
            <p:nvPr/>
          </p:nvGrpSpPr>
          <p:grpSpPr>
            <a:xfrm>
              <a:off x="-178888" y="3894900"/>
              <a:ext cx="3870390" cy="1962992"/>
              <a:chOff x="-192536" y="3894900"/>
              <a:chExt cx="3870390" cy="1962992"/>
            </a:xfrm>
          </p:grpSpPr>
          <p:grpSp>
            <p:nvGrpSpPr>
              <p:cNvPr id="5" name="グループ化 32"/>
              <p:cNvGrpSpPr/>
              <p:nvPr/>
            </p:nvGrpSpPr>
            <p:grpSpPr>
              <a:xfrm>
                <a:off x="438042" y="4572008"/>
                <a:ext cx="2844876" cy="1285884"/>
                <a:chOff x="438042" y="4572008"/>
                <a:chExt cx="2844876" cy="1285884"/>
              </a:xfrm>
            </p:grpSpPr>
            <p:sp>
              <p:nvSpPr>
                <p:cNvPr id="24" name="角丸四角形 23"/>
                <p:cNvSpPr/>
                <p:nvPr/>
              </p:nvSpPr>
              <p:spPr>
                <a:xfrm>
                  <a:off x="438042" y="4572008"/>
                  <a:ext cx="496868" cy="1285884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角丸四角形 27"/>
                <p:cNvSpPr/>
                <p:nvPr/>
              </p:nvSpPr>
              <p:spPr>
                <a:xfrm>
                  <a:off x="2639976" y="4572008"/>
                  <a:ext cx="642942" cy="1214446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6" name="テキスト ボックス 35"/>
              <p:cNvSpPr txBox="1"/>
              <p:nvPr/>
            </p:nvSpPr>
            <p:spPr>
              <a:xfrm>
                <a:off x="-192536" y="3894900"/>
                <a:ext cx="1500166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b="1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en-US" altLang="ja-JP" sz="2000" b="1" baseline="30000" dirty="0" err="1" smtClean="0">
                    <a:solidFill>
                      <a:srgbClr val="FF0000"/>
                    </a:solidFill>
                    <a:latin typeface="Symbol" pitchFamily="18" charset="2"/>
                  </a:rPr>
                  <a:t>p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=0</a:t>
                </a:r>
                <a:r>
                  <a:rPr lang="en-US" altLang="ja-JP" sz="2000" b="1" baseline="-25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altLang="ja-JP" sz="2000" b="1" baseline="30000" dirty="0" smtClean="0">
                    <a:solidFill>
                      <a:srgbClr val="FF0000"/>
                    </a:solidFill>
                    <a:latin typeface="Symbol" pitchFamily="18" charset="2"/>
                  </a:rPr>
                  <a:t>+</a:t>
                </a:r>
                <a:endParaRPr lang="en-US" altLang="ja-JP" sz="20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altLang="ja-JP" sz="1600" b="1" dirty="0" smtClean="0">
                    <a:solidFill>
                      <a:srgbClr val="FF0000"/>
                    </a:solidFill>
                  </a:rPr>
                  <a:t>(intermediate)</a:t>
                </a:r>
                <a:endParaRPr lang="ja-JP" altLang="en-US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068472" y="4143380"/>
                <a:ext cx="160938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b="1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en-US" altLang="ja-JP" sz="2000" b="1" baseline="30000" dirty="0" err="1" smtClean="0">
                    <a:solidFill>
                      <a:srgbClr val="FF0000"/>
                    </a:solidFill>
                    <a:latin typeface="Symbol" pitchFamily="18" charset="2"/>
                  </a:rPr>
                  <a:t>p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=0</a:t>
                </a:r>
                <a:r>
                  <a:rPr lang="en-US" altLang="ja-JP" sz="2000" b="1" baseline="-25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altLang="ja-JP" sz="2000" b="1" baseline="30000" dirty="0" smtClean="0">
                    <a:solidFill>
                      <a:srgbClr val="FF0000"/>
                    </a:solidFill>
                    <a:latin typeface="Symbol" pitchFamily="18" charset="2"/>
                  </a:rPr>
                  <a:t>+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⊗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  <a:latin typeface="Symbol" pitchFamily="18" charset="2"/>
                    <a:ea typeface="Cambria Math"/>
                  </a:rPr>
                  <a:t>L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  <a:ea typeface="Cambria Math"/>
                  </a:rPr>
                  <a:t>(s)</a:t>
                </a:r>
                <a:endParaRPr lang="ja-JP" altLang="en-US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" name="グループ化 39"/>
            <p:cNvGrpSpPr/>
            <p:nvPr/>
          </p:nvGrpSpPr>
          <p:grpSpPr>
            <a:xfrm>
              <a:off x="678336" y="1071546"/>
              <a:ext cx="4118428" cy="3643338"/>
              <a:chOff x="678336" y="1071546"/>
              <a:chExt cx="4118428" cy="3643338"/>
            </a:xfrm>
          </p:grpSpPr>
          <p:grpSp>
            <p:nvGrpSpPr>
              <p:cNvPr id="7" name="グループ化 31"/>
              <p:cNvGrpSpPr/>
              <p:nvPr/>
            </p:nvGrpSpPr>
            <p:grpSpPr>
              <a:xfrm>
                <a:off x="1367740" y="1428736"/>
                <a:ext cx="3000396" cy="3286148"/>
                <a:chOff x="1367740" y="1428736"/>
                <a:chExt cx="3000396" cy="3286148"/>
              </a:xfrm>
            </p:grpSpPr>
            <p:sp>
              <p:nvSpPr>
                <p:cNvPr id="23" name="角丸四角形 22"/>
                <p:cNvSpPr/>
                <p:nvPr/>
              </p:nvSpPr>
              <p:spPr>
                <a:xfrm>
                  <a:off x="1367740" y="2928934"/>
                  <a:ext cx="500066" cy="1785950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角丸四角形 29"/>
                <p:cNvSpPr/>
                <p:nvPr/>
              </p:nvSpPr>
              <p:spPr>
                <a:xfrm>
                  <a:off x="3725194" y="1428736"/>
                  <a:ext cx="642942" cy="3214710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5" name="テキスト ボックス 34"/>
              <p:cNvSpPr txBox="1"/>
              <p:nvPr/>
            </p:nvSpPr>
            <p:spPr>
              <a:xfrm>
                <a:off x="678336" y="2282603"/>
                <a:ext cx="19288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b="1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en-US" altLang="ja-JP" sz="2000" b="1" baseline="30000" dirty="0" err="1" smtClean="0">
                    <a:solidFill>
                      <a:srgbClr val="FF0000"/>
                    </a:solidFill>
                    <a:latin typeface="Symbol" pitchFamily="18" charset="2"/>
                  </a:rPr>
                  <a:t>p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=0</a:t>
                </a:r>
                <a:r>
                  <a:rPr lang="en-US" altLang="ja-JP" sz="2000" b="1" baseline="30000" dirty="0" smtClean="0">
                    <a:solidFill>
                      <a:srgbClr val="FF0000"/>
                    </a:solidFill>
                    <a:latin typeface="Symbol" pitchFamily="18" charset="2"/>
                  </a:rPr>
                  <a:t>-</a:t>
                </a:r>
              </a:p>
              <a:p>
                <a:pPr algn="ctr"/>
                <a:r>
                  <a:rPr lang="en-US" altLang="ja-JP" sz="1600" b="1" dirty="0" smtClean="0">
                    <a:solidFill>
                      <a:srgbClr val="FF0000"/>
                    </a:solidFill>
                  </a:rPr>
                  <a:t>(developed </a:t>
                </a:r>
                <a:r>
                  <a:rPr lang="en-US" altLang="ja-JP" sz="1600" b="1" dirty="0" smtClean="0">
                    <a:solidFill>
                      <a:srgbClr val="FF0000"/>
                    </a:solidFill>
                    <a:latin typeface="Symbol" pitchFamily="18" charset="2"/>
                  </a:rPr>
                  <a:t>a</a:t>
                </a:r>
                <a:r>
                  <a:rPr lang="en-US" altLang="ja-JP" sz="1600" b="1" dirty="0" smtClean="0">
                    <a:solidFill>
                      <a:srgbClr val="FF0000"/>
                    </a:solidFill>
                  </a:rPr>
                  <a:t> + O)</a:t>
                </a: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3296566" y="1071546"/>
                <a:ext cx="15001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b="1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en-US" altLang="ja-JP" sz="2000" b="1" baseline="30000" dirty="0" err="1" smtClean="0">
                    <a:solidFill>
                      <a:srgbClr val="FF0000"/>
                    </a:solidFill>
                    <a:latin typeface="Symbol" pitchFamily="18" charset="2"/>
                  </a:rPr>
                  <a:t>p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=0</a:t>
                </a:r>
                <a:r>
                  <a:rPr lang="en-US" altLang="ja-JP" sz="2000" b="1" baseline="30000" dirty="0" smtClean="0">
                    <a:solidFill>
                      <a:srgbClr val="FF0000"/>
                    </a:solidFill>
                    <a:latin typeface="Symbol" pitchFamily="18" charset="2"/>
                  </a:rPr>
                  <a:t>-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⊗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  <a:latin typeface="Symbol" pitchFamily="18" charset="2"/>
                    <a:ea typeface="Cambria Math"/>
                  </a:rPr>
                  <a:t>L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  <a:ea typeface="Cambria Math"/>
                  </a:rPr>
                  <a:t>(s)</a:t>
                </a:r>
                <a:endParaRPr lang="ja-JP" altLang="en-US" sz="20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22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000" lvl="1"/>
            <a:r>
              <a:rPr lang="en-US" altLang="ja-JP" sz="22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200" dirty="0" smtClean="0">
                <a:solidFill>
                  <a:srgbClr val="FF0000"/>
                </a:solidFill>
              </a:rPr>
              <a:t> particle coupled to the intermediate state is more deeply bound </a:t>
            </a:r>
            <a:r>
              <a:rPr lang="en-US" altLang="ja-JP" sz="2200" dirty="0" smtClean="0"/>
              <a:t>than that coupled to the well developed </a:t>
            </a:r>
            <a:r>
              <a:rPr lang="en-US" altLang="ja-JP" sz="2200" dirty="0" smtClean="0">
                <a:latin typeface="Symbol" pitchFamily="18" charset="2"/>
              </a:rPr>
              <a:t>a + </a:t>
            </a:r>
            <a:r>
              <a:rPr lang="en-US" altLang="ja-JP" sz="2200" baseline="30000" dirty="0" smtClean="0">
                <a:latin typeface="Symbol" pitchFamily="18" charset="2"/>
              </a:rPr>
              <a:t>16</a:t>
            </a:r>
            <a:r>
              <a:rPr lang="en-US" altLang="ja-JP" sz="2200" dirty="0" smtClean="0"/>
              <a:t>O state</a:t>
            </a:r>
            <a:endParaRPr lang="en-US" altLang="ja-JP" sz="2200" dirty="0" smtClean="0">
              <a:solidFill>
                <a:srgbClr val="FF0000"/>
              </a:solidFill>
              <a:latin typeface="Symbol" pitchFamily="18" charset="2"/>
            </a:endParaRPr>
          </a:p>
          <a:p>
            <a:pPr marL="288000" lvl="1">
              <a:lnSpc>
                <a:spcPct val="150000"/>
              </a:lnSpc>
            </a:pPr>
            <a:r>
              <a:rPr lang="en-US" altLang="ja-JP" sz="22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200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is localized</a:t>
            </a:r>
            <a:r>
              <a:rPr lang="en-US" altLang="ja-JP" sz="2200" dirty="0" smtClean="0">
                <a:solidFill>
                  <a:srgbClr val="FF0000"/>
                </a:solidFill>
              </a:rPr>
              <a:t> around </a:t>
            </a:r>
            <a:r>
              <a:rPr lang="en-US" altLang="ja-JP" sz="2200" baseline="30000" dirty="0" smtClean="0">
                <a:solidFill>
                  <a:srgbClr val="FF0000"/>
                </a:solidFill>
              </a:rPr>
              <a:t>16</a:t>
            </a:r>
            <a:r>
              <a:rPr lang="en-US" altLang="ja-JP" sz="2200" dirty="0" smtClean="0">
                <a:solidFill>
                  <a:srgbClr val="FF0000"/>
                </a:solidFill>
              </a:rPr>
              <a:t>O cluster </a:t>
            </a:r>
            <a:r>
              <a:rPr lang="en-US" altLang="ja-JP" sz="2200" dirty="0" smtClean="0"/>
              <a:t>in the </a:t>
            </a:r>
            <a:r>
              <a:rPr lang="en-US" altLang="ja-JP" sz="2200" dirty="0" smtClean="0">
                <a:latin typeface="Symbol" pitchFamily="18" charset="2"/>
              </a:rPr>
              <a:t>a</a:t>
            </a:r>
            <a:r>
              <a:rPr lang="en-US" altLang="ja-JP" sz="2200" dirty="0" smtClean="0"/>
              <a:t> + </a:t>
            </a:r>
            <a:r>
              <a:rPr lang="en-US" altLang="ja-JP" sz="2200" baseline="30000" dirty="0" smtClean="0"/>
              <a:t>16</a:t>
            </a:r>
            <a:r>
              <a:rPr lang="en-US" altLang="ja-JP" sz="2200" dirty="0" smtClean="0"/>
              <a:t>O</a:t>
            </a:r>
            <a:r>
              <a:rPr lang="en-US" altLang="ja-JP" sz="2200" dirty="0" smtClean="0">
                <a:latin typeface="Symbol" panose="05050102010706020507" pitchFamily="18" charset="2"/>
              </a:rPr>
              <a:t> + L</a:t>
            </a:r>
            <a:r>
              <a:rPr lang="en-US" altLang="ja-JP" sz="2200" dirty="0" smtClean="0"/>
              <a:t> cluster state.</a:t>
            </a:r>
            <a:endParaRPr lang="ja-JP" altLang="en-US" sz="2200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+mn-lt"/>
              </a:rPr>
              <a:t>Structure dependence</a:t>
            </a:r>
            <a:r>
              <a:rPr lang="ja-JP" altLang="en-US" dirty="0" smtClean="0">
                <a:latin typeface="+mn-lt"/>
              </a:rPr>
              <a:t>：</a:t>
            </a:r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binding energy</a:t>
            </a:r>
            <a:endParaRPr kumimoji="1" lang="ja-JP" altLang="en-US" dirty="0"/>
          </a:p>
        </p:txBody>
      </p:sp>
      <p:grpSp>
        <p:nvGrpSpPr>
          <p:cNvPr id="4" name="グループ化 48"/>
          <p:cNvGrpSpPr/>
          <p:nvPr/>
        </p:nvGrpSpPr>
        <p:grpSpPr>
          <a:xfrm>
            <a:off x="428596" y="1997981"/>
            <a:ext cx="4867392" cy="430887"/>
            <a:chOff x="-714412" y="3641055"/>
            <a:chExt cx="4867392" cy="430887"/>
          </a:xfrm>
        </p:grpSpPr>
        <p:sp>
          <p:nvSpPr>
            <p:cNvPr id="45" name="テキスト ボックス 44"/>
            <p:cNvSpPr txBox="1"/>
            <p:nvPr/>
          </p:nvSpPr>
          <p:spPr>
            <a:xfrm>
              <a:off x="-214347" y="3641055"/>
              <a:ext cx="43673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b="1" dirty="0" smtClean="0">
                  <a:solidFill>
                    <a:srgbClr val="FF0000"/>
                  </a:solidFill>
                </a:rPr>
                <a:t>shallow  binding in the </a:t>
              </a:r>
              <a:r>
                <a:rPr lang="en-US" altLang="ja-JP" sz="2200" b="1" dirty="0" smtClean="0">
                  <a:solidFill>
                    <a:srgbClr val="FF0000"/>
                  </a:solidFill>
                  <a:latin typeface="Symbol" pitchFamily="18" charset="2"/>
                </a:rPr>
                <a:t>a</a:t>
              </a:r>
              <a:r>
                <a:rPr lang="en-US" altLang="ja-JP" sz="2200" b="1" dirty="0" smtClean="0">
                  <a:solidFill>
                    <a:srgbClr val="FF0000"/>
                  </a:solidFill>
                </a:rPr>
                <a:t> + </a:t>
              </a:r>
              <a:r>
                <a:rPr lang="en-US" altLang="ja-JP" sz="2200" b="1" baseline="30000" dirty="0" smtClean="0">
                  <a:solidFill>
                    <a:srgbClr val="FF0000"/>
                  </a:solidFill>
                </a:rPr>
                <a:t>16</a:t>
              </a:r>
              <a:r>
                <a:rPr lang="en-US" altLang="ja-JP" sz="2200" b="1" dirty="0" smtClean="0">
                  <a:solidFill>
                    <a:srgbClr val="FF0000"/>
                  </a:solidFill>
                </a:rPr>
                <a:t>O</a:t>
              </a:r>
              <a:r>
                <a:rPr lang="ja-JP" altLang="en-US" sz="2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2200" b="1" dirty="0" smtClean="0">
                  <a:solidFill>
                    <a:srgbClr val="FF0000"/>
                  </a:solidFill>
                </a:rPr>
                <a:t>state</a:t>
              </a:r>
              <a:endParaRPr lang="ja-JP" altLang="en-US" sz="2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7" name="直線矢印コネクタ 46"/>
            <p:cNvCxnSpPr/>
            <p:nvPr/>
          </p:nvCxnSpPr>
          <p:spPr>
            <a:xfrm>
              <a:off x="-714412" y="3857628"/>
              <a:ext cx="500066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グループ化 67"/>
          <p:cNvGrpSpPr/>
          <p:nvPr/>
        </p:nvGrpSpPr>
        <p:grpSpPr>
          <a:xfrm>
            <a:off x="1500166" y="2428868"/>
            <a:ext cx="3000396" cy="4214842"/>
            <a:chOff x="285720" y="2428868"/>
            <a:chExt cx="3000396" cy="4214842"/>
          </a:xfrm>
        </p:grpSpPr>
        <p:sp>
          <p:nvSpPr>
            <p:cNvPr id="30" name="角丸四角形 29"/>
            <p:cNvSpPr/>
            <p:nvPr/>
          </p:nvSpPr>
          <p:spPr>
            <a:xfrm>
              <a:off x="285720" y="2428868"/>
              <a:ext cx="3000396" cy="4214842"/>
            </a:xfrm>
            <a:prstGeom prst="roundRect">
              <a:avLst>
                <a:gd name="adj" fmla="val 9531"/>
              </a:avLst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285852" y="4473605"/>
              <a:ext cx="1668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solidFill>
                    <a:prstClr val="black"/>
                  </a:solidFill>
                </a:rPr>
                <a:t>B</a:t>
              </a:r>
              <a:r>
                <a:rPr lang="en-US" altLang="ja-JP" sz="2000" b="1" baseline="-25000" dirty="0" smtClean="0">
                  <a:solidFill>
                    <a:prstClr val="black"/>
                  </a:solidFill>
                  <a:latin typeface="Symbol" pitchFamily="18" charset="2"/>
                </a:rPr>
                <a:t>L</a:t>
              </a:r>
              <a:r>
                <a:rPr lang="en-US" altLang="ja-JP" sz="2000" b="1" dirty="0" smtClean="0">
                  <a:solidFill>
                    <a:prstClr val="black"/>
                  </a:solidFill>
                </a:rPr>
                <a:t>=16.9 </a:t>
              </a:r>
              <a:r>
                <a:rPr lang="en-US" altLang="ja-JP" sz="2000" b="1" dirty="0" err="1" smtClean="0">
                  <a:solidFill>
                    <a:prstClr val="black"/>
                  </a:solidFill>
                </a:rPr>
                <a:t>MeV</a:t>
              </a:r>
              <a:endParaRPr lang="ja-JP" alt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025858" y="2452391"/>
              <a:ext cx="17859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b="1" dirty="0" err="1" smtClean="0">
                  <a:solidFill>
                    <a:srgbClr val="C00000"/>
                  </a:solidFill>
                </a:rPr>
                <a:t>K</a:t>
              </a:r>
              <a:r>
                <a:rPr lang="en-US" altLang="ja-JP" sz="2200" b="1" baseline="30000" dirty="0" err="1" smtClean="0">
                  <a:solidFill>
                    <a:srgbClr val="C00000"/>
                  </a:solidFill>
                  <a:latin typeface="Symbol" pitchFamily="18" charset="2"/>
                </a:rPr>
                <a:t>p</a:t>
              </a:r>
              <a:r>
                <a:rPr lang="en-US" altLang="ja-JP" sz="2200" b="1" dirty="0" smtClean="0">
                  <a:solidFill>
                    <a:srgbClr val="C00000"/>
                  </a:solidFill>
                </a:rPr>
                <a:t>=0</a:t>
              </a:r>
              <a:r>
                <a:rPr lang="en-US" altLang="ja-JP" sz="2200" b="1" baseline="-25000" dirty="0" smtClean="0">
                  <a:solidFill>
                    <a:srgbClr val="C00000"/>
                  </a:solidFill>
                </a:rPr>
                <a:t>I</a:t>
              </a:r>
              <a:r>
                <a:rPr lang="en-US" altLang="ja-JP" sz="2200" b="1" baseline="30000" dirty="0" smtClean="0">
                  <a:solidFill>
                    <a:srgbClr val="C00000"/>
                  </a:solidFill>
                  <a:latin typeface="Symbol" pitchFamily="18" charset="2"/>
                </a:rPr>
                <a:t>+</a:t>
              </a:r>
              <a:r>
                <a:rPr lang="en-US" altLang="ja-JP" sz="2200" b="1" dirty="0" smtClean="0">
                  <a:solidFill>
                    <a:srgbClr val="C00000"/>
                  </a:solidFill>
                </a:rPr>
                <a:t> band</a:t>
              </a:r>
              <a:endParaRPr lang="ja-JP" altLang="en-US" sz="2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48" name="直線コネクタ 47"/>
            <p:cNvCxnSpPr/>
            <p:nvPr/>
          </p:nvCxnSpPr>
          <p:spPr>
            <a:xfrm>
              <a:off x="2025990" y="3863464"/>
              <a:ext cx="428628" cy="2529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flipV="1">
              <a:off x="2097428" y="5759489"/>
              <a:ext cx="357190" cy="1756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9"/>
            <p:cNvGrpSpPr/>
            <p:nvPr/>
          </p:nvGrpSpPr>
          <p:grpSpPr>
            <a:xfrm>
              <a:off x="2480376" y="4114827"/>
              <a:ext cx="785818" cy="1644662"/>
              <a:chOff x="3669064" y="4213230"/>
              <a:chExt cx="785818" cy="1644662"/>
            </a:xfrm>
          </p:grpSpPr>
          <p:cxnSp>
            <p:nvCxnSpPr>
              <p:cNvPr id="11" name="直線矢印コネクタ 10"/>
              <p:cNvCxnSpPr/>
              <p:nvPr/>
            </p:nvCxnSpPr>
            <p:spPr>
              <a:xfrm rot="5400000">
                <a:off x="3249603" y="5035561"/>
                <a:ext cx="1643074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3669064" y="4213230"/>
                <a:ext cx="785818" cy="1588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3669064" y="5856304"/>
                <a:ext cx="785818" cy="1588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グループ化 59"/>
            <p:cNvGrpSpPr/>
            <p:nvPr/>
          </p:nvGrpSpPr>
          <p:grpSpPr>
            <a:xfrm>
              <a:off x="685320" y="5072074"/>
              <a:ext cx="1357322" cy="1401795"/>
              <a:chOff x="685320" y="5072074"/>
              <a:chExt cx="1357322" cy="1401795"/>
            </a:xfrm>
          </p:grpSpPr>
          <p:pic>
            <p:nvPicPr>
              <p:cNvPr id="61" name="図 60" descr="Ne21L_a_111_0.png"/>
              <p:cNvPicPr>
                <a:picLocks noChangeAspect="1"/>
              </p:cNvPicPr>
              <p:nvPr/>
            </p:nvPicPr>
            <p:blipFill>
              <a:blip r:embed="rId3"/>
              <a:srcRect l="30078" t="21875" r="30078" b="25000"/>
              <a:stretch>
                <a:fillRect/>
              </a:stretch>
            </p:blipFill>
            <p:spPr>
              <a:xfrm>
                <a:off x="685320" y="5072074"/>
                <a:ext cx="1357322" cy="1357322"/>
              </a:xfrm>
              <a:prstGeom prst="rect">
                <a:avLst/>
              </a:prstGeom>
            </p:spPr>
          </p:pic>
          <p:sp>
            <p:nvSpPr>
              <p:cNvPr id="62" name="テキスト ボックス 61"/>
              <p:cNvSpPr txBox="1"/>
              <p:nvPr/>
            </p:nvSpPr>
            <p:spPr>
              <a:xfrm>
                <a:off x="909282" y="6104537"/>
                <a:ext cx="928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 smtClean="0">
                    <a:solidFill>
                      <a:prstClr val="black"/>
                    </a:solidFill>
                  </a:rPr>
                  <a:t>1/2</a:t>
                </a:r>
                <a:r>
                  <a:rPr lang="en-US" altLang="ja-JP" b="1" baseline="30000" dirty="0" smtClean="0">
                    <a:solidFill>
                      <a:prstClr val="black"/>
                    </a:solidFill>
                    <a:latin typeface="Symbol" pitchFamily="18" charset="2"/>
                  </a:rPr>
                  <a:t>+</a:t>
                </a:r>
                <a:endParaRPr lang="ja-JP" altLang="en-US" b="1" baseline="30000" dirty="0">
                  <a:solidFill>
                    <a:prstClr val="black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8" name="グループ化 62"/>
            <p:cNvGrpSpPr/>
            <p:nvPr/>
          </p:nvGrpSpPr>
          <p:grpSpPr>
            <a:xfrm>
              <a:off x="642910" y="2915552"/>
              <a:ext cx="1357322" cy="1389419"/>
              <a:chOff x="642910" y="2915552"/>
              <a:chExt cx="1357322" cy="1389419"/>
            </a:xfrm>
          </p:grpSpPr>
          <p:pic>
            <p:nvPicPr>
              <p:cNvPr id="64" name="図 63" descr="Ne20_POS_111_0.png"/>
              <p:cNvPicPr>
                <a:picLocks noChangeAspect="1"/>
              </p:cNvPicPr>
              <p:nvPr/>
            </p:nvPicPr>
            <p:blipFill>
              <a:blip r:embed="rId4"/>
              <a:srcRect l="30078" t="21875" r="30078" b="25000"/>
              <a:stretch>
                <a:fillRect/>
              </a:stretch>
            </p:blipFill>
            <p:spPr>
              <a:xfrm>
                <a:off x="642910" y="2915552"/>
                <a:ext cx="1357322" cy="1357322"/>
              </a:xfrm>
              <a:prstGeom prst="rect">
                <a:avLst/>
              </a:prstGeom>
            </p:spPr>
          </p:pic>
          <p:sp>
            <p:nvSpPr>
              <p:cNvPr id="65" name="テキスト ボックス 64"/>
              <p:cNvSpPr txBox="1"/>
              <p:nvPr/>
            </p:nvSpPr>
            <p:spPr>
              <a:xfrm>
                <a:off x="1155831" y="3935639"/>
                <a:ext cx="428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 smtClean="0">
                    <a:solidFill>
                      <a:prstClr val="black"/>
                    </a:solidFill>
                  </a:rPr>
                  <a:t>0</a:t>
                </a:r>
                <a:r>
                  <a:rPr lang="en-US" altLang="ja-JP" b="1" baseline="30000" dirty="0" smtClean="0">
                    <a:solidFill>
                      <a:prstClr val="black"/>
                    </a:solidFill>
                    <a:latin typeface="Symbol" pitchFamily="18" charset="2"/>
                  </a:rPr>
                  <a:t>+</a:t>
                </a:r>
                <a:endParaRPr lang="ja-JP" altLang="en-US" b="1" baseline="30000" dirty="0">
                  <a:solidFill>
                    <a:prstClr val="black"/>
                  </a:solidFill>
                  <a:latin typeface="Symbol" pitchFamily="18" charset="2"/>
                </a:endParaRPr>
              </a:p>
            </p:txBody>
          </p:sp>
        </p:grpSp>
      </p:grpSp>
      <p:sp>
        <p:nvSpPr>
          <p:cNvPr id="69" name="角丸四角形 68"/>
          <p:cNvSpPr/>
          <p:nvPr/>
        </p:nvSpPr>
        <p:spPr>
          <a:xfrm>
            <a:off x="2500298" y="4473605"/>
            <a:ext cx="1571636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9" name="グループ化 93"/>
          <p:cNvGrpSpPr/>
          <p:nvPr/>
        </p:nvGrpSpPr>
        <p:grpSpPr>
          <a:xfrm>
            <a:off x="4497292" y="2434704"/>
            <a:ext cx="3046076" cy="4214818"/>
            <a:chOff x="5026386" y="2434704"/>
            <a:chExt cx="3046076" cy="4214818"/>
          </a:xfrm>
        </p:grpSpPr>
        <p:sp>
          <p:nvSpPr>
            <p:cNvPr id="31" name="角丸四角形 30"/>
            <p:cNvSpPr/>
            <p:nvPr/>
          </p:nvSpPr>
          <p:spPr>
            <a:xfrm>
              <a:off x="5026386" y="2434704"/>
              <a:ext cx="3046076" cy="4214818"/>
            </a:xfrm>
            <a:prstGeom prst="roundRect">
              <a:avLst>
                <a:gd name="adj" fmla="val 9531"/>
              </a:avLst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5643570" y="2458226"/>
              <a:ext cx="17859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b="1" dirty="0" err="1" smtClean="0">
                  <a:solidFill>
                    <a:srgbClr val="4F81BD"/>
                  </a:solidFill>
                </a:rPr>
                <a:t>K</a:t>
              </a:r>
              <a:r>
                <a:rPr lang="en-US" altLang="ja-JP" sz="2200" b="1" baseline="30000" dirty="0" err="1" smtClean="0">
                  <a:solidFill>
                    <a:srgbClr val="4F81BD"/>
                  </a:solidFill>
                  <a:latin typeface="Symbol" pitchFamily="18" charset="2"/>
                </a:rPr>
                <a:t>p</a:t>
              </a:r>
              <a:r>
                <a:rPr lang="en-US" altLang="ja-JP" sz="2200" b="1" dirty="0" smtClean="0">
                  <a:solidFill>
                    <a:srgbClr val="4F81BD"/>
                  </a:solidFill>
                </a:rPr>
                <a:t>=0</a:t>
              </a:r>
              <a:r>
                <a:rPr lang="en-US" altLang="ja-JP" sz="2200" b="1" baseline="30000" dirty="0" smtClean="0">
                  <a:solidFill>
                    <a:srgbClr val="4F81BD"/>
                  </a:solidFill>
                  <a:latin typeface="Symbol" pitchFamily="18" charset="2"/>
                </a:rPr>
                <a:t>-</a:t>
              </a:r>
              <a:r>
                <a:rPr lang="en-US" altLang="ja-JP" sz="2200" b="1" dirty="0" smtClean="0">
                  <a:solidFill>
                    <a:srgbClr val="4F81BD"/>
                  </a:solidFill>
                </a:rPr>
                <a:t>  band</a:t>
              </a:r>
              <a:endParaRPr lang="ja-JP" altLang="en-US" sz="2200" b="1" dirty="0">
                <a:solidFill>
                  <a:srgbClr val="4F81BD"/>
                </a:solidFill>
              </a:endParaRPr>
            </a:p>
          </p:txBody>
        </p:sp>
        <p:cxnSp>
          <p:nvCxnSpPr>
            <p:cNvPr id="81" name="直線コネクタ 80"/>
            <p:cNvCxnSpPr/>
            <p:nvPr/>
          </p:nvCxnSpPr>
          <p:spPr>
            <a:xfrm>
              <a:off x="5857884" y="5155184"/>
              <a:ext cx="428628" cy="2857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V="1">
              <a:off x="5857884" y="3616349"/>
              <a:ext cx="428604" cy="152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グループ化 82"/>
            <p:cNvGrpSpPr/>
            <p:nvPr/>
          </p:nvGrpSpPr>
          <p:grpSpPr>
            <a:xfrm>
              <a:off x="5039265" y="3759225"/>
              <a:ext cx="1947113" cy="1370201"/>
              <a:chOff x="5039265" y="3759225"/>
              <a:chExt cx="1947113" cy="1370201"/>
            </a:xfrm>
          </p:grpSpPr>
          <p:sp>
            <p:nvSpPr>
              <p:cNvPr id="84" name="テキスト ボックス 83"/>
              <p:cNvSpPr txBox="1"/>
              <p:nvPr/>
            </p:nvSpPr>
            <p:spPr>
              <a:xfrm>
                <a:off x="5340034" y="4397886"/>
                <a:ext cx="16463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prstClr val="black"/>
                    </a:solidFill>
                  </a:rPr>
                  <a:t>B</a:t>
                </a:r>
                <a:r>
                  <a:rPr lang="en-US" altLang="ja-JP" sz="2000" b="1" baseline="-25000" dirty="0" smtClean="0">
                    <a:solidFill>
                      <a:prstClr val="black"/>
                    </a:solidFill>
                    <a:latin typeface="Symbol" pitchFamily="18" charset="2"/>
                  </a:rPr>
                  <a:t>L</a:t>
                </a:r>
                <a:r>
                  <a:rPr lang="en-US" altLang="ja-JP" sz="2000" b="1" dirty="0" smtClean="0">
                    <a:solidFill>
                      <a:prstClr val="black"/>
                    </a:solidFill>
                  </a:rPr>
                  <a:t>=15.9 </a:t>
                </a:r>
                <a:r>
                  <a:rPr lang="en-US" altLang="ja-JP" sz="2000" b="1" dirty="0" err="1" smtClean="0">
                    <a:solidFill>
                      <a:prstClr val="black"/>
                    </a:solidFill>
                  </a:rPr>
                  <a:t>MeV</a:t>
                </a:r>
                <a:endParaRPr lang="ja-JP" altLang="en-US" sz="20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5" name="直線矢印コネクタ 84"/>
              <p:cNvCxnSpPr/>
              <p:nvPr/>
            </p:nvCxnSpPr>
            <p:spPr>
              <a:xfrm rot="5400000">
                <a:off x="4754311" y="4459912"/>
                <a:ext cx="1285876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>
                <a:off x="5039265" y="3759225"/>
                <a:ext cx="785818" cy="1588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>
                <a:off x="5039265" y="5127838"/>
                <a:ext cx="785818" cy="1588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グループ化 87"/>
            <p:cNvGrpSpPr/>
            <p:nvPr/>
          </p:nvGrpSpPr>
          <p:grpSpPr>
            <a:xfrm>
              <a:off x="6257484" y="2899906"/>
              <a:ext cx="1386350" cy="1442963"/>
              <a:chOff x="6257484" y="2899906"/>
              <a:chExt cx="1386350" cy="1442963"/>
            </a:xfrm>
          </p:grpSpPr>
          <p:pic>
            <p:nvPicPr>
              <p:cNvPr id="89" name="図 88" descr="Ne20_NEG_126_1.png"/>
              <p:cNvPicPr>
                <a:picLocks noChangeAspect="1"/>
              </p:cNvPicPr>
              <p:nvPr/>
            </p:nvPicPr>
            <p:blipFill>
              <a:blip r:embed="rId5"/>
              <a:srcRect l="30078" t="21875" r="30078" b="25000"/>
              <a:stretch>
                <a:fillRect/>
              </a:stretch>
            </p:blipFill>
            <p:spPr>
              <a:xfrm>
                <a:off x="6257484" y="2899906"/>
                <a:ext cx="1386350" cy="1386350"/>
              </a:xfrm>
              <a:prstGeom prst="rect">
                <a:avLst/>
              </a:prstGeom>
            </p:spPr>
          </p:pic>
          <p:sp>
            <p:nvSpPr>
              <p:cNvPr id="90" name="テキスト ボックス 89"/>
              <p:cNvSpPr txBox="1"/>
              <p:nvPr/>
            </p:nvSpPr>
            <p:spPr>
              <a:xfrm>
                <a:off x="6773675" y="3973539"/>
                <a:ext cx="428628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 smtClean="0">
                    <a:solidFill>
                      <a:prstClr val="black"/>
                    </a:solidFill>
                  </a:rPr>
                  <a:t>1</a:t>
                </a:r>
                <a:r>
                  <a:rPr lang="en-US" altLang="ja-JP" b="1" baseline="30000" dirty="0" smtClean="0">
                    <a:solidFill>
                      <a:prstClr val="black"/>
                    </a:solidFill>
                    <a:latin typeface="Symbol" pitchFamily="18" charset="2"/>
                  </a:rPr>
                  <a:t>-</a:t>
                </a:r>
                <a:endParaRPr lang="ja-JP" altLang="en-US" b="1" baseline="30000" dirty="0">
                  <a:solidFill>
                    <a:prstClr val="black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14" name="グループ化 90"/>
            <p:cNvGrpSpPr/>
            <p:nvPr/>
          </p:nvGrpSpPr>
          <p:grpSpPr>
            <a:xfrm>
              <a:off x="6286512" y="5000636"/>
              <a:ext cx="1357322" cy="1381134"/>
              <a:chOff x="6286512" y="5000636"/>
              <a:chExt cx="1357322" cy="1381134"/>
            </a:xfrm>
          </p:grpSpPr>
          <p:pic>
            <p:nvPicPr>
              <p:cNvPr id="92" name="図 91" descr="Ne21L_bc_137_1.png"/>
              <p:cNvPicPr>
                <a:picLocks noChangeAspect="1"/>
              </p:cNvPicPr>
              <p:nvPr/>
            </p:nvPicPr>
            <p:blipFill>
              <a:blip r:embed="rId6"/>
              <a:srcRect l="30078" t="21875" r="30078" b="25000"/>
              <a:stretch>
                <a:fillRect/>
              </a:stretch>
            </p:blipFill>
            <p:spPr>
              <a:xfrm>
                <a:off x="6286512" y="5000636"/>
                <a:ext cx="1357322" cy="1357322"/>
              </a:xfrm>
              <a:prstGeom prst="rect">
                <a:avLst/>
              </a:prstGeom>
            </p:spPr>
          </p:pic>
          <p:sp>
            <p:nvSpPr>
              <p:cNvPr id="93" name="テキスト ボックス 92"/>
              <p:cNvSpPr txBox="1"/>
              <p:nvPr/>
            </p:nvSpPr>
            <p:spPr>
              <a:xfrm>
                <a:off x="6513107" y="6012440"/>
                <a:ext cx="928694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 smtClean="0">
                    <a:solidFill>
                      <a:prstClr val="black"/>
                    </a:solidFill>
                  </a:rPr>
                  <a:t>1/2</a:t>
                </a:r>
                <a:r>
                  <a:rPr lang="en-US" altLang="ja-JP" b="1" baseline="30000" dirty="0" smtClean="0">
                    <a:solidFill>
                      <a:prstClr val="black"/>
                    </a:solidFill>
                    <a:latin typeface="Symbol" pitchFamily="18" charset="2"/>
                  </a:rPr>
                  <a:t>-</a:t>
                </a:r>
                <a:endParaRPr lang="ja-JP" altLang="en-US" b="1" baseline="30000" dirty="0">
                  <a:solidFill>
                    <a:prstClr val="black"/>
                  </a:solidFill>
                  <a:latin typeface="Symbol" pitchFamily="18" charset="2"/>
                </a:endParaRPr>
              </a:p>
            </p:txBody>
          </p:sp>
        </p:grpSp>
      </p:grpSp>
      <p:sp>
        <p:nvSpPr>
          <p:cNvPr id="38" name="テキスト ボックス 37"/>
          <p:cNvSpPr txBox="1"/>
          <p:nvPr/>
        </p:nvSpPr>
        <p:spPr>
          <a:xfrm>
            <a:off x="4071934" y="3093129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baseline="30000" dirty="0" smtClean="0">
                <a:solidFill>
                  <a:prstClr val="black"/>
                </a:solidFill>
              </a:rPr>
              <a:t>20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Ne</a:t>
            </a:r>
            <a:endParaRPr lang="ja-JP" altLang="en-US" sz="2800" b="1" baseline="30000" dirty="0">
              <a:solidFill>
                <a:prstClr val="black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929058" y="5879211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baseline="30000" dirty="0" smtClean="0">
                <a:solidFill>
                  <a:prstClr val="black"/>
                </a:solidFill>
              </a:rPr>
              <a:t>21</a:t>
            </a:r>
            <a:r>
              <a:rPr lang="en-US" altLang="ja-JP" sz="2800" b="1" baseline="-25000" dirty="0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Ne</a:t>
            </a:r>
            <a:endParaRPr lang="ja-JP" altLang="en-US" sz="2800" b="1" baseline="30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ja-JP" sz="24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 smtClean="0"/>
              <a:t> prefers the </a:t>
            </a:r>
            <a:r>
              <a:rPr lang="en-US" altLang="ja-JP" sz="2400" baseline="30000" dirty="0" smtClean="0"/>
              <a:t>16</a:t>
            </a:r>
            <a:r>
              <a:rPr lang="en-US" altLang="ja-JP" sz="2400" dirty="0" smtClean="0"/>
              <a:t>O cluster, because B</a:t>
            </a:r>
            <a:r>
              <a:rPr lang="en-US" altLang="ja-JP" sz="2400" baseline="-25000" dirty="0">
                <a:latin typeface="Symbol" panose="05050102010706020507" pitchFamily="18" charset="2"/>
              </a:rPr>
              <a:t>L</a:t>
            </a:r>
            <a:r>
              <a:rPr lang="en-US" altLang="ja-JP" sz="2400" dirty="0" smtClean="0"/>
              <a:t> in </a:t>
            </a:r>
            <a:r>
              <a:rPr lang="en-US" altLang="ja-JP" sz="2400" baseline="30000" dirty="0" smtClean="0"/>
              <a:t>17</a:t>
            </a:r>
            <a:r>
              <a:rPr lang="en-US" altLang="ja-JP" sz="2400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 smtClean="0"/>
              <a:t>O is larger than in </a:t>
            </a:r>
            <a:r>
              <a:rPr lang="en-US" altLang="ja-JP" sz="2400" baseline="30000" dirty="0" smtClean="0"/>
              <a:t>5</a:t>
            </a:r>
            <a:r>
              <a:rPr lang="en-US" altLang="ja-JP" sz="2400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 smtClean="0"/>
              <a:t>He</a:t>
            </a: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Symbol" pitchFamily="18" charset="2"/>
              </a:rPr>
              <a:t>a</a:t>
            </a:r>
            <a:r>
              <a:rPr lang="en-US" altLang="ja-JP" dirty="0" smtClean="0"/>
              <a:t> + </a:t>
            </a:r>
            <a:r>
              <a:rPr lang="en-US" altLang="ja-JP" baseline="30000" dirty="0" smtClean="0"/>
              <a:t>16</a:t>
            </a:r>
            <a:r>
              <a:rPr lang="en-US" altLang="ja-JP" dirty="0" smtClean="0"/>
              <a:t>O</a:t>
            </a:r>
            <a:r>
              <a:rPr lang="en-US" altLang="ja-JP" dirty="0" smtClean="0">
                <a:latin typeface="Symbol" panose="05050102010706020507" pitchFamily="18" charset="2"/>
              </a:rPr>
              <a:t> + L</a:t>
            </a:r>
            <a:r>
              <a:rPr lang="en-US" altLang="ja-JP" dirty="0" smtClean="0"/>
              <a:t> states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18" y="3209650"/>
            <a:ext cx="5935136" cy="3532547"/>
          </a:xfrm>
          <a:prstGeom prst="rect">
            <a:avLst/>
          </a:prstGeom>
        </p:spPr>
      </p:pic>
      <p:pic>
        <p:nvPicPr>
          <p:cNvPr id="59" name="図 58" descr="Ne21L_bc_144_1.png"/>
          <p:cNvPicPr>
            <a:picLocks noChangeAspect="1"/>
          </p:cNvPicPr>
          <p:nvPr/>
        </p:nvPicPr>
        <p:blipFill>
          <a:blip r:embed="rId4"/>
          <a:srcRect l="30078" t="21875" r="30078" b="25000"/>
          <a:stretch>
            <a:fillRect/>
          </a:stretch>
        </p:blipFill>
        <p:spPr>
          <a:xfrm>
            <a:off x="6686388" y="1384910"/>
            <a:ext cx="1702036" cy="1702036"/>
          </a:xfrm>
          <a:prstGeom prst="rect">
            <a:avLst/>
          </a:prstGeom>
        </p:spPr>
      </p:pic>
      <p:pic>
        <p:nvPicPr>
          <p:cNvPr id="60" name="図 59" descr="Ne21L_bc_141_1.png"/>
          <p:cNvPicPr>
            <a:picLocks noChangeAspect="1"/>
          </p:cNvPicPr>
          <p:nvPr/>
        </p:nvPicPr>
        <p:blipFill>
          <a:blip r:embed="rId5"/>
          <a:srcRect l="30078" t="21875" r="30078" b="25000"/>
          <a:stretch>
            <a:fillRect/>
          </a:stretch>
        </p:blipFill>
        <p:spPr>
          <a:xfrm>
            <a:off x="3828868" y="1384910"/>
            <a:ext cx="1702036" cy="1702036"/>
          </a:xfrm>
          <a:prstGeom prst="rect">
            <a:avLst/>
          </a:prstGeom>
        </p:spPr>
      </p:pic>
      <p:pic>
        <p:nvPicPr>
          <p:cNvPr id="61" name="図 60" descr="Ne21L_bc_146_1.png"/>
          <p:cNvPicPr>
            <a:picLocks noChangeAspect="1"/>
          </p:cNvPicPr>
          <p:nvPr/>
        </p:nvPicPr>
        <p:blipFill>
          <a:blip r:embed="rId6"/>
          <a:srcRect l="30078" t="21875" r="30078" b="25000"/>
          <a:stretch>
            <a:fillRect/>
          </a:stretch>
        </p:blipFill>
        <p:spPr>
          <a:xfrm>
            <a:off x="1114224" y="1340768"/>
            <a:ext cx="1702036" cy="1702036"/>
          </a:xfrm>
          <a:prstGeom prst="rect">
            <a:avLst/>
          </a:prstGeom>
        </p:spPr>
      </p:pic>
      <p:cxnSp>
        <p:nvCxnSpPr>
          <p:cNvPr id="62" name="直線コネクタ 61"/>
          <p:cNvCxnSpPr>
            <a:stCxn id="60" idx="2"/>
            <a:endCxn id="63" idx="0"/>
          </p:cNvCxnSpPr>
          <p:nvPr/>
        </p:nvCxnSpPr>
        <p:spPr>
          <a:xfrm>
            <a:off x="4679886" y="3086946"/>
            <a:ext cx="726189" cy="2375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円/楕円 62"/>
          <p:cNvSpPr/>
          <p:nvPr/>
        </p:nvSpPr>
        <p:spPr>
          <a:xfrm>
            <a:off x="5298918" y="5462190"/>
            <a:ext cx="214314" cy="2143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64" name="直線コネクタ 63"/>
          <p:cNvCxnSpPr/>
          <p:nvPr/>
        </p:nvCxnSpPr>
        <p:spPr>
          <a:xfrm flipH="1">
            <a:off x="7076131" y="3105556"/>
            <a:ext cx="243203" cy="10156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円/楕円 64"/>
          <p:cNvSpPr/>
          <p:nvPr/>
        </p:nvSpPr>
        <p:spPr>
          <a:xfrm>
            <a:off x="6911092" y="4121214"/>
            <a:ext cx="214314" cy="2143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66" name="直線コネクタ 65"/>
          <p:cNvCxnSpPr>
            <a:endCxn id="67" idx="1"/>
          </p:cNvCxnSpPr>
          <p:nvPr/>
        </p:nvCxnSpPr>
        <p:spPr>
          <a:xfrm>
            <a:off x="2587126" y="2969086"/>
            <a:ext cx="1702810" cy="18332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/>
          <p:cNvSpPr/>
          <p:nvPr/>
        </p:nvSpPr>
        <p:spPr>
          <a:xfrm>
            <a:off x="4258550" y="4770996"/>
            <a:ext cx="214314" cy="2143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Parity Coupling: Contribution of </a:t>
            </a:r>
            <a:r>
              <a:rPr kumimoji="1" lang="en-US" altLang="ja-JP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smtClean="0"/>
              <a:t> in </a:t>
            </a:r>
            <a:r>
              <a:rPr kumimoji="1" lang="en-US" altLang="ja-JP" i="1" dirty="0" smtClean="0"/>
              <a:t>p</a:t>
            </a:r>
            <a:r>
              <a:rPr kumimoji="1" lang="en-US" altLang="ja-JP" dirty="0" smtClean="0"/>
              <a:t> orbit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ja-JP" sz="2400" dirty="0" smtClean="0">
                <a:latin typeface="Symbol" pitchFamily="18" charset="2"/>
              </a:rPr>
              <a:t>L</a:t>
            </a:r>
            <a:r>
              <a:rPr lang="en-US" altLang="ja-JP" sz="2400" dirty="0" smtClean="0"/>
              <a:t> is localized round the </a:t>
            </a:r>
            <a:r>
              <a:rPr lang="en-US" altLang="ja-JP" sz="2400" baseline="30000" dirty="0" smtClean="0"/>
              <a:t>16</a:t>
            </a:r>
            <a:r>
              <a:rPr lang="en-US" altLang="ja-JP" sz="2400" dirty="0" smtClean="0"/>
              <a:t>O cluster in the cluster states</a:t>
            </a:r>
            <a:endParaRPr lang="en-US" altLang="ja-JP" sz="2400" dirty="0"/>
          </a:p>
          <a:p>
            <a:endParaRPr kumimoji="1" lang="en-US" altLang="ja-JP" sz="2600" dirty="0" smtClean="0"/>
          </a:p>
          <a:p>
            <a:endParaRPr kumimoji="1" lang="en-US" altLang="ja-JP" dirty="0" smtClean="0"/>
          </a:p>
          <a:p>
            <a:pPr lvl="1"/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 in </a:t>
            </a:r>
            <a:r>
              <a:rPr kumimoji="1" lang="en-US" altLang="ja-JP" sz="2400" i="1" dirty="0" smtClean="0"/>
              <a:t>p</a:t>
            </a:r>
            <a:r>
              <a:rPr kumimoji="1" lang="en-US" altLang="ja-JP" sz="2400" dirty="0" smtClean="0"/>
              <a:t> orbit component also mixed by the GCM calculation,</a:t>
            </a:r>
          </a:p>
          <a:p>
            <a:pPr marL="146250" lvl="1" indent="0">
              <a:lnSpc>
                <a:spcPts val="2400"/>
              </a:lnSpc>
              <a:buNone/>
            </a:pPr>
            <a:r>
              <a:rPr lang="en-US" altLang="ja-JP" sz="2400" dirty="0" smtClean="0"/>
              <a:t>    because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400" baseline="30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400" dirty="0" smtClean="0">
                <a:solidFill>
                  <a:srgbClr val="FF0000"/>
                </a:solidFill>
              </a:rPr>
              <a:t>=0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altLang="ja-JP" sz="2400" dirty="0" smtClean="0">
                <a:solidFill>
                  <a:srgbClr val="FF0000"/>
                </a:solidFill>
              </a:rPr>
              <a:t> and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400" baseline="30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400" dirty="0" smtClean="0">
                <a:solidFill>
                  <a:srgbClr val="FF0000"/>
                </a:solidFill>
              </a:rPr>
              <a:t>=0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400" dirty="0" smtClean="0">
                <a:solidFill>
                  <a:srgbClr val="FF0000"/>
                </a:solidFill>
              </a:rPr>
              <a:t> bands are in the same energy region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grpSp>
        <p:nvGrpSpPr>
          <p:cNvPr id="6" name="グループ化 29"/>
          <p:cNvGrpSpPr/>
          <p:nvPr/>
        </p:nvGrpSpPr>
        <p:grpSpPr>
          <a:xfrm>
            <a:off x="500034" y="1168296"/>
            <a:ext cx="4435787" cy="461665"/>
            <a:chOff x="714316" y="1711431"/>
            <a:chExt cx="4435787" cy="461665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1232916" y="1711431"/>
              <a:ext cx="39171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smtClean="0">
                  <a:solidFill>
                    <a:prstClr val="black"/>
                  </a:solidFill>
                </a:rPr>
                <a:t>it is not </a:t>
              </a:r>
              <a:r>
                <a:rPr lang="en-US" altLang="ja-JP" sz="2400" b="1" dirty="0" err="1" smtClean="0">
                  <a:solidFill>
                    <a:prstClr val="black"/>
                  </a:solidFill>
                </a:rPr>
                <a:t>eigen</a:t>
              </a:r>
              <a:r>
                <a:rPr lang="en-US" altLang="ja-JP" sz="2400" b="1" dirty="0" smtClean="0">
                  <a:solidFill>
                    <a:prstClr val="black"/>
                  </a:solidFill>
                </a:rPr>
                <a:t> state of parity</a:t>
              </a:r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>
              <a:off x="714316" y="1928802"/>
              <a:ext cx="50009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正方形/長方形 8"/>
          <p:cNvSpPr/>
          <p:nvPr/>
        </p:nvSpPr>
        <p:spPr>
          <a:xfrm>
            <a:off x="356019" y="1629961"/>
            <a:ext cx="817642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300" b="1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300" b="1" dirty="0">
                <a:solidFill>
                  <a:srgbClr val="FF0000"/>
                </a:solidFill>
              </a:rPr>
              <a:t> in </a:t>
            </a:r>
            <a:r>
              <a:rPr lang="en-US" altLang="ja-JP" sz="2300" b="1" i="1" dirty="0">
                <a:solidFill>
                  <a:srgbClr val="FF0000"/>
                </a:solidFill>
              </a:rPr>
              <a:t>p</a:t>
            </a:r>
            <a:r>
              <a:rPr lang="en-US" altLang="ja-JP" sz="2300" b="1" dirty="0">
                <a:solidFill>
                  <a:srgbClr val="FF0000"/>
                </a:solidFill>
              </a:rPr>
              <a:t> orbit </a:t>
            </a:r>
            <a:r>
              <a:rPr lang="en-US" altLang="ja-JP" sz="2300" b="1" dirty="0" smtClean="0">
                <a:solidFill>
                  <a:srgbClr val="FF0000"/>
                </a:solidFill>
              </a:rPr>
              <a:t>contribution </a:t>
            </a:r>
            <a:r>
              <a:rPr lang="en-US" altLang="ja-JP" sz="2300" b="1" dirty="0">
                <a:solidFill>
                  <a:srgbClr val="FF0000"/>
                </a:solidFill>
              </a:rPr>
              <a:t>due to asymmetry of </a:t>
            </a:r>
            <a:r>
              <a:rPr lang="en-US" altLang="ja-JP" sz="2300" b="1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altLang="ja-JP" sz="2300" b="1" dirty="0">
                <a:solidFill>
                  <a:srgbClr val="FF0000"/>
                </a:solidFill>
              </a:rPr>
              <a:t> + </a:t>
            </a:r>
            <a:r>
              <a:rPr lang="en-US" altLang="ja-JP" sz="2300" b="1" baseline="30000" dirty="0">
                <a:solidFill>
                  <a:srgbClr val="FF0000"/>
                </a:solidFill>
              </a:rPr>
              <a:t>16</a:t>
            </a:r>
            <a:r>
              <a:rPr lang="en-US" altLang="ja-JP" sz="2300" b="1" dirty="0">
                <a:solidFill>
                  <a:srgbClr val="FF0000"/>
                </a:solidFill>
              </a:rPr>
              <a:t>O </a:t>
            </a:r>
            <a:r>
              <a:rPr lang="en-US" altLang="ja-JP" sz="2300" b="1" dirty="0" smtClean="0">
                <a:solidFill>
                  <a:srgbClr val="FF0000"/>
                </a:solidFill>
              </a:rPr>
              <a:t>structure</a:t>
            </a:r>
            <a:endParaRPr lang="ja-JP" altLang="en-US" sz="2300" b="1" dirty="0">
              <a:solidFill>
                <a:srgbClr val="FF0000"/>
              </a:solidFill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191015" y="3180808"/>
            <a:ext cx="8761970" cy="3632568"/>
            <a:chOff x="216123" y="3098030"/>
            <a:chExt cx="8761970" cy="3632568"/>
          </a:xfrm>
        </p:grpSpPr>
        <p:pic>
          <p:nvPicPr>
            <p:cNvPr id="30" name="図 29" descr="Ne20_太字2.png"/>
            <p:cNvPicPr>
              <a:picLocks noChangeAspect="1"/>
            </p:cNvPicPr>
            <p:nvPr/>
          </p:nvPicPr>
          <p:blipFill>
            <a:blip r:embed="rId3"/>
            <a:srcRect b="7501"/>
            <a:stretch>
              <a:fillRect/>
            </a:stretch>
          </p:blipFill>
          <p:spPr>
            <a:xfrm>
              <a:off x="216123" y="3098030"/>
              <a:ext cx="3726198" cy="3632568"/>
            </a:xfrm>
            <a:prstGeom prst="rect">
              <a:avLst/>
            </a:prstGeom>
          </p:spPr>
        </p:pic>
        <p:pic>
          <p:nvPicPr>
            <p:cNvPr id="33" name="図 32" descr="level_spacing-0-L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1053" y="3161396"/>
              <a:ext cx="2630291" cy="3222107"/>
            </a:xfrm>
            <a:prstGeom prst="rect">
              <a:avLst/>
            </a:prstGeom>
          </p:spPr>
        </p:pic>
        <p:sp>
          <p:nvSpPr>
            <p:cNvPr id="34" name="角丸四角形 33"/>
            <p:cNvSpPr/>
            <p:nvPr/>
          </p:nvSpPr>
          <p:spPr>
            <a:xfrm>
              <a:off x="2442123" y="3287230"/>
              <a:ext cx="785818" cy="1920073"/>
            </a:xfrm>
            <a:prstGeom prst="roundRect">
              <a:avLst>
                <a:gd name="adj" fmla="val 4648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角丸四角形 34"/>
            <p:cNvSpPr/>
            <p:nvPr/>
          </p:nvSpPr>
          <p:spPr>
            <a:xfrm>
              <a:off x="5513957" y="3669534"/>
              <a:ext cx="1357322" cy="1500198"/>
            </a:xfrm>
            <a:prstGeom prst="roundRect">
              <a:avLst>
                <a:gd name="adj" fmla="val 4648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>
              <a:off x="3227941" y="4741104"/>
              <a:ext cx="228601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/>
            <p:cNvSpPr txBox="1"/>
            <p:nvPr/>
          </p:nvSpPr>
          <p:spPr>
            <a:xfrm>
              <a:off x="2799312" y="5860958"/>
              <a:ext cx="339330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err="1" smtClean="0">
                  <a:solidFill>
                    <a:srgbClr val="FF0000"/>
                  </a:solidFill>
                  <a:ea typeface="Cambria Math"/>
                </a:rPr>
                <a:t>K</a:t>
              </a:r>
              <a:r>
                <a:rPr lang="en-US" altLang="ja-JP" sz="2400" b="1" baseline="30000" dirty="0" err="1" smtClean="0">
                  <a:solidFill>
                    <a:srgbClr val="FF0000"/>
                  </a:solidFill>
                  <a:latin typeface="Symbol" pitchFamily="18" charset="2"/>
                  <a:ea typeface="Cambria Math"/>
                </a:rPr>
                <a:t>p</a:t>
              </a:r>
              <a:r>
                <a:rPr lang="en-US" altLang="ja-JP" sz="2400" b="1" dirty="0" smtClean="0">
                  <a:solidFill>
                    <a:srgbClr val="FF0000"/>
                  </a:solidFill>
                  <a:ea typeface="Cambria Math"/>
                </a:rPr>
                <a:t>=0</a:t>
              </a:r>
              <a:r>
                <a:rPr lang="en-US" altLang="ja-JP" sz="2400" b="1" baseline="-25000" dirty="0" smtClean="0">
                  <a:solidFill>
                    <a:srgbClr val="FF0000"/>
                  </a:solidFill>
                  <a:ea typeface="Cambria Math"/>
                </a:rPr>
                <a:t>I</a:t>
              </a:r>
              <a:r>
                <a:rPr lang="en-US" altLang="ja-JP" sz="2400" b="1" baseline="30000" dirty="0" smtClean="0">
                  <a:solidFill>
                    <a:srgbClr val="FF0000"/>
                  </a:solidFill>
                  <a:latin typeface="Symbol" pitchFamily="18" charset="2"/>
                  <a:ea typeface="Cambria Math"/>
                </a:rPr>
                <a:t>+</a:t>
              </a:r>
              <a:r>
                <a:rPr lang="en-US" altLang="ja-JP" sz="2400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⊗</a:t>
              </a:r>
              <a:r>
                <a:rPr lang="en-US" altLang="ja-JP" sz="2400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sz="2400" b="1" dirty="0" smtClean="0">
                  <a:solidFill>
                    <a:srgbClr val="FF0000"/>
                  </a:solidFill>
                </a:rPr>
                <a:t>(p)</a:t>
              </a:r>
              <a:r>
                <a:rPr lang="ja-JP" altLang="en-US" sz="2400" b="1" dirty="0" smtClean="0">
                  <a:solidFill>
                    <a:srgbClr val="FF0000"/>
                  </a:solidFill>
                </a:rPr>
                <a:t>：</a:t>
              </a:r>
              <a:r>
                <a:rPr lang="en-US" altLang="ja-JP" sz="2400" b="1" dirty="0" smtClean="0">
                  <a:solidFill>
                    <a:srgbClr val="FF0000"/>
                  </a:solidFill>
                </a:rPr>
                <a:t>about 10</a:t>
              </a:r>
              <a:r>
                <a:rPr lang="ja-JP" altLang="en-US" sz="2400" b="1" dirty="0" smtClean="0">
                  <a:solidFill>
                    <a:srgbClr val="FF0000"/>
                  </a:solidFill>
                </a:rPr>
                <a:t>％</a:t>
              </a:r>
              <a:endParaRPr lang="ja-JP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971599" y="4772449"/>
              <a:ext cx="684705" cy="1897884"/>
            </a:xfrm>
            <a:prstGeom prst="roundRect">
              <a:avLst>
                <a:gd name="adj" fmla="val 4648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39" name="直線矢印コネクタ 38"/>
            <p:cNvCxnSpPr/>
            <p:nvPr/>
          </p:nvCxnSpPr>
          <p:spPr>
            <a:xfrm flipV="1">
              <a:off x="1656305" y="5026856"/>
              <a:ext cx="3857652" cy="13573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/>
            <p:cNvSpPr txBox="1"/>
            <p:nvPr/>
          </p:nvSpPr>
          <p:spPr>
            <a:xfrm>
              <a:off x="3310312" y="3166107"/>
              <a:ext cx="347700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err="1" smtClean="0">
                  <a:solidFill>
                    <a:srgbClr val="FF0000"/>
                  </a:solidFill>
                  <a:ea typeface="Cambria Math"/>
                </a:rPr>
                <a:t>K</a:t>
              </a:r>
              <a:r>
                <a:rPr lang="en-US" altLang="ja-JP" sz="2400" b="1" baseline="30000" dirty="0" err="1" smtClean="0">
                  <a:solidFill>
                    <a:srgbClr val="FF0000"/>
                  </a:solidFill>
                  <a:latin typeface="Symbol" pitchFamily="18" charset="2"/>
                  <a:ea typeface="Cambria Math"/>
                </a:rPr>
                <a:t>p</a:t>
              </a:r>
              <a:r>
                <a:rPr lang="en-US" altLang="ja-JP" sz="2400" b="1" dirty="0" smtClean="0">
                  <a:solidFill>
                    <a:srgbClr val="FF0000"/>
                  </a:solidFill>
                  <a:ea typeface="Cambria Math"/>
                </a:rPr>
                <a:t>=0</a:t>
              </a:r>
              <a:r>
                <a:rPr lang="en-US" altLang="ja-JP" sz="2400" b="1" baseline="30000" dirty="0" smtClean="0">
                  <a:solidFill>
                    <a:srgbClr val="FF0000"/>
                  </a:solidFill>
                  <a:latin typeface="Symbol" pitchFamily="18" charset="2"/>
                  <a:ea typeface="Cambria Math"/>
                </a:rPr>
                <a:t>-</a:t>
              </a:r>
              <a:r>
                <a:rPr lang="en-US" altLang="ja-JP" sz="2400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⊗</a:t>
              </a:r>
              <a:r>
                <a:rPr lang="en-US" altLang="ja-JP" sz="2400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sz="2400" b="1" dirty="0" smtClean="0">
                  <a:solidFill>
                    <a:srgbClr val="FF0000"/>
                  </a:solidFill>
                </a:rPr>
                <a:t>(s)</a:t>
              </a:r>
              <a:r>
                <a:rPr lang="ja-JP" altLang="en-US" sz="2400" b="1" dirty="0" smtClean="0">
                  <a:solidFill>
                    <a:srgbClr val="FF0000"/>
                  </a:solidFill>
                </a:rPr>
                <a:t>：</a:t>
              </a:r>
              <a:r>
                <a:rPr lang="en-US" altLang="ja-JP" sz="2400" b="1" dirty="0" smtClean="0">
                  <a:solidFill>
                    <a:srgbClr val="FF0000"/>
                  </a:solidFill>
                </a:rPr>
                <a:t>about 90</a:t>
              </a:r>
              <a:r>
                <a:rPr lang="ja-JP" altLang="en-US" sz="2400" b="1" dirty="0" smtClean="0">
                  <a:solidFill>
                    <a:srgbClr val="FF0000"/>
                  </a:solidFill>
                </a:rPr>
                <a:t>％</a:t>
              </a:r>
              <a:endParaRPr lang="ja-JP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1" name="直線矢印コネクタ 40"/>
            <p:cNvCxnSpPr/>
            <p:nvPr/>
          </p:nvCxnSpPr>
          <p:spPr>
            <a:xfrm rot="10800000" flipV="1">
              <a:off x="6971369" y="4455352"/>
              <a:ext cx="642942" cy="2857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グループ化 32"/>
            <p:cNvGrpSpPr/>
            <p:nvPr/>
          </p:nvGrpSpPr>
          <p:grpSpPr>
            <a:xfrm>
              <a:off x="7541261" y="3161396"/>
              <a:ext cx="1436832" cy="1452478"/>
              <a:chOff x="7541261" y="2635110"/>
              <a:chExt cx="1436832" cy="1452478"/>
            </a:xfrm>
          </p:grpSpPr>
          <p:pic>
            <p:nvPicPr>
              <p:cNvPr id="43" name="図 42" descr="Ne21L_bc_137_1.png"/>
              <p:cNvPicPr>
                <a:picLocks noChangeAspect="1"/>
              </p:cNvPicPr>
              <p:nvPr/>
            </p:nvPicPr>
            <p:blipFill>
              <a:blip r:embed="rId5"/>
              <a:srcRect l="30078" t="21875" r="30078" b="25000"/>
              <a:stretch>
                <a:fillRect/>
              </a:stretch>
            </p:blipFill>
            <p:spPr>
              <a:xfrm>
                <a:off x="7541261" y="2635110"/>
                <a:ext cx="1436832" cy="1436832"/>
              </a:xfrm>
              <a:prstGeom prst="rect">
                <a:avLst/>
              </a:prstGeom>
            </p:spPr>
          </p:pic>
          <p:sp>
            <p:nvSpPr>
              <p:cNvPr id="44" name="テキスト ボックス 43"/>
              <p:cNvSpPr txBox="1"/>
              <p:nvPr/>
            </p:nvSpPr>
            <p:spPr>
              <a:xfrm>
                <a:off x="7840183" y="3718258"/>
                <a:ext cx="928694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 smtClean="0">
                    <a:solidFill>
                      <a:prstClr val="black"/>
                    </a:solidFill>
                  </a:rPr>
                  <a:t>1/2</a:t>
                </a:r>
                <a:r>
                  <a:rPr lang="en-US" altLang="ja-JP" b="1" baseline="30000" dirty="0" smtClean="0">
                    <a:solidFill>
                      <a:prstClr val="black"/>
                    </a:solidFill>
                    <a:latin typeface="Symbol" pitchFamily="18" charset="2"/>
                  </a:rPr>
                  <a:t>-</a:t>
                </a:r>
                <a:endParaRPr lang="ja-JP" altLang="en-US" b="1" baseline="30000" dirty="0">
                  <a:solidFill>
                    <a:prstClr val="black"/>
                  </a:solidFill>
                  <a:latin typeface="Symbol" pitchFamily="18" charset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08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Grand challenges of hypernuclear physics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955574"/>
          </a:xfrm>
        </p:spPr>
        <p:txBody>
          <a:bodyPr>
            <a:normAutofit/>
          </a:bodyPr>
          <a:lstStyle/>
          <a:p>
            <a:endParaRPr lang="en-US" altLang="ja-JP" dirty="0" smtClean="0"/>
          </a:p>
          <a:p>
            <a:pPr lvl="1"/>
            <a:r>
              <a:rPr lang="en-US" altLang="ja-JP" sz="2200" dirty="0" smtClean="0"/>
              <a:t>2 body interaction between baryons (nucleon, hyperon)</a:t>
            </a:r>
          </a:p>
          <a:p>
            <a:pPr lvl="2"/>
            <a:r>
              <a:rPr lang="en-US" altLang="ja-JP" sz="2000" b="0" dirty="0" smtClean="0"/>
              <a:t>hyperon-nucleon (YN)</a:t>
            </a:r>
          </a:p>
          <a:p>
            <a:pPr lvl="2"/>
            <a:r>
              <a:rPr lang="en-US" altLang="ja-JP" sz="2000" b="0" dirty="0" smtClean="0"/>
              <a:t>hyperon-hyperon (YY)</a:t>
            </a:r>
            <a:r>
              <a:rPr lang="en-US" altLang="ja-JP" sz="2000" dirty="0" smtClean="0"/>
              <a:t> </a:t>
            </a:r>
            <a:endParaRPr lang="en-US" altLang="ja-JP" sz="2000" dirty="0"/>
          </a:p>
          <a:p>
            <a:pPr lvl="3"/>
            <a:endParaRPr lang="en-US" altLang="ja-JP" b="0" dirty="0" smtClean="0"/>
          </a:p>
          <a:p>
            <a:pPr lvl="1"/>
            <a:endParaRPr kumimoji="1" lang="en-US" altLang="ja-JP" dirty="0" smtClean="0"/>
          </a:p>
          <a:p>
            <a:pPr lvl="1">
              <a:buClr>
                <a:schemeClr val="tx1"/>
              </a:buClr>
            </a:pPr>
            <a:r>
              <a:rPr lang="en-US" altLang="ja-JP" sz="2200" dirty="0" smtClean="0"/>
              <a:t>Addition of hyperon(s) shows us new features of nuclear structure</a:t>
            </a:r>
          </a:p>
          <a:p>
            <a:pPr marL="146250" lvl="1" indent="0">
              <a:buClr>
                <a:schemeClr val="tx1"/>
              </a:buClr>
              <a:buNone/>
            </a:pPr>
            <a:r>
              <a:rPr lang="en-US" altLang="ja-JP" sz="2200" dirty="0" smtClean="0"/>
              <a:t>    Ex.) Structure change by hyperon(s)</a:t>
            </a:r>
          </a:p>
          <a:p>
            <a:pPr lvl="2"/>
            <a:r>
              <a:rPr lang="en-US" altLang="ja-JP" sz="2000" b="0" dirty="0" smtClean="0"/>
              <a:t>No Pauli exclusion between N and Y</a:t>
            </a:r>
          </a:p>
          <a:p>
            <a:pPr lvl="2"/>
            <a:r>
              <a:rPr lang="en-US" altLang="ja-JP" sz="2000" b="0" dirty="0" smtClean="0"/>
              <a:t>YN interaction is different from NN</a:t>
            </a:r>
          </a:p>
          <a:p>
            <a:pPr lvl="2"/>
            <a:endParaRPr lang="en-US" altLang="ja-JP" dirty="0">
              <a:latin typeface="Century" pitchFamily="18" charset="0"/>
            </a:endParaRPr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46214" y="187676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A major issue </a:t>
            </a:r>
            <a:r>
              <a:rPr lang="en-US" altLang="ja-JP" sz="2000" dirty="0" smtClean="0">
                <a:solidFill>
                  <a:srgbClr val="FF0000"/>
                </a:solidFill>
              </a:rPr>
              <a:t>in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hypernuclear physics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右中かっこ 11"/>
          <p:cNvSpPr/>
          <p:nvPr/>
        </p:nvSpPr>
        <p:spPr>
          <a:xfrm>
            <a:off x="3302894" y="1772816"/>
            <a:ext cx="216024" cy="57606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86676" y="4205848"/>
            <a:ext cx="4211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dirty="0" smtClean="0">
                <a:solidFill>
                  <a:srgbClr val="FF0000"/>
                </a:solidFill>
              </a:rPr>
              <a:t>“Hyperon as an impurity in nuclei”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1691680" y="4941168"/>
            <a:ext cx="1872209" cy="1327676"/>
            <a:chOff x="1117738" y="1725518"/>
            <a:chExt cx="1872209" cy="1327676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41"/>
            <a:stretch/>
          </p:blipFill>
          <p:spPr>
            <a:xfrm>
              <a:off x="1477778" y="1725518"/>
              <a:ext cx="1068143" cy="1059590"/>
            </a:xfrm>
            <a:prstGeom prst="rect">
              <a:avLst/>
            </a:prstGeom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1117738" y="2653084"/>
              <a:ext cx="18722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latin typeface="Symbol" pitchFamily="18" charset="2"/>
                </a:rPr>
                <a:t>L</a:t>
              </a:r>
              <a:r>
                <a:rPr kumimoji="1" lang="en-US" altLang="ja-JP" sz="2000" dirty="0" smtClean="0"/>
                <a:t> hypernucleus</a:t>
              </a:r>
              <a:endParaRPr kumimoji="1" lang="ja-JP" altLang="en-US" sz="2000" dirty="0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3923928" y="4900692"/>
            <a:ext cx="3960440" cy="1408628"/>
            <a:chOff x="3635896" y="1628394"/>
            <a:chExt cx="3960440" cy="1408628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57" t="30272" r="43794" b="30082"/>
            <a:stretch/>
          </p:blipFill>
          <p:spPr>
            <a:xfrm>
              <a:off x="6300192" y="1997435"/>
              <a:ext cx="432048" cy="423047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795"/>
            <a:stretch/>
          </p:blipFill>
          <p:spPr>
            <a:xfrm>
              <a:off x="4067944" y="1628394"/>
              <a:ext cx="1096824" cy="1152534"/>
            </a:xfrm>
            <a:prstGeom prst="rect">
              <a:avLst/>
            </a:prstGeom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3635896" y="2636912"/>
              <a:ext cx="18722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/>
                <a:t>Normal</a:t>
              </a:r>
              <a:r>
                <a:rPr kumimoji="1" lang="en-US" altLang="ja-JP" sz="2000" dirty="0" smtClean="0"/>
                <a:t> nucleus</a:t>
              </a:r>
              <a:endParaRPr kumimoji="1" lang="ja-JP" altLang="en-US" sz="20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866140" y="2636912"/>
              <a:ext cx="1730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/>
                <a:t>As an impurity</a:t>
              </a:r>
              <a:endParaRPr kumimoji="1" lang="ja-JP" altLang="en-US" sz="2000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426596" y="1757050"/>
              <a:ext cx="43954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4000" dirty="0"/>
                <a:t>+</a:t>
              </a:r>
              <a:endParaRPr lang="ja-JP" altLang="en-US" sz="4000" dirty="0"/>
            </a:p>
          </p:txBody>
        </p:sp>
      </p:grpSp>
      <p:sp>
        <p:nvSpPr>
          <p:cNvPr id="31" name="右中かっこ 30"/>
          <p:cNvSpPr/>
          <p:nvPr/>
        </p:nvSpPr>
        <p:spPr>
          <a:xfrm>
            <a:off x="4644008" y="4149080"/>
            <a:ext cx="216024" cy="57606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432" y="836712"/>
            <a:ext cx="6985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Interaction:</a:t>
            </a:r>
            <a:r>
              <a:rPr lang="en-US" altLang="ja-JP" sz="2400" b="1" dirty="0" smtClean="0"/>
              <a:t> To </a:t>
            </a:r>
            <a:r>
              <a:rPr lang="en-US" altLang="ja-JP" sz="2400" b="1" dirty="0"/>
              <a:t>understand baryon-baryon interaction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523" y="2735958"/>
            <a:ext cx="9140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Structure:</a:t>
            </a:r>
            <a:r>
              <a:rPr lang="en-US" altLang="ja-JP" sz="2400" b="1" dirty="0" smtClean="0"/>
              <a:t> To </a:t>
            </a:r>
            <a:r>
              <a:rPr lang="en-US" altLang="ja-JP" sz="2400" b="1" dirty="0"/>
              <a:t>understand many-body </a:t>
            </a:r>
            <a:r>
              <a:rPr lang="en-US" altLang="ja-JP" sz="2400" b="1" dirty="0" smtClean="0"/>
              <a:t>system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/>
              <a:t>of nucleons and hyperon</a:t>
            </a:r>
            <a:endParaRPr lang="ja-JP" altLang="en-US" sz="2400" b="1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49144" y="1210400"/>
            <a:ext cx="68230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76440" y="3109646"/>
            <a:ext cx="8888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079971" y="6351711"/>
            <a:ext cx="698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Today’s talk: “Structure change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by a 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particle”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71504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Nuclear RMS radii</a:t>
            </a:r>
          </a:p>
          <a:p>
            <a:pPr lvl="1"/>
            <a:r>
              <a:rPr lang="en-US" altLang="ja-JP" sz="2200" dirty="0" smtClean="0">
                <a:solidFill>
                  <a:srgbClr val="FF0000"/>
                </a:solidFill>
              </a:rPr>
              <a:t>Reduction of RMS radii of the developed </a:t>
            </a:r>
            <a:r>
              <a:rPr lang="en-US" altLang="ja-JP" sz="22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altLang="ja-JP" sz="2200" dirty="0" smtClean="0">
                <a:solidFill>
                  <a:srgbClr val="FF0000"/>
                </a:solidFill>
              </a:rPr>
              <a:t> + O states is larger </a:t>
            </a:r>
          </a:p>
          <a:p>
            <a:pPr lvl="1">
              <a:buNone/>
            </a:pPr>
            <a:r>
              <a:rPr lang="en-US" altLang="ja-JP" sz="2200" dirty="0" smtClean="0">
                <a:solidFill>
                  <a:srgbClr val="FF0000"/>
                </a:solidFill>
              </a:rPr>
              <a:t>	</a:t>
            </a:r>
            <a:r>
              <a:rPr lang="en-US" altLang="ja-JP" sz="2200" dirty="0" smtClean="0"/>
              <a:t>than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that of the intermediate states.</a:t>
            </a:r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Structure dependence</a:t>
            </a:r>
            <a:r>
              <a:rPr lang="ja-JP" altLang="en-US" dirty="0" smtClean="0"/>
              <a:t>：</a:t>
            </a:r>
            <a:r>
              <a:rPr lang="en-US" altLang="ja-JP" dirty="0" smtClean="0"/>
              <a:t>nuclear radius</a:t>
            </a:r>
            <a:endParaRPr kumimoji="1" lang="ja-JP" altLang="en-US" dirty="0"/>
          </a:p>
        </p:txBody>
      </p:sp>
      <p:grpSp>
        <p:nvGrpSpPr>
          <p:cNvPr id="4" name="グループ化 49"/>
          <p:cNvGrpSpPr/>
          <p:nvPr/>
        </p:nvGrpSpPr>
        <p:grpSpPr>
          <a:xfrm>
            <a:off x="642910" y="1957320"/>
            <a:ext cx="6934969" cy="400110"/>
            <a:chOff x="1000100" y="1571612"/>
            <a:chExt cx="6934969" cy="400110"/>
          </a:xfrm>
        </p:grpSpPr>
        <p:sp>
          <p:nvSpPr>
            <p:cNvPr id="46" name="正方形/長方形 45"/>
            <p:cNvSpPr/>
            <p:nvPr/>
          </p:nvSpPr>
          <p:spPr>
            <a:xfrm>
              <a:off x="1500166" y="1571612"/>
              <a:ext cx="64349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0000"/>
                  </a:solidFill>
                </a:rPr>
                <a:t>This is mainly due to the reduction of inter-cluster distance</a:t>
              </a:r>
              <a:endParaRPr lang="ja-JP" alt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8" name="直線矢印コネクタ 47"/>
            <p:cNvCxnSpPr/>
            <p:nvPr/>
          </p:nvCxnSpPr>
          <p:spPr>
            <a:xfrm>
              <a:off x="1000100" y="1785926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グループ化 56"/>
          <p:cNvGrpSpPr/>
          <p:nvPr/>
        </p:nvGrpSpPr>
        <p:grpSpPr>
          <a:xfrm>
            <a:off x="71438" y="2428868"/>
            <a:ext cx="4643438" cy="4429156"/>
            <a:chOff x="71438" y="2428868"/>
            <a:chExt cx="4643438" cy="4429156"/>
          </a:xfrm>
        </p:grpSpPr>
        <p:grpSp>
          <p:nvGrpSpPr>
            <p:cNvPr id="6" name="グループ化 53"/>
            <p:cNvGrpSpPr/>
            <p:nvPr/>
          </p:nvGrpSpPr>
          <p:grpSpPr>
            <a:xfrm>
              <a:off x="71438" y="2428868"/>
              <a:ext cx="4643438" cy="4429156"/>
              <a:chOff x="71438" y="2428868"/>
              <a:chExt cx="4643438" cy="4429156"/>
            </a:xfrm>
          </p:grpSpPr>
          <p:grpSp>
            <p:nvGrpSpPr>
              <p:cNvPr id="7" name="グループ化 42"/>
              <p:cNvGrpSpPr/>
              <p:nvPr/>
            </p:nvGrpSpPr>
            <p:grpSpPr>
              <a:xfrm>
                <a:off x="71438" y="2428868"/>
                <a:ext cx="4643438" cy="4429156"/>
                <a:chOff x="71438" y="2071678"/>
                <a:chExt cx="4643438" cy="4429156"/>
              </a:xfrm>
            </p:grpSpPr>
            <p:sp>
              <p:nvSpPr>
                <p:cNvPr id="18" name="角丸四角形 17"/>
                <p:cNvSpPr/>
                <p:nvPr/>
              </p:nvSpPr>
              <p:spPr>
                <a:xfrm>
                  <a:off x="71438" y="2071678"/>
                  <a:ext cx="4572000" cy="1974005"/>
                </a:xfrm>
                <a:prstGeom prst="roundRect">
                  <a:avLst>
                    <a:gd name="adj" fmla="val 5024"/>
                  </a:avLst>
                </a:prstGeom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571473" y="2139727"/>
                  <a:ext cx="37147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b="1" dirty="0" err="1" smtClean="0">
                      <a:solidFill>
                        <a:srgbClr val="C00000"/>
                      </a:solidFill>
                      <a:latin typeface="Century" pitchFamily="18" charset="0"/>
                    </a:rPr>
                    <a:t>K</a:t>
                  </a:r>
                  <a:r>
                    <a:rPr lang="en-US" altLang="ja-JP" b="1" baseline="30000" dirty="0" err="1" smtClean="0">
                      <a:solidFill>
                        <a:srgbClr val="C00000"/>
                      </a:solidFill>
                      <a:latin typeface="Symbol" pitchFamily="18" charset="2"/>
                    </a:rPr>
                    <a:t>p</a:t>
                  </a:r>
                  <a:r>
                    <a:rPr lang="en-US" altLang="ja-JP" b="1" dirty="0" smtClean="0">
                      <a:solidFill>
                        <a:srgbClr val="C00000"/>
                      </a:solidFill>
                      <a:latin typeface="Century" pitchFamily="18" charset="0"/>
                    </a:rPr>
                    <a:t>=0</a:t>
                  </a:r>
                  <a:r>
                    <a:rPr lang="en-US" altLang="ja-JP" b="1" baseline="-25000" dirty="0" smtClean="0">
                      <a:solidFill>
                        <a:srgbClr val="C00000"/>
                      </a:solidFill>
                      <a:latin typeface="Century" pitchFamily="18" charset="0"/>
                    </a:rPr>
                    <a:t>I</a:t>
                  </a:r>
                  <a:r>
                    <a:rPr lang="en-US" altLang="ja-JP" b="1" baseline="30000" dirty="0" smtClean="0">
                      <a:solidFill>
                        <a:srgbClr val="C00000"/>
                      </a:solidFill>
                      <a:latin typeface="Century" pitchFamily="18" charset="0"/>
                    </a:rPr>
                    <a:t>+</a:t>
                  </a:r>
                  <a:r>
                    <a:rPr lang="ja-JP" altLang="en-US" b="1" dirty="0" smtClean="0">
                      <a:solidFill>
                        <a:srgbClr val="C00000"/>
                      </a:solidFill>
                    </a:rPr>
                    <a:t> </a:t>
                  </a:r>
                  <a:r>
                    <a:rPr lang="en-US" altLang="ja-JP" b="1" dirty="0" smtClean="0">
                      <a:solidFill>
                        <a:srgbClr val="C00000"/>
                      </a:solidFill>
                    </a:rPr>
                    <a:t>band</a:t>
                  </a:r>
                </a:p>
                <a:p>
                  <a:pPr algn="ctr"/>
                  <a:r>
                    <a:rPr lang="en-US" altLang="ja-JP" b="1" dirty="0" smtClean="0">
                      <a:solidFill>
                        <a:srgbClr val="C00000"/>
                      </a:solidFill>
                    </a:rPr>
                    <a:t> (intermediate)</a:t>
                  </a:r>
                  <a:endParaRPr lang="ja-JP" altLang="en-US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0" name="右矢印 39"/>
                <p:cNvSpPr/>
                <p:nvPr/>
              </p:nvSpPr>
              <p:spPr>
                <a:xfrm>
                  <a:off x="2172136" y="2857496"/>
                  <a:ext cx="500066" cy="428628"/>
                </a:xfrm>
                <a:prstGeom prst="rightArrow">
                  <a:avLst>
                    <a:gd name="adj1" fmla="val 50000"/>
                    <a:gd name="adj2" fmla="val 72925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366593" name="Picture 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t="11961"/>
                <a:stretch>
                  <a:fillRect/>
                </a:stretch>
              </p:blipFill>
              <p:spPr bwMode="auto">
                <a:xfrm>
                  <a:off x="142844" y="3643314"/>
                  <a:ext cx="4572032" cy="2857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7" name="円/楕円 36"/>
                <p:cNvSpPr/>
                <p:nvPr/>
              </p:nvSpPr>
              <p:spPr>
                <a:xfrm>
                  <a:off x="2185401" y="3700270"/>
                  <a:ext cx="142876" cy="14287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角丸四角形 37"/>
                <p:cNvSpPr/>
                <p:nvPr/>
              </p:nvSpPr>
              <p:spPr>
                <a:xfrm>
                  <a:off x="3786182" y="3929066"/>
                  <a:ext cx="785818" cy="2571744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" name="グループ化 48"/>
              <p:cNvGrpSpPr/>
              <p:nvPr/>
            </p:nvGrpSpPr>
            <p:grpSpPr>
              <a:xfrm>
                <a:off x="357158" y="2540076"/>
                <a:ext cx="4143404" cy="1317552"/>
                <a:chOff x="357158" y="3683084"/>
                <a:chExt cx="4143404" cy="1317552"/>
              </a:xfrm>
            </p:grpSpPr>
            <p:pic>
              <p:nvPicPr>
                <p:cNvPr id="50" name="図 49" descr="Ne20_POS_111_0.png"/>
                <p:cNvPicPr>
                  <a:picLocks noChangeAspect="1"/>
                </p:cNvPicPr>
                <p:nvPr/>
              </p:nvPicPr>
              <p:blipFill>
                <a:blip r:embed="rId4"/>
                <a:srcRect l="29961" t="21719" r="30195" b="25156"/>
                <a:stretch>
                  <a:fillRect/>
                </a:stretch>
              </p:blipFill>
              <p:spPr>
                <a:xfrm>
                  <a:off x="357158" y="3685724"/>
                  <a:ext cx="1285884" cy="1285884"/>
                </a:xfrm>
                <a:prstGeom prst="rect">
                  <a:avLst/>
                </a:prstGeom>
              </p:spPr>
            </p:pic>
            <p:pic>
              <p:nvPicPr>
                <p:cNvPr id="51" name="図 50" descr="Ne21L_a_111_0.png"/>
                <p:cNvPicPr>
                  <a:picLocks noChangeAspect="1"/>
                </p:cNvPicPr>
                <p:nvPr/>
              </p:nvPicPr>
              <p:blipFill>
                <a:blip r:embed="rId5"/>
                <a:srcRect l="29961" t="21719" r="30195" b="25156"/>
                <a:stretch>
                  <a:fillRect/>
                </a:stretch>
              </p:blipFill>
              <p:spPr>
                <a:xfrm>
                  <a:off x="3214678" y="3683084"/>
                  <a:ext cx="1285884" cy="1285884"/>
                </a:xfrm>
                <a:prstGeom prst="rect">
                  <a:avLst/>
                </a:prstGeom>
              </p:spPr>
            </p:pic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571472" y="4662082"/>
                  <a:ext cx="92869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1600" b="1" dirty="0" smtClean="0">
                      <a:solidFill>
                        <a:prstClr val="black"/>
                      </a:solidFill>
                    </a:rPr>
                    <a:t>0</a:t>
                  </a:r>
                  <a:r>
                    <a:rPr lang="en-US" altLang="ja-JP" sz="1600" b="1" baseline="30000" dirty="0" smtClean="0">
                      <a:solidFill>
                        <a:prstClr val="black"/>
                      </a:solidFill>
                      <a:latin typeface="Symbol" pitchFamily="18" charset="2"/>
                    </a:rPr>
                    <a:t>+</a:t>
                  </a:r>
                  <a:r>
                    <a:rPr lang="en-US" altLang="ja-JP" sz="1600" b="1" dirty="0" smtClean="0">
                      <a:solidFill>
                        <a:prstClr val="black"/>
                      </a:solidFill>
                    </a:rPr>
                    <a:t>(g.s.)</a:t>
                  </a:r>
                  <a:endParaRPr lang="ja-JP" altLang="en-US" sz="16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3428992" y="4662082"/>
                  <a:ext cx="92869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1600" b="1" dirty="0" smtClean="0">
                      <a:solidFill>
                        <a:prstClr val="black"/>
                      </a:solidFill>
                    </a:rPr>
                    <a:t>1/2</a:t>
                  </a:r>
                  <a:r>
                    <a:rPr lang="en-US" altLang="ja-JP" sz="1600" b="1" baseline="30000" dirty="0" smtClean="0">
                      <a:solidFill>
                        <a:prstClr val="black"/>
                      </a:solidFill>
                      <a:latin typeface="Symbol" pitchFamily="18" charset="2"/>
                    </a:rPr>
                    <a:t>+</a:t>
                  </a:r>
                  <a:endParaRPr lang="ja-JP" altLang="en-US" sz="1600" b="1" baseline="30000" dirty="0">
                    <a:solidFill>
                      <a:prstClr val="black"/>
                    </a:solidFill>
                    <a:latin typeface="Symbol" pitchFamily="18" charset="2"/>
                  </a:endParaRPr>
                </a:p>
              </p:txBody>
            </p:sp>
          </p:grpSp>
        </p:grpSp>
        <p:sp>
          <p:nvSpPr>
            <p:cNvPr id="35" name="テキスト ボックス 34"/>
            <p:cNvSpPr txBox="1"/>
            <p:nvPr/>
          </p:nvSpPr>
          <p:spPr>
            <a:xfrm>
              <a:off x="571472" y="377404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baseline="30000" dirty="0" smtClean="0">
                  <a:solidFill>
                    <a:prstClr val="black"/>
                  </a:solidFill>
                </a:rPr>
                <a:t>20</a:t>
              </a:r>
              <a:r>
                <a:rPr lang="en-US" altLang="ja-JP" b="1" dirty="0" smtClean="0">
                  <a:solidFill>
                    <a:prstClr val="black"/>
                  </a:solidFill>
                </a:rPr>
                <a:t>Ne</a:t>
              </a:r>
              <a:endParaRPr lang="ja-JP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2357422" y="3771676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baseline="30000" dirty="0" smtClean="0">
                  <a:solidFill>
                    <a:prstClr val="black"/>
                  </a:solidFill>
                </a:rPr>
                <a:t>21</a:t>
              </a:r>
              <a:r>
                <a:rPr lang="en-US" altLang="ja-JP" b="1" baseline="-25000" dirty="0" smtClean="0">
                  <a:solidFill>
                    <a:prstClr val="black"/>
                  </a:solidFill>
                  <a:latin typeface="Symbol" pitchFamily="18" charset="2"/>
                </a:rPr>
                <a:t>L</a:t>
              </a:r>
              <a:r>
                <a:rPr lang="en-US" altLang="ja-JP" b="1" dirty="0" smtClean="0">
                  <a:solidFill>
                    <a:prstClr val="black"/>
                  </a:solidFill>
                </a:rPr>
                <a:t>Ne</a:t>
              </a:r>
              <a:endParaRPr lang="ja-JP" alt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グループ化 57"/>
          <p:cNvGrpSpPr/>
          <p:nvPr/>
        </p:nvGrpSpPr>
        <p:grpSpPr>
          <a:xfrm>
            <a:off x="4776542" y="2428868"/>
            <a:ext cx="4224614" cy="3786214"/>
            <a:chOff x="4776542" y="2428868"/>
            <a:chExt cx="4224614" cy="3786214"/>
          </a:xfrm>
        </p:grpSpPr>
        <p:grpSp>
          <p:nvGrpSpPr>
            <p:cNvPr id="10" name="グループ化 46"/>
            <p:cNvGrpSpPr/>
            <p:nvPr/>
          </p:nvGrpSpPr>
          <p:grpSpPr>
            <a:xfrm>
              <a:off x="4776542" y="2428868"/>
              <a:ext cx="4224614" cy="3786214"/>
              <a:chOff x="4776542" y="2428868"/>
              <a:chExt cx="4224614" cy="3786214"/>
            </a:xfrm>
          </p:grpSpPr>
          <p:grpSp>
            <p:nvGrpSpPr>
              <p:cNvPr id="11" name="グループ化 44"/>
              <p:cNvGrpSpPr/>
              <p:nvPr/>
            </p:nvGrpSpPr>
            <p:grpSpPr>
              <a:xfrm>
                <a:off x="4776542" y="2428868"/>
                <a:ext cx="4224614" cy="3786214"/>
                <a:chOff x="4776542" y="2071678"/>
                <a:chExt cx="4224614" cy="3786214"/>
              </a:xfrm>
            </p:grpSpPr>
            <p:grpSp>
              <p:nvGrpSpPr>
                <p:cNvPr id="12" name="グループ化 21"/>
                <p:cNvGrpSpPr/>
                <p:nvPr/>
              </p:nvGrpSpPr>
              <p:grpSpPr>
                <a:xfrm>
                  <a:off x="4776542" y="2071678"/>
                  <a:ext cx="4224614" cy="3786214"/>
                  <a:chOff x="4776542" y="1740747"/>
                  <a:chExt cx="4224614" cy="3786214"/>
                </a:xfrm>
              </p:grpSpPr>
              <p:sp>
                <p:nvSpPr>
                  <p:cNvPr id="19" name="角丸四角形 18"/>
                  <p:cNvSpPr/>
                  <p:nvPr/>
                </p:nvSpPr>
                <p:spPr>
                  <a:xfrm>
                    <a:off x="4786346" y="1740747"/>
                    <a:ext cx="4214810" cy="1831129"/>
                  </a:xfrm>
                  <a:prstGeom prst="roundRect">
                    <a:avLst>
                      <a:gd name="adj" fmla="val 5024"/>
                    </a:avLst>
                  </a:prstGeom>
                  <a:solidFill>
                    <a:schemeClr val="accent5">
                      <a:lumMod val="20000"/>
                      <a:lumOff val="80000"/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" name="テキスト ボックス 22"/>
                  <p:cNvSpPr txBox="1"/>
                  <p:nvPr/>
                </p:nvSpPr>
                <p:spPr>
                  <a:xfrm>
                    <a:off x="5165575" y="1880234"/>
                    <a:ext cx="350046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ja-JP" b="1" dirty="0" err="1" smtClean="0">
                        <a:solidFill>
                          <a:srgbClr val="1F497D"/>
                        </a:solidFill>
                        <a:latin typeface="Century" pitchFamily="18" charset="0"/>
                      </a:rPr>
                      <a:t>K</a:t>
                    </a:r>
                    <a:r>
                      <a:rPr lang="en-US" altLang="ja-JP" b="1" baseline="30000" dirty="0" err="1" smtClean="0">
                        <a:solidFill>
                          <a:srgbClr val="1F497D"/>
                        </a:solidFill>
                        <a:latin typeface="Symbol" pitchFamily="18" charset="2"/>
                      </a:rPr>
                      <a:t>p</a:t>
                    </a:r>
                    <a:r>
                      <a:rPr lang="en-US" altLang="ja-JP" b="1" dirty="0" smtClean="0">
                        <a:solidFill>
                          <a:srgbClr val="1F497D"/>
                        </a:solidFill>
                        <a:latin typeface="Century" pitchFamily="18" charset="0"/>
                      </a:rPr>
                      <a:t>=0</a:t>
                    </a:r>
                    <a:r>
                      <a:rPr lang="en-US" altLang="ja-JP" b="1" baseline="30000" dirty="0" smtClean="0">
                        <a:solidFill>
                          <a:srgbClr val="1F497D"/>
                        </a:solidFill>
                        <a:latin typeface="Symbol" pitchFamily="18" charset="2"/>
                      </a:rPr>
                      <a:t>-</a:t>
                    </a:r>
                    <a:r>
                      <a:rPr lang="en-US" altLang="ja-JP" b="1" dirty="0" smtClean="0">
                        <a:solidFill>
                          <a:srgbClr val="1F497D"/>
                        </a:solidFill>
                      </a:rPr>
                      <a:t> </a:t>
                    </a:r>
                    <a:r>
                      <a:rPr lang="ja-JP" altLang="en-US" b="1" dirty="0" smtClean="0">
                        <a:solidFill>
                          <a:srgbClr val="1F497D"/>
                        </a:solidFill>
                      </a:rPr>
                      <a:t> </a:t>
                    </a:r>
                    <a:r>
                      <a:rPr lang="en-US" altLang="ja-JP" b="1" dirty="0" smtClean="0">
                        <a:solidFill>
                          <a:srgbClr val="1F497D"/>
                        </a:solidFill>
                      </a:rPr>
                      <a:t>band</a:t>
                    </a:r>
                  </a:p>
                  <a:p>
                    <a:pPr algn="ctr"/>
                    <a:r>
                      <a:rPr lang="en-US" altLang="ja-JP" b="1" dirty="0" smtClean="0">
                        <a:solidFill>
                          <a:srgbClr val="1F497D"/>
                        </a:solidFill>
                      </a:rPr>
                      <a:t> (</a:t>
                    </a:r>
                    <a:r>
                      <a:rPr lang="en-US" altLang="ja-JP" b="1" dirty="0" smtClean="0">
                        <a:solidFill>
                          <a:srgbClr val="1F497D"/>
                        </a:solidFill>
                        <a:latin typeface="Symbol" pitchFamily="18" charset="2"/>
                      </a:rPr>
                      <a:t>a </a:t>
                    </a:r>
                    <a:r>
                      <a:rPr lang="en-US" altLang="ja-JP" b="1" dirty="0" smtClean="0">
                        <a:solidFill>
                          <a:srgbClr val="1F497D"/>
                        </a:solidFill>
                      </a:rPr>
                      <a:t>+ </a:t>
                    </a:r>
                    <a:r>
                      <a:rPr lang="en-US" altLang="ja-JP" b="1" baseline="30000" dirty="0" smtClean="0">
                        <a:solidFill>
                          <a:srgbClr val="1F497D"/>
                        </a:solidFill>
                      </a:rPr>
                      <a:t>16</a:t>
                    </a:r>
                    <a:r>
                      <a:rPr lang="en-US" altLang="ja-JP" b="1" dirty="0" smtClean="0">
                        <a:solidFill>
                          <a:srgbClr val="1F497D"/>
                        </a:solidFill>
                      </a:rPr>
                      <a:t>O</a:t>
                    </a:r>
                    <a:r>
                      <a:rPr lang="ja-JP" altLang="en-US" b="1" dirty="0" smtClean="0">
                        <a:solidFill>
                          <a:srgbClr val="1F497D"/>
                        </a:solidFill>
                      </a:rPr>
                      <a:t> </a:t>
                    </a:r>
                    <a:r>
                      <a:rPr lang="en-US" altLang="ja-JP" b="1" dirty="0" smtClean="0">
                        <a:solidFill>
                          <a:srgbClr val="1F497D"/>
                        </a:solidFill>
                      </a:rPr>
                      <a:t>cluster)</a:t>
                    </a:r>
                    <a:endParaRPr lang="ja-JP" altLang="en-US" b="1" dirty="0">
                      <a:solidFill>
                        <a:srgbClr val="1F497D"/>
                      </a:solidFill>
                    </a:endParaRPr>
                  </a:p>
                </p:txBody>
              </p:sp>
              <p:pic>
                <p:nvPicPr>
                  <p:cNvPr id="3789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 t="11429"/>
                  <a:stretch>
                    <a:fillRect/>
                  </a:stretch>
                </p:blipFill>
                <p:spPr bwMode="auto">
                  <a:xfrm>
                    <a:off x="4776542" y="3312383"/>
                    <a:ext cx="4224614" cy="22145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30" name="角丸四角形 29"/>
                  <p:cNvSpPr/>
                  <p:nvPr/>
                </p:nvSpPr>
                <p:spPr>
                  <a:xfrm>
                    <a:off x="8132422" y="3639363"/>
                    <a:ext cx="785818" cy="1887598"/>
                  </a:xfrm>
                  <a:prstGeom prst="round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" name="円/楕円 33"/>
                  <p:cNvSpPr/>
                  <p:nvPr/>
                </p:nvSpPr>
                <p:spPr>
                  <a:xfrm>
                    <a:off x="6771588" y="3398811"/>
                    <a:ext cx="142876" cy="14287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41" name="右矢印 40"/>
                <p:cNvSpPr/>
                <p:nvPr/>
              </p:nvSpPr>
              <p:spPr>
                <a:xfrm>
                  <a:off x="6699642" y="2857496"/>
                  <a:ext cx="500066" cy="428628"/>
                </a:xfrm>
                <a:prstGeom prst="rightArrow">
                  <a:avLst>
                    <a:gd name="adj1" fmla="val 50000"/>
                    <a:gd name="adj2" fmla="val 72925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グループ化 38"/>
              <p:cNvGrpSpPr/>
              <p:nvPr/>
            </p:nvGrpSpPr>
            <p:grpSpPr>
              <a:xfrm>
                <a:off x="4857752" y="2542716"/>
                <a:ext cx="4143404" cy="1350350"/>
                <a:chOff x="4897673" y="3614286"/>
                <a:chExt cx="4143404" cy="1350350"/>
              </a:xfrm>
            </p:grpSpPr>
            <p:pic>
              <p:nvPicPr>
                <p:cNvPr id="42" name="図 41" descr="Ne20_NEG_126_1.png"/>
                <p:cNvPicPr>
                  <a:picLocks noChangeAspect="1"/>
                </p:cNvPicPr>
                <p:nvPr/>
              </p:nvPicPr>
              <p:blipFill>
                <a:blip r:embed="rId7"/>
                <a:srcRect l="30078" t="21875" r="30078" b="25000"/>
                <a:stretch>
                  <a:fillRect/>
                </a:stretch>
              </p:blipFill>
              <p:spPr>
                <a:xfrm>
                  <a:off x="4897673" y="3628800"/>
                  <a:ext cx="1285884" cy="1285884"/>
                </a:xfrm>
                <a:prstGeom prst="rect">
                  <a:avLst/>
                </a:prstGeom>
              </p:spPr>
            </p:pic>
            <p:pic>
              <p:nvPicPr>
                <p:cNvPr id="43" name="図 42" descr="Ne21L_bc_137_1.png"/>
                <p:cNvPicPr>
                  <a:picLocks noChangeAspect="1"/>
                </p:cNvPicPr>
                <p:nvPr/>
              </p:nvPicPr>
              <p:blipFill>
                <a:blip r:embed="rId8"/>
                <a:srcRect l="31250" t="21875" r="30078" b="25000"/>
                <a:stretch>
                  <a:fillRect/>
                </a:stretch>
              </p:blipFill>
              <p:spPr>
                <a:xfrm>
                  <a:off x="7755193" y="3614286"/>
                  <a:ext cx="1285884" cy="1324850"/>
                </a:xfrm>
                <a:prstGeom prst="rect">
                  <a:avLst/>
                </a:prstGeom>
              </p:spPr>
            </p:pic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5397739" y="4626082"/>
                  <a:ext cx="4286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1600" b="1" dirty="0" smtClean="0">
                      <a:solidFill>
                        <a:prstClr val="black"/>
                      </a:solidFill>
                    </a:rPr>
                    <a:t>1</a:t>
                  </a:r>
                  <a:r>
                    <a:rPr lang="en-US" altLang="ja-JP" sz="1600" b="1" baseline="30000" dirty="0" smtClean="0">
                      <a:solidFill>
                        <a:prstClr val="black"/>
                      </a:solidFill>
                      <a:latin typeface="Symbol" pitchFamily="18" charset="2"/>
                    </a:rPr>
                    <a:t>-</a:t>
                  </a:r>
                  <a:endParaRPr lang="ja-JP" altLang="en-US" sz="1600" b="1" baseline="30000" dirty="0">
                    <a:solidFill>
                      <a:prstClr val="black"/>
                    </a:solidFill>
                    <a:latin typeface="Symbol" pitchFamily="18" charset="2"/>
                  </a:endParaRPr>
                </a:p>
              </p:txBody>
            </p:sp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7969507" y="4605158"/>
                  <a:ext cx="92869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1600" b="1" dirty="0" smtClean="0">
                      <a:solidFill>
                        <a:prstClr val="black"/>
                      </a:solidFill>
                    </a:rPr>
                    <a:t>1/2</a:t>
                  </a:r>
                  <a:r>
                    <a:rPr lang="en-US" altLang="ja-JP" sz="1600" b="1" baseline="30000" dirty="0" smtClean="0">
                      <a:solidFill>
                        <a:prstClr val="black"/>
                      </a:solidFill>
                      <a:latin typeface="Symbol" pitchFamily="18" charset="2"/>
                    </a:rPr>
                    <a:t>-</a:t>
                  </a:r>
                  <a:endParaRPr lang="ja-JP" altLang="en-US" sz="1600" b="1" baseline="30000" dirty="0">
                    <a:solidFill>
                      <a:prstClr val="black"/>
                    </a:solidFill>
                    <a:latin typeface="Symbol" pitchFamily="18" charset="2"/>
                  </a:endParaRPr>
                </a:p>
              </p:txBody>
            </p:sp>
          </p:grpSp>
        </p:grpSp>
        <p:sp>
          <p:nvSpPr>
            <p:cNvPr id="36" name="テキスト ボックス 35"/>
            <p:cNvSpPr txBox="1"/>
            <p:nvPr/>
          </p:nvSpPr>
          <p:spPr>
            <a:xfrm>
              <a:off x="5229456" y="377404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baseline="30000" dirty="0" smtClean="0">
                  <a:solidFill>
                    <a:prstClr val="black"/>
                  </a:solidFill>
                </a:rPr>
                <a:t>20</a:t>
              </a:r>
              <a:r>
                <a:rPr lang="en-US" altLang="ja-JP" b="1" dirty="0" smtClean="0">
                  <a:solidFill>
                    <a:prstClr val="black"/>
                  </a:solidFill>
                </a:rPr>
                <a:t>Ne</a:t>
              </a:r>
              <a:endParaRPr lang="ja-JP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6858016" y="377404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baseline="30000" dirty="0" smtClean="0">
                  <a:solidFill>
                    <a:prstClr val="black"/>
                  </a:solidFill>
                </a:rPr>
                <a:t>21</a:t>
              </a:r>
              <a:r>
                <a:rPr lang="en-US" altLang="ja-JP" b="1" baseline="-25000" dirty="0" smtClean="0">
                  <a:solidFill>
                    <a:prstClr val="black"/>
                  </a:solidFill>
                  <a:latin typeface="Symbol" pitchFamily="18" charset="2"/>
                </a:rPr>
                <a:t>L</a:t>
              </a:r>
              <a:r>
                <a:rPr lang="en-US" altLang="ja-JP" b="1" dirty="0" smtClean="0">
                  <a:solidFill>
                    <a:prstClr val="black"/>
                  </a:solidFill>
                </a:rPr>
                <a:t>Ne</a:t>
              </a:r>
              <a:endParaRPr lang="ja-JP" altLang="en-US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1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Results: B(E2) reduction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Intra-band B(E2) values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493912" y="6381328"/>
            <a:ext cx="6156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Larger B(E2) reduction in the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400" b="1" baseline="30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=0</a:t>
            </a:r>
            <a:r>
              <a:rPr lang="en-US" altLang="ja-JP" sz="2400" b="1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band</a:t>
            </a:r>
          </a:p>
        </p:txBody>
      </p:sp>
      <p:cxnSp>
        <p:nvCxnSpPr>
          <p:cNvPr id="16" name="直線コネクタ 15"/>
          <p:cNvCxnSpPr/>
          <p:nvPr/>
        </p:nvCxnSpPr>
        <p:spPr>
          <a:xfrm>
            <a:off x="4799654" y="795812"/>
            <a:ext cx="434434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グループ化 19"/>
          <p:cNvGrpSpPr/>
          <p:nvPr/>
        </p:nvGrpSpPr>
        <p:grpSpPr>
          <a:xfrm>
            <a:off x="748548" y="620688"/>
            <a:ext cx="8143932" cy="5712345"/>
            <a:chOff x="748548" y="955364"/>
            <a:chExt cx="8143932" cy="5712345"/>
          </a:xfrm>
        </p:grpSpPr>
        <p:sp>
          <p:nvSpPr>
            <p:cNvPr id="21" name="角丸四角形 20"/>
            <p:cNvSpPr/>
            <p:nvPr/>
          </p:nvSpPr>
          <p:spPr>
            <a:xfrm>
              <a:off x="748548" y="1819459"/>
              <a:ext cx="4000528" cy="4824535"/>
            </a:xfrm>
            <a:prstGeom prst="roundRect">
              <a:avLst>
                <a:gd name="adj" fmla="val 7622"/>
              </a:avLst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4891952" y="955364"/>
              <a:ext cx="4000528" cy="5688631"/>
            </a:xfrm>
            <a:prstGeom prst="roundRect">
              <a:avLst>
                <a:gd name="adj" fmla="val 7622"/>
              </a:avLst>
            </a:prstGeom>
            <a:solidFill>
              <a:schemeClr val="accent5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955364"/>
              <a:ext cx="7272808" cy="4921907"/>
            </a:xfrm>
            <a:prstGeom prst="rect">
              <a:avLst/>
            </a:prstGeom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1283572" y="5923916"/>
              <a:ext cx="3000396" cy="743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b="1" dirty="0" err="1">
                  <a:solidFill>
                    <a:srgbClr val="C00000"/>
                  </a:solidFill>
                </a:rPr>
                <a:t>K</a:t>
              </a:r>
              <a:r>
                <a:rPr lang="en-US" altLang="ja-JP" sz="2200" b="1" baseline="30000" dirty="0" err="1">
                  <a:solidFill>
                    <a:srgbClr val="C00000"/>
                  </a:solidFill>
                  <a:latin typeface="Symbol" pitchFamily="18" charset="2"/>
                </a:rPr>
                <a:t>p</a:t>
              </a:r>
              <a:r>
                <a:rPr lang="en-US" altLang="ja-JP" sz="2200" b="1" dirty="0">
                  <a:solidFill>
                    <a:srgbClr val="C00000"/>
                  </a:solidFill>
                </a:rPr>
                <a:t>=0</a:t>
              </a:r>
              <a:r>
                <a:rPr lang="en-US" altLang="ja-JP" sz="2200" b="1" baseline="-25000" dirty="0">
                  <a:solidFill>
                    <a:srgbClr val="C00000"/>
                  </a:solidFill>
                </a:rPr>
                <a:t>I</a:t>
              </a:r>
              <a:r>
                <a:rPr lang="en-US" altLang="ja-JP" sz="2200" b="1" baseline="30000" dirty="0">
                  <a:solidFill>
                    <a:srgbClr val="C00000"/>
                  </a:solidFill>
                  <a:latin typeface="Symbol" pitchFamily="18" charset="2"/>
                </a:rPr>
                <a:t>+</a:t>
              </a:r>
              <a:r>
                <a:rPr lang="en-US" altLang="ja-JP" sz="2200" b="1" dirty="0">
                  <a:solidFill>
                    <a:srgbClr val="C00000"/>
                  </a:solidFill>
                </a:rPr>
                <a:t> </a:t>
              </a:r>
              <a:r>
                <a:rPr lang="en-US" altLang="ja-JP" sz="2200" b="1" dirty="0" smtClean="0">
                  <a:solidFill>
                    <a:srgbClr val="C00000"/>
                  </a:solidFill>
                </a:rPr>
                <a:t>band</a:t>
              </a:r>
            </a:p>
            <a:p>
              <a:pPr algn="ctr">
                <a:lnSpc>
                  <a:spcPts val="2200"/>
                </a:lnSpc>
              </a:pPr>
              <a:r>
                <a:rPr lang="en-US" altLang="ja-JP" sz="2200" b="1" dirty="0" smtClean="0">
                  <a:solidFill>
                    <a:srgbClr val="C00000"/>
                  </a:solidFill>
                </a:rPr>
                <a:t>(Intermediate)</a:t>
              </a:r>
              <a:endParaRPr lang="ja-JP" altLang="en-US" sz="2200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652120" y="5995924"/>
              <a:ext cx="2700300" cy="65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altLang="ja-JP" sz="2200" b="1" dirty="0" err="1" smtClean="0">
                  <a:solidFill>
                    <a:srgbClr val="1F497D"/>
                  </a:solidFill>
                </a:rPr>
                <a:t>K</a:t>
              </a:r>
              <a:r>
                <a:rPr lang="en-US" altLang="ja-JP" sz="2200" b="1" baseline="30000" dirty="0" err="1" smtClean="0">
                  <a:solidFill>
                    <a:srgbClr val="1F497D"/>
                  </a:solidFill>
                  <a:latin typeface="Symbol" pitchFamily="18" charset="2"/>
                </a:rPr>
                <a:t>p</a:t>
              </a:r>
              <a:r>
                <a:rPr lang="en-US" altLang="ja-JP" sz="2200" b="1" dirty="0" smtClean="0">
                  <a:solidFill>
                    <a:srgbClr val="1F497D"/>
                  </a:solidFill>
                </a:rPr>
                <a:t>=0</a:t>
              </a:r>
              <a:r>
                <a:rPr lang="en-US" altLang="ja-JP" sz="2200" b="1" baseline="30000" dirty="0" smtClean="0">
                  <a:solidFill>
                    <a:srgbClr val="1F497D"/>
                  </a:solidFill>
                  <a:latin typeface="Symbol" pitchFamily="18" charset="2"/>
                </a:rPr>
                <a:t>-</a:t>
              </a:r>
              <a:r>
                <a:rPr lang="en-US" altLang="ja-JP" sz="2200" b="1" dirty="0" smtClean="0">
                  <a:solidFill>
                    <a:srgbClr val="1F497D"/>
                  </a:solidFill>
                </a:rPr>
                <a:t> band</a:t>
              </a:r>
            </a:p>
            <a:p>
              <a:pPr algn="ctr">
                <a:lnSpc>
                  <a:spcPts val="2200"/>
                </a:lnSpc>
              </a:pPr>
              <a:r>
                <a:rPr lang="en-US" altLang="ja-JP" sz="2200" b="1" dirty="0" smtClean="0">
                  <a:solidFill>
                    <a:srgbClr val="1F497D"/>
                  </a:solidFill>
                </a:rPr>
                <a:t>(Pronounced </a:t>
              </a:r>
              <a:r>
                <a:rPr lang="en-US" altLang="ja-JP" sz="2200" b="1" dirty="0" smtClean="0">
                  <a:solidFill>
                    <a:srgbClr val="1F497D"/>
                  </a:solidFill>
                  <a:latin typeface="Symbol" pitchFamily="18" charset="2"/>
                </a:rPr>
                <a:t>a</a:t>
              </a:r>
              <a:r>
                <a:rPr lang="en-US" altLang="ja-JP" sz="2200" b="1" dirty="0" smtClean="0">
                  <a:solidFill>
                    <a:srgbClr val="1F497D"/>
                  </a:solidFill>
                </a:rPr>
                <a:t> + </a:t>
              </a:r>
              <a:r>
                <a:rPr lang="en-US" altLang="ja-JP" sz="2200" b="1" baseline="30000" dirty="0" smtClean="0">
                  <a:solidFill>
                    <a:srgbClr val="1F497D"/>
                  </a:solidFill>
                </a:rPr>
                <a:t>16</a:t>
              </a:r>
              <a:r>
                <a:rPr lang="en-US" altLang="ja-JP" sz="2200" b="1" dirty="0" smtClean="0">
                  <a:solidFill>
                    <a:srgbClr val="1F497D"/>
                  </a:solidFill>
                </a:rPr>
                <a:t>O)</a:t>
              </a:r>
              <a:endParaRPr lang="ja-JP" altLang="en-US" sz="2200" b="1" dirty="0">
                <a:solidFill>
                  <a:srgbClr val="1F497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2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2900" y="662831"/>
            <a:ext cx="8458200" cy="1470025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chemeClr val="tx2"/>
                </a:solidFill>
              </a:rPr>
              <a:t>Coexistence of </a:t>
            </a:r>
            <a:br>
              <a:rPr kumimoji="1" lang="en-US" altLang="ja-JP" b="1" dirty="0" smtClean="0">
                <a:solidFill>
                  <a:schemeClr val="tx2"/>
                </a:solidFill>
              </a:rPr>
            </a:br>
            <a:r>
              <a:rPr kumimoji="1" lang="en-US" altLang="ja-JP" b="1" dirty="0" smtClean="0">
                <a:solidFill>
                  <a:schemeClr val="tx2"/>
                </a:solidFill>
              </a:rPr>
              <a:t>Various Deformation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50256" y="3478942"/>
            <a:ext cx="6665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black"/>
                </a:solidFill>
              </a:rPr>
              <a:t>Examples: </a:t>
            </a:r>
            <a:r>
              <a:rPr lang="en-US" altLang="ja-JP" sz="2800" baseline="30000" dirty="0" smtClean="0">
                <a:solidFill>
                  <a:prstClr val="black"/>
                </a:solidFill>
              </a:rPr>
              <a:t>25</a:t>
            </a:r>
            <a:r>
              <a:rPr lang="en-US" altLang="ja-JP" sz="2800" baseline="-25000" dirty="0" smtClean="0">
                <a:solidFill>
                  <a:prstClr val="black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800" dirty="0" smtClean="0">
                <a:solidFill>
                  <a:prstClr val="black"/>
                </a:solidFill>
              </a:rPr>
              <a:t>Mg </a:t>
            </a:r>
            <a:r>
              <a:rPr lang="en-US" altLang="ja-JP" sz="2400" dirty="0" smtClean="0">
                <a:solidFill>
                  <a:srgbClr val="FF0000"/>
                </a:solidFill>
              </a:rPr>
              <a:t>(Theoretical prediction)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829" y="234888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/>
              <a:t>How does a </a:t>
            </a:r>
            <a:r>
              <a:rPr lang="en-US" altLang="ja-JP" sz="3200" b="1" dirty="0">
                <a:latin typeface="Symbol" panose="05050102010706020507" pitchFamily="18" charset="2"/>
              </a:rPr>
              <a:t>L</a:t>
            </a:r>
            <a:r>
              <a:rPr lang="en-US" altLang="ja-JP" sz="3200" b="1" dirty="0"/>
              <a:t> particle modify </a:t>
            </a:r>
            <a:r>
              <a:rPr lang="en-US" altLang="ja-JP" sz="3200" b="1" dirty="0">
                <a:solidFill>
                  <a:srgbClr val="FF0000"/>
                </a:solidFill>
              </a:rPr>
              <a:t>triaxial deformation </a:t>
            </a:r>
          </a:p>
          <a:p>
            <a:pPr algn="ctr"/>
            <a:r>
              <a:rPr lang="en-US" altLang="ja-JP" sz="3200" b="1" dirty="0"/>
              <a:t>and affect excitation spectra?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32102" y="6341258"/>
            <a:ext cx="7279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M. I., M. Kimura, A. Dote and A. Ohnishi, </a:t>
            </a:r>
            <a:r>
              <a:rPr lang="en-US" altLang="ja-JP" sz="2000" dirty="0"/>
              <a:t>PRC </a:t>
            </a:r>
            <a:r>
              <a:rPr lang="en-US" altLang="ja-JP" sz="2000" b="1" dirty="0"/>
              <a:t>85</a:t>
            </a:r>
            <a:r>
              <a:rPr lang="en-US" altLang="ja-JP" sz="2000" dirty="0"/>
              <a:t> (2012), 034303.</a:t>
            </a:r>
            <a:endParaRPr lang="ja-JP" altLang="en-US" sz="2000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1767517" y="4210434"/>
            <a:ext cx="2520280" cy="1810854"/>
            <a:chOff x="940332" y="978416"/>
            <a:chExt cx="2520280" cy="1810854"/>
          </a:xfrm>
        </p:grpSpPr>
        <p:pic>
          <p:nvPicPr>
            <p:cNvPr id="20" name="図 19" descr="deformation.png"/>
            <p:cNvPicPr>
              <a:picLocks noChangeAspect="1"/>
            </p:cNvPicPr>
            <p:nvPr/>
          </p:nvPicPr>
          <p:blipFill>
            <a:blip r:embed="rId2"/>
            <a:srcRect t="55152"/>
            <a:stretch>
              <a:fillRect/>
            </a:stretch>
          </p:blipFill>
          <p:spPr>
            <a:xfrm>
              <a:off x="1186494" y="978416"/>
              <a:ext cx="1915208" cy="1364659"/>
            </a:xfrm>
            <a:prstGeom prst="rect">
              <a:avLst/>
            </a:prstGeom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940332" y="2389160"/>
              <a:ext cx="2520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rgbClr val="FF0000"/>
                  </a:solidFill>
                </a:rPr>
                <a:t>Triaxial deformation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5079885" y="4149080"/>
            <a:ext cx="2592288" cy="1944216"/>
            <a:chOff x="3196876" y="917062"/>
            <a:chExt cx="2592288" cy="1944216"/>
          </a:xfrm>
        </p:grpSpPr>
        <p:pic>
          <p:nvPicPr>
            <p:cNvPr id="24" name="図 23" descr="deformation.png"/>
            <p:cNvPicPr>
              <a:picLocks noChangeAspect="1"/>
            </p:cNvPicPr>
            <p:nvPr/>
          </p:nvPicPr>
          <p:blipFill>
            <a:blip r:embed="rId3"/>
            <a:srcRect t="33949" b="33578"/>
            <a:stretch>
              <a:fillRect/>
            </a:stretch>
          </p:blipFill>
          <p:spPr>
            <a:xfrm>
              <a:off x="3563888" y="917062"/>
              <a:ext cx="1939236" cy="1501514"/>
            </a:xfrm>
            <a:prstGeom prst="rect">
              <a:avLst/>
            </a:prstGeom>
          </p:spPr>
        </p:pic>
        <p:sp>
          <p:nvSpPr>
            <p:cNvPr id="29" name="テキスト ボックス 28"/>
            <p:cNvSpPr txBox="1"/>
            <p:nvPr/>
          </p:nvSpPr>
          <p:spPr>
            <a:xfrm>
              <a:off x="3196876" y="2461168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i="1" dirty="0" smtClean="0"/>
                <a:t>cf. </a:t>
              </a:r>
              <a:r>
                <a:rPr lang="en-US" altLang="ja-JP" sz="2000" dirty="0" smtClean="0"/>
                <a:t>Prolate deformation</a:t>
              </a:r>
              <a:endParaRPr kumimoji="1"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6236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</a:t>
            </a:r>
            <a:r>
              <a:rPr kumimoji="1" lang="en-US" altLang="ja-JP" dirty="0" smtClean="0"/>
              <a:t>eformation of nuclei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ja-JP" dirty="0"/>
              <a:t>Many nuclei manifests various quadrupole </a:t>
            </a:r>
            <a:r>
              <a:rPr lang="en-US" altLang="ja-JP" dirty="0" smtClean="0"/>
              <a:t>deformation</a:t>
            </a:r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Most </a:t>
            </a:r>
            <a:r>
              <a:rPr lang="en-US" altLang="ja-JP" dirty="0"/>
              <a:t>of them are </a:t>
            </a:r>
            <a:r>
              <a:rPr lang="en-US" altLang="ja-JP" dirty="0" smtClean="0"/>
              <a:t>prolate </a:t>
            </a:r>
            <a:r>
              <a:rPr lang="en-US" altLang="ja-JP" dirty="0"/>
              <a:t>or </a:t>
            </a:r>
            <a:r>
              <a:rPr lang="en-US" altLang="ja-JP" dirty="0" smtClean="0"/>
              <a:t>oblate </a:t>
            </a:r>
            <a:r>
              <a:rPr lang="en-US" altLang="ja-JP" dirty="0"/>
              <a:t>deformed (axially </a:t>
            </a:r>
            <a:r>
              <a:rPr lang="en-US" altLang="ja-JP" dirty="0" smtClean="0"/>
              <a:t>symmetric)</a:t>
            </a:r>
            <a:endParaRPr lang="en-US" altLang="ja-JP" dirty="0" smtClean="0">
              <a:latin typeface="Symbol" pitchFamily="18" charset="2"/>
            </a:endParaRPr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67544" y="1124744"/>
            <a:ext cx="76154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/>
              <a:t>(parameterized by quadrupole deformation parameters </a:t>
            </a:r>
            <a:r>
              <a:rPr lang="en-US" altLang="ja-JP" sz="2200" dirty="0">
                <a:latin typeface="Symbol" pitchFamily="18" charset="2"/>
              </a:rPr>
              <a:t>b</a:t>
            </a:r>
            <a:r>
              <a:rPr lang="en-US" altLang="ja-JP" sz="2200" dirty="0"/>
              <a:t> and </a:t>
            </a:r>
            <a:r>
              <a:rPr lang="en-US" altLang="ja-JP" sz="2200" dirty="0">
                <a:latin typeface="Symbol" pitchFamily="18" charset="2"/>
              </a:rPr>
              <a:t>g</a:t>
            </a:r>
            <a:r>
              <a:rPr lang="en-US" altLang="ja-JP" sz="2200" dirty="0"/>
              <a:t> )</a:t>
            </a:r>
            <a:endParaRPr lang="ja-JP" altLang="en-US" sz="2200" dirty="0"/>
          </a:p>
        </p:txBody>
      </p:sp>
      <p:pic>
        <p:nvPicPr>
          <p:cNvPr id="30" name="図 29" descr="deformation.png"/>
          <p:cNvPicPr>
            <a:picLocks noChangeAspect="1"/>
          </p:cNvPicPr>
          <p:nvPr/>
        </p:nvPicPr>
        <p:blipFill>
          <a:blip r:embed="rId3"/>
          <a:srcRect t="33949" b="33578"/>
          <a:stretch>
            <a:fillRect/>
          </a:stretch>
        </p:blipFill>
        <p:spPr>
          <a:xfrm>
            <a:off x="4716016" y="5338247"/>
            <a:ext cx="1440160" cy="1115089"/>
          </a:xfrm>
          <a:prstGeom prst="rect">
            <a:avLst/>
          </a:prstGeom>
        </p:spPr>
      </p:pic>
      <p:pic>
        <p:nvPicPr>
          <p:cNvPr id="31" name="図 30" descr="deformation.png"/>
          <p:cNvPicPr>
            <a:picLocks noChangeAspect="1"/>
          </p:cNvPicPr>
          <p:nvPr/>
        </p:nvPicPr>
        <p:blipFill>
          <a:blip r:embed="rId3"/>
          <a:srcRect b="70479"/>
          <a:stretch>
            <a:fillRect/>
          </a:stretch>
        </p:blipFill>
        <p:spPr>
          <a:xfrm>
            <a:off x="611560" y="2665207"/>
            <a:ext cx="1440160" cy="1013717"/>
          </a:xfrm>
          <a:prstGeom prst="rect">
            <a:avLst/>
          </a:prstGeom>
        </p:spPr>
      </p:pic>
      <p:pic>
        <p:nvPicPr>
          <p:cNvPr id="32" name="図 31" descr="deformation.png"/>
          <p:cNvPicPr>
            <a:picLocks noChangeAspect="1"/>
          </p:cNvPicPr>
          <p:nvPr/>
        </p:nvPicPr>
        <p:blipFill>
          <a:blip r:embed="rId3"/>
          <a:srcRect t="70850"/>
          <a:stretch>
            <a:fillRect/>
          </a:stretch>
        </p:blipFill>
        <p:spPr>
          <a:xfrm>
            <a:off x="6228184" y="3329161"/>
            <a:ext cx="1440160" cy="1000974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3534138" y="5751775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tx2"/>
                </a:solidFill>
              </a:rPr>
              <a:t>Prolate</a:t>
            </a:r>
            <a:endParaRPr kumimoji="1" lang="ja-JP" altLang="en-US" sz="2000" b="1" dirty="0">
              <a:solidFill>
                <a:schemeClr val="tx2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01296" y="3640535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tx2"/>
                </a:solidFill>
              </a:rPr>
              <a:t>Ob</a:t>
            </a:r>
            <a:r>
              <a:rPr kumimoji="1" lang="en-US" altLang="ja-JP" sz="2000" b="1" dirty="0" smtClean="0">
                <a:solidFill>
                  <a:schemeClr val="tx2"/>
                </a:solidFill>
              </a:rPr>
              <a:t>late</a:t>
            </a:r>
            <a:endParaRPr kumimoji="1" lang="ja-JP" altLang="en-US" sz="2000" b="1" dirty="0">
              <a:solidFill>
                <a:schemeClr val="tx2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300192" y="430051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Triaxial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355976" y="5050215"/>
            <a:ext cx="928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Symbol" pitchFamily="18" charset="2"/>
              </a:rPr>
              <a:t>g</a:t>
            </a:r>
            <a:r>
              <a:rPr kumimoji="1" lang="en-US" altLang="ja-JP" sz="2000" dirty="0" smtClean="0"/>
              <a:t> = 0</a:t>
            </a:r>
            <a:r>
              <a:rPr kumimoji="1" lang="en-US" altLang="ja-JP" sz="2000" baseline="30000" dirty="0" smtClean="0">
                <a:latin typeface="Century"/>
              </a:rPr>
              <a:t>◦</a:t>
            </a:r>
            <a:endParaRPr kumimoji="1" lang="ja-JP" altLang="en-US" sz="2000" baseline="300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076056" y="3641993"/>
            <a:ext cx="928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Symbol" pitchFamily="18" charset="2"/>
              </a:rPr>
              <a:t>g</a:t>
            </a:r>
            <a:r>
              <a:rPr kumimoji="1" lang="en-US" altLang="ja-JP" sz="2000" dirty="0" smtClean="0"/>
              <a:t> </a:t>
            </a:r>
            <a:r>
              <a:rPr lang="en-US" altLang="ja-JP" sz="2000" dirty="0" smtClean="0">
                <a:latin typeface="Cambria Math"/>
                <a:ea typeface="Cambria Math"/>
              </a:rPr>
              <a:t>≈</a:t>
            </a:r>
            <a:r>
              <a:rPr kumimoji="1" lang="en-US" altLang="ja-JP" sz="2000" dirty="0" smtClean="0"/>
              <a:t> 30</a:t>
            </a:r>
            <a:r>
              <a:rPr kumimoji="1" lang="en-US" altLang="ja-JP" sz="2000" baseline="30000" dirty="0" smtClean="0">
                <a:latin typeface="Century"/>
              </a:rPr>
              <a:t>◦</a:t>
            </a:r>
            <a:endParaRPr kumimoji="1" lang="ja-JP" altLang="en-US" sz="2000" baseline="300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65266" y="5194231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Spherical</a:t>
            </a:r>
            <a:endParaRPr kumimoji="1" lang="ja-JP" altLang="en-US" sz="2000" b="1" dirty="0"/>
          </a:p>
        </p:txBody>
      </p:sp>
      <p:cxnSp>
        <p:nvCxnSpPr>
          <p:cNvPr id="39" name="直線矢印コネクタ 38"/>
          <p:cNvCxnSpPr/>
          <p:nvPr/>
        </p:nvCxnSpPr>
        <p:spPr>
          <a:xfrm flipV="1">
            <a:off x="1763688" y="4834191"/>
            <a:ext cx="504056" cy="357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2131106" y="3353961"/>
            <a:ext cx="928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Symbol" pitchFamily="18" charset="2"/>
              </a:rPr>
              <a:t>g</a:t>
            </a:r>
            <a:r>
              <a:rPr kumimoji="1" lang="en-US" altLang="ja-JP" sz="2000" dirty="0" smtClean="0"/>
              <a:t> = 60</a:t>
            </a:r>
            <a:r>
              <a:rPr kumimoji="1" lang="en-US" altLang="ja-JP" sz="2000" baseline="30000" dirty="0" smtClean="0">
                <a:latin typeface="Century"/>
              </a:rPr>
              <a:t>◦</a:t>
            </a:r>
            <a:endParaRPr kumimoji="1" lang="ja-JP" altLang="en-US" sz="2000" baseline="30000" dirty="0"/>
          </a:p>
        </p:txBody>
      </p:sp>
      <p:grpSp>
        <p:nvGrpSpPr>
          <p:cNvPr id="43" name="グループ化 42"/>
          <p:cNvGrpSpPr/>
          <p:nvPr/>
        </p:nvGrpSpPr>
        <p:grpSpPr>
          <a:xfrm>
            <a:off x="2267744" y="2241903"/>
            <a:ext cx="3228948" cy="2930920"/>
            <a:chOff x="2267744" y="1844824"/>
            <a:chExt cx="3228948" cy="2930920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2267744" y="1844824"/>
              <a:ext cx="3228948" cy="2930920"/>
              <a:chOff x="3000364" y="2184074"/>
              <a:chExt cx="3228948" cy="2930920"/>
            </a:xfrm>
          </p:grpSpPr>
          <p:pic>
            <p:nvPicPr>
              <p:cNvPr id="48" name="図 47" descr="扇形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6944" y="2492896"/>
                <a:ext cx="2572378" cy="2244526"/>
              </a:xfrm>
              <a:prstGeom prst="rect">
                <a:avLst/>
              </a:prstGeom>
            </p:spPr>
          </p:pic>
          <p:sp>
            <p:nvSpPr>
              <p:cNvPr id="49" name="正方形/長方形 48"/>
              <p:cNvSpPr/>
              <p:nvPr/>
            </p:nvSpPr>
            <p:spPr>
              <a:xfrm>
                <a:off x="4512532" y="4714884"/>
                <a:ext cx="3257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b="1" dirty="0" smtClean="0">
                    <a:latin typeface="Symbol" pitchFamily="18" charset="2"/>
                  </a:rPr>
                  <a:t>b</a:t>
                </a:r>
                <a:endParaRPr lang="ja-JP" altLang="en-US" sz="2000" b="1" dirty="0"/>
              </a:p>
            </p:txBody>
          </p:sp>
          <p:sp>
            <p:nvSpPr>
              <p:cNvPr id="50" name="正方形/長方形 49"/>
              <p:cNvSpPr/>
              <p:nvPr/>
            </p:nvSpPr>
            <p:spPr>
              <a:xfrm>
                <a:off x="5572132" y="3071810"/>
                <a:ext cx="2904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b="1" dirty="0" smtClean="0">
                    <a:latin typeface="Symbol" pitchFamily="18" charset="2"/>
                  </a:rPr>
                  <a:t>g</a:t>
                </a:r>
                <a:endParaRPr lang="ja-JP" altLang="en-US" sz="2000" b="1" dirty="0"/>
              </a:p>
            </p:txBody>
          </p:sp>
          <p:sp>
            <p:nvSpPr>
              <p:cNvPr id="51" name="正方形/長方形 50"/>
              <p:cNvSpPr/>
              <p:nvPr/>
            </p:nvSpPr>
            <p:spPr>
              <a:xfrm>
                <a:off x="3000364" y="4631304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 smtClean="0">
                    <a:latin typeface="Century" pitchFamily="18" charset="0"/>
                  </a:rPr>
                  <a:t>0</a:t>
                </a:r>
                <a:endParaRPr lang="ja-JP" altLang="en-US" b="1" dirty="0"/>
              </a:p>
            </p:txBody>
          </p:sp>
          <p:sp>
            <p:nvSpPr>
              <p:cNvPr id="52" name="正方形/長方形 51"/>
              <p:cNvSpPr/>
              <p:nvPr/>
            </p:nvSpPr>
            <p:spPr>
              <a:xfrm>
                <a:off x="5873124" y="4515810"/>
                <a:ext cx="3561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 smtClean="0">
                    <a:latin typeface="Century" pitchFamily="18" charset="0"/>
                  </a:rPr>
                  <a:t>0</a:t>
                </a:r>
                <a:r>
                  <a:rPr lang="en-US" altLang="ja-JP" b="1" baseline="30000" dirty="0" smtClean="0">
                    <a:latin typeface="Century" pitchFamily="18" charset="0"/>
                  </a:rPr>
                  <a:t>◦</a:t>
                </a:r>
                <a:endParaRPr lang="ja-JP" altLang="en-US" b="1" baseline="30000" dirty="0"/>
              </a:p>
            </p:txBody>
          </p:sp>
          <p:sp>
            <p:nvSpPr>
              <p:cNvPr id="53" name="正方形/長方形 52"/>
              <p:cNvSpPr/>
              <p:nvPr/>
            </p:nvSpPr>
            <p:spPr>
              <a:xfrm>
                <a:off x="4541520" y="2184074"/>
                <a:ext cx="484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 smtClean="0">
                    <a:latin typeface="Century" pitchFamily="18" charset="0"/>
                  </a:rPr>
                  <a:t>60</a:t>
                </a:r>
                <a:r>
                  <a:rPr lang="en-US" altLang="ja-JP" b="1" baseline="30000" dirty="0" smtClean="0">
                    <a:latin typeface="Century" pitchFamily="18" charset="0"/>
                  </a:rPr>
                  <a:t>◦</a:t>
                </a:r>
                <a:endParaRPr lang="ja-JP" altLang="en-US" b="1" baseline="30000" dirty="0"/>
              </a:p>
            </p:txBody>
          </p:sp>
        </p:grpSp>
        <p:sp>
          <p:nvSpPr>
            <p:cNvPr id="45" name="円/楕円 44"/>
            <p:cNvSpPr/>
            <p:nvPr/>
          </p:nvSpPr>
          <p:spPr>
            <a:xfrm rot="1703839">
              <a:off x="3150656" y="2048878"/>
              <a:ext cx="480866" cy="20995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 rot="5400000">
              <a:off x="3985649" y="3283989"/>
              <a:ext cx="369332" cy="20995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 rot="3456242">
              <a:off x="3551765" y="3006430"/>
              <a:ext cx="819178" cy="125075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4" name="直線矢印コネクタ 53"/>
          <p:cNvCxnSpPr/>
          <p:nvPr/>
        </p:nvCxnSpPr>
        <p:spPr>
          <a:xfrm flipH="1" flipV="1">
            <a:off x="4211960" y="4016676"/>
            <a:ext cx="1944216" cy="865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6004782" y="4618167"/>
            <a:ext cx="3139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Lightest candidate: Mg</a:t>
            </a:r>
            <a:r>
              <a:rPr lang="ja-JP" altLang="en-US" sz="2400" b="1" dirty="0">
                <a:solidFill>
                  <a:srgbClr val="FF0000"/>
                </a:solidFill>
              </a:rPr>
              <a:t>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56" name="グループ化 55"/>
          <p:cNvGrpSpPr/>
          <p:nvPr/>
        </p:nvGrpSpPr>
        <p:grpSpPr>
          <a:xfrm>
            <a:off x="7380312" y="3600763"/>
            <a:ext cx="1211174" cy="369332"/>
            <a:chOff x="7020272" y="3553144"/>
            <a:chExt cx="1211174" cy="369332"/>
          </a:xfrm>
        </p:grpSpPr>
        <p:sp>
          <p:nvSpPr>
            <p:cNvPr id="57" name="正方形/長方形 56"/>
            <p:cNvSpPr/>
            <p:nvPr/>
          </p:nvSpPr>
          <p:spPr>
            <a:xfrm>
              <a:off x="7596336" y="3553144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Long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8" name="直線矢印コネクタ 57"/>
            <p:cNvCxnSpPr>
              <a:stCxn id="57" idx="1"/>
            </p:cNvCxnSpPr>
            <p:nvPr/>
          </p:nvCxnSpPr>
          <p:spPr>
            <a:xfrm flipH="1">
              <a:off x="7020272" y="3737810"/>
              <a:ext cx="576064" cy="12500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グループ化 58"/>
          <p:cNvGrpSpPr/>
          <p:nvPr/>
        </p:nvGrpSpPr>
        <p:grpSpPr>
          <a:xfrm>
            <a:off x="7096840" y="3240723"/>
            <a:ext cx="1723632" cy="401270"/>
            <a:chOff x="6736800" y="2787798"/>
            <a:chExt cx="1723632" cy="401270"/>
          </a:xfrm>
        </p:grpSpPr>
        <p:sp>
          <p:nvSpPr>
            <p:cNvPr id="60" name="正方形/長方形 59"/>
            <p:cNvSpPr/>
            <p:nvPr/>
          </p:nvSpPr>
          <p:spPr>
            <a:xfrm>
              <a:off x="7613725" y="2787798"/>
              <a:ext cx="8467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B050"/>
                  </a:solidFill>
                </a:rPr>
                <a:t>Middle</a:t>
              </a:r>
              <a:endParaRPr lang="ja-JP" alt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61" name="直線矢印コネクタ 60"/>
            <p:cNvCxnSpPr>
              <a:stCxn id="60" idx="1"/>
            </p:cNvCxnSpPr>
            <p:nvPr/>
          </p:nvCxnSpPr>
          <p:spPr>
            <a:xfrm flipH="1">
              <a:off x="6736800" y="2972464"/>
              <a:ext cx="876925" cy="216604"/>
            </a:xfrm>
            <a:prstGeom prst="straightConnector1">
              <a:avLst/>
            </a:prstGeom>
            <a:ln w="1270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グループ化 61"/>
          <p:cNvGrpSpPr/>
          <p:nvPr/>
        </p:nvGrpSpPr>
        <p:grpSpPr>
          <a:xfrm>
            <a:off x="6876256" y="3970095"/>
            <a:ext cx="1888452" cy="500883"/>
            <a:chOff x="6471107" y="3432173"/>
            <a:chExt cx="1888452" cy="500883"/>
          </a:xfrm>
        </p:grpSpPr>
        <p:cxnSp>
          <p:nvCxnSpPr>
            <p:cNvPr id="63" name="直線矢印コネクタ 62"/>
            <p:cNvCxnSpPr>
              <a:stCxn id="64" idx="1"/>
            </p:cNvCxnSpPr>
            <p:nvPr/>
          </p:nvCxnSpPr>
          <p:spPr>
            <a:xfrm flipH="1" flipV="1">
              <a:off x="6471107" y="3432173"/>
              <a:ext cx="1197237" cy="316217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正方形/長方形 63"/>
            <p:cNvSpPr/>
            <p:nvPr/>
          </p:nvSpPr>
          <p:spPr>
            <a:xfrm>
              <a:off x="7668344" y="3563724"/>
              <a:ext cx="6912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chemeClr val="tx2"/>
                  </a:solidFill>
                </a:rPr>
                <a:t>Short</a:t>
              </a:r>
              <a:endParaRPr lang="ja-JP" altLang="en-US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65" name="直線矢印コネクタ 64"/>
          <p:cNvCxnSpPr/>
          <p:nvPr/>
        </p:nvCxnSpPr>
        <p:spPr>
          <a:xfrm flipH="1" flipV="1">
            <a:off x="4170315" y="4790185"/>
            <a:ext cx="496884" cy="8023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 flipV="1">
            <a:off x="1944304" y="3672989"/>
            <a:ext cx="1259544" cy="1548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7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Structure of </a:t>
            </a:r>
            <a:r>
              <a:rPr lang="en-US" altLang="ja-JP" baseline="30000" dirty="0" smtClean="0"/>
              <a:t>24</a:t>
            </a:r>
            <a:r>
              <a:rPr lang="en-US" altLang="ja-JP" dirty="0" smtClean="0"/>
              <a:t>Mg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pPr lvl="1"/>
            <a:endParaRPr kumimoji="1" lang="en-US" altLang="ja-JP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142876" y="816495"/>
            <a:ext cx="8929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5000"/>
              <a:buFont typeface="Wingdings" pitchFamily="2" charset="2"/>
              <a:buChar char="l"/>
            </a:pPr>
            <a:r>
              <a:rPr lang="ja-JP" altLang="en-US" sz="2200" b="1" dirty="0" smtClean="0"/>
              <a:t>  </a:t>
            </a:r>
            <a:r>
              <a:rPr lang="en-US" altLang="ja-JP" sz="2200" b="1" dirty="0" smtClean="0"/>
              <a:t>Large deformation </a:t>
            </a:r>
            <a:r>
              <a:rPr lang="ja-JP" altLang="en-US" sz="2200" b="1" dirty="0" smtClean="0"/>
              <a:t>・・・ </a:t>
            </a:r>
            <a:r>
              <a:rPr lang="en-US" altLang="ja-JP" sz="2200" b="1" dirty="0"/>
              <a:t>C</a:t>
            </a:r>
            <a:r>
              <a:rPr lang="en-US" altLang="ja-JP" sz="2200" b="1" dirty="0" smtClean="0"/>
              <a:t>andidate of 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triaxial deformed </a:t>
            </a:r>
            <a:r>
              <a:rPr lang="en-US" altLang="ja-JP" sz="2200" b="1" dirty="0" smtClean="0"/>
              <a:t>nuclei</a:t>
            </a:r>
            <a:endParaRPr lang="en-US" altLang="ja-JP" sz="2200" b="1" dirty="0" smtClean="0">
              <a:solidFill>
                <a:srgbClr val="FF0000"/>
              </a:solidFill>
            </a:endParaRPr>
          </a:p>
          <a:p>
            <a:pPr>
              <a:buSzPct val="85000"/>
              <a:buFont typeface="Wingdings" pitchFamily="2" charset="2"/>
              <a:buChar char="l"/>
            </a:pPr>
            <a:r>
              <a:rPr lang="en-US" altLang="ja-JP" sz="2200" b="1" dirty="0" smtClean="0"/>
              <a:t>  Excitation energy of </a:t>
            </a:r>
            <a:r>
              <a:rPr lang="en-US" altLang="ja-JP" sz="2200" b="1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200" b="1" baseline="30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=2</a:t>
            </a:r>
            <a:r>
              <a:rPr lang="en-US" altLang="ja-JP" sz="2200" b="1" baseline="30000" dirty="0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 band</a:t>
            </a:r>
            <a:r>
              <a:rPr lang="en-US" altLang="ja-JP" sz="2200" b="1" dirty="0" smtClean="0"/>
              <a:t> depends on the triaxial deformation </a:t>
            </a:r>
            <a:r>
              <a:rPr lang="en-US" altLang="ja-JP" sz="2200" b="1" baseline="30000" dirty="0" smtClean="0"/>
              <a:t>[1,2]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6300609"/>
            <a:ext cx="9144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smtClean="0"/>
              <a:t>[1]</a:t>
            </a:r>
            <a:r>
              <a:rPr lang="ja-JP" altLang="en-US" sz="1600" dirty="0"/>
              <a:t> </a:t>
            </a:r>
            <a:r>
              <a:rPr lang="en-US" sz="1600" dirty="0" smtClean="0"/>
              <a:t>M. Bender and P-H. </a:t>
            </a:r>
            <a:r>
              <a:rPr lang="en-US" sz="1600" dirty="0" err="1" smtClean="0"/>
              <a:t>Heenen</a:t>
            </a:r>
            <a:r>
              <a:rPr lang="en-US" sz="1600" dirty="0" smtClean="0"/>
              <a:t>, Phys. Rev. </a:t>
            </a:r>
            <a:r>
              <a:rPr lang="en-US" sz="1600" b="1" dirty="0" smtClean="0"/>
              <a:t>C78</a:t>
            </a:r>
            <a:r>
              <a:rPr lang="en-US" sz="1600" dirty="0" smtClean="0"/>
              <a:t>, 024309 (2008). </a:t>
            </a:r>
          </a:p>
          <a:p>
            <a:pPr algn="r"/>
            <a:r>
              <a:rPr lang="en-US" altLang="ja-JP" sz="1600" dirty="0" smtClean="0"/>
              <a:t>[2] M. Kimura, R. Yoshida and </a:t>
            </a:r>
            <a:r>
              <a:rPr lang="en-US" altLang="ja-JP" sz="1600" dirty="0" err="1" smtClean="0"/>
              <a:t>M.Isaka</a:t>
            </a:r>
            <a:r>
              <a:rPr lang="en-US" altLang="ja-JP" sz="1600" dirty="0" smtClean="0"/>
              <a:t>, </a:t>
            </a:r>
            <a:r>
              <a:rPr lang="en-US" altLang="ja-JP" sz="1600" dirty="0" err="1" smtClean="0"/>
              <a:t>Prog</a:t>
            </a:r>
            <a:r>
              <a:rPr lang="en-US" altLang="ja-JP" sz="1600" dirty="0" smtClean="0"/>
              <a:t>. </a:t>
            </a:r>
            <a:r>
              <a:rPr lang="en-US" altLang="ja-JP" sz="1600" dirty="0" err="1" smtClean="0"/>
              <a:t>Theor</a:t>
            </a:r>
            <a:r>
              <a:rPr lang="en-US" altLang="ja-JP" sz="1600" dirty="0" smtClean="0"/>
              <a:t>. Phys. </a:t>
            </a:r>
            <a:r>
              <a:rPr lang="en-US" altLang="ja-JP" sz="1600" b="1" dirty="0"/>
              <a:t>127 </a:t>
            </a:r>
            <a:r>
              <a:rPr lang="en-US" altLang="ja-JP" sz="1600" dirty="0"/>
              <a:t>, 287(2011</a:t>
            </a:r>
            <a:r>
              <a:rPr lang="en-US" altLang="ja-JP" sz="1600" dirty="0" smtClean="0"/>
              <a:t>).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884652" y="6357958"/>
            <a:ext cx="68708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 descr="Mg24_lev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" y="1625235"/>
            <a:ext cx="8380097" cy="3891997"/>
          </a:xfrm>
          <a:prstGeom prst="rect">
            <a:avLst/>
          </a:prstGeom>
        </p:spPr>
      </p:pic>
      <p:grpSp>
        <p:nvGrpSpPr>
          <p:cNvPr id="4" name="グループ化 38"/>
          <p:cNvGrpSpPr/>
          <p:nvPr/>
        </p:nvGrpSpPr>
        <p:grpSpPr>
          <a:xfrm>
            <a:off x="1071538" y="1625235"/>
            <a:ext cx="3714776" cy="2786082"/>
            <a:chOff x="909770" y="2143116"/>
            <a:chExt cx="3714776" cy="2786082"/>
          </a:xfrm>
        </p:grpSpPr>
        <p:cxnSp>
          <p:nvCxnSpPr>
            <p:cNvPr id="32" name="直線矢印コネクタ 31"/>
            <p:cNvCxnSpPr>
              <a:stCxn id="38" idx="2"/>
            </p:cNvCxnSpPr>
            <p:nvPr/>
          </p:nvCxnSpPr>
          <p:spPr>
            <a:xfrm rot="16200000" flipH="1">
              <a:off x="2486129" y="3576599"/>
              <a:ext cx="1571636" cy="1133562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>
              <a:stCxn id="38" idx="2"/>
            </p:cNvCxnSpPr>
            <p:nvPr/>
          </p:nvCxnSpPr>
          <p:spPr>
            <a:xfrm rot="16200000" flipH="1">
              <a:off x="3379104" y="2683624"/>
              <a:ext cx="571504" cy="191938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グループ化 11"/>
            <p:cNvGrpSpPr/>
            <p:nvPr/>
          </p:nvGrpSpPr>
          <p:grpSpPr>
            <a:xfrm>
              <a:off x="909770" y="2143116"/>
              <a:ext cx="3590792" cy="1214446"/>
              <a:chOff x="909770" y="1643050"/>
              <a:chExt cx="3590792" cy="1214446"/>
            </a:xfrm>
          </p:grpSpPr>
          <p:sp>
            <p:nvSpPr>
              <p:cNvPr id="35" name="正方形/長方形 34"/>
              <p:cNvSpPr/>
              <p:nvPr/>
            </p:nvSpPr>
            <p:spPr>
              <a:xfrm>
                <a:off x="928662" y="1643050"/>
                <a:ext cx="3571900" cy="12144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26"/>
              <p:cNvGrpSpPr/>
              <p:nvPr/>
            </p:nvGrpSpPr>
            <p:grpSpPr>
              <a:xfrm>
                <a:off x="909770" y="1643050"/>
                <a:ext cx="3590792" cy="1214446"/>
                <a:chOff x="6000760" y="1643050"/>
                <a:chExt cx="3590792" cy="1214446"/>
              </a:xfrm>
            </p:grpSpPr>
            <p:sp>
              <p:nvSpPr>
                <p:cNvPr id="37" name="正方形/長方形 36"/>
                <p:cNvSpPr/>
                <p:nvPr/>
              </p:nvSpPr>
              <p:spPr>
                <a:xfrm>
                  <a:off x="6000760" y="1643050"/>
                  <a:ext cx="3571900" cy="12144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38" name="図 37" descr="Mg24_dens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00760" y="1648581"/>
                  <a:ext cx="3590792" cy="120891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3118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Structure of </a:t>
            </a:r>
            <a:r>
              <a:rPr lang="en-US" altLang="ja-JP" baseline="30000" dirty="0" smtClean="0"/>
              <a:t>24</a:t>
            </a:r>
            <a:r>
              <a:rPr lang="en-US" altLang="ja-JP" dirty="0" smtClean="0"/>
              <a:t>Mg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pPr lvl="1"/>
            <a:endParaRPr kumimoji="1" lang="en-US" altLang="ja-JP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142876" y="816495"/>
            <a:ext cx="8929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5000"/>
              <a:buFont typeface="Wingdings" pitchFamily="2" charset="2"/>
              <a:buChar char="l"/>
            </a:pPr>
            <a:r>
              <a:rPr lang="ja-JP" altLang="en-US" sz="2200" b="1" dirty="0" smtClean="0"/>
              <a:t>  </a:t>
            </a:r>
            <a:r>
              <a:rPr lang="en-US" altLang="ja-JP" sz="2200" b="1" dirty="0" smtClean="0"/>
              <a:t>Large deformation </a:t>
            </a:r>
            <a:r>
              <a:rPr lang="ja-JP" altLang="en-US" sz="2200" b="1" dirty="0" smtClean="0"/>
              <a:t>・・・ </a:t>
            </a:r>
            <a:r>
              <a:rPr lang="en-US" altLang="ja-JP" sz="2200" b="1" dirty="0"/>
              <a:t>C</a:t>
            </a:r>
            <a:r>
              <a:rPr lang="en-US" altLang="ja-JP" sz="2200" b="1" dirty="0" smtClean="0"/>
              <a:t>andidate of 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triaxial deformed </a:t>
            </a:r>
            <a:r>
              <a:rPr lang="en-US" altLang="ja-JP" sz="2200" b="1" dirty="0" smtClean="0"/>
              <a:t>nuclei</a:t>
            </a:r>
            <a:endParaRPr lang="en-US" altLang="ja-JP" sz="2200" b="1" dirty="0" smtClean="0">
              <a:solidFill>
                <a:srgbClr val="FF0000"/>
              </a:solidFill>
            </a:endParaRPr>
          </a:p>
          <a:p>
            <a:pPr>
              <a:buSzPct val="85000"/>
              <a:buFont typeface="Wingdings" pitchFamily="2" charset="2"/>
              <a:buChar char="l"/>
            </a:pPr>
            <a:r>
              <a:rPr lang="en-US" altLang="ja-JP" sz="2200" b="1" dirty="0" smtClean="0"/>
              <a:t>  Excitation energy of </a:t>
            </a:r>
            <a:r>
              <a:rPr lang="en-US" altLang="ja-JP" sz="2200" b="1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200" b="1" baseline="30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=2</a:t>
            </a:r>
            <a:r>
              <a:rPr lang="en-US" altLang="ja-JP" sz="2200" b="1" baseline="30000" dirty="0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 band</a:t>
            </a:r>
            <a:r>
              <a:rPr lang="en-US" altLang="ja-JP" sz="2200" b="1" dirty="0" smtClean="0"/>
              <a:t> depends on the triaxial deformation </a:t>
            </a:r>
            <a:r>
              <a:rPr lang="en-US" altLang="ja-JP" sz="2200" b="1" baseline="30000" dirty="0" smtClean="0"/>
              <a:t>[1,2]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6300609"/>
            <a:ext cx="9144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smtClean="0"/>
              <a:t>[1]</a:t>
            </a:r>
            <a:r>
              <a:rPr lang="ja-JP" altLang="en-US" sz="1600" dirty="0"/>
              <a:t> </a:t>
            </a:r>
            <a:r>
              <a:rPr lang="en-US" sz="1600" dirty="0" smtClean="0"/>
              <a:t>M. Bender and P-H. </a:t>
            </a:r>
            <a:r>
              <a:rPr lang="en-US" sz="1600" dirty="0" err="1" smtClean="0"/>
              <a:t>Heenen</a:t>
            </a:r>
            <a:r>
              <a:rPr lang="en-US" sz="1600" dirty="0" smtClean="0"/>
              <a:t>, Phys. Rev. </a:t>
            </a:r>
            <a:r>
              <a:rPr lang="en-US" sz="1600" b="1" dirty="0" smtClean="0"/>
              <a:t>C78</a:t>
            </a:r>
            <a:r>
              <a:rPr lang="en-US" sz="1600" dirty="0" smtClean="0"/>
              <a:t>, 024309 (2008). </a:t>
            </a:r>
          </a:p>
          <a:p>
            <a:pPr algn="r"/>
            <a:r>
              <a:rPr lang="en-US" altLang="ja-JP" sz="1600" dirty="0" smtClean="0"/>
              <a:t>[2] M. Kimura, R. Yoshida and </a:t>
            </a:r>
            <a:r>
              <a:rPr lang="en-US" altLang="ja-JP" sz="1600" dirty="0" err="1" smtClean="0"/>
              <a:t>M.Isaka</a:t>
            </a:r>
            <a:r>
              <a:rPr lang="en-US" altLang="ja-JP" sz="1600" dirty="0" smtClean="0"/>
              <a:t>, </a:t>
            </a:r>
            <a:r>
              <a:rPr lang="en-US" altLang="ja-JP" sz="1600" dirty="0" err="1" smtClean="0"/>
              <a:t>Prog</a:t>
            </a:r>
            <a:r>
              <a:rPr lang="en-US" altLang="ja-JP" sz="1600" dirty="0" smtClean="0"/>
              <a:t>. </a:t>
            </a:r>
            <a:r>
              <a:rPr lang="en-US" altLang="ja-JP" sz="1600" dirty="0" err="1" smtClean="0"/>
              <a:t>Theor</a:t>
            </a:r>
            <a:r>
              <a:rPr lang="en-US" altLang="ja-JP" sz="1600" dirty="0" smtClean="0"/>
              <a:t>. Phys. </a:t>
            </a:r>
            <a:r>
              <a:rPr lang="en-US" altLang="ja-JP" sz="1600" b="1" dirty="0"/>
              <a:t>127 </a:t>
            </a:r>
            <a:r>
              <a:rPr lang="en-US" altLang="ja-JP" sz="1600" dirty="0"/>
              <a:t>, 287(2011</a:t>
            </a:r>
            <a:r>
              <a:rPr lang="en-US" altLang="ja-JP" sz="1600" dirty="0" smtClean="0"/>
              <a:t>).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884652" y="6357958"/>
            <a:ext cx="68708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 descr="Mg24_lev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" y="1625235"/>
            <a:ext cx="8380097" cy="3891997"/>
          </a:xfrm>
          <a:prstGeom prst="rect">
            <a:avLst/>
          </a:prstGeom>
        </p:spPr>
      </p:pic>
      <p:sp>
        <p:nvSpPr>
          <p:cNvPr id="48" name="テキスト ボックス 47"/>
          <p:cNvSpPr txBox="1"/>
          <p:nvPr/>
        </p:nvSpPr>
        <p:spPr>
          <a:xfrm>
            <a:off x="107141" y="5877272"/>
            <a:ext cx="8929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 smtClean="0">
                <a:solidFill>
                  <a:srgbClr val="FF0000"/>
                </a:solidFill>
              </a:rPr>
              <a:t>How does 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kumimoji="1" lang="en-US" altLang="ja-JP" sz="2200" b="1" dirty="0" smtClean="0">
                <a:solidFill>
                  <a:srgbClr val="FF0000"/>
                </a:solidFill>
              </a:rPr>
              <a:t> modify triaxial deformation of </a:t>
            </a:r>
            <a:r>
              <a:rPr kumimoji="1" lang="en-US" altLang="ja-JP" sz="2200" b="1" baseline="30000" dirty="0" smtClean="0">
                <a:solidFill>
                  <a:srgbClr val="FF0000"/>
                </a:solidFill>
              </a:rPr>
              <a:t>24</a:t>
            </a:r>
            <a:r>
              <a:rPr kumimoji="1" lang="en-US" altLang="ja-JP" sz="2200" b="1" dirty="0" smtClean="0">
                <a:solidFill>
                  <a:srgbClr val="FF0000"/>
                </a:solidFill>
              </a:rPr>
              <a:t>Mg ?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17" name="グループ化 23"/>
          <p:cNvGrpSpPr/>
          <p:nvPr/>
        </p:nvGrpSpPr>
        <p:grpSpPr>
          <a:xfrm>
            <a:off x="2042530" y="2679776"/>
            <a:ext cx="642974" cy="1785950"/>
            <a:chOff x="-357254" y="4001298"/>
            <a:chExt cx="642974" cy="1785950"/>
          </a:xfrm>
        </p:grpSpPr>
        <p:cxnSp>
          <p:nvCxnSpPr>
            <p:cNvPr id="19" name="直線矢印コネクタ 18"/>
            <p:cNvCxnSpPr/>
            <p:nvPr/>
          </p:nvCxnSpPr>
          <p:spPr>
            <a:xfrm rot="5400000" flipH="1" flipV="1">
              <a:off x="-1178378" y="4893860"/>
              <a:ext cx="1785950" cy="82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-357254" y="4739137"/>
              <a:ext cx="6429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200" b="1" dirty="0" smtClean="0">
                  <a:solidFill>
                    <a:srgbClr val="FF0000"/>
                  </a:solidFill>
                </a:rPr>
                <a:t>Ex</a:t>
              </a:r>
              <a:endParaRPr kumimoji="1" lang="ja-JP" altLang="en-US" sz="2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グループ化 26"/>
          <p:cNvGrpSpPr/>
          <p:nvPr/>
        </p:nvGrpSpPr>
        <p:grpSpPr>
          <a:xfrm>
            <a:off x="4644008" y="3394156"/>
            <a:ext cx="642974" cy="1071570"/>
            <a:chOff x="-357254" y="4659480"/>
            <a:chExt cx="642974" cy="1071570"/>
          </a:xfrm>
        </p:grpSpPr>
        <p:cxnSp>
          <p:nvCxnSpPr>
            <p:cNvPr id="23" name="直線矢印コネクタ 22"/>
            <p:cNvCxnSpPr/>
            <p:nvPr/>
          </p:nvCxnSpPr>
          <p:spPr>
            <a:xfrm rot="5400000" flipH="1" flipV="1">
              <a:off x="-821569" y="5194471"/>
              <a:ext cx="107157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-357254" y="5014411"/>
              <a:ext cx="6429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200" b="1" dirty="0" smtClean="0">
                  <a:solidFill>
                    <a:srgbClr val="FF0000"/>
                  </a:solidFill>
                </a:rPr>
                <a:t>Ex</a:t>
              </a:r>
              <a:endParaRPr kumimoji="1" lang="ja-JP" altLang="en-US" sz="2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グループ化 31"/>
          <p:cNvGrpSpPr/>
          <p:nvPr/>
        </p:nvGrpSpPr>
        <p:grpSpPr>
          <a:xfrm>
            <a:off x="7164288" y="3524586"/>
            <a:ext cx="642974" cy="928694"/>
            <a:chOff x="-357254" y="4731712"/>
            <a:chExt cx="642974" cy="928694"/>
          </a:xfrm>
        </p:grpSpPr>
        <p:cxnSp>
          <p:nvCxnSpPr>
            <p:cNvPr id="26" name="直線矢印コネクタ 25"/>
            <p:cNvCxnSpPr/>
            <p:nvPr/>
          </p:nvCxnSpPr>
          <p:spPr>
            <a:xfrm rot="5400000" flipH="1" flipV="1">
              <a:off x="-750131" y="5195265"/>
              <a:ext cx="92869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-357254" y="5085849"/>
              <a:ext cx="6429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200" b="1" dirty="0" smtClean="0">
                  <a:solidFill>
                    <a:srgbClr val="FF0000"/>
                  </a:solidFill>
                </a:rPr>
                <a:t>Ex</a:t>
              </a:r>
              <a:endParaRPr kumimoji="1" lang="ja-JP" altLang="en-US" sz="2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107504" y="5517232"/>
            <a:ext cx="8929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 err="1" smtClean="0">
                <a:solidFill>
                  <a:srgbClr val="FF0000"/>
                </a:solidFill>
              </a:rPr>
              <a:t>K</a:t>
            </a:r>
            <a:r>
              <a:rPr kumimoji="1" lang="en-US" altLang="ja-JP" sz="2200" b="1" baseline="30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kumimoji="1" lang="en-US" altLang="ja-JP" sz="2200" b="1" dirty="0" smtClean="0">
                <a:solidFill>
                  <a:srgbClr val="FF0000"/>
                </a:solidFill>
              </a:rPr>
              <a:t> = 2</a:t>
            </a:r>
            <a:r>
              <a:rPr kumimoji="1" lang="en-US" altLang="ja-JP" sz="2200" b="1" baseline="30000" dirty="0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kumimoji="1" lang="en-US" altLang="ja-JP" sz="2200" b="1" dirty="0" smtClean="0">
                <a:solidFill>
                  <a:srgbClr val="FF0000"/>
                </a:solidFill>
              </a:rPr>
              <a:t> band is rigid against the exclusion of the triaxial deformation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Predictions for </a:t>
            </a:r>
            <a:r>
              <a:rPr lang="en-US" altLang="ja-JP" baseline="30000" dirty="0" smtClean="0"/>
              <a:t>25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Mg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kumimoji="1" lang="en-US" altLang="ja-JP" sz="2200" dirty="0" smtClean="0"/>
              <a:t>Predicted Structure changes by </a:t>
            </a:r>
            <a:r>
              <a:rPr kumimoji="1" lang="en-US" altLang="ja-JP" sz="2200" dirty="0" smtClean="0">
                <a:latin typeface="Symbol" pitchFamily="18" charset="2"/>
              </a:rPr>
              <a:t>L</a:t>
            </a:r>
            <a:r>
              <a:rPr kumimoji="1" lang="ja-JP" altLang="en-US" sz="2200" dirty="0" smtClean="0"/>
              <a:t> </a:t>
            </a:r>
            <a:r>
              <a:rPr lang="en-US" altLang="ja-JP" sz="2400" dirty="0" smtClean="0"/>
              <a:t>(</a:t>
            </a:r>
            <a:r>
              <a:rPr lang="en-US" altLang="ja-JP" sz="2400" dirty="0"/>
              <a:t>in </a:t>
            </a:r>
            <a:r>
              <a:rPr lang="en-US" altLang="ja-JP" sz="2400" i="1" dirty="0"/>
              <a:t>s</a:t>
            </a:r>
            <a:r>
              <a:rPr lang="en-US" altLang="ja-JP" sz="2400" dirty="0"/>
              <a:t>-orbit)</a:t>
            </a:r>
            <a:endParaRPr kumimoji="1" lang="en-US" altLang="ja-JP" sz="2200" dirty="0" smtClean="0"/>
          </a:p>
          <a:p>
            <a:pPr lvl="1"/>
            <a:r>
              <a:rPr lang="en-US" altLang="ja-JP" sz="2000" dirty="0" smtClean="0"/>
              <a:t>Energy surface becomes slightly </a:t>
            </a:r>
            <a:r>
              <a:rPr lang="en-US" altLang="ja-JP" sz="2000" dirty="0" smtClean="0">
                <a:solidFill>
                  <a:srgbClr val="FF0000"/>
                </a:solidFill>
              </a:rPr>
              <a:t>soft against </a:t>
            </a: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ja-JP" sz="2000" dirty="0" smtClean="0">
                <a:solidFill>
                  <a:srgbClr val="FF0000"/>
                </a:solidFill>
              </a:rPr>
              <a:t> deformation</a:t>
            </a:r>
            <a:endParaRPr lang="en-US" altLang="ja-JP" sz="2000" baseline="30000" dirty="0" smtClean="0"/>
          </a:p>
          <a:p>
            <a:pPr lvl="3"/>
            <a:endParaRPr lang="en-US" altLang="ja-JP" sz="1800" dirty="0" smtClean="0">
              <a:latin typeface="Symbol" pitchFamily="18" charset="2"/>
            </a:endParaRPr>
          </a:p>
          <a:p>
            <a:pPr lvl="1"/>
            <a:r>
              <a:rPr lang="en-US" altLang="ja-JP" sz="2000" dirty="0" smtClean="0">
                <a:latin typeface="Symbol" pitchFamily="18" charset="2"/>
              </a:rPr>
              <a:t>L</a:t>
            </a:r>
            <a:r>
              <a:rPr lang="en-US" altLang="ja-JP" sz="2000" dirty="0" smtClean="0">
                <a:solidFill>
                  <a:srgbClr val="FF0000"/>
                </a:solidFill>
              </a:rPr>
              <a:t> reduces the deformation </a:t>
            </a:r>
            <a:r>
              <a:rPr lang="en-US" altLang="ja-JP" sz="2000" dirty="0" smtClean="0"/>
              <a:t>and </a:t>
            </a:r>
            <a:r>
              <a:rPr lang="en-US" altLang="ja-JP" sz="2000" dirty="0" smtClean="0">
                <a:solidFill>
                  <a:srgbClr val="FF0000"/>
                </a:solidFill>
              </a:rPr>
              <a:t>stretches the level spacing </a:t>
            </a:r>
            <a:r>
              <a:rPr lang="en-US" altLang="ja-JP" sz="2000" dirty="0" smtClean="0"/>
              <a:t>of the ground band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590554"/>
            <a:ext cx="4357718" cy="308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 t="50198"/>
          <a:stretch>
            <a:fillRect/>
          </a:stretch>
        </p:blipFill>
        <p:spPr bwMode="auto">
          <a:xfrm>
            <a:off x="1428728" y="4143848"/>
            <a:ext cx="2000264" cy="166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グループ化 5"/>
          <p:cNvGrpSpPr/>
          <p:nvPr/>
        </p:nvGrpSpPr>
        <p:grpSpPr>
          <a:xfrm>
            <a:off x="500034" y="2708356"/>
            <a:ext cx="3740206" cy="1453834"/>
            <a:chOff x="1611289" y="617844"/>
            <a:chExt cx="3740206" cy="145383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11289" y="617844"/>
              <a:ext cx="1876317" cy="1453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87606" y="617844"/>
              <a:ext cx="1863889" cy="1453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正方形/長方形 10"/>
          <p:cNvSpPr/>
          <p:nvPr/>
        </p:nvSpPr>
        <p:spPr>
          <a:xfrm>
            <a:off x="944373" y="2204864"/>
            <a:ext cx="3851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ja-JP" sz="1600" dirty="0" smtClean="0"/>
              <a:t>J. M. Yao,  et al., Nucl. Phys. A</a:t>
            </a:r>
            <a:r>
              <a:rPr lang="da-DK" altLang="ja-JP" sz="1600" b="1" dirty="0" smtClean="0"/>
              <a:t>868</a:t>
            </a:r>
            <a:r>
              <a:rPr lang="da-DK" altLang="ja-JP" sz="1600" dirty="0" smtClean="0"/>
              <a:t> (2011), 12.</a:t>
            </a:r>
            <a:r>
              <a:rPr lang="en-US" altLang="ja-JP" sz="1600" dirty="0" smtClean="0"/>
              <a:t> </a:t>
            </a:r>
            <a:endParaRPr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5877272"/>
            <a:ext cx="8715404" cy="8002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200" b="1" dirty="0" smtClean="0">
                <a:solidFill>
                  <a:srgbClr val="FF0000"/>
                </a:solidFill>
              </a:rPr>
              <a:t>In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triaxially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 deformed nuclei, responses to the </a:t>
            </a:r>
            <a:r>
              <a:rPr lang="en-US" altLang="ja-JP" sz="22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 participation would be different from axially symmetric nuclei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99592" y="1556792"/>
            <a:ext cx="5264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err="1" smtClean="0"/>
              <a:t>Myaing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/>
              <a:t>Thi</a:t>
            </a:r>
            <a:r>
              <a:rPr lang="en-US" altLang="ja-JP" sz="1600" dirty="0" smtClean="0"/>
              <a:t> Win, et al., Phys. Rev. C</a:t>
            </a:r>
            <a:r>
              <a:rPr lang="en-US" altLang="ja-JP" sz="1600" b="1" dirty="0" smtClean="0"/>
              <a:t>83</a:t>
            </a:r>
            <a:r>
              <a:rPr lang="en-US" altLang="ja-JP" sz="1600" dirty="0" smtClean="0"/>
              <a:t>, 014301 (2011).   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863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Individual Problem </a:t>
            </a:r>
            <a:r>
              <a:rPr lang="en-US" altLang="ja-JP" dirty="0" smtClean="0"/>
              <a:t>(</a:t>
            </a:r>
            <a:r>
              <a:rPr lang="en-US" altLang="ja-JP" baseline="30000" dirty="0" smtClean="0"/>
              <a:t>25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Mg)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78647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Purpose of this study</a:t>
            </a:r>
          </a:p>
          <a:p>
            <a:pPr lvl="1"/>
            <a:r>
              <a:rPr lang="ja-JP" altLang="en-US" dirty="0" smtClean="0"/>
              <a:t> </a:t>
            </a:r>
            <a:r>
              <a:rPr lang="en-US" altLang="ja-JP" dirty="0" smtClean="0"/>
              <a:t>To reveal </a:t>
            </a:r>
            <a:r>
              <a:rPr lang="en-US" altLang="ja-JP" dirty="0" smtClean="0">
                <a:solidFill>
                  <a:srgbClr val="FF0000"/>
                </a:solidFill>
              </a:rPr>
              <a:t>how 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dirty="0" smtClean="0">
                <a:solidFill>
                  <a:srgbClr val="FF0000"/>
                </a:solidFill>
              </a:rPr>
              <a:t> hyperon affects the triaxial deformation and observables such as excitation energies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Example</a:t>
            </a:r>
            <a:r>
              <a:rPr lang="ja-JP" altLang="en-US" dirty="0" smtClean="0"/>
              <a:t>：</a:t>
            </a:r>
            <a:r>
              <a:rPr lang="en-US" altLang="ja-JP" baseline="30000" dirty="0" smtClean="0">
                <a:latin typeface="Century" pitchFamily="18" charset="0"/>
              </a:rPr>
              <a:t>25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>
                <a:latin typeface="Century" pitchFamily="18" charset="0"/>
              </a:rPr>
              <a:t>Mg</a:t>
            </a:r>
          </a:p>
          <a:p>
            <a:pPr lvl="2"/>
            <a:r>
              <a:rPr lang="en-US" altLang="ja-JP" dirty="0" err="1" smtClean="0"/>
              <a:t>K</a:t>
            </a:r>
            <a:r>
              <a:rPr lang="en-US" altLang="ja-JP" baseline="30000" dirty="0" err="1" smtClean="0">
                <a:latin typeface="Symbol" pitchFamily="18" charset="2"/>
              </a:rPr>
              <a:t>p</a:t>
            </a:r>
            <a:r>
              <a:rPr lang="en-US" altLang="ja-JP" baseline="30000" dirty="0" smtClean="0">
                <a:latin typeface="Symbol" pitchFamily="18" charset="2"/>
              </a:rPr>
              <a:t> </a:t>
            </a:r>
            <a:r>
              <a:rPr lang="en-US" altLang="ja-JP" dirty="0" smtClean="0"/>
              <a:t>= 0</a:t>
            </a:r>
            <a:r>
              <a:rPr lang="en-US" altLang="ja-JP" baseline="30000" dirty="0" smtClean="0">
                <a:latin typeface="Symbol" pitchFamily="18" charset="2"/>
              </a:rPr>
              <a:t>+</a:t>
            </a:r>
            <a:r>
              <a:rPr lang="en-US" altLang="ja-JP" dirty="0" smtClean="0">
                <a:latin typeface="Cambria Math"/>
                <a:ea typeface="Cambria Math"/>
              </a:rPr>
              <a:t>⊗</a:t>
            </a:r>
            <a:r>
              <a:rPr lang="en-US" altLang="ja-JP" dirty="0" smtClean="0">
                <a:latin typeface="Symbol" pitchFamily="18" charset="2"/>
                <a:ea typeface="Cambria Math"/>
              </a:rPr>
              <a:t>L</a:t>
            </a:r>
            <a:r>
              <a:rPr lang="en-US" altLang="ja-JP" dirty="0" smtClean="0"/>
              <a:t>(s)</a:t>
            </a:r>
            <a:r>
              <a:rPr lang="ja-JP" altLang="en-US" dirty="0" smtClean="0"/>
              <a:t> </a:t>
            </a:r>
            <a:r>
              <a:rPr lang="en-US" altLang="ja-JP" dirty="0" smtClean="0"/>
              <a:t>band</a:t>
            </a:r>
            <a:r>
              <a:rPr lang="ja-JP" altLang="en-US" dirty="0" smtClean="0"/>
              <a:t>　・・・　</a:t>
            </a:r>
            <a:r>
              <a:rPr lang="en-US" altLang="ja-JP" dirty="0" smtClean="0"/>
              <a:t>(ground band of </a:t>
            </a:r>
            <a:r>
              <a:rPr lang="en-US" altLang="ja-JP" baseline="30000" dirty="0" smtClean="0"/>
              <a:t>24</a:t>
            </a:r>
            <a:r>
              <a:rPr lang="en-US" altLang="ja-JP" dirty="0" smtClean="0"/>
              <a:t>Mg)</a:t>
            </a:r>
            <a:r>
              <a:rPr lang="en-US" altLang="ja-JP" dirty="0" smtClean="0">
                <a:latin typeface="Cambria Math"/>
                <a:ea typeface="Cambria Math"/>
              </a:rPr>
              <a:t> ⊗</a:t>
            </a:r>
            <a:r>
              <a:rPr lang="en-US" altLang="ja-JP" dirty="0" smtClean="0">
                <a:latin typeface="Symbol" pitchFamily="18" charset="2"/>
                <a:ea typeface="Cambria Math"/>
              </a:rPr>
              <a:t>L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s</a:t>
            </a:r>
            <a:r>
              <a:rPr lang="en-US" altLang="ja-JP" dirty="0" smtClean="0"/>
              <a:t> orbit)</a:t>
            </a:r>
          </a:p>
          <a:p>
            <a:pPr lvl="2"/>
            <a:r>
              <a:rPr lang="en-US" altLang="ja-JP" dirty="0" err="1" smtClean="0"/>
              <a:t>K</a:t>
            </a:r>
            <a:r>
              <a:rPr lang="en-US" altLang="ja-JP" baseline="30000" dirty="0" err="1" smtClean="0">
                <a:latin typeface="Symbol" pitchFamily="18" charset="2"/>
              </a:rPr>
              <a:t>p</a:t>
            </a:r>
            <a:r>
              <a:rPr lang="en-US" altLang="ja-JP" baseline="30000" dirty="0" smtClean="0">
                <a:latin typeface="Symbol" pitchFamily="18" charset="2"/>
              </a:rPr>
              <a:t> </a:t>
            </a:r>
            <a:r>
              <a:rPr lang="en-US" altLang="ja-JP" dirty="0" smtClean="0"/>
              <a:t>= 2</a:t>
            </a:r>
            <a:r>
              <a:rPr lang="en-US" altLang="ja-JP" baseline="30000" dirty="0" smtClean="0">
                <a:latin typeface="Symbol" pitchFamily="18" charset="2"/>
              </a:rPr>
              <a:t>+</a:t>
            </a:r>
            <a:r>
              <a:rPr lang="ja-JP" altLang="en-US" dirty="0" smtClean="0"/>
              <a:t> </a:t>
            </a:r>
            <a:r>
              <a:rPr lang="en-US" altLang="ja-JP" dirty="0" smtClean="0">
                <a:latin typeface="Cambria Math"/>
                <a:ea typeface="Cambria Math"/>
              </a:rPr>
              <a:t>⊗</a:t>
            </a:r>
            <a:r>
              <a:rPr lang="en-US" altLang="ja-JP" dirty="0" smtClean="0">
                <a:latin typeface="Symbol" pitchFamily="18" charset="2"/>
                <a:ea typeface="Cambria Math"/>
              </a:rPr>
              <a:t>L</a:t>
            </a:r>
            <a:r>
              <a:rPr lang="en-US" altLang="ja-JP" dirty="0" smtClean="0"/>
              <a:t>(s)</a:t>
            </a:r>
            <a:r>
              <a:rPr lang="ja-JP" altLang="en-US" dirty="0" smtClean="0"/>
              <a:t> </a:t>
            </a:r>
            <a:r>
              <a:rPr lang="en-US" altLang="ja-JP" dirty="0" smtClean="0"/>
              <a:t>band</a:t>
            </a:r>
            <a:r>
              <a:rPr lang="ja-JP" altLang="en-US" dirty="0" smtClean="0"/>
              <a:t>　・・・　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K</a:t>
            </a:r>
            <a:r>
              <a:rPr lang="en-US" altLang="ja-JP" baseline="30000" dirty="0" err="1" smtClean="0">
                <a:latin typeface="Symbol" pitchFamily="18" charset="2"/>
              </a:rPr>
              <a:t>p</a:t>
            </a:r>
            <a:r>
              <a:rPr lang="en-US" altLang="ja-JP" dirty="0" smtClean="0"/>
              <a:t>=2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band of </a:t>
            </a:r>
            <a:r>
              <a:rPr lang="en-US" altLang="ja-JP" baseline="30000" dirty="0" smtClean="0"/>
              <a:t>24</a:t>
            </a:r>
            <a:r>
              <a:rPr lang="en-US" altLang="ja-JP" dirty="0" smtClean="0"/>
              <a:t>Mg)</a:t>
            </a:r>
            <a:r>
              <a:rPr lang="en-US" altLang="ja-JP" dirty="0" smtClean="0">
                <a:latin typeface="Cambria Math"/>
                <a:ea typeface="Cambria Math"/>
              </a:rPr>
              <a:t> ⊗</a:t>
            </a:r>
            <a:r>
              <a:rPr lang="en-US" altLang="ja-JP" dirty="0" smtClean="0">
                <a:latin typeface="Symbol" pitchFamily="18" charset="2"/>
                <a:ea typeface="Cambria Math"/>
              </a:rPr>
              <a:t>L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s</a:t>
            </a:r>
            <a:r>
              <a:rPr lang="en-US" altLang="ja-JP" dirty="0" smtClean="0"/>
              <a:t> orbit)</a:t>
            </a:r>
            <a:endParaRPr lang="en-US" altLang="ja-JP" baseline="-25000" dirty="0" smtClean="0"/>
          </a:p>
          <a:p>
            <a:pPr lvl="1"/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pic>
        <p:nvPicPr>
          <p:cNvPr id="6" name="図 5" descr="Mg24_lev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45" y="3160590"/>
            <a:ext cx="7690511" cy="3571730"/>
          </a:xfrm>
          <a:prstGeom prst="rect">
            <a:avLst/>
          </a:prstGeom>
        </p:spPr>
      </p:pic>
      <p:grpSp>
        <p:nvGrpSpPr>
          <p:cNvPr id="7" name="グループ化 38"/>
          <p:cNvGrpSpPr/>
          <p:nvPr/>
        </p:nvGrpSpPr>
        <p:grpSpPr>
          <a:xfrm>
            <a:off x="1020132" y="3019182"/>
            <a:ext cx="3770375" cy="2642066"/>
            <a:chOff x="928662" y="2143116"/>
            <a:chExt cx="3770375" cy="2642066"/>
          </a:xfrm>
        </p:grpSpPr>
        <p:cxnSp>
          <p:nvCxnSpPr>
            <p:cNvPr id="8" name="直線矢印コネクタ 7"/>
            <p:cNvCxnSpPr>
              <a:stCxn id="14" idx="2"/>
            </p:cNvCxnSpPr>
            <p:nvPr/>
          </p:nvCxnSpPr>
          <p:spPr>
            <a:xfrm>
              <a:off x="2588380" y="3489038"/>
              <a:ext cx="1324839" cy="129614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>
              <a:stCxn id="14" idx="2"/>
            </p:cNvCxnSpPr>
            <p:nvPr/>
          </p:nvCxnSpPr>
          <p:spPr>
            <a:xfrm>
              <a:off x="2588380" y="3489038"/>
              <a:ext cx="2110657" cy="43204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グループ化 11"/>
            <p:cNvGrpSpPr/>
            <p:nvPr/>
          </p:nvGrpSpPr>
          <p:grpSpPr>
            <a:xfrm>
              <a:off x="928662" y="2143116"/>
              <a:ext cx="3571900" cy="1345922"/>
              <a:chOff x="928662" y="1643050"/>
              <a:chExt cx="3571900" cy="1345922"/>
            </a:xfrm>
          </p:grpSpPr>
          <p:sp>
            <p:nvSpPr>
              <p:cNvPr id="11" name="正方形/長方形 10"/>
              <p:cNvSpPr/>
              <p:nvPr/>
            </p:nvSpPr>
            <p:spPr>
              <a:xfrm>
                <a:off x="928662" y="1643050"/>
                <a:ext cx="3571900" cy="12144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2" name="グループ化 26"/>
              <p:cNvGrpSpPr/>
              <p:nvPr/>
            </p:nvGrpSpPr>
            <p:grpSpPr>
              <a:xfrm>
                <a:off x="980638" y="1908852"/>
                <a:ext cx="3211860" cy="1080120"/>
                <a:chOff x="6071628" y="1908852"/>
                <a:chExt cx="3211860" cy="1080120"/>
              </a:xfrm>
            </p:grpSpPr>
            <p:sp>
              <p:nvSpPr>
                <p:cNvPr id="13" name="正方形/長方形 12"/>
                <p:cNvSpPr/>
                <p:nvPr/>
              </p:nvSpPr>
              <p:spPr>
                <a:xfrm>
                  <a:off x="6071628" y="1908852"/>
                  <a:ext cx="3211860" cy="10801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4" name="図 13" descr="Mg24_dens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75251" y="1908852"/>
                  <a:ext cx="3208237" cy="108012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7342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786478"/>
          </a:xfrm>
        </p:spPr>
        <p:txBody>
          <a:bodyPr>
            <a:normAutofit/>
          </a:bodyPr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</p:txBody>
      </p:sp>
      <p:pic>
        <p:nvPicPr>
          <p:cNvPr id="23" name="図 22" descr="Levels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56632"/>
            <a:ext cx="8072494" cy="473063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Results: Excitation spectra of</a:t>
            </a:r>
            <a:r>
              <a:rPr kumimoji="1" lang="ja-JP" altLang="en-US" dirty="0" smtClean="0"/>
              <a:t> </a:t>
            </a:r>
            <a:r>
              <a:rPr kumimoji="1" lang="en-US" altLang="ja-JP" baseline="30000" dirty="0" smtClean="0"/>
              <a:t>25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Mg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0" y="614138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Excitation energy of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400" b="1" baseline="30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=2</a:t>
            </a:r>
            <a:r>
              <a:rPr lang="en-US" altLang="ja-JP" sz="2400" b="1" baseline="30000" dirty="0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altLang="ja-JP" sz="2400" b="1" dirty="0" smtClean="0">
                <a:solidFill>
                  <a:srgbClr val="FF0000"/>
                </a:solidFill>
                <a:latin typeface="Cambria Math"/>
                <a:ea typeface="Cambria Math"/>
              </a:rPr>
              <a:t>⊗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itchFamily="18" charset="2"/>
                <a:ea typeface="Cambria Math"/>
              </a:rPr>
              <a:t>L</a:t>
            </a:r>
            <a:r>
              <a:rPr lang="en-US" altLang="ja-JP" sz="2400" b="1" baseline="-25000" dirty="0" smtClean="0">
                <a:solidFill>
                  <a:srgbClr val="FF0000"/>
                </a:solidFill>
                <a:ea typeface="Cambria Math"/>
              </a:rPr>
              <a:t>s</a:t>
            </a:r>
            <a:r>
              <a:rPr lang="ja-JP" altLang="en-US" sz="24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band is shifted up by about 200 </a:t>
            </a:r>
            <a:r>
              <a:rPr lang="en-US" altLang="ja-JP" sz="2400" b="1" dirty="0" err="1" smtClean="0">
                <a:solidFill>
                  <a:srgbClr val="FF0000"/>
                </a:solidFill>
                <a:latin typeface="+mj-lt"/>
              </a:rPr>
              <a:t>keV</a:t>
            </a:r>
            <a:endParaRPr lang="ja-JP" altLang="en-US" sz="24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5" name="グループ化 23"/>
          <p:cNvGrpSpPr/>
          <p:nvPr/>
        </p:nvGrpSpPr>
        <p:grpSpPr>
          <a:xfrm>
            <a:off x="4053092" y="1571612"/>
            <a:ext cx="4071966" cy="2286016"/>
            <a:chOff x="4572000" y="1571612"/>
            <a:chExt cx="4071966" cy="2286016"/>
          </a:xfrm>
        </p:grpSpPr>
        <p:grpSp>
          <p:nvGrpSpPr>
            <p:cNvPr id="6" name="グループ化 20"/>
            <p:cNvGrpSpPr/>
            <p:nvPr/>
          </p:nvGrpSpPr>
          <p:grpSpPr>
            <a:xfrm>
              <a:off x="4572000" y="1571612"/>
              <a:ext cx="4071966" cy="2286016"/>
              <a:chOff x="4572000" y="1571612"/>
              <a:chExt cx="4071966" cy="2286016"/>
            </a:xfrm>
          </p:grpSpPr>
          <p:sp>
            <p:nvSpPr>
              <p:cNvPr id="19" name="角丸四角形 18"/>
              <p:cNvSpPr/>
              <p:nvPr/>
            </p:nvSpPr>
            <p:spPr>
              <a:xfrm>
                <a:off x="4572000" y="1785926"/>
                <a:ext cx="928694" cy="2071702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角丸四角形 19"/>
              <p:cNvSpPr/>
              <p:nvPr/>
            </p:nvSpPr>
            <p:spPr>
              <a:xfrm>
                <a:off x="7143768" y="1571612"/>
                <a:ext cx="1500198" cy="2214578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7" name="直線矢印コネクタ 16"/>
            <p:cNvCxnSpPr/>
            <p:nvPr/>
          </p:nvCxnSpPr>
          <p:spPr>
            <a:xfrm flipV="1">
              <a:off x="5500694" y="3286124"/>
              <a:ext cx="1643074" cy="28575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5929322" y="3429000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rgbClr val="FF0000"/>
                  </a:solidFill>
                </a:rPr>
                <a:t>200keV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72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Results: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Reasons for the shift up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Difference of the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binding energy </a:t>
            </a:r>
            <a:r>
              <a:rPr kumimoji="1" lang="en-US" altLang="ja-JP" dirty="0" smtClean="0"/>
              <a:t>B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</a:p>
          <a:p>
            <a:pPr lvl="1"/>
            <a:r>
              <a:rPr lang="en-US" altLang="ja-JP" sz="2300" dirty="0" smtClean="0"/>
              <a:t>B</a:t>
            </a:r>
            <a:r>
              <a:rPr lang="en-US" altLang="ja-JP" sz="2300" baseline="-25000" dirty="0" smtClean="0">
                <a:latin typeface="Symbol" pitchFamily="18" charset="2"/>
              </a:rPr>
              <a:t>L</a:t>
            </a:r>
            <a:r>
              <a:rPr lang="ja-JP" altLang="en-US" sz="2300" dirty="0" smtClean="0"/>
              <a:t> </a:t>
            </a:r>
            <a:r>
              <a:rPr lang="en-US" altLang="ja-JP" sz="2300" dirty="0" smtClean="0"/>
              <a:t>for the </a:t>
            </a:r>
            <a:r>
              <a:rPr lang="en-US" altLang="ja-JP" sz="2300" dirty="0" err="1" smtClean="0"/>
              <a:t>K</a:t>
            </a:r>
            <a:r>
              <a:rPr lang="en-US" altLang="ja-JP" sz="2300" baseline="30000" dirty="0" err="1" smtClean="0">
                <a:latin typeface="Symbol" pitchFamily="18" charset="2"/>
              </a:rPr>
              <a:t>p</a:t>
            </a:r>
            <a:r>
              <a:rPr lang="en-US" altLang="ja-JP" sz="2300" dirty="0" smtClean="0"/>
              <a:t>=0</a:t>
            </a:r>
            <a:r>
              <a:rPr lang="en-US" altLang="ja-JP" sz="2300" baseline="30000" dirty="0" smtClean="0">
                <a:latin typeface="Symbol" pitchFamily="18" charset="2"/>
              </a:rPr>
              <a:t>+</a:t>
            </a:r>
            <a:r>
              <a:rPr lang="en-US" altLang="ja-JP" sz="2300" dirty="0" smtClean="0">
                <a:latin typeface="Cambria Math"/>
                <a:ea typeface="Cambria Math"/>
              </a:rPr>
              <a:t>⊗</a:t>
            </a:r>
            <a:r>
              <a:rPr lang="en-US" altLang="ja-JP" sz="2300" dirty="0" smtClean="0">
                <a:latin typeface="Symbol" pitchFamily="18" charset="2"/>
              </a:rPr>
              <a:t>L</a:t>
            </a:r>
            <a:r>
              <a:rPr lang="en-US" altLang="ja-JP" sz="2300" baseline="-25000" dirty="0" smtClean="0"/>
              <a:t>s</a:t>
            </a:r>
            <a:r>
              <a:rPr lang="en-US" altLang="ja-JP" sz="2300" dirty="0" smtClean="0"/>
              <a:t> band is larger than that for the </a:t>
            </a:r>
            <a:r>
              <a:rPr lang="en-US" altLang="ja-JP" sz="2300" dirty="0" err="1" smtClean="0"/>
              <a:t>K</a:t>
            </a:r>
            <a:r>
              <a:rPr lang="en-US" altLang="ja-JP" sz="2300" baseline="30000" dirty="0" err="1" smtClean="0">
                <a:latin typeface="Symbol" pitchFamily="18" charset="2"/>
              </a:rPr>
              <a:t>p</a:t>
            </a:r>
            <a:r>
              <a:rPr lang="en-US" altLang="ja-JP" sz="2300" dirty="0" smtClean="0"/>
              <a:t>=2</a:t>
            </a:r>
            <a:r>
              <a:rPr lang="en-US" altLang="ja-JP" sz="2300" baseline="30000" dirty="0" smtClean="0">
                <a:latin typeface="Symbol" pitchFamily="18" charset="2"/>
              </a:rPr>
              <a:t>+</a:t>
            </a:r>
            <a:r>
              <a:rPr lang="en-US" altLang="ja-JP" sz="2300" dirty="0" smtClean="0">
                <a:latin typeface="Cambria Math"/>
                <a:ea typeface="Cambria Math"/>
              </a:rPr>
              <a:t>⊗</a:t>
            </a:r>
            <a:r>
              <a:rPr lang="en-US" altLang="ja-JP" sz="2300" dirty="0" smtClean="0">
                <a:latin typeface="Symbol" pitchFamily="18" charset="2"/>
              </a:rPr>
              <a:t>L</a:t>
            </a:r>
            <a:r>
              <a:rPr lang="en-US" altLang="ja-JP" sz="2300" baseline="-25000" dirty="0" smtClean="0"/>
              <a:t>s</a:t>
            </a:r>
            <a:r>
              <a:rPr lang="en-US" altLang="ja-JP" sz="2300" dirty="0" smtClean="0"/>
              <a:t> band</a:t>
            </a: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grpSp>
        <p:nvGrpSpPr>
          <p:cNvPr id="4" name="グループ化 45"/>
          <p:cNvGrpSpPr/>
          <p:nvPr/>
        </p:nvGrpSpPr>
        <p:grpSpPr>
          <a:xfrm>
            <a:off x="571472" y="1595499"/>
            <a:ext cx="5072098" cy="461665"/>
            <a:chOff x="1285852" y="2285992"/>
            <a:chExt cx="5072098" cy="461665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1785918" y="2285992"/>
              <a:ext cx="4572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FF0000"/>
                  </a:solidFill>
                </a:rPr>
                <a:t>Energy shift of the </a:t>
              </a:r>
              <a:r>
                <a:rPr lang="en-US" altLang="ja-JP" sz="2400" b="1" dirty="0" err="1" smtClean="0">
                  <a:solidFill>
                    <a:srgbClr val="FF0000"/>
                  </a:solidFill>
                </a:rPr>
                <a:t>K</a:t>
              </a:r>
              <a:r>
                <a:rPr lang="en-US" altLang="ja-JP" sz="2400" b="1" baseline="30000" dirty="0" err="1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altLang="ja-JP" sz="2400" b="1" dirty="0" smtClean="0">
                  <a:solidFill>
                    <a:srgbClr val="FF0000"/>
                  </a:solidFill>
                </a:rPr>
                <a:t>=2</a:t>
              </a:r>
              <a:r>
                <a:rPr lang="en-US" altLang="ja-JP" sz="2400" b="1" baseline="30000" dirty="0" smtClean="0">
                  <a:solidFill>
                    <a:srgbClr val="FF0000"/>
                  </a:solidFill>
                  <a:latin typeface="Symbol" pitchFamily="18" charset="2"/>
                </a:rPr>
                <a:t>+</a:t>
              </a:r>
              <a:r>
                <a:rPr lang="en-US" altLang="ja-JP" sz="2400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⊗</a:t>
              </a:r>
              <a:r>
                <a:rPr lang="en-US" altLang="ja-JP" sz="2400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sz="2400" b="1" baseline="-25000" dirty="0" smtClean="0">
                  <a:solidFill>
                    <a:srgbClr val="FF0000"/>
                  </a:solidFill>
                </a:rPr>
                <a:t>s</a:t>
              </a:r>
              <a:r>
                <a:rPr lang="en-US" altLang="ja-JP" sz="2400" b="1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band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5" name="直線矢印コネクタ 44"/>
            <p:cNvCxnSpPr/>
            <p:nvPr/>
          </p:nvCxnSpPr>
          <p:spPr>
            <a:xfrm>
              <a:off x="1285852" y="2527602"/>
              <a:ext cx="428628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グループ化 97"/>
          <p:cNvGrpSpPr/>
          <p:nvPr/>
        </p:nvGrpSpPr>
        <p:grpSpPr>
          <a:xfrm>
            <a:off x="1907452" y="2167056"/>
            <a:ext cx="5544868" cy="4286280"/>
            <a:chOff x="1857356" y="2214554"/>
            <a:chExt cx="5544868" cy="4286280"/>
          </a:xfrm>
        </p:grpSpPr>
        <p:grpSp>
          <p:nvGrpSpPr>
            <p:cNvPr id="6" name="グループ化 77"/>
            <p:cNvGrpSpPr/>
            <p:nvPr/>
          </p:nvGrpSpPr>
          <p:grpSpPr>
            <a:xfrm>
              <a:off x="4901894" y="4143380"/>
              <a:ext cx="2500330" cy="2357454"/>
              <a:chOff x="4901894" y="3286124"/>
              <a:chExt cx="2500330" cy="2357454"/>
            </a:xfrm>
          </p:grpSpPr>
          <p:sp>
            <p:nvSpPr>
              <p:cNvPr id="81" name="角丸四角形 80"/>
              <p:cNvSpPr/>
              <p:nvPr/>
            </p:nvSpPr>
            <p:spPr>
              <a:xfrm>
                <a:off x="4901894" y="3286124"/>
                <a:ext cx="2500330" cy="235745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" name="グループ化 73"/>
              <p:cNvGrpSpPr/>
              <p:nvPr/>
            </p:nvGrpSpPr>
            <p:grpSpPr>
              <a:xfrm>
                <a:off x="5581656" y="5058803"/>
                <a:ext cx="1133484" cy="584775"/>
                <a:chOff x="5881056" y="5058803"/>
                <a:chExt cx="1133484" cy="584775"/>
              </a:xfrm>
            </p:grpSpPr>
            <p:sp>
              <p:nvSpPr>
                <p:cNvPr id="83" name="テキスト ボックス 82"/>
                <p:cNvSpPr txBox="1"/>
                <p:nvPr/>
              </p:nvSpPr>
              <p:spPr>
                <a:xfrm>
                  <a:off x="6157284" y="5058803"/>
                  <a:ext cx="85725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3200" b="1" dirty="0" smtClean="0">
                      <a:latin typeface="Century" pitchFamily="18" charset="0"/>
                    </a:rPr>
                    <a:t>Mg</a:t>
                  </a:r>
                  <a:endParaRPr kumimoji="1" lang="ja-JP" altLang="en-US" sz="3200" b="1" dirty="0">
                    <a:latin typeface="Century" pitchFamily="18" charset="0"/>
                  </a:endParaRPr>
                </a:p>
              </p:txBody>
            </p:sp>
            <p:sp>
              <p:nvSpPr>
                <p:cNvPr id="84" name="正方形/長方形 83"/>
                <p:cNvSpPr/>
                <p:nvPr/>
              </p:nvSpPr>
              <p:spPr>
                <a:xfrm>
                  <a:off x="5984092" y="5242246"/>
                  <a:ext cx="34336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b="1" dirty="0" smtClean="0">
                      <a:latin typeface="Symbol" pitchFamily="18" charset="2"/>
                    </a:rPr>
                    <a:t>L</a:t>
                  </a:r>
                  <a:endParaRPr lang="ja-JP" altLang="en-US" dirty="0">
                    <a:latin typeface="Symbol" pitchFamily="18" charset="2"/>
                  </a:endParaRPr>
                </a:p>
              </p:txBody>
            </p:sp>
            <p:sp>
              <p:nvSpPr>
                <p:cNvPr id="85" name="テキスト ボックス 84"/>
                <p:cNvSpPr txBox="1"/>
                <p:nvPr/>
              </p:nvSpPr>
              <p:spPr>
                <a:xfrm>
                  <a:off x="5881056" y="5059932"/>
                  <a:ext cx="4905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b="1" dirty="0" smtClean="0">
                      <a:latin typeface="Century" pitchFamily="18" charset="0"/>
                    </a:rPr>
                    <a:t>25</a:t>
                  </a:r>
                  <a:endParaRPr kumimoji="1" lang="ja-JP" altLang="en-US" b="1" dirty="0">
                    <a:latin typeface="Century" pitchFamily="18" charset="0"/>
                  </a:endParaRPr>
                </a:p>
              </p:txBody>
            </p:sp>
          </p:grpSp>
        </p:grpSp>
        <p:grpSp>
          <p:nvGrpSpPr>
            <p:cNvPr id="8" name="グループ化 76"/>
            <p:cNvGrpSpPr/>
            <p:nvPr/>
          </p:nvGrpSpPr>
          <p:grpSpPr>
            <a:xfrm>
              <a:off x="1857356" y="2214554"/>
              <a:ext cx="2357454" cy="2071702"/>
              <a:chOff x="1857356" y="843961"/>
              <a:chExt cx="2357454" cy="2071702"/>
            </a:xfrm>
          </p:grpSpPr>
          <p:sp>
            <p:nvSpPr>
              <p:cNvPr id="79" name="角丸四角形 78"/>
              <p:cNvSpPr/>
              <p:nvPr/>
            </p:nvSpPr>
            <p:spPr>
              <a:xfrm>
                <a:off x="1857356" y="857232"/>
                <a:ext cx="2357454" cy="205843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テキスト ボックス 79"/>
              <p:cNvSpPr txBox="1"/>
              <p:nvPr/>
            </p:nvSpPr>
            <p:spPr>
              <a:xfrm>
                <a:off x="2428860" y="843961"/>
                <a:ext cx="11430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b="1" baseline="30000" dirty="0" smtClean="0">
                    <a:latin typeface="Century" pitchFamily="18" charset="0"/>
                  </a:rPr>
                  <a:t>24</a:t>
                </a:r>
                <a:r>
                  <a:rPr kumimoji="1" lang="en-US" altLang="ja-JP" sz="3200" b="1" dirty="0" smtClean="0">
                    <a:latin typeface="Century" pitchFamily="18" charset="0"/>
                  </a:rPr>
                  <a:t>Mg</a:t>
                </a:r>
                <a:endParaRPr kumimoji="1" lang="ja-JP" altLang="en-US" sz="3200" b="1" dirty="0">
                  <a:latin typeface="Century" pitchFamily="18" charset="0"/>
                </a:endParaRPr>
              </a:p>
            </p:txBody>
          </p:sp>
        </p:grpSp>
        <p:cxnSp>
          <p:nvCxnSpPr>
            <p:cNvPr id="51" name="直線矢印コネクタ 2"/>
            <p:cNvCxnSpPr/>
            <p:nvPr/>
          </p:nvCxnSpPr>
          <p:spPr>
            <a:xfrm>
              <a:off x="3071802" y="3929066"/>
              <a:ext cx="2071702" cy="1727783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2"/>
            <p:cNvCxnSpPr/>
            <p:nvPr/>
          </p:nvCxnSpPr>
          <p:spPr>
            <a:xfrm>
              <a:off x="2071670" y="3927478"/>
              <a:ext cx="1000132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3"/>
            <p:cNvCxnSpPr/>
            <p:nvPr/>
          </p:nvCxnSpPr>
          <p:spPr>
            <a:xfrm>
              <a:off x="3044506" y="3132310"/>
              <a:ext cx="1000132" cy="158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5143504" y="5656849"/>
              <a:ext cx="1000132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"/>
            <p:cNvCxnSpPr/>
            <p:nvPr/>
          </p:nvCxnSpPr>
          <p:spPr>
            <a:xfrm>
              <a:off x="6143636" y="4486840"/>
              <a:ext cx="1000132" cy="158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/>
            <p:nvPr/>
          </p:nvCxnSpPr>
          <p:spPr>
            <a:xfrm>
              <a:off x="4071934" y="3156519"/>
              <a:ext cx="2071702" cy="1344051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テキスト ボックス 56"/>
            <p:cNvSpPr txBox="1"/>
            <p:nvPr/>
          </p:nvSpPr>
          <p:spPr>
            <a:xfrm>
              <a:off x="2071670" y="4786322"/>
              <a:ext cx="22145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B</a:t>
              </a:r>
              <a:r>
                <a:rPr kumimoji="1" lang="en-US" altLang="ja-JP" sz="24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 = 16.0 MeV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4809936" y="3286124"/>
              <a:ext cx="2027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400" b="1" dirty="0" smtClean="0">
                  <a:solidFill>
                    <a:srgbClr val="C00000"/>
                  </a:solidFill>
                </a:rPr>
                <a:t>B</a:t>
              </a:r>
              <a:r>
                <a:rPr kumimoji="1" lang="en-US" altLang="ja-JP" sz="2400" b="1" baseline="-25000" dirty="0" smtClean="0">
                  <a:solidFill>
                    <a:srgbClr val="C00000"/>
                  </a:solidFill>
                  <a:latin typeface="Symbol" pitchFamily="18" charset="2"/>
                </a:rPr>
                <a:t>L</a:t>
              </a:r>
              <a:r>
                <a:rPr kumimoji="1" lang="en-US" altLang="ja-JP" sz="2400" b="1" dirty="0" smtClean="0">
                  <a:solidFill>
                    <a:srgbClr val="C00000"/>
                  </a:solidFill>
                </a:rPr>
                <a:t> = 15.8 MeV</a:t>
              </a:r>
              <a:endParaRPr kumimoji="1" lang="ja-JP" alt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1857356" y="3214686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b="1" dirty="0" smtClean="0"/>
                <a:t>5.31 MeV</a:t>
              </a:r>
              <a:endParaRPr kumimoji="1" lang="ja-JP" altLang="en-US" b="1" dirty="0"/>
            </a:p>
          </p:txBody>
        </p:sp>
        <p:cxnSp>
          <p:nvCxnSpPr>
            <p:cNvPr id="60" name="直線矢印コネクタ 59"/>
            <p:cNvCxnSpPr/>
            <p:nvPr/>
          </p:nvCxnSpPr>
          <p:spPr>
            <a:xfrm rot="5400000" flipH="1" flipV="1">
              <a:off x="2694936" y="3523316"/>
              <a:ext cx="755323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テキスト ボックス 60"/>
            <p:cNvSpPr txBox="1"/>
            <p:nvPr/>
          </p:nvSpPr>
          <p:spPr>
            <a:xfrm>
              <a:off x="5000628" y="4845618"/>
              <a:ext cx="1173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b="1" dirty="0" smtClean="0"/>
                <a:t>5.53 MeV</a:t>
              </a:r>
              <a:endParaRPr kumimoji="1" lang="ja-JP" altLang="en-US" b="1" dirty="0"/>
            </a:p>
          </p:txBody>
        </p:sp>
        <p:cxnSp>
          <p:nvCxnSpPr>
            <p:cNvPr id="62" name="直線矢印コネクタ 61"/>
            <p:cNvCxnSpPr/>
            <p:nvPr/>
          </p:nvCxnSpPr>
          <p:spPr>
            <a:xfrm rot="5400000" flipH="1" flipV="1">
              <a:off x="5564703" y="5051414"/>
              <a:ext cx="1157073" cy="7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グループ化 57"/>
            <p:cNvGrpSpPr/>
            <p:nvPr/>
          </p:nvGrpSpPr>
          <p:grpSpPr>
            <a:xfrm>
              <a:off x="2986716" y="2637348"/>
              <a:ext cx="513714" cy="519171"/>
              <a:chOff x="5987112" y="1112490"/>
              <a:chExt cx="513714" cy="519171"/>
            </a:xfrm>
          </p:grpSpPr>
          <p:sp>
            <p:nvSpPr>
              <p:cNvPr id="76" name="テキスト ボックス 75"/>
              <p:cNvSpPr txBox="1"/>
              <p:nvPr/>
            </p:nvSpPr>
            <p:spPr>
              <a:xfrm>
                <a:off x="5987112" y="1200774"/>
                <a:ext cx="50006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dirty="0" smtClean="0">
                    <a:solidFill>
                      <a:srgbClr val="C00000"/>
                    </a:solidFill>
                    <a:latin typeface="Symbol" pitchFamily="18" charset="2"/>
                  </a:rPr>
                  <a:t>2</a:t>
                </a:r>
                <a:endParaRPr kumimoji="1" lang="ja-JP" altLang="en-US" sz="2200" b="1" baseline="30000" dirty="0">
                  <a:solidFill>
                    <a:srgbClr val="C00000"/>
                  </a:solidFill>
                  <a:latin typeface="Symbol" pitchFamily="18" charset="2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6143636" y="1285860"/>
                <a:ext cx="3571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rgbClr val="C00000"/>
                    </a:solidFill>
                    <a:latin typeface="Symbol" pitchFamily="18" charset="2"/>
                  </a:rPr>
                  <a:t>2</a:t>
                </a:r>
                <a:endParaRPr kumimoji="1" lang="ja-JP" altLang="en-US" sz="1600" b="1" baseline="30000" dirty="0">
                  <a:solidFill>
                    <a:srgbClr val="C00000"/>
                  </a:solidFill>
                  <a:latin typeface="Symbol" pitchFamily="18" charset="2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6129988" y="1112490"/>
                <a:ext cx="3571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rgbClr val="C00000"/>
                    </a:solidFill>
                    <a:latin typeface="Symbol" pitchFamily="18" charset="2"/>
                  </a:rPr>
                  <a:t>+</a:t>
                </a:r>
                <a:endParaRPr kumimoji="1" lang="ja-JP" altLang="en-US" sz="1600" b="1" baseline="30000" dirty="0">
                  <a:solidFill>
                    <a:srgbClr val="C00000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10" name="グループ化 59"/>
            <p:cNvGrpSpPr/>
            <p:nvPr/>
          </p:nvGrpSpPr>
          <p:grpSpPr>
            <a:xfrm>
              <a:off x="1986584" y="3429000"/>
              <a:ext cx="513714" cy="515973"/>
              <a:chOff x="6572264" y="1643050"/>
              <a:chExt cx="513714" cy="515973"/>
            </a:xfrm>
          </p:grpSpPr>
          <p:sp>
            <p:nvSpPr>
              <p:cNvPr id="73" name="テキスト ボックス 72"/>
              <p:cNvSpPr txBox="1"/>
              <p:nvPr/>
            </p:nvSpPr>
            <p:spPr>
              <a:xfrm>
                <a:off x="6572264" y="1728136"/>
                <a:ext cx="50006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dirty="0" smtClean="0">
                    <a:solidFill>
                      <a:srgbClr val="FF0000"/>
                    </a:solidFill>
                    <a:latin typeface="Symbol" pitchFamily="18" charset="2"/>
                  </a:rPr>
                  <a:t>0</a:t>
                </a:r>
                <a:endParaRPr kumimoji="1" lang="ja-JP" altLang="en-US" sz="2200" b="1" baseline="300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74" name="テキスト ボックス 73"/>
              <p:cNvSpPr txBox="1"/>
              <p:nvPr/>
            </p:nvSpPr>
            <p:spPr>
              <a:xfrm>
                <a:off x="6728788" y="1818210"/>
                <a:ext cx="3571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rgbClr val="FF0000"/>
                    </a:solidFill>
                    <a:latin typeface="Symbol" pitchFamily="18" charset="2"/>
                  </a:rPr>
                  <a:t>1</a:t>
                </a:r>
                <a:endParaRPr kumimoji="1" lang="ja-JP" altLang="en-US" sz="1600" b="1" baseline="300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6715140" y="1643050"/>
                <a:ext cx="3571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rgbClr val="FF0000"/>
                    </a:solidFill>
                    <a:latin typeface="Symbol" pitchFamily="18" charset="2"/>
                  </a:rPr>
                  <a:t>+</a:t>
                </a:r>
                <a:endParaRPr kumimoji="1" lang="ja-JP" altLang="en-US" sz="1600" b="1" baseline="300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11" name="グループ化 60"/>
            <p:cNvGrpSpPr/>
            <p:nvPr/>
          </p:nvGrpSpPr>
          <p:grpSpPr>
            <a:xfrm>
              <a:off x="5058418" y="5214573"/>
              <a:ext cx="728028" cy="513714"/>
              <a:chOff x="6357950" y="1643050"/>
              <a:chExt cx="728028" cy="513714"/>
            </a:xfrm>
          </p:grpSpPr>
          <p:sp>
            <p:nvSpPr>
              <p:cNvPr id="70" name="テキスト ボックス 69"/>
              <p:cNvSpPr txBox="1"/>
              <p:nvPr/>
            </p:nvSpPr>
            <p:spPr>
              <a:xfrm>
                <a:off x="6357950" y="1711667"/>
                <a:ext cx="64294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dirty="0" smtClean="0">
                    <a:solidFill>
                      <a:srgbClr val="FF0000"/>
                    </a:solidFill>
                    <a:latin typeface="Symbol" pitchFamily="18" charset="2"/>
                  </a:rPr>
                  <a:t>1/2</a:t>
                </a:r>
                <a:endParaRPr kumimoji="1" lang="ja-JP" altLang="en-US" sz="2200" b="1" baseline="300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6728788" y="1818210"/>
                <a:ext cx="3571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rgbClr val="FF0000"/>
                    </a:solidFill>
                    <a:latin typeface="Symbol" pitchFamily="18" charset="2"/>
                  </a:rPr>
                  <a:t>1</a:t>
                </a:r>
                <a:endParaRPr kumimoji="1" lang="ja-JP" altLang="en-US" sz="1600" b="1" baseline="300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72" name="テキスト ボックス 71"/>
              <p:cNvSpPr txBox="1"/>
              <p:nvPr/>
            </p:nvSpPr>
            <p:spPr>
              <a:xfrm>
                <a:off x="6715140" y="1643050"/>
                <a:ext cx="3571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rgbClr val="FF0000"/>
                    </a:solidFill>
                    <a:latin typeface="Symbol" pitchFamily="18" charset="2"/>
                  </a:rPr>
                  <a:t>+</a:t>
                </a:r>
                <a:endParaRPr kumimoji="1" lang="ja-JP" altLang="en-US" sz="1600" b="1" baseline="300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12" name="グループ化 64"/>
            <p:cNvGrpSpPr/>
            <p:nvPr/>
          </p:nvGrpSpPr>
          <p:grpSpPr>
            <a:xfrm>
              <a:off x="6072198" y="4019140"/>
              <a:ext cx="755324" cy="511924"/>
              <a:chOff x="5745502" y="1112490"/>
              <a:chExt cx="755324" cy="511924"/>
            </a:xfrm>
          </p:grpSpPr>
          <p:sp>
            <p:nvSpPr>
              <p:cNvPr id="67" name="テキスト ボックス 66"/>
              <p:cNvSpPr txBox="1"/>
              <p:nvPr/>
            </p:nvSpPr>
            <p:spPr>
              <a:xfrm>
                <a:off x="5745502" y="1187126"/>
                <a:ext cx="7143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dirty="0" smtClean="0">
                    <a:solidFill>
                      <a:srgbClr val="C00000"/>
                    </a:solidFill>
                    <a:latin typeface="Symbol" pitchFamily="18" charset="2"/>
                  </a:rPr>
                  <a:t>3/2</a:t>
                </a:r>
                <a:endParaRPr kumimoji="1" lang="ja-JP" altLang="en-US" sz="2200" b="1" baseline="30000" dirty="0">
                  <a:solidFill>
                    <a:srgbClr val="C00000"/>
                  </a:solidFill>
                  <a:latin typeface="Symbol" pitchFamily="18" charset="2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6143636" y="1285860"/>
                <a:ext cx="3571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rgbClr val="C00000"/>
                    </a:solidFill>
                    <a:latin typeface="Symbol" pitchFamily="18" charset="2"/>
                  </a:rPr>
                  <a:t>2</a:t>
                </a:r>
                <a:endParaRPr kumimoji="1" lang="ja-JP" altLang="en-US" sz="1600" b="1" baseline="30000" dirty="0">
                  <a:solidFill>
                    <a:srgbClr val="C00000"/>
                  </a:solidFill>
                  <a:latin typeface="Symbol" pitchFamily="18" charset="2"/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6129988" y="1112490"/>
                <a:ext cx="3571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rgbClr val="C00000"/>
                    </a:solidFill>
                    <a:latin typeface="Symbol" pitchFamily="18" charset="2"/>
                  </a:rPr>
                  <a:t>+</a:t>
                </a:r>
                <a:endParaRPr kumimoji="1" lang="ja-JP" altLang="en-US" sz="1600" b="1" baseline="30000" dirty="0">
                  <a:solidFill>
                    <a:srgbClr val="C00000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86" name="正方形/長方形 85"/>
            <p:cNvSpPr/>
            <p:nvPr/>
          </p:nvSpPr>
          <p:spPr>
            <a:xfrm>
              <a:off x="4929190" y="5644707"/>
              <a:ext cx="13035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(</a:t>
              </a:r>
              <a:r>
                <a:rPr lang="en-US" altLang="ja-JP" b="1" dirty="0" err="1" smtClean="0">
                  <a:solidFill>
                    <a:srgbClr val="FF0000"/>
                  </a:solidFill>
                </a:rPr>
                <a:t>K</a:t>
              </a:r>
              <a:r>
                <a:rPr lang="en-US" altLang="ja-JP" b="1" baseline="30000" dirty="0" err="1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=0</a:t>
              </a:r>
              <a:r>
                <a:rPr lang="en-US" altLang="ja-JP" b="1" baseline="30000" dirty="0" smtClean="0">
                  <a:solidFill>
                    <a:srgbClr val="FF0000"/>
                  </a:solidFill>
                  <a:latin typeface="Symbol" pitchFamily="18" charset="2"/>
                </a:rPr>
                <a:t>+</a:t>
              </a:r>
              <a:r>
                <a:rPr lang="en-US" altLang="ja-JP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⊗</a:t>
              </a:r>
              <a:r>
                <a:rPr lang="en-US" altLang="ja-JP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b="1" baseline="-25000" dirty="0" smtClean="0">
                  <a:solidFill>
                    <a:srgbClr val="FF0000"/>
                  </a:solidFill>
                </a:rPr>
                <a:t>s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)</a:t>
              </a:r>
              <a:endParaRPr lang="ja-JP" altLang="en-US" dirty="0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6072198" y="4488428"/>
              <a:ext cx="13035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C00000"/>
                  </a:solidFill>
                </a:rPr>
                <a:t>(</a:t>
              </a:r>
              <a:r>
                <a:rPr lang="en-US" altLang="ja-JP" b="1" dirty="0" err="1" smtClean="0">
                  <a:solidFill>
                    <a:srgbClr val="C00000"/>
                  </a:solidFill>
                </a:rPr>
                <a:t>K</a:t>
              </a:r>
              <a:r>
                <a:rPr lang="en-US" altLang="ja-JP" b="1" baseline="30000" dirty="0" err="1" smtClean="0">
                  <a:solidFill>
                    <a:srgbClr val="C00000"/>
                  </a:solidFill>
                  <a:latin typeface="Symbol" pitchFamily="18" charset="2"/>
                </a:rPr>
                <a:t>p</a:t>
              </a:r>
              <a:r>
                <a:rPr lang="en-US" altLang="ja-JP" b="1" dirty="0" smtClean="0">
                  <a:solidFill>
                    <a:srgbClr val="C00000"/>
                  </a:solidFill>
                </a:rPr>
                <a:t>=2</a:t>
              </a:r>
              <a:r>
                <a:rPr lang="en-US" altLang="ja-JP" b="1" baseline="30000" dirty="0" smtClean="0">
                  <a:solidFill>
                    <a:srgbClr val="C00000"/>
                  </a:solidFill>
                  <a:latin typeface="Symbol" pitchFamily="18" charset="2"/>
                </a:rPr>
                <a:t>+</a:t>
              </a:r>
              <a:r>
                <a:rPr lang="en-US" altLang="ja-JP" b="1" dirty="0" smtClean="0">
                  <a:solidFill>
                    <a:srgbClr val="C00000"/>
                  </a:solidFill>
                  <a:latin typeface="Cambria Math"/>
                  <a:ea typeface="Cambria Math"/>
                </a:rPr>
                <a:t>⊗</a:t>
              </a:r>
              <a:r>
                <a:rPr lang="en-US" altLang="ja-JP" b="1" dirty="0" smtClean="0">
                  <a:solidFill>
                    <a:srgbClr val="C00000"/>
                  </a:solidFill>
                  <a:latin typeface="Symbol" pitchFamily="18" charset="2"/>
                </a:rPr>
                <a:t>L</a:t>
              </a:r>
              <a:r>
                <a:rPr lang="en-US" altLang="ja-JP" b="1" baseline="-25000" dirty="0" smtClean="0">
                  <a:solidFill>
                    <a:srgbClr val="C00000"/>
                  </a:solidFill>
                </a:rPr>
                <a:t>s</a:t>
              </a:r>
              <a:r>
                <a:rPr lang="en-US" altLang="ja-JP" b="1" dirty="0" smtClean="0">
                  <a:solidFill>
                    <a:srgbClr val="C00000"/>
                  </a:solidFill>
                </a:rPr>
                <a:t>)</a:t>
              </a:r>
              <a:endParaRPr lang="ja-JP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2143108" y="3906474"/>
              <a:ext cx="8627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(</a:t>
              </a:r>
              <a:r>
                <a:rPr lang="en-US" altLang="ja-JP" b="1" dirty="0" err="1" smtClean="0">
                  <a:solidFill>
                    <a:srgbClr val="FF0000"/>
                  </a:solidFill>
                </a:rPr>
                <a:t>K</a:t>
              </a:r>
              <a:r>
                <a:rPr lang="en-US" altLang="ja-JP" b="1" baseline="30000" dirty="0" err="1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=0</a:t>
              </a:r>
              <a:r>
                <a:rPr lang="en-US" altLang="ja-JP" b="1" baseline="30000" dirty="0" smtClean="0">
                  <a:solidFill>
                    <a:srgbClr val="FF0000"/>
                  </a:solidFill>
                  <a:latin typeface="Symbol" pitchFamily="18" charset="2"/>
                </a:rPr>
                <a:t>+</a:t>
              </a:r>
              <a:r>
                <a:rPr lang="en-US" altLang="ja-JP" b="1" dirty="0" smtClean="0">
                  <a:solidFill>
                    <a:srgbClr val="FF0000"/>
                  </a:solidFill>
                  <a:latin typeface="Symbol" pitchFamily="18" charset="2"/>
                </a:rPr>
                <a:t>)</a:t>
              </a:r>
              <a:endParaRPr lang="ja-JP" altLang="en-US" dirty="0"/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3071802" y="3112377"/>
              <a:ext cx="8547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C00000"/>
                  </a:solidFill>
                </a:rPr>
                <a:t>(</a:t>
              </a:r>
              <a:r>
                <a:rPr lang="en-US" altLang="ja-JP" b="1" dirty="0" err="1" smtClean="0">
                  <a:solidFill>
                    <a:srgbClr val="C00000"/>
                  </a:solidFill>
                </a:rPr>
                <a:t>K</a:t>
              </a:r>
              <a:r>
                <a:rPr lang="en-US" altLang="ja-JP" b="1" baseline="30000" dirty="0" err="1" smtClean="0">
                  <a:solidFill>
                    <a:srgbClr val="C00000"/>
                  </a:solidFill>
                  <a:latin typeface="Symbol" pitchFamily="18" charset="2"/>
                </a:rPr>
                <a:t>p</a:t>
              </a:r>
              <a:r>
                <a:rPr lang="en-US" altLang="ja-JP" b="1" dirty="0" smtClean="0">
                  <a:solidFill>
                    <a:srgbClr val="C00000"/>
                  </a:solidFill>
                </a:rPr>
                <a:t>=2</a:t>
              </a:r>
              <a:r>
                <a:rPr lang="en-US" altLang="ja-JP" b="1" baseline="30000" dirty="0" smtClean="0">
                  <a:solidFill>
                    <a:srgbClr val="C00000"/>
                  </a:solidFill>
                  <a:latin typeface="Symbol" pitchFamily="18" charset="2"/>
                </a:rPr>
                <a:t>+</a:t>
              </a:r>
              <a:r>
                <a:rPr lang="en-US" altLang="ja-JP" b="1" dirty="0" smtClean="0">
                  <a:solidFill>
                    <a:srgbClr val="C00000"/>
                  </a:solidFill>
                  <a:latin typeface="Symbol" pitchFamily="18" charset="2"/>
                </a:rPr>
                <a:t>)</a:t>
              </a:r>
              <a:endParaRPr lang="ja-JP" alt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4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gamma-spec.PNG"/>
          <p:cNvPicPr>
            <a:picLocks noChangeAspect="1"/>
          </p:cNvPicPr>
          <p:nvPr/>
        </p:nvPicPr>
        <p:blipFill>
          <a:blip r:embed="rId3">
            <a:lum bright="10000"/>
          </a:blip>
          <a:srcRect r="18918" b="39027"/>
          <a:stretch>
            <a:fillRect/>
          </a:stretch>
        </p:blipFill>
        <p:spPr>
          <a:xfrm>
            <a:off x="5072066" y="857232"/>
            <a:ext cx="4286280" cy="335758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Recent achievements </a:t>
            </a:r>
            <a:r>
              <a:rPr lang="en-US" altLang="ja-JP" dirty="0" smtClean="0"/>
              <a:t>in (hyper)nuclear physics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ja-JP" u="sng" dirty="0" smtClean="0">
                <a:solidFill>
                  <a:schemeClr val="tx2"/>
                </a:solidFill>
              </a:rPr>
              <a:t>Knowledge of </a:t>
            </a:r>
            <a:r>
              <a:rPr lang="en-US" altLang="ja-JP" u="sng" dirty="0" smtClean="0">
                <a:solidFill>
                  <a:schemeClr val="tx2"/>
                </a:solidFill>
                <a:latin typeface="Symbol" panose="05050102010706020507" pitchFamily="18" charset="2"/>
              </a:rPr>
              <a:t>L</a:t>
            </a:r>
            <a:r>
              <a:rPr lang="en-US" altLang="ja-JP" u="sng" dirty="0" smtClean="0">
                <a:solidFill>
                  <a:schemeClr val="tx2"/>
                </a:solidFill>
              </a:rPr>
              <a:t>N interaction</a:t>
            </a:r>
            <a:endParaRPr kumimoji="1" lang="en-US" altLang="ja-JP" dirty="0" smtClean="0">
              <a:solidFill>
                <a:schemeClr val="tx2"/>
              </a:solidFill>
            </a:endParaRPr>
          </a:p>
          <a:p>
            <a:pPr lvl="1"/>
            <a:r>
              <a:rPr lang="en-US" altLang="ja-JP" dirty="0" smtClean="0"/>
              <a:t>Study of light (</a:t>
            </a:r>
            <a:r>
              <a:rPr lang="en-US" altLang="ja-JP" i="1" dirty="0" smtClean="0"/>
              <a:t>s, p</a:t>
            </a:r>
            <a:r>
              <a:rPr lang="en-US" altLang="ja-JP" dirty="0" smtClean="0"/>
              <a:t>-shell) </a:t>
            </a:r>
            <a:r>
              <a:rPr lang="en-US" altLang="ja-JP" dirty="0" smtClean="0">
                <a:latin typeface="Symbol" panose="05050102010706020507" pitchFamily="18" charset="2"/>
              </a:rPr>
              <a:t>L</a:t>
            </a:r>
            <a:r>
              <a:rPr lang="en-US" altLang="ja-JP" dirty="0" smtClean="0"/>
              <a:t> hypernuclei</a:t>
            </a:r>
          </a:p>
          <a:p>
            <a:pPr lvl="2"/>
            <a:r>
              <a:rPr lang="en-US" altLang="ja-JP" b="0" dirty="0" smtClean="0"/>
              <a:t>Accurate solution of few-body problems</a:t>
            </a:r>
            <a:r>
              <a:rPr lang="en-US" altLang="ja-JP" b="0" baseline="30000" dirty="0" smtClean="0"/>
              <a:t> [1]</a:t>
            </a:r>
          </a:p>
          <a:p>
            <a:pPr lvl="2"/>
            <a:r>
              <a:rPr lang="en-US" altLang="ja-JP" b="0" dirty="0" smtClean="0">
                <a:latin typeface="Symbol" pitchFamily="18" charset="2"/>
              </a:rPr>
              <a:t>L</a:t>
            </a:r>
            <a:r>
              <a:rPr lang="en-US" altLang="ja-JP" b="0" dirty="0" smtClean="0"/>
              <a:t>N G-matrix effective interactions</a:t>
            </a:r>
            <a:r>
              <a:rPr lang="en-US" altLang="ja-JP" b="0" baseline="30000" dirty="0" smtClean="0"/>
              <a:t> [2]</a:t>
            </a:r>
          </a:p>
          <a:p>
            <a:pPr lvl="2"/>
            <a:r>
              <a:rPr lang="en-US" altLang="ja-JP" b="0" dirty="0" smtClean="0"/>
              <a:t>Increases of experimental information</a:t>
            </a:r>
            <a:r>
              <a:rPr lang="en-US" altLang="ja-JP" b="0" baseline="30000" dirty="0" smtClean="0"/>
              <a:t> [3]</a:t>
            </a:r>
            <a:endParaRPr lang="en-US" altLang="ja-JP" sz="2600" b="0" dirty="0" smtClean="0"/>
          </a:p>
          <a:p>
            <a:pPr>
              <a:buNone/>
            </a:pPr>
            <a:endParaRPr lang="en-US" altLang="ja-JP" sz="3200" u="sng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ja-JP" u="sng" dirty="0" smtClean="0">
                <a:solidFill>
                  <a:schemeClr val="tx2"/>
                </a:solidFill>
              </a:rPr>
              <a:t>Development of theoretical models</a:t>
            </a:r>
          </a:p>
          <a:p>
            <a:pPr lvl="1"/>
            <a:r>
              <a:rPr lang="en-US" altLang="ja-JP" dirty="0" smtClean="0"/>
              <a:t>Through the study of unstable nuclei</a:t>
            </a:r>
          </a:p>
          <a:p>
            <a:pPr lvl="1">
              <a:buNone/>
            </a:pPr>
            <a:r>
              <a:rPr lang="en-US" altLang="ja-JP" dirty="0" smtClean="0"/>
              <a:t>	Ex.: Antisymmetrized Molecular Dynamics (AMD)</a:t>
            </a:r>
            <a:r>
              <a:rPr lang="en-US" altLang="ja-JP" b="0" baseline="30000" dirty="0" smtClean="0"/>
              <a:t>[4]</a:t>
            </a:r>
          </a:p>
          <a:p>
            <a:pPr lvl="3"/>
            <a:r>
              <a:rPr lang="en-US" altLang="ja-JP" dirty="0" smtClean="0"/>
              <a:t>AMD can describe </a:t>
            </a:r>
            <a:r>
              <a:rPr lang="en-US" altLang="ja-JP" dirty="0" smtClean="0">
                <a:solidFill>
                  <a:srgbClr val="FF0000"/>
                </a:solidFill>
              </a:rPr>
              <a:t>dynamical changes </a:t>
            </a:r>
            <a:r>
              <a:rPr lang="en-US" altLang="ja-JP" dirty="0" smtClean="0"/>
              <a:t>of various structure </a:t>
            </a:r>
          </a:p>
          <a:p>
            <a:pPr lvl="3">
              <a:buClr>
                <a:schemeClr val="tx1"/>
              </a:buClr>
            </a:pPr>
            <a:r>
              <a:rPr lang="en-US" altLang="ja-JP" b="0" dirty="0" smtClean="0">
                <a:solidFill>
                  <a:srgbClr val="FF0000"/>
                </a:solidFill>
              </a:rPr>
              <a:t>No assumption</a:t>
            </a:r>
            <a:r>
              <a:rPr lang="en-US" altLang="ja-JP" b="0" dirty="0" smtClean="0"/>
              <a:t> on clustering and deformation</a:t>
            </a:r>
          </a:p>
          <a:p>
            <a:pPr marL="419400" lvl="3" indent="0">
              <a:buNone/>
            </a:pPr>
            <a:endParaRPr lang="en-US" altLang="ja-JP" sz="500" b="0" dirty="0" smtClean="0"/>
          </a:p>
          <a:p>
            <a:pPr lvl="1"/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2" y="6272845"/>
            <a:ext cx="9144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>
                <a:solidFill>
                  <a:prstClr val="black"/>
                </a:solidFill>
              </a:rPr>
              <a:t>[1] E. </a:t>
            </a:r>
            <a:r>
              <a:rPr lang="en-US" altLang="ja-JP" sz="1600" dirty="0" err="1">
                <a:solidFill>
                  <a:prstClr val="black"/>
                </a:solidFill>
              </a:rPr>
              <a:t>Hiyama</a:t>
            </a:r>
            <a:r>
              <a:rPr lang="en-US" altLang="ja-JP" sz="1600" dirty="0">
                <a:solidFill>
                  <a:prstClr val="black"/>
                </a:solidFill>
              </a:rPr>
              <a:t>, NPA </a:t>
            </a:r>
            <a:r>
              <a:rPr lang="en-US" altLang="ja-JP" sz="1600" b="1" dirty="0">
                <a:solidFill>
                  <a:prstClr val="black"/>
                </a:solidFill>
              </a:rPr>
              <a:t>805</a:t>
            </a:r>
            <a:r>
              <a:rPr lang="en-US" altLang="ja-JP" sz="1600" dirty="0">
                <a:solidFill>
                  <a:prstClr val="black"/>
                </a:solidFill>
              </a:rPr>
              <a:t> (2008), 190c, </a:t>
            </a:r>
            <a:r>
              <a:rPr lang="en-US" altLang="ja-JP" sz="1600" dirty="0" smtClean="0">
                <a:solidFill>
                  <a:prstClr val="black"/>
                </a:solidFill>
              </a:rPr>
              <a:t>[</a:t>
            </a:r>
            <a:r>
              <a:rPr lang="en-US" altLang="ja-JP" sz="1600" dirty="0">
                <a:solidFill>
                  <a:prstClr val="black"/>
                </a:solidFill>
              </a:rPr>
              <a:t>2] Y. Yamamoto, </a:t>
            </a:r>
            <a:r>
              <a:rPr lang="en-US" altLang="ja-JP" sz="1600" i="1" dirty="0">
                <a:solidFill>
                  <a:prstClr val="black"/>
                </a:solidFill>
              </a:rPr>
              <a:t>et al</a:t>
            </a:r>
            <a:r>
              <a:rPr lang="en-US" altLang="ja-JP" sz="1600" dirty="0">
                <a:solidFill>
                  <a:prstClr val="black"/>
                </a:solidFill>
              </a:rPr>
              <a:t>., PTP Suppl. </a:t>
            </a:r>
            <a:r>
              <a:rPr lang="en-US" altLang="ja-JP" sz="1600" b="1" dirty="0">
                <a:solidFill>
                  <a:prstClr val="black"/>
                </a:solidFill>
              </a:rPr>
              <a:t>117 </a:t>
            </a:r>
            <a:r>
              <a:rPr lang="en-US" altLang="ja-JP" sz="1600" dirty="0">
                <a:solidFill>
                  <a:prstClr val="black"/>
                </a:solidFill>
              </a:rPr>
              <a:t>(1994), 361., </a:t>
            </a:r>
          </a:p>
          <a:p>
            <a:pPr algn="r"/>
            <a:r>
              <a:rPr lang="en-US" altLang="ja-JP" sz="1600" dirty="0">
                <a:solidFill>
                  <a:prstClr val="black"/>
                </a:solidFill>
              </a:rPr>
              <a:t>[3] O. Hashimoto and H. Tamura, PPNP </a:t>
            </a:r>
            <a:r>
              <a:rPr lang="en-US" altLang="ja-JP" sz="1600" b="1" dirty="0">
                <a:solidFill>
                  <a:prstClr val="black"/>
                </a:solidFill>
              </a:rPr>
              <a:t>57</a:t>
            </a:r>
            <a:r>
              <a:rPr lang="en-US" altLang="ja-JP" sz="1600" dirty="0">
                <a:solidFill>
                  <a:prstClr val="black"/>
                </a:solidFill>
              </a:rPr>
              <a:t> (2006), 564., [4]</a:t>
            </a:r>
            <a:r>
              <a:rPr lang="en-US" sz="1600" dirty="0">
                <a:solidFill>
                  <a:prstClr val="black"/>
                </a:solidFill>
              </a:rPr>
              <a:t> Y. </a:t>
            </a:r>
            <a:r>
              <a:rPr lang="en-US" sz="1600" dirty="0" err="1">
                <a:solidFill>
                  <a:prstClr val="black"/>
                </a:solidFill>
              </a:rPr>
              <a:t>Kanada-En’yo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i="1" dirty="0">
                <a:solidFill>
                  <a:prstClr val="black"/>
                </a:solidFill>
              </a:rPr>
              <a:t>et al.</a:t>
            </a:r>
            <a:r>
              <a:rPr lang="en-US" sz="1600" dirty="0">
                <a:solidFill>
                  <a:prstClr val="black"/>
                </a:solidFill>
              </a:rPr>
              <a:t>, PTP </a:t>
            </a:r>
            <a:r>
              <a:rPr lang="en-US" sz="1600" b="1" dirty="0">
                <a:solidFill>
                  <a:prstClr val="black"/>
                </a:solidFill>
              </a:rPr>
              <a:t>93</a:t>
            </a:r>
            <a:r>
              <a:rPr lang="en-US" sz="1600" dirty="0">
                <a:solidFill>
                  <a:prstClr val="black"/>
                </a:solidFill>
              </a:rPr>
              <a:t> (1995), 115.</a:t>
            </a:r>
            <a:r>
              <a:rPr lang="en-US" altLang="ja-JP" sz="1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6447" y="5602135"/>
            <a:ext cx="875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Recent developments enable us to study structure of 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hypernuclei</a:t>
            </a:r>
          </a:p>
        </p:txBody>
      </p:sp>
    </p:spTree>
    <p:extLst>
      <p:ext uri="{BB962C8B-B14F-4D97-AF65-F5344CB8AC3E}">
        <p14:creationId xmlns:p14="http://schemas.microsoft.com/office/powerpoint/2010/main" val="19768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-32" y="785794"/>
            <a:ext cx="9144000" cy="6072206"/>
          </a:xfrm>
        </p:spPr>
        <p:txBody>
          <a:bodyPr>
            <a:normAutofit/>
          </a:bodyPr>
          <a:lstStyle/>
          <a:p>
            <a:pPr lvl="1"/>
            <a:r>
              <a:rPr lang="en-US" altLang="ja-JP" dirty="0" smtClean="0">
                <a:latin typeface="+mj-lt"/>
              </a:rPr>
              <a:t>Large B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>
                <a:latin typeface="+mj-lt"/>
              </a:rPr>
              <a:t> of the </a:t>
            </a:r>
            <a:r>
              <a:rPr lang="en-US" altLang="ja-JP" dirty="0" err="1"/>
              <a:t>K</a:t>
            </a:r>
            <a:r>
              <a:rPr lang="en-US" altLang="ja-JP" baseline="30000" dirty="0" err="1">
                <a:latin typeface="Symbol" pitchFamily="18" charset="2"/>
              </a:rPr>
              <a:t>p</a:t>
            </a:r>
            <a:r>
              <a:rPr lang="en-US" altLang="ja-JP" dirty="0"/>
              <a:t>=0</a:t>
            </a:r>
            <a:r>
              <a:rPr lang="en-US" altLang="ja-JP" baseline="30000" dirty="0">
                <a:latin typeface="Symbol" pitchFamily="18" charset="2"/>
              </a:rPr>
              <a:t>+</a:t>
            </a:r>
            <a:r>
              <a:rPr lang="en-US" altLang="ja-JP" dirty="0">
                <a:latin typeface="Cambria Math"/>
                <a:ea typeface="Cambria Math"/>
              </a:rPr>
              <a:t>⊗</a:t>
            </a:r>
            <a:r>
              <a:rPr lang="en-US" altLang="ja-JP" dirty="0" err="1">
                <a:latin typeface="Symbol" pitchFamily="18" charset="2"/>
              </a:rPr>
              <a:t>L</a:t>
            </a:r>
            <a:r>
              <a:rPr lang="en-US" altLang="ja-JP" baseline="-25000" dirty="0" err="1"/>
              <a:t>s</a:t>
            </a:r>
            <a:r>
              <a:rPr lang="en-US" altLang="ja-JP" dirty="0"/>
              <a:t> band </a:t>
            </a:r>
            <a:r>
              <a:rPr lang="en-US" altLang="ja-JP" dirty="0" smtClean="0"/>
              <a:t>is due to the </a:t>
            </a:r>
            <a:r>
              <a:rPr lang="en-US" altLang="ja-JP" dirty="0" smtClean="0">
                <a:solidFill>
                  <a:srgbClr val="FF0000"/>
                </a:solidFill>
              </a:rPr>
              <a:t>smaller deformation</a:t>
            </a:r>
            <a:endParaRPr lang="en-US" altLang="ja-JP" dirty="0">
              <a:latin typeface="Symbol" pitchFamily="18" charset="2"/>
            </a:endParaRPr>
          </a:p>
          <a:p>
            <a:pPr lvl="1"/>
            <a:r>
              <a:rPr lang="en-US" altLang="ja-JP" dirty="0">
                <a:latin typeface="Symbol" pitchFamily="18" charset="2"/>
              </a:rPr>
              <a:t>L</a:t>
            </a:r>
            <a:r>
              <a:rPr lang="ja-JP" altLang="en-US" dirty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reduces </a:t>
            </a:r>
            <a:r>
              <a:rPr lang="en-US" altLang="ja-JP" dirty="0">
                <a:solidFill>
                  <a:srgbClr val="FF0000"/>
                </a:solidFill>
              </a:rPr>
              <a:t>the (</a:t>
            </a:r>
            <a:r>
              <a:rPr lang="en-US" altLang="ja-JP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altLang="ja-JP" dirty="0">
                <a:solidFill>
                  <a:srgbClr val="FF0000"/>
                </a:solidFill>
              </a:rPr>
              <a:t>, </a:t>
            </a:r>
            <a:r>
              <a:rPr lang="en-US" altLang="ja-JP" dirty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ja-JP" dirty="0">
                <a:solidFill>
                  <a:srgbClr val="FF0000"/>
                </a:solidFill>
              </a:rPr>
              <a:t>) deformation in the </a:t>
            </a:r>
            <a:r>
              <a:rPr lang="en-US" altLang="ja-JP" dirty="0" err="1">
                <a:solidFill>
                  <a:srgbClr val="FF0000"/>
                </a:solidFill>
              </a:rPr>
              <a:t>K</a:t>
            </a:r>
            <a:r>
              <a:rPr lang="en-US" altLang="ja-JP" baseline="30000" dirty="0" err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dirty="0">
                <a:solidFill>
                  <a:srgbClr val="FF0000"/>
                </a:solidFill>
              </a:rPr>
              <a:t>=0</a:t>
            </a:r>
            <a:r>
              <a:rPr lang="en-US" altLang="ja-JP" baseline="30000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altLang="ja-JP" dirty="0">
                <a:solidFill>
                  <a:srgbClr val="FF0000"/>
                </a:solidFill>
                <a:latin typeface="Cambria Math"/>
                <a:ea typeface="Cambria Math"/>
              </a:rPr>
              <a:t>⊗</a:t>
            </a:r>
            <a:r>
              <a:rPr lang="en-US" altLang="ja-JP" dirty="0" err="1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baseline="-25000" dirty="0" err="1">
                <a:solidFill>
                  <a:srgbClr val="FF0000"/>
                </a:solidFill>
              </a:rPr>
              <a:t>s</a:t>
            </a:r>
            <a:r>
              <a:rPr lang="en-US" altLang="ja-JP" dirty="0">
                <a:solidFill>
                  <a:srgbClr val="FF0000"/>
                </a:solidFill>
              </a:rPr>
              <a:t> band</a:t>
            </a:r>
            <a:r>
              <a:rPr lang="en-US" altLang="ja-JP" dirty="0"/>
              <a:t>, </a:t>
            </a:r>
          </a:p>
          <a:p>
            <a:pPr lvl="1">
              <a:lnSpc>
                <a:spcPts val="2200"/>
              </a:lnSpc>
              <a:buNone/>
            </a:pPr>
            <a:r>
              <a:rPr lang="en-US" altLang="ja-JP" dirty="0"/>
              <a:t>	while the deformation of the </a:t>
            </a:r>
            <a:r>
              <a:rPr lang="en-US" altLang="ja-JP" dirty="0" err="1"/>
              <a:t>K</a:t>
            </a:r>
            <a:r>
              <a:rPr lang="en-US" altLang="ja-JP" baseline="30000" dirty="0" err="1">
                <a:latin typeface="Symbol" pitchFamily="18" charset="2"/>
              </a:rPr>
              <a:t>p</a:t>
            </a:r>
            <a:r>
              <a:rPr lang="en-US" altLang="ja-JP" dirty="0"/>
              <a:t>=2</a:t>
            </a:r>
            <a:r>
              <a:rPr lang="en-US" altLang="ja-JP" baseline="30000" dirty="0">
                <a:latin typeface="Symbol" pitchFamily="18" charset="2"/>
              </a:rPr>
              <a:t>+</a:t>
            </a:r>
            <a:r>
              <a:rPr lang="en-US" altLang="ja-JP" dirty="0">
                <a:latin typeface="Cambria Math"/>
                <a:ea typeface="Cambria Math"/>
              </a:rPr>
              <a:t>⊗</a:t>
            </a:r>
            <a:r>
              <a:rPr lang="en-US" altLang="ja-JP" dirty="0" err="1">
                <a:latin typeface="Symbol" pitchFamily="18" charset="2"/>
              </a:rPr>
              <a:t>L</a:t>
            </a:r>
            <a:r>
              <a:rPr lang="en-US" altLang="ja-JP" baseline="-25000" dirty="0" err="1"/>
              <a:t>s</a:t>
            </a:r>
            <a:r>
              <a:rPr lang="en-US" altLang="ja-JP" dirty="0"/>
              <a:t> band is almost unchanged</a:t>
            </a:r>
          </a:p>
          <a:p>
            <a:pPr lvl="1"/>
            <a:endParaRPr lang="en-US" altLang="ja-JP" sz="2200" dirty="0" smtClean="0">
              <a:latin typeface="Symbol" pitchFamily="18" charset="2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Results: Deformation change by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hyperon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323528" y="2132856"/>
            <a:ext cx="6929454" cy="400110"/>
            <a:chOff x="323528" y="1916832"/>
            <a:chExt cx="6929454" cy="40011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23892" y="1944128"/>
              <a:ext cx="3929090" cy="354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323528" y="1916832"/>
              <a:ext cx="285748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/>
                <a:t>Changes of GCM overlap</a:t>
              </a:r>
              <a:endParaRPr kumimoji="1" lang="ja-JP" altLang="en-US" sz="2000" b="1" dirty="0"/>
            </a:p>
          </p:txBody>
        </p:sp>
      </p:grpSp>
      <p:pic>
        <p:nvPicPr>
          <p:cNvPr id="22" name="図 21" descr="Energy-GCMamp.png"/>
          <p:cNvPicPr>
            <a:picLocks noChangeAspect="1"/>
          </p:cNvPicPr>
          <p:nvPr/>
        </p:nvPicPr>
        <p:blipFill rotWithShape="1">
          <a:blip r:embed="rId4"/>
          <a:srcRect l="40176"/>
          <a:stretch/>
        </p:blipFill>
        <p:spPr>
          <a:xfrm>
            <a:off x="5364088" y="2514333"/>
            <a:ext cx="2836921" cy="437833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627784" y="2776532"/>
            <a:ext cx="339741" cy="46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2628161" y="4797152"/>
            <a:ext cx="287655" cy="605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5292080" y="4047278"/>
            <a:ext cx="339741" cy="46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5292080" y="6122878"/>
            <a:ext cx="336098" cy="618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45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-32" y="785794"/>
            <a:ext cx="9144000" cy="6072206"/>
          </a:xfrm>
        </p:spPr>
        <p:txBody>
          <a:bodyPr>
            <a:normAutofit/>
          </a:bodyPr>
          <a:lstStyle/>
          <a:p>
            <a:pPr lvl="1"/>
            <a:r>
              <a:rPr lang="en-US" altLang="ja-JP" dirty="0" smtClean="0">
                <a:latin typeface="+mj-lt"/>
              </a:rPr>
              <a:t>Large B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>
                <a:latin typeface="+mj-lt"/>
              </a:rPr>
              <a:t> of the </a:t>
            </a:r>
            <a:r>
              <a:rPr lang="en-US" altLang="ja-JP" dirty="0" err="1"/>
              <a:t>K</a:t>
            </a:r>
            <a:r>
              <a:rPr lang="en-US" altLang="ja-JP" baseline="30000" dirty="0" err="1">
                <a:latin typeface="Symbol" pitchFamily="18" charset="2"/>
              </a:rPr>
              <a:t>p</a:t>
            </a:r>
            <a:r>
              <a:rPr lang="en-US" altLang="ja-JP" dirty="0"/>
              <a:t>=0</a:t>
            </a:r>
            <a:r>
              <a:rPr lang="en-US" altLang="ja-JP" baseline="30000" dirty="0">
                <a:latin typeface="Symbol" pitchFamily="18" charset="2"/>
              </a:rPr>
              <a:t>+</a:t>
            </a:r>
            <a:r>
              <a:rPr lang="en-US" altLang="ja-JP" dirty="0">
                <a:latin typeface="Cambria Math"/>
                <a:ea typeface="Cambria Math"/>
              </a:rPr>
              <a:t>⊗</a:t>
            </a:r>
            <a:r>
              <a:rPr lang="en-US" altLang="ja-JP" dirty="0" err="1">
                <a:latin typeface="Symbol" pitchFamily="18" charset="2"/>
              </a:rPr>
              <a:t>L</a:t>
            </a:r>
            <a:r>
              <a:rPr lang="en-US" altLang="ja-JP" baseline="-25000" dirty="0" err="1"/>
              <a:t>s</a:t>
            </a:r>
            <a:r>
              <a:rPr lang="en-US" altLang="ja-JP" dirty="0"/>
              <a:t> band </a:t>
            </a:r>
            <a:r>
              <a:rPr lang="en-US" altLang="ja-JP" dirty="0" smtClean="0"/>
              <a:t>is due to the </a:t>
            </a:r>
            <a:r>
              <a:rPr lang="en-US" altLang="ja-JP" dirty="0" smtClean="0">
                <a:solidFill>
                  <a:srgbClr val="FF0000"/>
                </a:solidFill>
              </a:rPr>
              <a:t>smaller deformation</a:t>
            </a:r>
            <a:endParaRPr lang="en-US" altLang="ja-JP" dirty="0">
              <a:latin typeface="Symbol" pitchFamily="18" charset="2"/>
            </a:endParaRPr>
          </a:p>
          <a:p>
            <a:pPr lvl="1"/>
            <a:r>
              <a:rPr lang="en-US" altLang="ja-JP" dirty="0">
                <a:latin typeface="Symbol" pitchFamily="18" charset="2"/>
              </a:rPr>
              <a:t>L</a:t>
            </a:r>
            <a:r>
              <a:rPr lang="ja-JP" altLang="en-US" dirty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reduces </a:t>
            </a:r>
            <a:r>
              <a:rPr lang="en-US" altLang="ja-JP" dirty="0">
                <a:solidFill>
                  <a:srgbClr val="FF0000"/>
                </a:solidFill>
              </a:rPr>
              <a:t>the (</a:t>
            </a:r>
            <a:r>
              <a:rPr lang="en-US" altLang="ja-JP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altLang="ja-JP" dirty="0">
                <a:solidFill>
                  <a:srgbClr val="FF0000"/>
                </a:solidFill>
              </a:rPr>
              <a:t>, </a:t>
            </a:r>
            <a:r>
              <a:rPr lang="en-US" altLang="ja-JP" dirty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ja-JP" dirty="0">
                <a:solidFill>
                  <a:srgbClr val="FF0000"/>
                </a:solidFill>
              </a:rPr>
              <a:t>) deformation in the </a:t>
            </a:r>
            <a:r>
              <a:rPr lang="en-US" altLang="ja-JP" dirty="0" err="1">
                <a:solidFill>
                  <a:srgbClr val="FF0000"/>
                </a:solidFill>
              </a:rPr>
              <a:t>K</a:t>
            </a:r>
            <a:r>
              <a:rPr lang="en-US" altLang="ja-JP" baseline="30000" dirty="0" err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dirty="0">
                <a:solidFill>
                  <a:srgbClr val="FF0000"/>
                </a:solidFill>
              </a:rPr>
              <a:t>=0</a:t>
            </a:r>
            <a:r>
              <a:rPr lang="en-US" altLang="ja-JP" baseline="30000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altLang="ja-JP" dirty="0">
                <a:solidFill>
                  <a:srgbClr val="FF0000"/>
                </a:solidFill>
                <a:latin typeface="Cambria Math"/>
                <a:ea typeface="Cambria Math"/>
              </a:rPr>
              <a:t>⊗</a:t>
            </a:r>
            <a:r>
              <a:rPr lang="en-US" altLang="ja-JP" dirty="0" err="1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baseline="-25000" dirty="0" err="1">
                <a:solidFill>
                  <a:srgbClr val="FF0000"/>
                </a:solidFill>
              </a:rPr>
              <a:t>s</a:t>
            </a:r>
            <a:r>
              <a:rPr lang="en-US" altLang="ja-JP" dirty="0">
                <a:solidFill>
                  <a:srgbClr val="FF0000"/>
                </a:solidFill>
              </a:rPr>
              <a:t> band</a:t>
            </a:r>
            <a:r>
              <a:rPr lang="en-US" altLang="ja-JP" dirty="0"/>
              <a:t>, </a:t>
            </a:r>
          </a:p>
          <a:p>
            <a:pPr lvl="1">
              <a:lnSpc>
                <a:spcPts val="2200"/>
              </a:lnSpc>
              <a:buNone/>
            </a:pPr>
            <a:r>
              <a:rPr lang="en-US" altLang="ja-JP" dirty="0"/>
              <a:t>	while the deformation of the </a:t>
            </a:r>
            <a:r>
              <a:rPr lang="en-US" altLang="ja-JP" dirty="0" err="1"/>
              <a:t>K</a:t>
            </a:r>
            <a:r>
              <a:rPr lang="en-US" altLang="ja-JP" baseline="30000" dirty="0" err="1">
                <a:latin typeface="Symbol" pitchFamily="18" charset="2"/>
              </a:rPr>
              <a:t>p</a:t>
            </a:r>
            <a:r>
              <a:rPr lang="en-US" altLang="ja-JP" dirty="0"/>
              <a:t>=2</a:t>
            </a:r>
            <a:r>
              <a:rPr lang="en-US" altLang="ja-JP" baseline="30000" dirty="0">
                <a:latin typeface="Symbol" pitchFamily="18" charset="2"/>
              </a:rPr>
              <a:t>+</a:t>
            </a:r>
            <a:r>
              <a:rPr lang="en-US" altLang="ja-JP" dirty="0">
                <a:latin typeface="Cambria Math"/>
                <a:ea typeface="Cambria Math"/>
              </a:rPr>
              <a:t>⊗</a:t>
            </a:r>
            <a:r>
              <a:rPr lang="en-US" altLang="ja-JP" dirty="0" err="1">
                <a:latin typeface="Symbol" pitchFamily="18" charset="2"/>
              </a:rPr>
              <a:t>L</a:t>
            </a:r>
            <a:r>
              <a:rPr lang="en-US" altLang="ja-JP" baseline="-25000" dirty="0" err="1"/>
              <a:t>s</a:t>
            </a:r>
            <a:r>
              <a:rPr lang="en-US" altLang="ja-JP" dirty="0"/>
              <a:t> band is almost unchanged</a:t>
            </a:r>
          </a:p>
          <a:p>
            <a:pPr lvl="1"/>
            <a:endParaRPr lang="en-US" altLang="ja-JP" sz="2200" dirty="0" smtClean="0">
              <a:latin typeface="Symbol" pitchFamily="18" charset="2"/>
            </a:endParaRPr>
          </a:p>
        </p:txBody>
      </p:sp>
      <p:pic>
        <p:nvPicPr>
          <p:cNvPr id="30" name="図 29" descr="Energy-GCMamp.png"/>
          <p:cNvPicPr>
            <a:picLocks noChangeAspect="1"/>
          </p:cNvPicPr>
          <p:nvPr/>
        </p:nvPicPr>
        <p:blipFill rotWithShape="1">
          <a:blip r:embed="rId3"/>
          <a:srcRect r="54072"/>
          <a:stretch/>
        </p:blipFill>
        <p:spPr>
          <a:xfrm>
            <a:off x="737900" y="2514333"/>
            <a:ext cx="2177916" cy="437833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Results: Deformation change by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particle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323528" y="2132856"/>
            <a:ext cx="6929454" cy="400110"/>
            <a:chOff x="323528" y="1916832"/>
            <a:chExt cx="6929454" cy="40011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23892" y="1944128"/>
              <a:ext cx="3929090" cy="354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323528" y="1916832"/>
              <a:ext cx="285748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/>
                <a:t>Changes of GCM overlap</a:t>
              </a:r>
              <a:endParaRPr kumimoji="1" lang="ja-JP" altLang="en-US" sz="2000" b="1" dirty="0"/>
            </a:p>
          </p:txBody>
        </p:sp>
      </p:grpSp>
      <p:pic>
        <p:nvPicPr>
          <p:cNvPr id="22" name="図 21" descr="Energy-GCMamp.png"/>
          <p:cNvPicPr>
            <a:picLocks noChangeAspect="1"/>
          </p:cNvPicPr>
          <p:nvPr/>
        </p:nvPicPr>
        <p:blipFill rotWithShape="1">
          <a:blip r:embed="rId3"/>
          <a:srcRect l="40176"/>
          <a:stretch/>
        </p:blipFill>
        <p:spPr>
          <a:xfrm>
            <a:off x="5364088" y="2514333"/>
            <a:ext cx="2836921" cy="437833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627784" y="2776532"/>
            <a:ext cx="339741" cy="46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2628161" y="4797152"/>
            <a:ext cx="287655" cy="605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5292080" y="4047278"/>
            <a:ext cx="339741" cy="46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5292080" y="6122878"/>
            <a:ext cx="336098" cy="618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" name="グループ化 18"/>
          <p:cNvGrpSpPr/>
          <p:nvPr/>
        </p:nvGrpSpPr>
        <p:grpSpPr>
          <a:xfrm>
            <a:off x="1898866" y="3573016"/>
            <a:ext cx="4689358" cy="474262"/>
            <a:chOff x="4613574" y="2365816"/>
            <a:chExt cx="4689358" cy="474262"/>
          </a:xfrm>
        </p:grpSpPr>
        <p:cxnSp>
          <p:nvCxnSpPr>
            <p:cNvPr id="36" name="直線矢印コネクタ 35"/>
            <p:cNvCxnSpPr/>
            <p:nvPr/>
          </p:nvCxnSpPr>
          <p:spPr>
            <a:xfrm>
              <a:off x="4613574" y="2729965"/>
              <a:ext cx="4689358" cy="11011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グループ化 27"/>
            <p:cNvGrpSpPr/>
            <p:nvPr/>
          </p:nvGrpSpPr>
          <p:grpSpPr>
            <a:xfrm>
              <a:off x="5270484" y="2365816"/>
              <a:ext cx="3526647" cy="369332"/>
              <a:chOff x="5368107" y="3163776"/>
              <a:chExt cx="3526647" cy="369332"/>
            </a:xfrm>
          </p:grpSpPr>
          <p:sp>
            <p:nvSpPr>
              <p:cNvPr id="34" name="正方形/長方形 33"/>
              <p:cNvSpPr/>
              <p:nvPr/>
            </p:nvSpPr>
            <p:spPr>
              <a:xfrm>
                <a:off x="5368107" y="3163776"/>
                <a:ext cx="35266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altLang="ja-JP" b="1" dirty="0" smtClean="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=0.48, </a:t>
                </a:r>
                <a:r>
                  <a:rPr lang="en-US" altLang="ja-JP" b="1" dirty="0" smtClean="0">
                    <a:solidFill>
                      <a:srgbClr val="FF0000"/>
                    </a:solidFill>
                    <a:latin typeface="Symbol" pitchFamily="18" charset="2"/>
                  </a:rPr>
                  <a:t>g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=21</a:t>
                </a:r>
                <a:r>
                  <a:rPr lang="en-US" altLang="ja-JP" b="1" baseline="30000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∘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)</a:t>
                </a:r>
                <a:r>
                  <a:rPr lang="ja-JP" altLang="en-US" b="1" dirty="0" smtClean="0">
                    <a:solidFill>
                      <a:srgbClr val="FF0000"/>
                    </a:solidFill>
                  </a:rPr>
                  <a:t>　　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altLang="ja-JP" b="1" dirty="0" smtClean="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=0.43, </a:t>
                </a:r>
                <a:r>
                  <a:rPr lang="en-US" altLang="ja-JP" b="1" dirty="0" smtClean="0">
                    <a:solidFill>
                      <a:srgbClr val="FF0000"/>
                    </a:solidFill>
                    <a:latin typeface="Symbol" pitchFamily="18" charset="2"/>
                  </a:rPr>
                  <a:t>g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=15</a:t>
                </a:r>
                <a:r>
                  <a:rPr lang="en-US" altLang="ja-JP" b="1" baseline="30000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∘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)</a:t>
                </a:r>
                <a:endParaRPr lang="ja-JP" altLang="en-US" b="1" dirty="0"/>
              </a:p>
            </p:txBody>
          </p:sp>
          <p:cxnSp>
            <p:nvCxnSpPr>
              <p:cNvPr id="35" name="直線矢印コネクタ 34"/>
              <p:cNvCxnSpPr/>
              <p:nvPr/>
            </p:nvCxnSpPr>
            <p:spPr>
              <a:xfrm>
                <a:off x="6967031" y="3365052"/>
                <a:ext cx="214314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テキスト ボックス 18"/>
          <p:cNvSpPr txBox="1"/>
          <p:nvPr/>
        </p:nvSpPr>
        <p:spPr>
          <a:xfrm>
            <a:off x="2967525" y="4041362"/>
            <a:ext cx="2828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FF0000"/>
                </a:solidFill>
              </a:rPr>
              <a:t>By adding 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+mj-lt"/>
              </a:rPr>
              <a:t> to </a:t>
            </a:r>
            <a:r>
              <a:rPr kumimoji="1" lang="en-US" altLang="ja-JP" sz="2200" b="1" dirty="0" err="1" smtClean="0">
                <a:solidFill>
                  <a:srgbClr val="FF0000"/>
                </a:solidFill>
                <a:latin typeface="+mj-lt"/>
              </a:rPr>
              <a:t>K</a:t>
            </a:r>
            <a:r>
              <a:rPr kumimoji="1" lang="en-US" altLang="ja-JP" sz="2200" b="1" baseline="30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+mj-lt"/>
              </a:rPr>
              <a:t> = 0</a:t>
            </a:r>
            <a:r>
              <a:rPr kumimoji="1" lang="en-US" altLang="ja-JP" sz="2200" b="1" baseline="30000" dirty="0" smtClean="0">
                <a:solidFill>
                  <a:srgbClr val="FF0000"/>
                </a:solidFill>
                <a:latin typeface="+mj-lt"/>
              </a:rPr>
              <a:t>+</a:t>
            </a:r>
            <a:endParaRPr kumimoji="1" lang="ja-JP" altLang="en-US" sz="2200" b="1" baseline="300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40" name="グループ化 21"/>
          <p:cNvGrpSpPr/>
          <p:nvPr/>
        </p:nvGrpSpPr>
        <p:grpSpPr>
          <a:xfrm>
            <a:off x="1898866" y="5723964"/>
            <a:ext cx="4883682" cy="398914"/>
            <a:chOff x="4974802" y="4990235"/>
            <a:chExt cx="4883682" cy="398914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6015724" y="4990235"/>
              <a:ext cx="3000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U</a:t>
              </a:r>
              <a:r>
                <a:rPr kumimoji="1" lang="en-US" altLang="ja-JP" b="1" dirty="0" smtClean="0">
                  <a:solidFill>
                    <a:srgbClr val="FF0000"/>
                  </a:solidFill>
                </a:rPr>
                <a:t>nchanged: </a:t>
              </a:r>
              <a:endParaRPr kumimoji="1" lang="ja-JP" altLang="en-US" b="1" dirty="0"/>
            </a:p>
          </p:txBody>
        </p:sp>
        <p:cxnSp>
          <p:nvCxnSpPr>
            <p:cNvPr id="42" name="直線矢印コネクタ 41"/>
            <p:cNvCxnSpPr/>
            <p:nvPr/>
          </p:nvCxnSpPr>
          <p:spPr>
            <a:xfrm>
              <a:off x="4974802" y="5389149"/>
              <a:ext cx="488368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正方形/長方形 42"/>
            <p:cNvSpPr/>
            <p:nvPr/>
          </p:nvSpPr>
          <p:spPr>
            <a:xfrm>
              <a:off x="7230139" y="4990235"/>
              <a:ext cx="16430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(</a:t>
              </a:r>
              <a:r>
                <a:rPr lang="en-US" altLang="ja-JP" b="1" dirty="0" smtClean="0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=0.48, </a:t>
              </a:r>
              <a:r>
                <a:rPr lang="en-US" altLang="ja-JP" b="1" dirty="0" smtClean="0">
                  <a:solidFill>
                    <a:srgbClr val="FF0000"/>
                  </a:solidFill>
                  <a:latin typeface="Symbol" pitchFamily="18" charset="2"/>
                </a:rPr>
                <a:t>g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=21</a:t>
              </a:r>
              <a:r>
                <a:rPr lang="en-US" altLang="ja-JP" b="1" baseline="300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∘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)</a:t>
              </a:r>
              <a:endParaRPr lang="ja-JP" altLang="en-US" b="1" dirty="0"/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3039533" y="6116533"/>
            <a:ext cx="2828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FF0000"/>
                </a:solidFill>
              </a:rPr>
              <a:t>By adding 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+mj-lt"/>
              </a:rPr>
              <a:t> to </a:t>
            </a:r>
            <a:r>
              <a:rPr kumimoji="1" lang="en-US" altLang="ja-JP" sz="2200" b="1" dirty="0" err="1" smtClean="0">
                <a:solidFill>
                  <a:srgbClr val="FF0000"/>
                </a:solidFill>
                <a:latin typeface="+mj-lt"/>
              </a:rPr>
              <a:t>K</a:t>
            </a:r>
            <a:r>
              <a:rPr kumimoji="1" lang="en-US" altLang="ja-JP" sz="2200" b="1" baseline="30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+mj-lt"/>
              </a:rPr>
              <a:t> = 2</a:t>
            </a:r>
            <a:r>
              <a:rPr kumimoji="1" lang="en-US" altLang="ja-JP" sz="2200" b="1" baseline="30000" dirty="0" smtClean="0">
                <a:solidFill>
                  <a:srgbClr val="FF0000"/>
                </a:solidFill>
                <a:latin typeface="+mj-lt"/>
              </a:rPr>
              <a:t>+</a:t>
            </a:r>
            <a:endParaRPr kumimoji="1" lang="ja-JP" altLang="en-US" sz="2200" b="1" baseline="30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82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-32" y="785794"/>
            <a:ext cx="9144000" cy="6072206"/>
          </a:xfrm>
        </p:spPr>
        <p:txBody>
          <a:bodyPr>
            <a:normAutofit/>
          </a:bodyPr>
          <a:lstStyle/>
          <a:p>
            <a:pPr lvl="1"/>
            <a:endParaRPr lang="en-US" altLang="ja-JP" dirty="0">
              <a:latin typeface="Symbol" pitchFamily="18" charset="2"/>
            </a:endParaRPr>
          </a:p>
          <a:p>
            <a:pPr lvl="1"/>
            <a:endParaRPr lang="en-US" altLang="ja-JP" sz="2200" dirty="0" smtClean="0">
              <a:latin typeface="Symbol" pitchFamily="18" charset="2"/>
            </a:endParaRPr>
          </a:p>
          <a:p>
            <a:pPr lvl="1"/>
            <a:endParaRPr lang="en-US" altLang="ja-JP" sz="2200" dirty="0" smtClean="0">
              <a:latin typeface="Symbol" pitchFamily="18" charset="2"/>
            </a:endParaRPr>
          </a:p>
          <a:p>
            <a:pPr lvl="1"/>
            <a:endParaRPr lang="en-US" altLang="ja-JP" dirty="0">
              <a:latin typeface="Symbol" pitchFamily="18" charset="2"/>
            </a:endParaRPr>
          </a:p>
          <a:p>
            <a:pPr lvl="1"/>
            <a:endParaRPr lang="en-US" altLang="ja-JP" sz="2200" dirty="0" smtClean="0">
              <a:latin typeface="Symbol" pitchFamily="18" charset="2"/>
            </a:endParaRPr>
          </a:p>
          <a:p>
            <a:pPr lvl="1"/>
            <a:endParaRPr lang="en-US" altLang="ja-JP" dirty="0">
              <a:latin typeface="Symbol" pitchFamily="18" charset="2"/>
            </a:endParaRPr>
          </a:p>
          <a:p>
            <a:pPr lvl="1"/>
            <a:endParaRPr lang="en-US" altLang="ja-JP" sz="2200" dirty="0" smtClean="0">
              <a:latin typeface="Symbol" pitchFamily="18" charset="2"/>
            </a:endParaRPr>
          </a:p>
          <a:p>
            <a:pPr lvl="1"/>
            <a:endParaRPr lang="en-US" altLang="ja-JP" dirty="0">
              <a:latin typeface="Symbol" pitchFamily="18" charset="2"/>
            </a:endParaRPr>
          </a:p>
          <a:p>
            <a:pPr lvl="1"/>
            <a:endParaRPr lang="en-US" altLang="ja-JP" sz="2200" dirty="0" smtClean="0">
              <a:latin typeface="Symbol" pitchFamily="18" charset="2"/>
            </a:endParaRPr>
          </a:p>
          <a:p>
            <a:pPr lvl="1"/>
            <a:endParaRPr lang="en-US" altLang="ja-JP" dirty="0">
              <a:latin typeface="Symbol" pitchFamily="18" charset="2"/>
            </a:endParaRPr>
          </a:p>
          <a:p>
            <a:pPr marL="146250" lvl="1" indent="0">
              <a:buNone/>
            </a:pPr>
            <a:endParaRPr lang="en-US" altLang="ja-JP" sz="2000" dirty="0" smtClean="0"/>
          </a:p>
          <a:p>
            <a:pPr lvl="1"/>
            <a:endParaRPr lang="en-US" altLang="ja-JP" sz="2200" dirty="0" smtClean="0">
              <a:latin typeface="Symbol" pitchFamily="18" charset="2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Results: Deformation change by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/>
              <a:t> particle</a:t>
            </a:r>
            <a:endParaRPr kumimoji="1" lang="ja-JP" altLang="en-US" dirty="0"/>
          </a:p>
        </p:txBody>
      </p:sp>
      <p:pic>
        <p:nvPicPr>
          <p:cNvPr id="31" name="図 30" descr="Energy-GCMamp.png"/>
          <p:cNvPicPr>
            <a:picLocks noChangeAspect="1"/>
          </p:cNvPicPr>
          <p:nvPr/>
        </p:nvPicPr>
        <p:blipFill rotWithShape="1">
          <a:blip r:embed="rId3"/>
          <a:srcRect l="41841" t="49999" r="7904" b="-983"/>
          <a:stretch/>
        </p:blipFill>
        <p:spPr>
          <a:xfrm>
            <a:off x="5526813" y="4216317"/>
            <a:ext cx="2383196" cy="223224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81649" y="791598"/>
            <a:ext cx="8496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200" b="1" dirty="0" err="1"/>
              <a:t>K</a:t>
            </a:r>
            <a:r>
              <a:rPr lang="en-US" altLang="ja-JP" sz="2200" b="1" baseline="30000" dirty="0" err="1">
                <a:latin typeface="Symbol" pitchFamily="18" charset="2"/>
              </a:rPr>
              <a:t>p</a:t>
            </a:r>
            <a:r>
              <a:rPr lang="en-US" altLang="ja-JP" sz="2200" b="1" dirty="0"/>
              <a:t>=0</a:t>
            </a:r>
            <a:r>
              <a:rPr lang="en-US" altLang="ja-JP" sz="2200" b="1" baseline="30000" dirty="0">
                <a:latin typeface="Symbol" pitchFamily="18" charset="2"/>
              </a:rPr>
              <a:t>+</a:t>
            </a:r>
            <a:r>
              <a:rPr lang="en-US" altLang="ja-JP" sz="2200" b="1" dirty="0"/>
              <a:t> band: Energy surface is </a:t>
            </a:r>
            <a:r>
              <a:rPr lang="en-US" altLang="ja-JP" sz="2200" b="1" dirty="0">
                <a:solidFill>
                  <a:srgbClr val="FF0000"/>
                </a:solidFill>
              </a:rPr>
              <a:t>soft (flat) against the (</a:t>
            </a:r>
            <a:r>
              <a:rPr lang="en-US" altLang="ja-JP" sz="2200" b="1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altLang="ja-JP" sz="2200" b="1" dirty="0">
                <a:solidFill>
                  <a:srgbClr val="FF0000"/>
                </a:solidFill>
              </a:rPr>
              <a:t>, </a:t>
            </a:r>
            <a:r>
              <a:rPr lang="en-US" altLang="ja-JP" sz="2200" b="1" dirty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ja-JP" sz="2200" b="1" dirty="0">
                <a:solidFill>
                  <a:srgbClr val="FF0000"/>
                </a:solidFill>
              </a:rPr>
              <a:t>)</a:t>
            </a:r>
            <a:r>
              <a:rPr lang="en-US" altLang="ja-JP" sz="2200" b="1" dirty="0"/>
              <a:t> </a:t>
            </a:r>
            <a:r>
              <a:rPr lang="en-US" altLang="ja-JP" sz="2200" b="1" dirty="0">
                <a:solidFill>
                  <a:srgbClr val="FF0000"/>
                </a:solidFill>
              </a:rPr>
              <a:t>reduction</a:t>
            </a:r>
            <a:endParaRPr lang="en-US" altLang="ja-JP" sz="22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137947" y="3754636"/>
            <a:ext cx="62641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200" b="1" dirty="0" err="1"/>
              <a:t>K</a:t>
            </a:r>
            <a:r>
              <a:rPr lang="en-US" altLang="ja-JP" sz="2200" b="1" baseline="30000" dirty="0" err="1">
                <a:latin typeface="Symbol" pitchFamily="18" charset="2"/>
              </a:rPr>
              <a:t>p</a:t>
            </a:r>
            <a:r>
              <a:rPr lang="en-US" altLang="ja-JP" sz="2200" b="1" dirty="0"/>
              <a:t>=2</a:t>
            </a:r>
            <a:r>
              <a:rPr lang="en-US" altLang="ja-JP" sz="2200" b="1" baseline="30000" dirty="0">
                <a:latin typeface="Symbol" pitchFamily="18" charset="2"/>
              </a:rPr>
              <a:t>+</a:t>
            </a:r>
            <a:r>
              <a:rPr lang="en-US" altLang="ja-JP" sz="2200" b="1" dirty="0"/>
              <a:t> band: </a:t>
            </a:r>
            <a:r>
              <a:rPr lang="en-US" altLang="ja-JP" sz="2200" b="1" dirty="0">
                <a:solidFill>
                  <a:srgbClr val="FF0000"/>
                </a:solidFill>
              </a:rPr>
              <a:t>rigid </a:t>
            </a:r>
            <a:r>
              <a:rPr lang="en-US" altLang="ja-JP" sz="2200" b="1" dirty="0"/>
              <a:t>against the deformation change</a:t>
            </a:r>
            <a:endParaRPr lang="en-US" altLang="ja-JP" sz="2200" b="1" dirty="0">
              <a:latin typeface="Symbol" pitchFamily="18" charset="2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868087" y="1208573"/>
            <a:ext cx="7115999" cy="2189168"/>
            <a:chOff x="868087" y="1340768"/>
            <a:chExt cx="7115999" cy="2189168"/>
          </a:xfrm>
        </p:grpSpPr>
        <p:pic>
          <p:nvPicPr>
            <p:cNvPr id="30" name="図 29" descr="Energy-GCMamp.png"/>
            <p:cNvPicPr>
              <a:picLocks noChangeAspect="1"/>
            </p:cNvPicPr>
            <p:nvPr/>
          </p:nvPicPr>
          <p:blipFill rotWithShape="1">
            <a:blip r:embed="rId3"/>
            <a:srcRect r="54072" b="50000"/>
            <a:stretch/>
          </p:blipFill>
          <p:spPr>
            <a:xfrm>
              <a:off x="868087" y="1340768"/>
              <a:ext cx="2177916" cy="2189168"/>
            </a:xfrm>
            <a:prstGeom prst="rect">
              <a:avLst/>
            </a:prstGeom>
          </p:spPr>
        </p:pic>
        <p:pic>
          <p:nvPicPr>
            <p:cNvPr id="22" name="図 21" descr="Energy-GCMamp.png"/>
            <p:cNvPicPr>
              <a:picLocks noChangeAspect="1"/>
            </p:cNvPicPr>
            <p:nvPr/>
          </p:nvPicPr>
          <p:blipFill rotWithShape="1">
            <a:blip r:embed="rId3"/>
            <a:srcRect l="40176" r="7904" b="50000"/>
            <a:stretch/>
          </p:blipFill>
          <p:spPr>
            <a:xfrm>
              <a:off x="5494276" y="1340768"/>
              <a:ext cx="2462100" cy="2189168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>
            <a:xfrm>
              <a:off x="2757971" y="1602967"/>
              <a:ext cx="339741" cy="461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422267" y="2873713"/>
              <a:ext cx="339741" cy="461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>
              <a:off x="2029053" y="2763600"/>
              <a:ext cx="4696273" cy="11011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3046003" y="2827456"/>
              <a:ext cx="2828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solidFill>
                    <a:srgbClr val="FF0000"/>
                  </a:solidFill>
                </a:rPr>
                <a:t>By adding </a:t>
              </a:r>
              <a:r>
                <a:rPr kumimoji="1" lang="en-US" altLang="ja-JP" sz="2000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kumimoji="1" lang="en-US" altLang="ja-JP" sz="2000" dirty="0" smtClean="0">
                  <a:solidFill>
                    <a:srgbClr val="FF0000"/>
                  </a:solidFill>
                  <a:latin typeface="+mj-lt"/>
                </a:rPr>
                <a:t> to </a:t>
              </a:r>
              <a:r>
                <a:rPr kumimoji="1" lang="en-US" altLang="ja-JP" sz="2000" dirty="0" err="1" smtClean="0">
                  <a:solidFill>
                    <a:srgbClr val="FF0000"/>
                  </a:solidFill>
                  <a:latin typeface="+mj-lt"/>
                </a:rPr>
                <a:t>K</a:t>
              </a:r>
              <a:r>
                <a:rPr kumimoji="1" lang="en-US" altLang="ja-JP" sz="2000" baseline="30000" dirty="0" err="1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kumimoji="1" lang="en-US" altLang="ja-JP" sz="2000" dirty="0" smtClean="0">
                  <a:solidFill>
                    <a:srgbClr val="FF0000"/>
                  </a:solidFill>
                  <a:latin typeface="+mj-lt"/>
                </a:rPr>
                <a:t> = 0</a:t>
              </a:r>
              <a:r>
                <a:rPr kumimoji="1" lang="en-US" altLang="ja-JP" sz="2000" baseline="30000" dirty="0" smtClean="0">
                  <a:solidFill>
                    <a:srgbClr val="FF0000"/>
                  </a:solidFill>
                  <a:latin typeface="+mj-lt"/>
                </a:rPr>
                <a:t>+</a:t>
              </a:r>
              <a:endParaRPr kumimoji="1" lang="ja-JP" altLang="en-US" sz="2000" baseline="30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798312" y="1974688"/>
              <a:ext cx="33841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b="1" dirty="0" smtClean="0">
                  <a:solidFill>
                    <a:srgbClr val="FF0000"/>
                  </a:solidFill>
                </a:rPr>
                <a:t>Deformation is reduced</a:t>
              </a:r>
            </a:p>
            <a:p>
              <a:pPr algn="ctr"/>
              <a:r>
                <a:rPr kumimoji="1" lang="en-US" altLang="ja-JP" sz="2200" b="1" dirty="0" smtClean="0">
                  <a:solidFill>
                    <a:srgbClr val="FF0000"/>
                  </a:solidFill>
                </a:rPr>
                <a:t>(slightly) larger B</a:t>
              </a:r>
              <a:r>
                <a:rPr kumimoji="1" lang="en-US" altLang="ja-JP" sz="2200" b="1" baseline="-250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L</a:t>
              </a:r>
              <a:endParaRPr kumimoji="1" lang="ja-JP" altLang="en-US" sz="2200" b="1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7840070" y="3284984"/>
              <a:ext cx="144016" cy="244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827584" y="4216317"/>
            <a:ext cx="2294490" cy="2189168"/>
            <a:chOff x="-1322890" y="3514863"/>
            <a:chExt cx="2294490" cy="2189168"/>
          </a:xfrm>
        </p:grpSpPr>
        <p:pic>
          <p:nvPicPr>
            <p:cNvPr id="29" name="図 28" descr="Energy-GCMamp.png"/>
            <p:cNvPicPr>
              <a:picLocks noChangeAspect="1"/>
            </p:cNvPicPr>
            <p:nvPr/>
          </p:nvPicPr>
          <p:blipFill rotWithShape="1">
            <a:blip r:embed="rId3"/>
            <a:srcRect t="50000" r="54072"/>
            <a:stretch/>
          </p:blipFill>
          <p:spPr>
            <a:xfrm>
              <a:off x="-1322890" y="3514863"/>
              <a:ext cx="2177916" cy="2189168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>
            <a:xfrm>
              <a:off x="611560" y="3717032"/>
              <a:ext cx="360040" cy="518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正方形/長方形 44"/>
          <p:cNvSpPr/>
          <p:nvPr/>
        </p:nvSpPr>
        <p:spPr>
          <a:xfrm>
            <a:off x="5416775" y="5629125"/>
            <a:ext cx="336098" cy="618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2023561" y="5629125"/>
            <a:ext cx="488368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3092220" y="5622780"/>
            <a:ext cx="28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</a:rPr>
              <a:t>By adding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+mj-lt"/>
              </a:rPr>
              <a:t> to </a:t>
            </a:r>
            <a:r>
              <a:rPr kumimoji="1" lang="en-US" altLang="ja-JP" sz="2000" dirty="0" err="1" smtClean="0">
                <a:solidFill>
                  <a:srgbClr val="FF0000"/>
                </a:solidFill>
                <a:latin typeface="+mj-lt"/>
              </a:rPr>
              <a:t>K</a:t>
            </a:r>
            <a:r>
              <a:rPr kumimoji="1" lang="en-US" altLang="ja-JP" sz="2000" baseline="30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+mj-lt"/>
              </a:rPr>
              <a:t> = 2</a:t>
            </a:r>
            <a:r>
              <a:rPr kumimoji="1" lang="en-US" altLang="ja-JP" sz="2000" baseline="30000" dirty="0" smtClean="0">
                <a:solidFill>
                  <a:srgbClr val="FF0000"/>
                </a:solidFill>
                <a:latin typeface="+mj-lt"/>
              </a:rPr>
              <a:t>+</a:t>
            </a:r>
            <a:endParaRPr kumimoji="1" lang="ja-JP" altLang="en-US" sz="2000" baseline="30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770888" y="5189388"/>
            <a:ext cx="3384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b="1" dirty="0" smtClean="0">
                <a:solidFill>
                  <a:srgbClr val="FF0000"/>
                </a:solidFill>
              </a:rPr>
              <a:t>Deformation is u</a:t>
            </a:r>
            <a:r>
              <a:rPr kumimoji="1" lang="en-US" altLang="ja-JP" sz="2200" b="1" dirty="0" smtClean="0">
                <a:solidFill>
                  <a:srgbClr val="FF0000"/>
                </a:solidFill>
              </a:rPr>
              <a:t>nchanged</a:t>
            </a:r>
            <a:endParaRPr kumimoji="1" lang="ja-JP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8798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-32" y="785794"/>
            <a:ext cx="9144000" cy="6072206"/>
          </a:xfrm>
        </p:spPr>
        <p:txBody>
          <a:bodyPr>
            <a:normAutofit/>
          </a:bodyPr>
          <a:lstStyle/>
          <a:p>
            <a:pPr lvl="1"/>
            <a:endParaRPr lang="en-US" altLang="ja-JP" dirty="0">
              <a:latin typeface="Symbol" pitchFamily="18" charset="2"/>
            </a:endParaRPr>
          </a:p>
          <a:p>
            <a:pPr lvl="1"/>
            <a:endParaRPr lang="en-US" altLang="ja-JP" sz="2200" dirty="0" smtClean="0">
              <a:latin typeface="Symbol" pitchFamily="18" charset="2"/>
            </a:endParaRPr>
          </a:p>
          <a:p>
            <a:pPr lvl="1"/>
            <a:endParaRPr lang="en-US" altLang="ja-JP" sz="2200" dirty="0" smtClean="0">
              <a:latin typeface="Symbol" pitchFamily="18" charset="2"/>
            </a:endParaRPr>
          </a:p>
          <a:p>
            <a:pPr lvl="1"/>
            <a:endParaRPr lang="en-US" altLang="ja-JP" dirty="0">
              <a:latin typeface="Symbol" pitchFamily="18" charset="2"/>
            </a:endParaRPr>
          </a:p>
          <a:p>
            <a:pPr lvl="1"/>
            <a:endParaRPr lang="en-US" altLang="ja-JP" sz="2200" dirty="0" smtClean="0">
              <a:latin typeface="Symbol" pitchFamily="18" charset="2"/>
            </a:endParaRPr>
          </a:p>
          <a:p>
            <a:pPr lvl="1"/>
            <a:endParaRPr lang="en-US" altLang="ja-JP" dirty="0">
              <a:latin typeface="Symbol" pitchFamily="18" charset="2"/>
            </a:endParaRPr>
          </a:p>
          <a:p>
            <a:pPr lvl="1"/>
            <a:endParaRPr lang="en-US" altLang="ja-JP" sz="2200" dirty="0" smtClean="0">
              <a:latin typeface="Symbol" pitchFamily="18" charset="2"/>
            </a:endParaRPr>
          </a:p>
          <a:p>
            <a:pPr lvl="1"/>
            <a:endParaRPr lang="en-US" altLang="ja-JP" dirty="0">
              <a:latin typeface="Symbol" pitchFamily="18" charset="2"/>
            </a:endParaRPr>
          </a:p>
          <a:p>
            <a:pPr lvl="1"/>
            <a:endParaRPr lang="en-US" altLang="ja-JP" sz="2200" dirty="0" smtClean="0">
              <a:latin typeface="Symbol" pitchFamily="18" charset="2"/>
            </a:endParaRPr>
          </a:p>
          <a:p>
            <a:pPr lvl="1"/>
            <a:endParaRPr lang="en-US" altLang="ja-JP" dirty="0">
              <a:latin typeface="Symbol" pitchFamily="18" charset="2"/>
            </a:endParaRPr>
          </a:p>
          <a:p>
            <a:pPr marL="146250" lvl="1" indent="0">
              <a:buNone/>
            </a:pPr>
            <a:endParaRPr lang="en-US" altLang="ja-JP" sz="2000" dirty="0" smtClean="0"/>
          </a:p>
          <a:p>
            <a:pPr lvl="1"/>
            <a:endParaRPr lang="en-US" altLang="ja-JP" sz="2200" dirty="0" smtClean="0">
              <a:latin typeface="Symbol" pitchFamily="18" charset="2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Results: Deformation change by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/>
              <a:t> particle</a:t>
            </a:r>
            <a:endParaRPr kumimoji="1" lang="ja-JP" altLang="en-US" dirty="0"/>
          </a:p>
        </p:txBody>
      </p:sp>
      <p:pic>
        <p:nvPicPr>
          <p:cNvPr id="31" name="図 30" descr="Energy-GCMamp.png"/>
          <p:cNvPicPr>
            <a:picLocks noChangeAspect="1"/>
          </p:cNvPicPr>
          <p:nvPr/>
        </p:nvPicPr>
        <p:blipFill rotWithShape="1">
          <a:blip r:embed="rId3"/>
          <a:srcRect l="41841" t="49999" r="7904" b="-983"/>
          <a:stretch/>
        </p:blipFill>
        <p:spPr>
          <a:xfrm>
            <a:off x="5526813" y="4216317"/>
            <a:ext cx="2383196" cy="223224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81649" y="791598"/>
            <a:ext cx="8496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200" b="1" dirty="0" err="1"/>
              <a:t>K</a:t>
            </a:r>
            <a:r>
              <a:rPr lang="en-US" altLang="ja-JP" sz="2200" b="1" baseline="30000" dirty="0" err="1">
                <a:latin typeface="Symbol" pitchFamily="18" charset="2"/>
              </a:rPr>
              <a:t>p</a:t>
            </a:r>
            <a:r>
              <a:rPr lang="en-US" altLang="ja-JP" sz="2200" b="1" dirty="0"/>
              <a:t>=0</a:t>
            </a:r>
            <a:r>
              <a:rPr lang="en-US" altLang="ja-JP" sz="2200" b="1" baseline="30000" dirty="0">
                <a:latin typeface="Symbol" pitchFamily="18" charset="2"/>
              </a:rPr>
              <a:t>+</a:t>
            </a:r>
            <a:r>
              <a:rPr lang="en-US" altLang="ja-JP" sz="2200" b="1" dirty="0"/>
              <a:t> band: Energy surface is </a:t>
            </a:r>
            <a:r>
              <a:rPr lang="en-US" altLang="ja-JP" sz="2200" b="1" dirty="0">
                <a:solidFill>
                  <a:srgbClr val="FF0000"/>
                </a:solidFill>
              </a:rPr>
              <a:t>soft (flat) against the (</a:t>
            </a:r>
            <a:r>
              <a:rPr lang="en-US" altLang="ja-JP" sz="2200" b="1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altLang="ja-JP" sz="2200" b="1" dirty="0">
                <a:solidFill>
                  <a:srgbClr val="FF0000"/>
                </a:solidFill>
              </a:rPr>
              <a:t>, </a:t>
            </a:r>
            <a:r>
              <a:rPr lang="en-US" altLang="ja-JP" sz="2200" b="1" dirty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ja-JP" sz="2200" b="1" dirty="0">
                <a:solidFill>
                  <a:srgbClr val="FF0000"/>
                </a:solidFill>
              </a:rPr>
              <a:t>)</a:t>
            </a:r>
            <a:r>
              <a:rPr lang="en-US" altLang="ja-JP" sz="2200" b="1" dirty="0"/>
              <a:t> </a:t>
            </a:r>
            <a:r>
              <a:rPr lang="en-US" altLang="ja-JP" sz="2200" b="1" dirty="0">
                <a:solidFill>
                  <a:srgbClr val="FF0000"/>
                </a:solidFill>
              </a:rPr>
              <a:t>reduction</a:t>
            </a:r>
            <a:endParaRPr lang="en-US" altLang="ja-JP" sz="22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137947" y="3754636"/>
            <a:ext cx="62641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200" b="1" dirty="0" err="1"/>
              <a:t>K</a:t>
            </a:r>
            <a:r>
              <a:rPr lang="en-US" altLang="ja-JP" sz="2200" b="1" baseline="30000" dirty="0" err="1">
                <a:latin typeface="Symbol" pitchFamily="18" charset="2"/>
              </a:rPr>
              <a:t>p</a:t>
            </a:r>
            <a:r>
              <a:rPr lang="en-US" altLang="ja-JP" sz="2200" b="1" dirty="0"/>
              <a:t>=2</a:t>
            </a:r>
            <a:r>
              <a:rPr lang="en-US" altLang="ja-JP" sz="2200" b="1" baseline="30000" dirty="0">
                <a:latin typeface="Symbol" pitchFamily="18" charset="2"/>
              </a:rPr>
              <a:t>+</a:t>
            </a:r>
            <a:r>
              <a:rPr lang="en-US" altLang="ja-JP" sz="2200" b="1" dirty="0"/>
              <a:t> band: </a:t>
            </a:r>
            <a:r>
              <a:rPr lang="en-US" altLang="ja-JP" sz="2200" b="1" dirty="0">
                <a:solidFill>
                  <a:srgbClr val="FF0000"/>
                </a:solidFill>
              </a:rPr>
              <a:t>rigid </a:t>
            </a:r>
            <a:r>
              <a:rPr lang="en-US" altLang="ja-JP" sz="2200" b="1" dirty="0"/>
              <a:t>against the deformation change</a:t>
            </a:r>
            <a:endParaRPr lang="en-US" altLang="ja-JP" sz="2200" b="1" dirty="0">
              <a:latin typeface="Symbol" pitchFamily="18" charset="2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868087" y="1208573"/>
            <a:ext cx="7115999" cy="2189168"/>
            <a:chOff x="868087" y="1340768"/>
            <a:chExt cx="7115999" cy="2189168"/>
          </a:xfrm>
        </p:grpSpPr>
        <p:pic>
          <p:nvPicPr>
            <p:cNvPr id="30" name="図 29" descr="Energy-GCMamp.png"/>
            <p:cNvPicPr>
              <a:picLocks noChangeAspect="1"/>
            </p:cNvPicPr>
            <p:nvPr/>
          </p:nvPicPr>
          <p:blipFill rotWithShape="1">
            <a:blip r:embed="rId3"/>
            <a:srcRect r="54072" b="50000"/>
            <a:stretch/>
          </p:blipFill>
          <p:spPr>
            <a:xfrm>
              <a:off x="868087" y="1340768"/>
              <a:ext cx="2177916" cy="2189168"/>
            </a:xfrm>
            <a:prstGeom prst="rect">
              <a:avLst/>
            </a:prstGeom>
          </p:spPr>
        </p:pic>
        <p:pic>
          <p:nvPicPr>
            <p:cNvPr id="22" name="図 21" descr="Energy-GCMamp.png"/>
            <p:cNvPicPr>
              <a:picLocks noChangeAspect="1"/>
            </p:cNvPicPr>
            <p:nvPr/>
          </p:nvPicPr>
          <p:blipFill rotWithShape="1">
            <a:blip r:embed="rId3"/>
            <a:srcRect l="40176" r="7904" b="50000"/>
            <a:stretch/>
          </p:blipFill>
          <p:spPr>
            <a:xfrm>
              <a:off x="5494276" y="1340768"/>
              <a:ext cx="2462100" cy="2189168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>
            <a:xfrm>
              <a:off x="2757971" y="1602967"/>
              <a:ext cx="339741" cy="461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422267" y="2873713"/>
              <a:ext cx="339741" cy="461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>
              <a:off x="2029053" y="2763600"/>
              <a:ext cx="4696273" cy="11011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3046003" y="2827456"/>
              <a:ext cx="2828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solidFill>
                    <a:srgbClr val="FF0000"/>
                  </a:solidFill>
                </a:rPr>
                <a:t>By adding </a:t>
              </a:r>
              <a:r>
                <a:rPr kumimoji="1" lang="en-US" altLang="ja-JP" sz="2000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kumimoji="1" lang="en-US" altLang="ja-JP" sz="2000" dirty="0" smtClean="0">
                  <a:solidFill>
                    <a:srgbClr val="FF0000"/>
                  </a:solidFill>
                  <a:latin typeface="+mj-lt"/>
                </a:rPr>
                <a:t> to </a:t>
              </a:r>
              <a:r>
                <a:rPr kumimoji="1" lang="en-US" altLang="ja-JP" sz="2000" dirty="0" err="1" smtClean="0">
                  <a:solidFill>
                    <a:srgbClr val="FF0000"/>
                  </a:solidFill>
                  <a:latin typeface="+mj-lt"/>
                </a:rPr>
                <a:t>K</a:t>
              </a:r>
              <a:r>
                <a:rPr kumimoji="1" lang="en-US" altLang="ja-JP" sz="2000" baseline="30000" dirty="0" err="1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kumimoji="1" lang="en-US" altLang="ja-JP" sz="2000" dirty="0" smtClean="0">
                  <a:solidFill>
                    <a:srgbClr val="FF0000"/>
                  </a:solidFill>
                  <a:latin typeface="+mj-lt"/>
                </a:rPr>
                <a:t> = 0</a:t>
              </a:r>
              <a:r>
                <a:rPr kumimoji="1" lang="en-US" altLang="ja-JP" sz="2000" baseline="30000" dirty="0" smtClean="0">
                  <a:solidFill>
                    <a:srgbClr val="FF0000"/>
                  </a:solidFill>
                  <a:latin typeface="+mj-lt"/>
                </a:rPr>
                <a:t>+</a:t>
              </a:r>
              <a:endParaRPr kumimoji="1" lang="ja-JP" altLang="en-US" sz="2000" baseline="30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798312" y="1974688"/>
              <a:ext cx="33841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b="1" dirty="0" smtClean="0">
                  <a:solidFill>
                    <a:srgbClr val="FF0000"/>
                  </a:solidFill>
                </a:rPr>
                <a:t>Deformation is reduced</a:t>
              </a:r>
            </a:p>
            <a:p>
              <a:pPr algn="ctr"/>
              <a:r>
                <a:rPr kumimoji="1" lang="en-US" altLang="ja-JP" sz="2200" b="1" dirty="0" smtClean="0">
                  <a:solidFill>
                    <a:srgbClr val="FF0000"/>
                  </a:solidFill>
                </a:rPr>
                <a:t>(slightly) larger B</a:t>
              </a:r>
              <a:r>
                <a:rPr kumimoji="1" lang="en-US" altLang="ja-JP" sz="2200" b="1" baseline="-250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L</a:t>
              </a:r>
              <a:endParaRPr kumimoji="1" lang="ja-JP" altLang="en-US" sz="2200" b="1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7840070" y="3284984"/>
              <a:ext cx="144016" cy="244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827584" y="4216317"/>
            <a:ext cx="2294490" cy="2189168"/>
            <a:chOff x="-1322890" y="3514863"/>
            <a:chExt cx="2294490" cy="2189168"/>
          </a:xfrm>
        </p:grpSpPr>
        <p:pic>
          <p:nvPicPr>
            <p:cNvPr id="29" name="図 28" descr="Energy-GCMamp.png"/>
            <p:cNvPicPr>
              <a:picLocks noChangeAspect="1"/>
            </p:cNvPicPr>
            <p:nvPr/>
          </p:nvPicPr>
          <p:blipFill rotWithShape="1">
            <a:blip r:embed="rId3"/>
            <a:srcRect t="50000" r="54072"/>
            <a:stretch/>
          </p:blipFill>
          <p:spPr>
            <a:xfrm>
              <a:off x="-1322890" y="3514863"/>
              <a:ext cx="2177916" cy="2189168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>
            <a:xfrm>
              <a:off x="611560" y="3717032"/>
              <a:ext cx="360040" cy="518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正方形/長方形 44"/>
          <p:cNvSpPr/>
          <p:nvPr/>
        </p:nvSpPr>
        <p:spPr>
          <a:xfrm>
            <a:off x="5416775" y="5629125"/>
            <a:ext cx="336098" cy="618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2023561" y="5629125"/>
            <a:ext cx="488368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3092220" y="5622780"/>
            <a:ext cx="28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</a:rPr>
              <a:t>By adding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+mj-lt"/>
              </a:rPr>
              <a:t> to </a:t>
            </a:r>
            <a:r>
              <a:rPr kumimoji="1" lang="en-US" altLang="ja-JP" sz="2000" dirty="0" err="1" smtClean="0">
                <a:solidFill>
                  <a:srgbClr val="FF0000"/>
                </a:solidFill>
                <a:latin typeface="+mj-lt"/>
              </a:rPr>
              <a:t>K</a:t>
            </a:r>
            <a:r>
              <a:rPr kumimoji="1" lang="en-US" altLang="ja-JP" sz="2000" baseline="30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+mj-lt"/>
              </a:rPr>
              <a:t> = 2</a:t>
            </a:r>
            <a:r>
              <a:rPr kumimoji="1" lang="en-US" altLang="ja-JP" sz="2000" baseline="30000" dirty="0" smtClean="0">
                <a:solidFill>
                  <a:srgbClr val="FF0000"/>
                </a:solidFill>
                <a:latin typeface="+mj-lt"/>
              </a:rPr>
              <a:t>+</a:t>
            </a:r>
            <a:endParaRPr kumimoji="1" lang="ja-JP" altLang="en-US" sz="2000" baseline="30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770888" y="5189388"/>
            <a:ext cx="3384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b="1" dirty="0" smtClean="0">
                <a:solidFill>
                  <a:srgbClr val="FF0000"/>
                </a:solidFill>
              </a:rPr>
              <a:t>Deformation is u</a:t>
            </a:r>
            <a:r>
              <a:rPr kumimoji="1" lang="en-US" altLang="ja-JP" sz="2200" b="1" dirty="0" smtClean="0">
                <a:solidFill>
                  <a:srgbClr val="FF0000"/>
                </a:solidFill>
              </a:rPr>
              <a:t>nchanged</a:t>
            </a:r>
            <a:endParaRPr kumimoji="1" lang="ja-JP" altLang="en-US" sz="22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54755" y="831939"/>
            <a:ext cx="9062351" cy="2781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/>
          <p:cNvGrpSpPr/>
          <p:nvPr/>
        </p:nvGrpSpPr>
        <p:grpSpPr>
          <a:xfrm>
            <a:off x="1547664" y="875888"/>
            <a:ext cx="6048672" cy="2886258"/>
            <a:chOff x="1115616" y="902781"/>
            <a:chExt cx="6048672" cy="2886258"/>
          </a:xfrm>
        </p:grpSpPr>
        <p:sp>
          <p:nvSpPr>
            <p:cNvPr id="35" name="正方形/長方形 34"/>
            <p:cNvSpPr/>
            <p:nvPr/>
          </p:nvSpPr>
          <p:spPr>
            <a:xfrm>
              <a:off x="1115616" y="902781"/>
              <a:ext cx="6048672" cy="2886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7" name="グループ化 36"/>
            <p:cNvGrpSpPr/>
            <p:nvPr/>
          </p:nvGrpSpPr>
          <p:grpSpPr>
            <a:xfrm>
              <a:off x="1403648" y="1064416"/>
              <a:ext cx="5558200" cy="2581414"/>
              <a:chOff x="1403648" y="1136424"/>
              <a:chExt cx="5558200" cy="2581414"/>
            </a:xfrm>
          </p:grpSpPr>
          <p:pic>
            <p:nvPicPr>
              <p:cNvPr id="38" name="図 37" descr="Mg24_level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3648" y="1136424"/>
                <a:ext cx="5558200" cy="2581414"/>
              </a:xfrm>
              <a:prstGeom prst="rect">
                <a:avLst/>
              </a:prstGeom>
            </p:spPr>
          </p:pic>
          <p:cxnSp>
            <p:nvCxnSpPr>
              <p:cNvPr id="39" name="直線矢印コネクタ 38"/>
              <p:cNvCxnSpPr/>
              <p:nvPr/>
            </p:nvCxnSpPr>
            <p:spPr>
              <a:xfrm flipV="1">
                <a:off x="2528882" y="1844824"/>
                <a:ext cx="0" cy="118299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矢印コネクタ 39"/>
              <p:cNvCxnSpPr/>
              <p:nvPr/>
            </p:nvCxnSpPr>
            <p:spPr>
              <a:xfrm flipV="1">
                <a:off x="4283968" y="2348880"/>
                <a:ext cx="1588" cy="67893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矢印コネクタ 40"/>
              <p:cNvCxnSpPr/>
              <p:nvPr/>
            </p:nvCxnSpPr>
            <p:spPr>
              <a:xfrm flipV="1">
                <a:off x="5940152" y="2427131"/>
                <a:ext cx="0" cy="58459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テキスト ボックス 41"/>
              <p:cNvSpPr txBox="1"/>
              <p:nvPr/>
            </p:nvSpPr>
            <p:spPr>
              <a:xfrm>
                <a:off x="2515852" y="2288542"/>
                <a:ext cx="6429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dirty="0" smtClean="0">
                    <a:solidFill>
                      <a:srgbClr val="FF0000"/>
                    </a:solidFill>
                  </a:rPr>
                  <a:t>Ex</a:t>
                </a:r>
                <a:endParaRPr kumimoji="1" lang="ja-JP" altLang="en-US" sz="2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4322521" y="2503985"/>
                <a:ext cx="6429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dirty="0" smtClean="0">
                    <a:solidFill>
                      <a:srgbClr val="FF0000"/>
                    </a:solidFill>
                  </a:rPr>
                  <a:t>Ex</a:t>
                </a:r>
                <a:endParaRPr kumimoji="1" lang="ja-JP" altLang="en-US" sz="2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5941930" y="2602899"/>
                <a:ext cx="6429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dirty="0" smtClean="0">
                    <a:solidFill>
                      <a:srgbClr val="FF0000"/>
                    </a:solidFill>
                  </a:rPr>
                  <a:t>Ex</a:t>
                </a:r>
                <a:endParaRPr kumimoji="1" lang="ja-JP" altLang="en-US" sz="22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3" name="テキスト ボックス 12"/>
          <p:cNvSpPr txBox="1"/>
          <p:nvPr/>
        </p:nvSpPr>
        <p:spPr>
          <a:xfrm>
            <a:off x="1691680" y="909881"/>
            <a:ext cx="570221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b="1" dirty="0" smtClean="0">
                <a:solidFill>
                  <a:srgbClr val="FF0000"/>
                </a:solidFill>
              </a:rPr>
              <a:t>Reflecting the rigid feature of the </a:t>
            </a:r>
            <a:r>
              <a:rPr lang="en-US" altLang="ja-JP" sz="2200" b="1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200" b="1" baseline="30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 = 2</a:t>
            </a:r>
            <a:r>
              <a:rPr lang="en-US" altLang="ja-JP" sz="2200" b="1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 band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Deformation change by </a:t>
            </a:r>
            <a:r>
              <a:rPr lang="en-US" altLang="ja-JP" dirty="0" smtClean="0">
                <a:latin typeface="Symbol" pitchFamily="18" charset="2"/>
              </a:rPr>
              <a:t>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kumimoji="1" lang="en-US" altLang="ja-JP" dirty="0" smtClean="0">
                <a:latin typeface="+mj-lt"/>
              </a:rPr>
              <a:t>Many authors predict the deformation change by </a:t>
            </a:r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 in </a:t>
            </a:r>
            <a:r>
              <a:rPr kumimoji="1" lang="en-US" altLang="ja-JP" i="1" dirty="0" smtClean="0"/>
              <a:t>s</a:t>
            </a:r>
            <a:r>
              <a:rPr kumimoji="1" lang="en-US" altLang="ja-JP" dirty="0" smtClean="0"/>
              <a:t>-orbit</a:t>
            </a:r>
            <a:endParaRPr kumimoji="1" lang="ja-JP" altLang="en-US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107504" y="1452637"/>
            <a:ext cx="4031374" cy="2192387"/>
            <a:chOff x="472351" y="2929616"/>
            <a:chExt cx="4031374" cy="2192387"/>
          </a:xfrm>
        </p:grpSpPr>
        <p:pic>
          <p:nvPicPr>
            <p:cNvPr id="4" name="コンテンツ プレースホルダ 49" descr="C13L_C12_POS.png"/>
            <p:cNvPicPr>
              <a:picLocks noChangeAspect="1"/>
            </p:cNvPicPr>
            <p:nvPr/>
          </p:nvPicPr>
          <p:blipFill>
            <a:blip r:embed="rId2"/>
            <a:srcRect r="10102"/>
            <a:stretch>
              <a:fillRect/>
            </a:stretch>
          </p:blipFill>
          <p:spPr>
            <a:xfrm>
              <a:off x="472351" y="2929616"/>
              <a:ext cx="4031374" cy="2192387"/>
            </a:xfrm>
            <a:prstGeom prst="rect">
              <a:avLst/>
            </a:prstGeom>
          </p:spPr>
        </p:pic>
        <p:grpSp>
          <p:nvGrpSpPr>
            <p:cNvPr id="5" name="グループ化 21"/>
            <p:cNvGrpSpPr/>
            <p:nvPr/>
          </p:nvGrpSpPr>
          <p:grpSpPr>
            <a:xfrm>
              <a:off x="1187624" y="2967335"/>
              <a:ext cx="1672697" cy="461665"/>
              <a:chOff x="612416" y="612424"/>
              <a:chExt cx="1672697" cy="461665"/>
            </a:xfrm>
          </p:grpSpPr>
          <p:sp>
            <p:nvSpPr>
              <p:cNvPr id="6" name="テキスト ボックス 5"/>
              <p:cNvSpPr txBox="1"/>
              <p:nvPr/>
            </p:nvSpPr>
            <p:spPr>
              <a:xfrm>
                <a:off x="826729" y="612424"/>
                <a:ext cx="14583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 smtClean="0">
                    <a:latin typeface="Century" pitchFamily="18" charset="0"/>
                  </a:rPr>
                  <a:t>C (AMD)</a:t>
                </a:r>
                <a:endParaRPr kumimoji="1" lang="ja-JP" altLang="en-US" sz="2400" b="1" dirty="0">
                  <a:latin typeface="Century" pitchFamily="18" charset="0"/>
                </a:endParaRPr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683854" y="683862"/>
                <a:ext cx="2904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b="1" baseline="-25000" dirty="0" smtClean="0">
                    <a:latin typeface="Symbol" pitchFamily="18" charset="2"/>
                    <a:ea typeface="Cambria Math"/>
                  </a:rPr>
                  <a:t>L</a:t>
                </a:r>
                <a:endParaRPr lang="ja-JP" altLang="en-US" dirty="0"/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>
                <a:off x="612416" y="642918"/>
                <a:ext cx="3545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b="1" baseline="30000" dirty="0" smtClean="0">
                    <a:latin typeface="Century" pitchFamily="18" charset="0"/>
                  </a:rPr>
                  <a:t>13</a:t>
                </a:r>
                <a:endParaRPr lang="ja-JP" altLang="en-US" dirty="0"/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>
              <a:off x="1187626" y="3505680"/>
              <a:ext cx="3300598" cy="1158811"/>
              <a:chOff x="1187011" y="3443729"/>
              <a:chExt cx="3300598" cy="1158811"/>
            </a:xfrm>
          </p:grpSpPr>
          <p:sp>
            <p:nvSpPr>
              <p:cNvPr id="10" name="正方形/長方形 9"/>
              <p:cNvSpPr/>
              <p:nvPr/>
            </p:nvSpPr>
            <p:spPr>
              <a:xfrm>
                <a:off x="2267129" y="3871105"/>
                <a:ext cx="22204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 smtClean="0">
                    <a:solidFill>
                      <a:srgbClr val="FF0000"/>
                    </a:solidFill>
                  </a:rPr>
                  <a:t>adding  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latin typeface="Symbol" pitchFamily="18" charset="2"/>
                  </a:rPr>
                  <a:t>L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in </a:t>
                </a:r>
                <a:r>
                  <a:rPr lang="en-US" altLang="ja-JP" sz="2000" i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-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orbit</a:t>
                </a:r>
                <a:endParaRPr lang="ja-JP" altLang="en-US" sz="2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" name="直線矢印コネクタ 10"/>
              <p:cNvCxnSpPr/>
              <p:nvPr/>
            </p:nvCxnSpPr>
            <p:spPr>
              <a:xfrm flipH="1">
                <a:off x="1187011" y="3443729"/>
                <a:ext cx="2021029" cy="115881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74512"/>
            <a:ext cx="2863745" cy="232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46" y="4380249"/>
            <a:ext cx="3876726" cy="156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4734272" y="5938828"/>
            <a:ext cx="4374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ja-JP" sz="1600" dirty="0"/>
              <a:t>Bing-Nan Lu, et al., Phys. Rev. C </a:t>
            </a:r>
            <a:r>
              <a:rPr lang="da-DK" altLang="ja-JP" sz="1600" b="1" dirty="0"/>
              <a:t>84</a:t>
            </a:r>
            <a:r>
              <a:rPr lang="da-DK" altLang="ja-JP" sz="1600" dirty="0"/>
              <a:t>, 014328 (2011)</a:t>
            </a:r>
            <a:endParaRPr lang="ja-JP" altLang="en-US" sz="1600" dirty="0"/>
          </a:p>
        </p:txBody>
      </p:sp>
      <p:sp>
        <p:nvSpPr>
          <p:cNvPr id="29" name="正方形/長方形 28"/>
          <p:cNvSpPr/>
          <p:nvPr/>
        </p:nvSpPr>
        <p:spPr>
          <a:xfrm>
            <a:off x="467544" y="6546830"/>
            <a:ext cx="49199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M. T. Win and K. </a:t>
            </a:r>
            <a:r>
              <a:rPr lang="en-US" altLang="ja-JP" sz="1600" dirty="0" err="1"/>
              <a:t>Hagino</a:t>
            </a:r>
            <a:r>
              <a:rPr lang="en-US" altLang="ja-JP" sz="1600" dirty="0"/>
              <a:t>, </a:t>
            </a:r>
            <a:r>
              <a:rPr lang="en-US" altLang="ja-JP" sz="1600" dirty="0" smtClean="0"/>
              <a:t>Phys</a:t>
            </a:r>
            <a:r>
              <a:rPr lang="en-US" altLang="ja-JP" sz="1600" dirty="0"/>
              <a:t>. Rev. C </a:t>
            </a:r>
            <a:r>
              <a:rPr lang="en-US" altLang="ja-JP" sz="1600" b="1" dirty="0"/>
              <a:t>78</a:t>
            </a:r>
            <a:r>
              <a:rPr lang="en-US" altLang="ja-JP" sz="1600" dirty="0"/>
              <a:t>, 054311(2008)</a:t>
            </a:r>
            <a:endParaRPr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31991" y="3892986"/>
            <a:ext cx="627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Ex.) Deformation change in </a:t>
            </a:r>
            <a:r>
              <a:rPr kumimoji="1" lang="en-US" altLang="ja-JP" sz="2000" baseline="30000" dirty="0" smtClean="0"/>
              <a:t>13</a:t>
            </a:r>
            <a:r>
              <a:rPr kumimoji="1" lang="en-US" altLang="ja-JP" sz="2000" baseline="-25000" dirty="0" smtClean="0">
                <a:latin typeface="Symbol" pitchFamily="18" charset="2"/>
              </a:rPr>
              <a:t>L</a:t>
            </a:r>
            <a:r>
              <a:rPr kumimoji="1" lang="en-US" altLang="ja-JP" sz="2000" dirty="0" smtClean="0"/>
              <a:t>C </a:t>
            </a:r>
            <a:r>
              <a:rPr lang="en-US" altLang="ja-JP" sz="2000" dirty="0" smtClean="0"/>
              <a:t>predicted by </a:t>
            </a:r>
            <a:r>
              <a:rPr kumimoji="1" lang="en-US" altLang="ja-JP" sz="2000" dirty="0" smtClean="0"/>
              <a:t>RMF calc.</a:t>
            </a:r>
            <a:endParaRPr kumimoji="1" lang="ja-JP" altLang="en-US" sz="2000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3913376" y="1370835"/>
            <a:ext cx="5267136" cy="2562221"/>
            <a:chOff x="0" y="2857497"/>
            <a:chExt cx="5267136" cy="2562221"/>
          </a:xfrm>
        </p:grpSpPr>
        <p:pic>
          <p:nvPicPr>
            <p:cNvPr id="19" name="図 18" descr="C13L_binding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928934"/>
              <a:ext cx="5267136" cy="2490784"/>
            </a:xfrm>
            <a:prstGeom prst="rect">
              <a:avLst/>
            </a:prstGeom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2125458" y="4392751"/>
              <a:ext cx="17145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baseline="30000" dirty="0" smtClean="0">
                  <a:solidFill>
                    <a:schemeClr val="tx2"/>
                  </a:solidFill>
                  <a:latin typeface="Cambria Math"/>
                  <a:ea typeface="Cambria Math"/>
                </a:rPr>
                <a:t>12</a:t>
              </a:r>
              <a:r>
                <a:rPr lang="en-US" altLang="ja-JP" sz="1600" b="1" dirty="0" smtClean="0">
                  <a:solidFill>
                    <a:schemeClr val="tx2"/>
                  </a:solidFill>
                  <a:latin typeface="Cambria Math"/>
                  <a:ea typeface="Cambria Math"/>
                </a:rPr>
                <a:t>C(Pos)⊗</a:t>
              </a:r>
              <a:r>
                <a:rPr lang="en-US" altLang="ja-JP" sz="1600" b="1" dirty="0" smtClean="0">
                  <a:solidFill>
                    <a:schemeClr val="tx2"/>
                  </a:solidFill>
                  <a:latin typeface="Symbol" pitchFamily="18" charset="2"/>
                </a:rPr>
                <a:t>L</a:t>
              </a:r>
              <a:r>
                <a:rPr lang="en-US" altLang="ja-JP" sz="1600" b="1" dirty="0" smtClean="0">
                  <a:solidFill>
                    <a:schemeClr val="tx2"/>
                  </a:solidFill>
                </a:rPr>
                <a:t>(p)</a:t>
              </a:r>
              <a:endParaRPr kumimoji="1" lang="ja-JP" altLang="en-US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623930" y="3131106"/>
              <a:ext cx="1838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baseline="300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12</a:t>
              </a:r>
              <a:r>
                <a:rPr lang="en-US" altLang="ja-JP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C(Pos.)⊗</a:t>
              </a:r>
              <a:r>
                <a:rPr lang="en-US" altLang="ja-JP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(s)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052294" y="3357562"/>
              <a:ext cx="1838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baseline="300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12</a:t>
              </a:r>
              <a:r>
                <a:rPr lang="en-US" altLang="ja-JP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C(</a:t>
              </a:r>
              <a:r>
                <a:rPr lang="en-US" altLang="ja-JP" b="1" dirty="0" err="1" smtClean="0">
                  <a:solidFill>
                    <a:srgbClr val="FF0000"/>
                  </a:solidFill>
                  <a:latin typeface="Cambria Math"/>
                  <a:ea typeface="Cambria Math"/>
                </a:rPr>
                <a:t>Neg</a:t>
              </a:r>
              <a:r>
                <a:rPr lang="en-US" altLang="ja-JP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)⊗</a:t>
              </a:r>
              <a:r>
                <a:rPr lang="en-US" altLang="ja-JP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(s)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 rot="16200000">
              <a:off x="-870321" y="3750165"/>
              <a:ext cx="2286018" cy="5006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180000" bIns="72000">
              <a:spAutoFit/>
            </a:bodyPr>
            <a:lstStyle/>
            <a:p>
              <a:pPr algn="ctr"/>
              <a:r>
                <a:rPr lang="en-US" altLang="ja-JP" sz="1600" b="1" dirty="0" smtClean="0">
                  <a:latin typeface="Symbol" pitchFamily="18" charset="2"/>
                </a:rPr>
                <a:t>L</a:t>
              </a:r>
              <a:r>
                <a:rPr lang="en-US" altLang="ja-JP" sz="1600" b="1" dirty="0" smtClean="0"/>
                <a:t> binding energy [MeV]</a:t>
              </a:r>
              <a:endParaRPr lang="ja-JP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73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n-lt"/>
              </a:rPr>
              <a:t>Coexistence of deformations: another example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Difference </a:t>
            </a:r>
            <a:r>
              <a:rPr lang="en-US" altLang="ja-JP" dirty="0"/>
              <a:t>of B</a:t>
            </a:r>
            <a:r>
              <a:rPr lang="en-US" altLang="ja-JP" baseline="-25000" dirty="0">
                <a:latin typeface="Symbol" panose="05050102010706020507" pitchFamily="18" charset="2"/>
              </a:rPr>
              <a:t>L</a:t>
            </a:r>
            <a:r>
              <a:rPr lang="en-US" altLang="ja-JP" dirty="0"/>
              <a:t> depending on deformation</a:t>
            </a:r>
          </a:p>
          <a:p>
            <a:pPr lvl="1"/>
            <a:r>
              <a:rPr lang="en-US" altLang="ja-JP" dirty="0"/>
              <a:t>B</a:t>
            </a:r>
            <a:r>
              <a:rPr lang="en-US" altLang="ja-JP" baseline="-25000" dirty="0">
                <a:latin typeface="Symbol" panose="05050102010706020507" pitchFamily="18" charset="2"/>
              </a:rPr>
              <a:t>L</a:t>
            </a:r>
            <a:r>
              <a:rPr lang="en-US" altLang="ja-JP" dirty="0"/>
              <a:t> is different </a:t>
            </a:r>
            <a:r>
              <a:rPr lang="en-US" altLang="ja-JP" dirty="0" smtClean="0"/>
              <a:t>in </a:t>
            </a:r>
            <a:r>
              <a:rPr lang="en-US" altLang="ja-JP" dirty="0" smtClean="0">
                <a:solidFill>
                  <a:srgbClr val="FF0000"/>
                </a:solidFill>
              </a:rPr>
              <a:t>ground</a:t>
            </a:r>
            <a:r>
              <a:rPr lang="en-US" altLang="ja-JP" dirty="0"/>
              <a:t>, </a:t>
            </a:r>
            <a:r>
              <a:rPr lang="en-US" altLang="ja-JP" dirty="0" smtClean="0">
                <a:solidFill>
                  <a:srgbClr val="FF0000"/>
                </a:solidFill>
              </a:rPr>
              <a:t>normal deformed </a:t>
            </a:r>
            <a:r>
              <a:rPr lang="en-US" altLang="ja-JP" dirty="0"/>
              <a:t>and </a:t>
            </a:r>
            <a:r>
              <a:rPr lang="en-US" altLang="ja-JP" dirty="0" smtClean="0">
                <a:solidFill>
                  <a:srgbClr val="FF0000"/>
                </a:solidFill>
              </a:rPr>
              <a:t>superdeformed</a:t>
            </a:r>
            <a:r>
              <a:rPr lang="en-US" altLang="ja-JP" dirty="0" smtClean="0"/>
              <a:t> </a:t>
            </a:r>
            <a:r>
              <a:rPr lang="en-US" altLang="ja-JP" dirty="0"/>
              <a:t>states</a:t>
            </a:r>
          </a:p>
          <a:p>
            <a:pPr lvl="1"/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022304" y="6432528"/>
            <a:ext cx="399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M. Isaka,</a:t>
            </a:r>
            <a:r>
              <a:rPr lang="en-US" altLang="ja-JP" i="1" dirty="0" smtClean="0">
                <a:solidFill>
                  <a:prstClr val="black"/>
                </a:solidFill>
              </a:rPr>
              <a:t> et al.</a:t>
            </a:r>
            <a:r>
              <a:rPr lang="en-US" altLang="ja-JP" dirty="0" smtClean="0">
                <a:solidFill>
                  <a:prstClr val="black"/>
                </a:solidFill>
              </a:rPr>
              <a:t>, PRC</a:t>
            </a:r>
            <a:r>
              <a:rPr lang="en-US" altLang="ja-JP" b="1" dirty="0" smtClean="0">
                <a:solidFill>
                  <a:prstClr val="black"/>
                </a:solidFill>
              </a:rPr>
              <a:t>89</a:t>
            </a:r>
            <a:r>
              <a:rPr lang="en-US" altLang="ja-JP" dirty="0">
                <a:solidFill>
                  <a:prstClr val="black"/>
                </a:solidFill>
              </a:rPr>
              <a:t>, 024310 (2014</a:t>
            </a:r>
            <a:r>
              <a:rPr lang="en-US" altLang="ja-JP" dirty="0" smtClean="0">
                <a:solidFill>
                  <a:prstClr val="black"/>
                </a:solidFill>
              </a:rPr>
              <a:t>)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49"/>
          <a:stretch/>
        </p:blipFill>
        <p:spPr>
          <a:xfrm>
            <a:off x="2843808" y="4887466"/>
            <a:ext cx="1258707" cy="127935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7"/>
          <a:stretch/>
        </p:blipFill>
        <p:spPr>
          <a:xfrm>
            <a:off x="7596336" y="3597226"/>
            <a:ext cx="1262762" cy="1277797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0" y="1937640"/>
            <a:ext cx="9144000" cy="4371680"/>
            <a:chOff x="0" y="1505592"/>
            <a:chExt cx="9144000" cy="4371680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0" y="1505592"/>
              <a:ext cx="9144000" cy="4371680"/>
              <a:chOff x="0" y="2420888"/>
              <a:chExt cx="9144000" cy="4371680"/>
            </a:xfrm>
          </p:grpSpPr>
          <p:pic>
            <p:nvPicPr>
              <p:cNvPr id="38" name="図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420888"/>
                <a:ext cx="9144000" cy="4371680"/>
              </a:xfrm>
              <a:prstGeom prst="rect">
                <a:avLst/>
              </a:prstGeom>
            </p:spPr>
          </p:pic>
          <p:sp>
            <p:nvSpPr>
              <p:cNvPr id="40" name="テキスト ボックス 39"/>
              <p:cNvSpPr txBox="1"/>
              <p:nvPr/>
            </p:nvSpPr>
            <p:spPr>
              <a:xfrm>
                <a:off x="7020272" y="3214137"/>
                <a:ext cx="12408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200" b="1" dirty="0" smtClean="0">
                    <a:solidFill>
                      <a:srgbClr val="FF0000"/>
                    </a:solidFill>
                  </a:rPr>
                  <a:t>Smallest</a:t>
                </a:r>
                <a:endParaRPr lang="ja-JP" altLang="en-US" sz="2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1" name="テキスト ボックス 20"/>
            <p:cNvSpPr txBox="1"/>
            <p:nvPr/>
          </p:nvSpPr>
          <p:spPr>
            <a:xfrm>
              <a:off x="1215282" y="4311982"/>
              <a:ext cx="12408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b="1" dirty="0" smtClean="0">
                  <a:solidFill>
                    <a:srgbClr val="FF0000"/>
                  </a:solidFill>
                </a:rPr>
                <a:t>largest</a:t>
              </a:r>
              <a:endParaRPr lang="ja-JP" altLang="en-US" sz="2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4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Summary</a:t>
            </a:r>
          </a:p>
          <a:p>
            <a:pPr lvl="1"/>
            <a:r>
              <a:rPr lang="en-US" altLang="ja-JP" b="0" dirty="0" smtClean="0"/>
              <a:t>AMD + GCM was used to study deformations of </a:t>
            </a:r>
            <a:r>
              <a:rPr lang="en-US" altLang="ja-JP" b="0" i="1" dirty="0" err="1" smtClean="0"/>
              <a:t>sd</a:t>
            </a:r>
            <a:r>
              <a:rPr lang="en-US" altLang="ja-JP" b="0" dirty="0" smtClean="0"/>
              <a:t> shell </a:t>
            </a:r>
            <a:r>
              <a:rPr lang="en-US" altLang="ja-JP" b="0" dirty="0" smtClean="0">
                <a:latin typeface="Symbol" panose="05050102010706020507" pitchFamily="18" charset="2"/>
              </a:rPr>
              <a:t>L </a:t>
            </a:r>
            <a:r>
              <a:rPr lang="en-US" altLang="ja-JP" b="0" dirty="0" smtClean="0"/>
              <a:t>hypernuclei</a:t>
            </a:r>
          </a:p>
          <a:p>
            <a:pPr marL="165150" indent="0">
              <a:buNone/>
            </a:pPr>
            <a:endParaRPr lang="en-US" altLang="ja-JP" sz="1400" dirty="0"/>
          </a:p>
          <a:p>
            <a:pPr marL="165150" indent="0">
              <a:buNone/>
            </a:pPr>
            <a:r>
              <a:rPr lang="en-US" altLang="ja-JP" baseline="30000" dirty="0" smtClean="0">
                <a:solidFill>
                  <a:schemeClr val="tx1"/>
                </a:solidFill>
              </a:rPr>
              <a:t>21</a:t>
            </a:r>
            <a:r>
              <a:rPr lang="en-US" altLang="ja-JP" baseline="-25000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ja-JP" dirty="0" smtClean="0">
                <a:solidFill>
                  <a:schemeClr val="tx1"/>
                </a:solidFill>
              </a:rPr>
              <a:t>Ne</a:t>
            </a:r>
            <a:r>
              <a:rPr lang="en-US" altLang="ja-JP" dirty="0">
                <a:solidFill>
                  <a:schemeClr val="tx1"/>
                </a:solidFill>
              </a:rPr>
              <a:t>: Coexistence of </a:t>
            </a:r>
            <a:r>
              <a:rPr lang="en-US" altLang="ja-JP" dirty="0" smtClean="0">
                <a:solidFill>
                  <a:schemeClr val="tx1"/>
                </a:solidFill>
              </a:rPr>
              <a:t>shell and cluster structures</a:t>
            </a:r>
            <a:endParaRPr lang="en-US" altLang="ja-JP" dirty="0">
              <a:solidFill>
                <a:schemeClr val="tx1"/>
              </a:solidFill>
            </a:endParaRPr>
          </a:p>
          <a:p>
            <a:pPr lvl="1"/>
            <a:r>
              <a:rPr lang="en-US" altLang="ja-JP" b="0" dirty="0" smtClean="0"/>
              <a:t>Small </a:t>
            </a:r>
            <a:r>
              <a:rPr lang="en-US" altLang="ja-JP" b="0" dirty="0"/>
              <a:t>B</a:t>
            </a:r>
            <a:r>
              <a:rPr lang="en-US" altLang="ja-JP" b="0" baseline="-25000" dirty="0">
                <a:latin typeface="Symbol" panose="05050102010706020507" pitchFamily="18" charset="2"/>
              </a:rPr>
              <a:t>L</a:t>
            </a:r>
            <a:r>
              <a:rPr lang="en-US" altLang="ja-JP" b="0" dirty="0"/>
              <a:t> in </a:t>
            </a:r>
            <a:r>
              <a:rPr lang="en-US" altLang="ja-JP" b="0" dirty="0">
                <a:latin typeface="Symbol" panose="05050102010706020507" pitchFamily="18" charset="2"/>
              </a:rPr>
              <a:t>a</a:t>
            </a:r>
            <a:r>
              <a:rPr lang="en-US" altLang="ja-JP" b="0" dirty="0"/>
              <a:t> + </a:t>
            </a:r>
            <a:r>
              <a:rPr lang="en-US" altLang="ja-JP" b="0" baseline="30000" dirty="0"/>
              <a:t>16</a:t>
            </a:r>
            <a:r>
              <a:rPr lang="en-US" altLang="ja-JP" b="0" dirty="0"/>
              <a:t>O + </a:t>
            </a:r>
            <a:r>
              <a:rPr lang="en-US" altLang="ja-JP" b="0" dirty="0">
                <a:latin typeface="Symbol" panose="05050102010706020507" pitchFamily="18" charset="2"/>
              </a:rPr>
              <a:t>L</a:t>
            </a:r>
            <a:r>
              <a:rPr lang="en-US" altLang="ja-JP" b="0" dirty="0"/>
              <a:t> band  related to the Parity coupling</a:t>
            </a:r>
          </a:p>
          <a:p>
            <a:pPr lvl="1"/>
            <a:r>
              <a:rPr lang="en-US" altLang="ja-JP" b="0" dirty="0"/>
              <a:t>Shrinkage effect is larger in </a:t>
            </a:r>
            <a:r>
              <a:rPr lang="en-US" altLang="ja-JP" b="0" dirty="0">
                <a:latin typeface="Symbol" panose="05050102010706020507" pitchFamily="18" charset="2"/>
              </a:rPr>
              <a:t>a</a:t>
            </a:r>
            <a:r>
              <a:rPr lang="en-US" altLang="ja-JP" b="0" dirty="0"/>
              <a:t> + </a:t>
            </a:r>
            <a:r>
              <a:rPr lang="en-US" altLang="ja-JP" b="0" baseline="30000" dirty="0"/>
              <a:t>16</a:t>
            </a:r>
            <a:r>
              <a:rPr lang="en-US" altLang="ja-JP" b="0" dirty="0"/>
              <a:t>O + </a:t>
            </a:r>
            <a:r>
              <a:rPr lang="en-US" altLang="ja-JP" b="0" dirty="0">
                <a:latin typeface="Symbol" panose="05050102010706020507" pitchFamily="18" charset="2"/>
              </a:rPr>
              <a:t>L</a:t>
            </a:r>
            <a:r>
              <a:rPr lang="en-US" altLang="ja-JP" b="0" dirty="0"/>
              <a:t> band than the ground </a:t>
            </a:r>
            <a:r>
              <a:rPr lang="en-US" altLang="ja-JP" b="0" dirty="0" smtClean="0"/>
              <a:t>band</a:t>
            </a:r>
          </a:p>
          <a:p>
            <a:pPr lvl="2"/>
            <a:endParaRPr lang="en-US" altLang="ja-JP" b="0" dirty="0" smtClean="0"/>
          </a:p>
          <a:p>
            <a:pPr lvl="2"/>
            <a:endParaRPr lang="en-US" altLang="ja-JP" b="0" dirty="0"/>
          </a:p>
          <a:p>
            <a:pPr marL="57150" indent="0">
              <a:buClr>
                <a:schemeClr val="tx1"/>
              </a:buClr>
              <a:buNone/>
            </a:pPr>
            <a:r>
              <a:rPr lang="en-US" altLang="ja-JP" baseline="30000" dirty="0" smtClean="0">
                <a:solidFill>
                  <a:schemeClr val="tx1"/>
                </a:solidFill>
              </a:rPr>
              <a:t>25</a:t>
            </a:r>
            <a:r>
              <a:rPr lang="en-US" altLang="ja-JP" baseline="-25000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ja-JP" dirty="0" smtClean="0">
                <a:solidFill>
                  <a:schemeClr val="tx1"/>
                </a:solidFill>
              </a:rPr>
              <a:t>Mg: Changes of triaxial deformation</a:t>
            </a:r>
          </a:p>
          <a:p>
            <a:pPr lvl="1">
              <a:lnSpc>
                <a:spcPts val="2200"/>
              </a:lnSpc>
              <a:buClr>
                <a:schemeClr val="tx1"/>
              </a:buClr>
            </a:pPr>
            <a:r>
              <a:rPr lang="en-US" altLang="ja-JP" b="0" dirty="0" smtClean="0">
                <a:solidFill>
                  <a:srgbClr val="FF0000"/>
                </a:solidFill>
              </a:rPr>
              <a:t>B</a:t>
            </a:r>
            <a:r>
              <a:rPr lang="en-US" altLang="ja-JP" b="0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b="0" dirty="0" smtClean="0">
                <a:solidFill>
                  <a:srgbClr val="FF0000"/>
                </a:solidFill>
              </a:rPr>
              <a:t> is different </a:t>
            </a:r>
            <a:r>
              <a:rPr lang="en-US" altLang="ja-JP" b="0" dirty="0" smtClean="0"/>
              <a:t>between the </a:t>
            </a:r>
            <a:r>
              <a:rPr lang="en-US" altLang="ja-JP" b="0" dirty="0" err="1" smtClean="0"/>
              <a:t>K</a:t>
            </a:r>
            <a:r>
              <a:rPr lang="en-US" altLang="ja-JP" b="0" baseline="30000" dirty="0" err="1" smtClean="0">
                <a:latin typeface="Symbol" panose="05050102010706020507" pitchFamily="18" charset="2"/>
              </a:rPr>
              <a:t>p</a:t>
            </a:r>
            <a:r>
              <a:rPr lang="en-US" altLang="ja-JP" b="0" dirty="0" smtClean="0"/>
              <a:t>=0</a:t>
            </a:r>
            <a:r>
              <a:rPr lang="en-US" altLang="ja-JP" b="0" baseline="30000" dirty="0" smtClean="0"/>
              <a:t>+</a:t>
            </a:r>
            <a:r>
              <a:rPr lang="en-US" altLang="ja-JP" b="0" dirty="0" smtClean="0"/>
              <a:t> and </a:t>
            </a:r>
            <a:r>
              <a:rPr lang="en-US" altLang="ja-JP" b="0" dirty="0" err="1"/>
              <a:t>K</a:t>
            </a:r>
            <a:r>
              <a:rPr lang="en-US" altLang="ja-JP" b="0" baseline="30000" dirty="0" err="1">
                <a:latin typeface="Symbol" panose="05050102010706020507" pitchFamily="18" charset="2"/>
              </a:rPr>
              <a:t>p</a:t>
            </a:r>
            <a:r>
              <a:rPr lang="en-US" altLang="ja-JP" b="0" dirty="0"/>
              <a:t>=2</a:t>
            </a:r>
            <a:r>
              <a:rPr lang="en-US" altLang="ja-JP" b="0" baseline="30000" dirty="0"/>
              <a:t>+</a:t>
            </a:r>
            <a:r>
              <a:rPr lang="en-US" altLang="ja-JP" b="0" dirty="0"/>
              <a:t> </a:t>
            </a:r>
            <a:r>
              <a:rPr lang="en-US" altLang="ja-JP" b="0" dirty="0" smtClean="0"/>
              <a:t>bands, </a:t>
            </a:r>
          </a:p>
          <a:p>
            <a:pPr marL="146250" lvl="1" indent="0">
              <a:lnSpc>
                <a:spcPts val="2200"/>
              </a:lnSpc>
              <a:buClr>
                <a:schemeClr val="tx1"/>
              </a:buClr>
              <a:buNone/>
            </a:pPr>
            <a:r>
              <a:rPr lang="en-US" altLang="ja-JP" b="0" dirty="0" smtClean="0"/>
              <a:t>    while they have almost the same (triaxial) deformation</a:t>
            </a:r>
          </a:p>
          <a:p>
            <a:pPr lvl="2">
              <a:buClr>
                <a:schemeClr val="tx1"/>
              </a:buClr>
            </a:pPr>
            <a:r>
              <a:rPr kumimoji="1" lang="en-US" altLang="ja-JP" b="0" dirty="0" smtClean="0"/>
              <a:t>This is due to the difference of </a:t>
            </a:r>
            <a:r>
              <a:rPr kumimoji="1" lang="en-US" altLang="ja-JP" b="0" dirty="0" smtClean="0">
                <a:solidFill>
                  <a:srgbClr val="FF0000"/>
                </a:solidFill>
              </a:rPr>
              <a:t>deformation change</a:t>
            </a:r>
            <a:endParaRPr kumimoji="1" lang="en-US" altLang="ja-JP" b="0" dirty="0" smtClean="0"/>
          </a:p>
          <a:p>
            <a:pPr lvl="2"/>
            <a:endParaRPr lang="en-US" altLang="ja-JP" b="0" dirty="0" smtClean="0"/>
          </a:p>
          <a:p>
            <a:r>
              <a:rPr kumimoji="1" lang="en-US" altLang="ja-JP" dirty="0" smtClean="0"/>
              <a:t>Future plans</a:t>
            </a:r>
          </a:p>
          <a:p>
            <a:pPr lvl="1"/>
            <a:r>
              <a:rPr lang="en-US" altLang="ja-JP" b="0" dirty="0" smtClean="0"/>
              <a:t>Coexistence of structures  in </a:t>
            </a:r>
            <a:r>
              <a:rPr lang="en-US" altLang="ja-JP" b="0" i="1" dirty="0" smtClean="0"/>
              <a:t>p-</a:t>
            </a:r>
            <a:r>
              <a:rPr lang="en-US" altLang="ja-JP" b="0" i="1" dirty="0" err="1" smtClean="0"/>
              <a:t>sd</a:t>
            </a:r>
            <a:r>
              <a:rPr lang="en-US" altLang="ja-JP" b="0" dirty="0" smtClean="0"/>
              <a:t> shell hypernuclei: </a:t>
            </a:r>
            <a:r>
              <a:rPr lang="en-US" altLang="ja-JP" b="0" baseline="30000" dirty="0" smtClean="0"/>
              <a:t>12</a:t>
            </a:r>
            <a:r>
              <a:rPr lang="en-US" altLang="ja-JP" b="0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b="0" dirty="0" smtClean="0"/>
              <a:t>C, </a:t>
            </a:r>
            <a:r>
              <a:rPr lang="en-US" altLang="ja-JP" b="0" baseline="30000" dirty="0" smtClean="0"/>
              <a:t>13</a:t>
            </a:r>
            <a:r>
              <a:rPr lang="en-US" altLang="ja-JP" b="0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b="0" dirty="0" smtClean="0"/>
              <a:t>C, </a:t>
            </a:r>
            <a:r>
              <a:rPr lang="en-US" altLang="ja-JP" b="0" baseline="30000" dirty="0" smtClean="0"/>
              <a:t>19</a:t>
            </a:r>
            <a:r>
              <a:rPr lang="en-US" altLang="ja-JP" b="0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b="0" dirty="0" smtClean="0"/>
              <a:t>F</a:t>
            </a:r>
          </a:p>
          <a:p>
            <a:pPr lvl="1"/>
            <a:r>
              <a:rPr lang="en-US" altLang="ja-JP" b="0" dirty="0" smtClean="0"/>
              <a:t>Difference of B</a:t>
            </a:r>
            <a:r>
              <a:rPr lang="en-US" altLang="ja-JP" b="0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b="0" dirty="0" smtClean="0"/>
              <a:t> depending on structures  --&gt; systematics of B</a:t>
            </a:r>
            <a:r>
              <a:rPr lang="en-US" altLang="ja-JP" b="0" baseline="-25000" dirty="0" smtClean="0">
                <a:latin typeface="Symbol" panose="05050102010706020507" pitchFamily="18" charset="2"/>
              </a:rPr>
              <a:t>L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899592" y="2926105"/>
            <a:ext cx="7056784" cy="430887"/>
            <a:chOff x="323528" y="2950913"/>
            <a:chExt cx="7056784" cy="430887"/>
          </a:xfrm>
        </p:grpSpPr>
        <p:cxnSp>
          <p:nvCxnSpPr>
            <p:cNvPr id="5" name="直線矢印コネクタ 4"/>
            <p:cNvCxnSpPr/>
            <p:nvPr/>
          </p:nvCxnSpPr>
          <p:spPr>
            <a:xfrm>
              <a:off x="323528" y="3181845"/>
              <a:ext cx="50405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5"/>
            <p:cNvSpPr txBox="1"/>
            <p:nvPr/>
          </p:nvSpPr>
          <p:spPr>
            <a:xfrm>
              <a:off x="827584" y="2950913"/>
              <a:ext cx="65527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="1" dirty="0" smtClean="0">
                  <a:solidFill>
                    <a:srgbClr val="FF0000"/>
                  </a:solidFill>
                </a:rPr>
                <a:t>Large reduction of the B(E2) values in </a:t>
              </a:r>
              <a:r>
                <a:rPr kumimoji="1" lang="en-US" altLang="ja-JP" sz="2200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r>
                <a:rPr kumimoji="1" lang="en-US" altLang="ja-JP" sz="2200" b="1" dirty="0" smtClean="0">
                  <a:solidFill>
                    <a:srgbClr val="FF0000"/>
                  </a:solidFill>
                </a:rPr>
                <a:t> + </a:t>
              </a:r>
              <a:r>
                <a:rPr kumimoji="1" lang="en-US" altLang="ja-JP" sz="2200" b="1" baseline="30000" dirty="0" smtClean="0">
                  <a:solidFill>
                    <a:srgbClr val="FF0000"/>
                  </a:solidFill>
                </a:rPr>
                <a:t>16</a:t>
              </a:r>
              <a:r>
                <a:rPr kumimoji="1" lang="en-US" altLang="ja-JP" sz="2200" b="1" dirty="0" smtClean="0">
                  <a:solidFill>
                    <a:srgbClr val="FF0000"/>
                  </a:solidFill>
                </a:rPr>
                <a:t>O + </a:t>
              </a:r>
              <a:r>
                <a:rPr kumimoji="1" lang="en-US" altLang="ja-JP" sz="2200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L</a:t>
              </a:r>
              <a:r>
                <a:rPr kumimoji="1" lang="en-US" altLang="ja-JP" sz="2200" b="1" dirty="0" smtClean="0">
                  <a:solidFill>
                    <a:srgbClr val="FF0000"/>
                  </a:solidFill>
                </a:rPr>
                <a:t> band</a:t>
              </a:r>
              <a:endParaRPr kumimoji="1" lang="ja-JP" altLang="en-US" sz="2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82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Structure of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hypernuclei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sz="2400" u="sng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u="sng" dirty="0" smtClean="0">
                <a:solidFill>
                  <a:schemeClr val="tx1"/>
                </a:solidFill>
              </a:rPr>
              <a:t> hypernuclei observed so far</a:t>
            </a:r>
            <a:endParaRPr kumimoji="1" lang="en-US" altLang="ja-JP" sz="2400" dirty="0" smtClean="0"/>
          </a:p>
          <a:p>
            <a:pPr lvl="1">
              <a:lnSpc>
                <a:spcPts val="2200"/>
              </a:lnSpc>
            </a:pPr>
            <a:r>
              <a:rPr lang="en-US" altLang="ja-JP" sz="2200" dirty="0" smtClean="0"/>
              <a:t>Concentrated in light </a:t>
            </a:r>
            <a:r>
              <a:rPr lang="en-US" altLang="ja-JP" sz="2200" dirty="0" smtClean="0">
                <a:latin typeface="Symbol" panose="05050102010706020507" pitchFamily="18" charset="2"/>
              </a:rPr>
              <a:t>L</a:t>
            </a:r>
            <a:r>
              <a:rPr lang="en-US" altLang="ja-JP" sz="2200" dirty="0" smtClean="0"/>
              <a:t> hypernuclei</a:t>
            </a:r>
          </a:p>
          <a:p>
            <a:pPr lvl="1">
              <a:lnSpc>
                <a:spcPts val="2200"/>
              </a:lnSpc>
            </a:pPr>
            <a:r>
              <a:rPr lang="en-US" altLang="ja-JP" sz="2200" dirty="0" smtClean="0"/>
              <a:t>Most of them have well pronounced cluster structure</a:t>
            </a:r>
          </a:p>
          <a:p>
            <a:endParaRPr kumimoji="1" lang="ja-JP" alt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3"/>
          <a:srcRect r="10368"/>
          <a:stretch/>
        </p:blipFill>
        <p:spPr bwMode="auto">
          <a:xfrm>
            <a:off x="2153953" y="2186019"/>
            <a:ext cx="6879787" cy="433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正方形/長方形 10"/>
          <p:cNvSpPr/>
          <p:nvPr/>
        </p:nvSpPr>
        <p:spPr>
          <a:xfrm>
            <a:off x="3743400" y="6590372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600" dirty="0" smtClean="0">
                <a:solidFill>
                  <a:prstClr val="black"/>
                </a:solidFill>
              </a:rPr>
              <a:t>Taken from O. Hashimoto and H. Tamura, PPNP 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57</a:t>
            </a:r>
            <a:r>
              <a:rPr lang="en-US" altLang="ja-JP" sz="1600" dirty="0" smtClean="0">
                <a:solidFill>
                  <a:prstClr val="black"/>
                </a:solidFill>
              </a:rPr>
              <a:t>(2006),564.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188871" y="4653136"/>
            <a:ext cx="1965081" cy="1091610"/>
            <a:chOff x="323527" y="5289719"/>
            <a:chExt cx="1965081" cy="1091610"/>
          </a:xfrm>
        </p:grpSpPr>
        <p:sp>
          <p:nvSpPr>
            <p:cNvPr id="31" name="角丸四角形 30"/>
            <p:cNvSpPr/>
            <p:nvPr/>
          </p:nvSpPr>
          <p:spPr>
            <a:xfrm>
              <a:off x="323527" y="5302369"/>
              <a:ext cx="1965081" cy="10789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grpSp>
          <p:nvGrpSpPr>
            <p:cNvPr id="60" name="グループ化 59"/>
            <p:cNvGrpSpPr/>
            <p:nvPr/>
          </p:nvGrpSpPr>
          <p:grpSpPr>
            <a:xfrm>
              <a:off x="339122" y="5289719"/>
              <a:ext cx="1944216" cy="1091609"/>
              <a:chOff x="4070286" y="3211534"/>
              <a:chExt cx="1944216" cy="1091609"/>
            </a:xfrm>
          </p:grpSpPr>
          <p:pic>
            <p:nvPicPr>
              <p:cNvPr id="61" name="図 6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565" t="57105" r="5786" b="22965"/>
              <a:stretch/>
            </p:blipFill>
            <p:spPr>
              <a:xfrm>
                <a:off x="4414843" y="3465552"/>
                <a:ext cx="1125513" cy="837591"/>
              </a:xfrm>
              <a:prstGeom prst="rect">
                <a:avLst/>
              </a:prstGeom>
            </p:spPr>
          </p:pic>
          <p:sp>
            <p:nvSpPr>
              <p:cNvPr id="62" name="テキスト ボックス 61"/>
              <p:cNvSpPr txBox="1"/>
              <p:nvPr/>
            </p:nvSpPr>
            <p:spPr>
              <a:xfrm>
                <a:off x="4070286" y="3211534"/>
                <a:ext cx="1944216" cy="374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altLang="ja-JP" b="1" dirty="0" smtClean="0">
                    <a:solidFill>
                      <a:srgbClr val="1F497D"/>
                    </a:solidFill>
                  </a:rPr>
                  <a:t>Developed cluster</a:t>
                </a:r>
              </a:p>
            </p:txBody>
          </p:sp>
        </p:grpSp>
      </p:grpSp>
      <p:cxnSp>
        <p:nvCxnSpPr>
          <p:cNvPr id="21" name="直線矢印コネクタ 20"/>
          <p:cNvCxnSpPr/>
          <p:nvPr/>
        </p:nvCxnSpPr>
        <p:spPr>
          <a:xfrm>
            <a:off x="2114495" y="5125754"/>
            <a:ext cx="578930" cy="20019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165133" y="4293096"/>
            <a:ext cx="209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1F497D"/>
                </a:solidFill>
              </a:rPr>
              <a:t>Light </a:t>
            </a:r>
            <a:r>
              <a:rPr lang="en-US" altLang="ja-JP" b="1" dirty="0" smtClean="0">
                <a:solidFill>
                  <a:srgbClr val="1F497D"/>
                </a:solidFill>
                <a:latin typeface="Symbol" panose="05050102010706020507" pitchFamily="18" charset="2"/>
              </a:rPr>
              <a:t>L</a:t>
            </a:r>
            <a:r>
              <a:rPr lang="en-US" altLang="ja-JP" b="1" dirty="0" smtClean="0">
                <a:solidFill>
                  <a:srgbClr val="1F497D"/>
                </a:solidFill>
              </a:rPr>
              <a:t> hypernuclei</a:t>
            </a:r>
            <a:endParaRPr lang="ja-JP" altLang="en-US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Structure of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hypernuclei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sz="2400" u="sng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u="sng" dirty="0" smtClean="0">
                <a:solidFill>
                  <a:schemeClr val="tx1"/>
                </a:solidFill>
              </a:rPr>
              <a:t> hypernuclei observed so far</a:t>
            </a:r>
            <a:endParaRPr kumimoji="1" lang="en-US" altLang="ja-JP" sz="2400" dirty="0" smtClean="0"/>
          </a:p>
          <a:p>
            <a:pPr lvl="1">
              <a:lnSpc>
                <a:spcPts val="2200"/>
              </a:lnSpc>
            </a:pPr>
            <a:r>
              <a:rPr lang="en-US" altLang="ja-JP" sz="2200" dirty="0" smtClean="0"/>
              <a:t>Concentrated in light </a:t>
            </a:r>
            <a:r>
              <a:rPr lang="en-US" altLang="ja-JP" sz="2200" dirty="0" smtClean="0">
                <a:latin typeface="Symbol" panose="05050102010706020507" pitchFamily="18" charset="2"/>
              </a:rPr>
              <a:t>L</a:t>
            </a:r>
            <a:r>
              <a:rPr lang="en-US" altLang="ja-JP" sz="2200" dirty="0" smtClean="0"/>
              <a:t> hypernuclei</a:t>
            </a:r>
          </a:p>
          <a:p>
            <a:pPr lvl="1">
              <a:lnSpc>
                <a:spcPts val="2200"/>
              </a:lnSpc>
            </a:pPr>
            <a:r>
              <a:rPr lang="en-US" altLang="ja-JP" sz="2200" dirty="0" smtClean="0"/>
              <a:t>Most of them have well pronounced cluster structure</a:t>
            </a:r>
          </a:p>
          <a:p>
            <a:endParaRPr kumimoji="1" lang="ja-JP" alt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3"/>
          <a:srcRect r="10368"/>
          <a:stretch/>
        </p:blipFill>
        <p:spPr bwMode="auto">
          <a:xfrm>
            <a:off x="2153953" y="2186019"/>
            <a:ext cx="6879787" cy="433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正方形/長方形 10"/>
          <p:cNvSpPr/>
          <p:nvPr/>
        </p:nvSpPr>
        <p:spPr>
          <a:xfrm>
            <a:off x="3743400" y="6590372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600" dirty="0" smtClean="0"/>
              <a:t>Taken from O. Hashimoto and H. Tamura, PPNP </a:t>
            </a:r>
            <a:r>
              <a:rPr lang="en-US" altLang="ja-JP" sz="1600" b="1" dirty="0" smtClean="0"/>
              <a:t>57</a:t>
            </a:r>
            <a:r>
              <a:rPr lang="en-US" altLang="ja-JP" sz="1600" dirty="0" smtClean="0"/>
              <a:t>(2006),564.</a:t>
            </a:r>
            <a:endParaRPr lang="ja-JP" altLang="en-US" sz="16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188871" y="4653136"/>
            <a:ext cx="1965081" cy="1091610"/>
            <a:chOff x="323527" y="5289719"/>
            <a:chExt cx="1965081" cy="1091610"/>
          </a:xfrm>
        </p:grpSpPr>
        <p:sp>
          <p:nvSpPr>
            <p:cNvPr id="31" name="角丸四角形 30"/>
            <p:cNvSpPr/>
            <p:nvPr/>
          </p:nvSpPr>
          <p:spPr>
            <a:xfrm>
              <a:off x="323527" y="5302369"/>
              <a:ext cx="1965081" cy="10789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0" name="グループ化 59"/>
            <p:cNvGrpSpPr/>
            <p:nvPr/>
          </p:nvGrpSpPr>
          <p:grpSpPr>
            <a:xfrm>
              <a:off x="339122" y="5289719"/>
              <a:ext cx="1944216" cy="1091609"/>
              <a:chOff x="4070286" y="3211534"/>
              <a:chExt cx="1944216" cy="1091609"/>
            </a:xfrm>
          </p:grpSpPr>
          <p:pic>
            <p:nvPicPr>
              <p:cNvPr id="61" name="図 6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565" t="57105" r="5786" b="22965"/>
              <a:stretch/>
            </p:blipFill>
            <p:spPr>
              <a:xfrm>
                <a:off x="4414843" y="3465552"/>
                <a:ext cx="1125513" cy="837591"/>
              </a:xfrm>
              <a:prstGeom prst="rect">
                <a:avLst/>
              </a:prstGeom>
            </p:spPr>
          </p:pic>
          <p:sp>
            <p:nvSpPr>
              <p:cNvPr id="62" name="テキスト ボックス 61"/>
              <p:cNvSpPr txBox="1"/>
              <p:nvPr/>
            </p:nvSpPr>
            <p:spPr>
              <a:xfrm>
                <a:off x="4070286" y="3211534"/>
                <a:ext cx="1944216" cy="374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kumimoji="1" lang="en-US" altLang="ja-JP" b="1" dirty="0" smtClean="0">
                    <a:solidFill>
                      <a:schemeClr val="tx2"/>
                    </a:solidFill>
                  </a:rPr>
                  <a:t>Developed </a:t>
                </a:r>
                <a:r>
                  <a:rPr lang="en-US" altLang="ja-JP" b="1" dirty="0" smtClean="0">
                    <a:solidFill>
                      <a:schemeClr val="tx2"/>
                    </a:solidFill>
                  </a:rPr>
                  <a:t>cl</a:t>
                </a:r>
                <a:r>
                  <a:rPr kumimoji="1" lang="en-US" altLang="ja-JP" b="1" dirty="0" smtClean="0">
                    <a:solidFill>
                      <a:schemeClr val="tx2"/>
                    </a:solidFill>
                  </a:rPr>
                  <a:t>uster</a:t>
                </a:r>
              </a:p>
            </p:txBody>
          </p:sp>
        </p:grpSp>
      </p:grpSp>
      <p:cxnSp>
        <p:nvCxnSpPr>
          <p:cNvPr id="21" name="直線矢印コネクタ 20"/>
          <p:cNvCxnSpPr/>
          <p:nvPr/>
        </p:nvCxnSpPr>
        <p:spPr>
          <a:xfrm>
            <a:off x="2114495" y="5125754"/>
            <a:ext cx="578930" cy="20019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165133" y="4293096"/>
            <a:ext cx="209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tx2"/>
                </a:solidFill>
              </a:rPr>
              <a:t>Light </a:t>
            </a:r>
            <a:r>
              <a:rPr kumimoji="1" lang="en-US" altLang="ja-JP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b="1" dirty="0" smtClean="0">
                <a:solidFill>
                  <a:schemeClr val="tx2"/>
                </a:solidFill>
              </a:rPr>
              <a:t> hypernuclei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355976" y="1916832"/>
            <a:ext cx="4762289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/>
          <p:cNvGrpSpPr/>
          <p:nvPr/>
        </p:nvGrpSpPr>
        <p:grpSpPr>
          <a:xfrm>
            <a:off x="4613528" y="1969995"/>
            <a:ext cx="4392488" cy="4555349"/>
            <a:chOff x="4572000" y="1969995"/>
            <a:chExt cx="4392488" cy="4555349"/>
          </a:xfrm>
        </p:grpSpPr>
        <p:sp>
          <p:nvSpPr>
            <p:cNvPr id="37" name="角丸四角形 36"/>
            <p:cNvSpPr/>
            <p:nvPr/>
          </p:nvSpPr>
          <p:spPr>
            <a:xfrm>
              <a:off x="4572000" y="1969995"/>
              <a:ext cx="4392488" cy="4555349"/>
            </a:xfrm>
            <a:prstGeom prst="roundRect">
              <a:avLst>
                <a:gd name="adj" fmla="val 431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718772" y="1991573"/>
              <a:ext cx="41017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600" b="1" dirty="0" smtClean="0">
                  <a:solidFill>
                    <a:schemeClr val="tx2"/>
                  </a:solidFill>
                </a:rPr>
                <a:t>Changes of cluster structure</a:t>
              </a:r>
              <a:endParaRPr kumimoji="1" lang="ja-JP" altLang="en-US" sz="2600" b="1" dirty="0">
                <a:solidFill>
                  <a:schemeClr val="tx2"/>
                </a:solidFill>
              </a:endParaRPr>
            </a:p>
          </p:txBody>
        </p:sp>
        <p:grpSp>
          <p:nvGrpSpPr>
            <p:cNvPr id="64" name="グループ化 63"/>
            <p:cNvGrpSpPr/>
            <p:nvPr/>
          </p:nvGrpSpPr>
          <p:grpSpPr>
            <a:xfrm>
              <a:off x="4696584" y="2460173"/>
              <a:ext cx="1987518" cy="552019"/>
              <a:chOff x="4676952" y="2348882"/>
              <a:chExt cx="1987518" cy="552019"/>
            </a:xfrm>
          </p:grpSpPr>
          <p:sp>
            <p:nvSpPr>
              <p:cNvPr id="80" name="テキスト ボックス 79"/>
              <p:cNvSpPr txBox="1"/>
              <p:nvPr/>
            </p:nvSpPr>
            <p:spPr>
              <a:xfrm>
                <a:off x="4676952" y="2391271"/>
                <a:ext cx="1695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Examp</a:t>
                </a:r>
                <a:r>
                  <a:rPr lang="en-US" altLang="ja-JP" sz="2400" dirty="0" smtClean="0"/>
                  <a:t>le:</a:t>
                </a:r>
                <a:endParaRPr kumimoji="1" lang="ja-JP" altLang="en-US" sz="2400" dirty="0"/>
              </a:p>
            </p:txBody>
          </p:sp>
          <p:grpSp>
            <p:nvGrpSpPr>
              <p:cNvPr id="81" name="グループ化 28"/>
              <p:cNvGrpSpPr>
                <a:grpSpLocks/>
              </p:cNvGrpSpPr>
              <p:nvPr/>
            </p:nvGrpSpPr>
            <p:grpSpPr bwMode="auto">
              <a:xfrm>
                <a:off x="5908820" y="2348882"/>
                <a:ext cx="755650" cy="552019"/>
                <a:chOff x="6581788" y="2295517"/>
                <a:chExt cx="755838" cy="551318"/>
              </a:xfrm>
            </p:grpSpPr>
            <p:sp>
              <p:nvSpPr>
                <p:cNvPr id="82" name="テキスト ボックス 29"/>
                <p:cNvSpPr txBox="1">
                  <a:spLocks noChangeArrowheads="1"/>
                </p:cNvSpPr>
                <p:nvPr/>
              </p:nvSpPr>
              <p:spPr bwMode="auto">
                <a:xfrm>
                  <a:off x="6766122" y="2295983"/>
                  <a:ext cx="571504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ja-JP" sz="2800" b="1" dirty="0">
                      <a:latin typeface="Century" pitchFamily="18" charset="0"/>
                    </a:rPr>
                    <a:t>Li</a:t>
                  </a:r>
                  <a:endParaRPr lang="ja-JP" altLang="en-US" sz="2800" b="1" dirty="0">
                    <a:latin typeface="Century" pitchFamily="18" charset="0"/>
                  </a:endParaRPr>
                </a:p>
              </p:txBody>
            </p:sp>
            <p:sp>
              <p:nvSpPr>
                <p:cNvPr id="83" name="テキスト ボックス 30"/>
                <p:cNvSpPr txBox="1">
                  <a:spLocks noChangeArrowheads="1"/>
                </p:cNvSpPr>
                <p:nvPr/>
              </p:nvSpPr>
              <p:spPr bwMode="auto">
                <a:xfrm>
                  <a:off x="6581788" y="2477503"/>
                  <a:ext cx="28575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ja-JP" b="1" dirty="0">
                      <a:latin typeface="Symbol" pitchFamily="18" charset="2"/>
                    </a:rPr>
                    <a:t>L</a:t>
                  </a:r>
                  <a:endParaRPr lang="ja-JP" altLang="en-US" b="1" dirty="0">
                    <a:latin typeface="Symbol" pitchFamily="18" charset="2"/>
                  </a:endParaRPr>
                </a:p>
              </p:txBody>
            </p:sp>
            <p:sp>
              <p:nvSpPr>
                <p:cNvPr id="84" name="テキスト ボックス 83"/>
                <p:cNvSpPr txBox="1">
                  <a:spLocks noChangeArrowheads="1"/>
                </p:cNvSpPr>
                <p:nvPr/>
              </p:nvSpPr>
              <p:spPr bwMode="auto">
                <a:xfrm>
                  <a:off x="6581788" y="2295517"/>
                  <a:ext cx="28575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ja-JP" b="1" dirty="0">
                      <a:latin typeface="Century" pitchFamily="18" charset="0"/>
                    </a:rPr>
                    <a:t>7</a:t>
                  </a:r>
                  <a:endParaRPr lang="ja-JP" altLang="en-US" b="1" dirty="0">
                    <a:latin typeface="Century" pitchFamily="18" charset="0"/>
                  </a:endParaRPr>
                </a:p>
              </p:txBody>
            </p:sp>
          </p:grpSp>
        </p:grpSp>
        <p:sp>
          <p:nvSpPr>
            <p:cNvPr id="65" name="テキスト ボックス 64"/>
            <p:cNvSpPr txBox="1"/>
            <p:nvPr/>
          </p:nvSpPr>
          <p:spPr>
            <a:xfrm>
              <a:off x="4572000" y="5417348"/>
              <a:ext cx="43924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8000" indent="-180000">
                <a:buFont typeface="Arial" panose="020B0604020202020204" pitchFamily="34" charset="0"/>
                <a:buChar char="•"/>
              </a:pPr>
              <a:r>
                <a:rPr kumimoji="1" lang="en-US" altLang="ja-JP" sz="22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L</a:t>
              </a:r>
              <a:r>
                <a:rPr kumimoji="1" lang="en-US" altLang="ja-JP" sz="2200" dirty="0" smtClean="0">
                  <a:solidFill>
                    <a:srgbClr val="FF0000"/>
                  </a:solidFill>
                </a:rPr>
                <a:t> reduces inter-cluster distance between </a:t>
              </a:r>
              <a:r>
                <a:rPr kumimoji="1" lang="en-US" altLang="ja-JP" sz="22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r>
                <a:rPr kumimoji="1" lang="en-US" altLang="ja-JP" sz="2200" dirty="0" smtClean="0">
                  <a:solidFill>
                    <a:srgbClr val="FF0000"/>
                  </a:solidFill>
                </a:rPr>
                <a:t> + </a:t>
              </a:r>
              <a:r>
                <a:rPr kumimoji="1" lang="en-US" altLang="ja-JP" sz="2200" i="1" dirty="0" smtClean="0">
                  <a:solidFill>
                    <a:srgbClr val="FF0000"/>
                  </a:solidFill>
                </a:rPr>
                <a:t>d</a:t>
              </a:r>
            </a:p>
            <a:p>
              <a:pPr marL="108000" indent="-180000">
                <a:buFont typeface="Arial" panose="020B0604020202020204" pitchFamily="34" charset="0"/>
                <a:buChar char="•"/>
              </a:pPr>
              <a:r>
                <a:rPr kumimoji="1" lang="en-US" altLang="ja-JP" sz="2200" dirty="0" smtClean="0">
                  <a:solidFill>
                    <a:srgbClr val="FF0000"/>
                  </a:solidFill>
                </a:rPr>
                <a:t>Confirmed through B(E2) reduction</a:t>
              </a:r>
              <a:endParaRPr kumimoji="1" lang="ja-JP" altLang="en-US" sz="2200" dirty="0">
                <a:solidFill>
                  <a:srgbClr val="FF0000"/>
                </a:solidFill>
              </a:endParaRPr>
            </a:p>
          </p:txBody>
        </p:sp>
        <p:sp>
          <p:nvSpPr>
            <p:cNvPr id="66" name="テキスト ボックス 27"/>
            <p:cNvSpPr txBox="1">
              <a:spLocks noChangeArrowheads="1"/>
            </p:cNvSpPr>
            <p:nvPr/>
          </p:nvSpPr>
          <p:spPr bwMode="auto">
            <a:xfrm>
              <a:off x="5150820" y="2978368"/>
              <a:ext cx="328612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T</a:t>
              </a:r>
              <a:r>
                <a:rPr lang="en-US" altLang="ja-JP" sz="1400" dirty="0" smtClean="0"/>
                <a:t>. </a:t>
              </a:r>
              <a:r>
                <a:rPr lang="en-US" altLang="ja-JP" sz="1400" dirty="0" err="1" smtClean="0"/>
                <a:t>Motoba</a:t>
              </a:r>
              <a:r>
                <a:rPr lang="en-US" altLang="ja-JP" sz="1400" dirty="0"/>
                <a:t>, et al., </a:t>
              </a:r>
              <a:r>
                <a:rPr lang="en-US" altLang="ja-JP" sz="1400" dirty="0" smtClean="0"/>
                <a:t>PTP </a:t>
              </a:r>
              <a:r>
                <a:rPr lang="en-US" altLang="ja-JP" sz="1400" b="1" dirty="0" smtClean="0"/>
                <a:t>70</a:t>
              </a:r>
              <a:r>
                <a:rPr lang="en-US" altLang="ja-JP" sz="1400" dirty="0" smtClean="0"/>
                <a:t>,189 </a:t>
              </a:r>
              <a:r>
                <a:rPr lang="en-US" altLang="ja-JP" sz="1400" dirty="0"/>
                <a:t>(1983)</a:t>
              </a:r>
              <a:endParaRPr lang="en-US" altLang="ja-JP" sz="1400" dirty="0" smtClean="0"/>
            </a:p>
            <a:p>
              <a:pPr eaLnBrk="1" hangingPunct="1"/>
              <a:r>
                <a:rPr lang="en-US" altLang="ja-JP" sz="1400" dirty="0" smtClean="0"/>
                <a:t>E</a:t>
              </a:r>
              <a:r>
                <a:rPr lang="en-US" altLang="ja-JP" sz="1400" dirty="0"/>
                <a:t>. </a:t>
              </a:r>
              <a:r>
                <a:rPr lang="en-US" altLang="ja-JP" sz="1400" dirty="0" err="1"/>
                <a:t>Hiyama</a:t>
              </a:r>
              <a:r>
                <a:rPr lang="en-US" altLang="ja-JP" sz="1400" dirty="0"/>
                <a:t>, et al., PRC </a:t>
              </a:r>
              <a:r>
                <a:rPr lang="en-US" altLang="ja-JP" sz="1400" b="1" dirty="0"/>
                <a:t>59</a:t>
              </a:r>
              <a:r>
                <a:rPr lang="en-US" altLang="ja-JP" sz="1400" dirty="0"/>
                <a:t> (1999), 2351</a:t>
              </a:r>
              <a:r>
                <a:rPr lang="en-US" altLang="ja-JP" sz="1400" dirty="0" smtClean="0"/>
                <a:t>.</a:t>
              </a:r>
            </a:p>
            <a:p>
              <a:pPr eaLnBrk="1" hangingPunct="1"/>
              <a:r>
                <a:rPr lang="en-US" altLang="ja-JP" sz="1400" dirty="0" smtClean="0"/>
                <a:t>K</a:t>
              </a:r>
              <a:r>
                <a:rPr lang="en-US" altLang="ja-JP" sz="1400" dirty="0"/>
                <a:t>. Tanida, et al., PRL</a:t>
              </a:r>
              <a:r>
                <a:rPr lang="ja-JP" altLang="en-US" sz="1400" dirty="0"/>
                <a:t> </a:t>
              </a:r>
              <a:r>
                <a:rPr lang="en-US" altLang="ja-JP" sz="1400" b="1" dirty="0"/>
                <a:t>86</a:t>
              </a:r>
              <a:r>
                <a:rPr lang="en-US" altLang="ja-JP" sz="1400" dirty="0"/>
                <a:t> (2001), 1982</a:t>
              </a:r>
              <a:r>
                <a:rPr lang="en-US" altLang="ja-JP" sz="1400" dirty="0" smtClean="0"/>
                <a:t>.</a:t>
              </a:r>
              <a:endParaRPr lang="en-US" altLang="ja-JP" sz="1400" dirty="0"/>
            </a:p>
          </p:txBody>
        </p:sp>
        <p:grpSp>
          <p:nvGrpSpPr>
            <p:cNvPr id="67" name="グループ化 66"/>
            <p:cNvGrpSpPr/>
            <p:nvPr/>
          </p:nvGrpSpPr>
          <p:grpSpPr>
            <a:xfrm>
              <a:off x="5200714" y="3789040"/>
              <a:ext cx="3273522" cy="1656184"/>
              <a:chOff x="5200714" y="3645024"/>
              <a:chExt cx="3273522" cy="1656184"/>
            </a:xfrm>
          </p:grpSpPr>
          <p:grpSp>
            <p:nvGrpSpPr>
              <p:cNvPr id="68" name="グループ化 17"/>
              <p:cNvGrpSpPr>
                <a:grpSpLocks/>
              </p:cNvGrpSpPr>
              <p:nvPr/>
            </p:nvGrpSpPr>
            <p:grpSpPr bwMode="auto">
              <a:xfrm>
                <a:off x="5200714" y="3645024"/>
                <a:ext cx="3273522" cy="1491288"/>
                <a:chOff x="4153850" y="2000241"/>
                <a:chExt cx="3273580" cy="1490690"/>
              </a:xfrm>
            </p:grpSpPr>
            <p:pic>
              <p:nvPicPr>
                <p:cNvPr id="72" name="図 18" descr="Li7L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3850" y="2458393"/>
                  <a:ext cx="3273580" cy="1032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" name="右矢印 72"/>
                <p:cNvSpPr/>
                <p:nvPr/>
              </p:nvSpPr>
              <p:spPr>
                <a:xfrm>
                  <a:off x="5510893" y="2808114"/>
                  <a:ext cx="650886" cy="428453"/>
                </a:xfrm>
                <a:prstGeom prst="rightArrow">
                  <a:avLst>
                    <a:gd name="adj1" fmla="val 50000"/>
                    <a:gd name="adj2" fmla="val 87824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74" name="テキスト ボックス 20"/>
                <p:cNvSpPr txBox="1">
                  <a:spLocks noChangeArrowheads="1"/>
                </p:cNvSpPr>
                <p:nvPr/>
              </p:nvSpPr>
              <p:spPr bwMode="auto">
                <a:xfrm>
                  <a:off x="4214810" y="2000241"/>
                  <a:ext cx="714380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ja-JP" sz="2800" b="1" baseline="30000" dirty="0">
                      <a:latin typeface="Century" pitchFamily="18" charset="0"/>
                    </a:rPr>
                    <a:t>6</a:t>
                  </a:r>
                  <a:r>
                    <a:rPr lang="en-US" altLang="ja-JP" sz="2800" b="1" dirty="0">
                      <a:latin typeface="Century" pitchFamily="18" charset="0"/>
                    </a:rPr>
                    <a:t>Li</a:t>
                  </a:r>
                  <a:endParaRPr lang="ja-JP" altLang="en-US" sz="2800" b="1" dirty="0">
                    <a:latin typeface="Century" pitchFamily="18" charset="0"/>
                  </a:endParaRPr>
                </a:p>
              </p:txBody>
            </p:sp>
            <p:grpSp>
              <p:nvGrpSpPr>
                <p:cNvPr id="75" name="グループ化 12"/>
                <p:cNvGrpSpPr>
                  <a:grpSpLocks/>
                </p:cNvGrpSpPr>
                <p:nvPr/>
              </p:nvGrpSpPr>
              <p:grpSpPr bwMode="auto">
                <a:xfrm>
                  <a:off x="6500826" y="2000241"/>
                  <a:ext cx="755838" cy="537480"/>
                  <a:chOff x="6215074" y="2273850"/>
                  <a:chExt cx="755838" cy="537480"/>
                </a:xfrm>
              </p:grpSpPr>
              <p:sp>
                <p:nvSpPr>
                  <p:cNvPr id="77" name="テキスト ボックス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99408" y="2274316"/>
                    <a:ext cx="571504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r>
                      <a:rPr lang="en-US" altLang="ja-JP" sz="2800" b="1">
                        <a:latin typeface="Century" pitchFamily="18" charset="0"/>
                      </a:rPr>
                      <a:t>Li</a:t>
                    </a:r>
                    <a:endParaRPr lang="ja-JP" altLang="en-US" sz="2800" b="1">
                      <a:latin typeface="Century" pitchFamily="18" charset="0"/>
                    </a:endParaRPr>
                  </a:p>
                </p:txBody>
              </p:sp>
              <p:sp>
                <p:nvSpPr>
                  <p:cNvPr id="78" name="テキスト ボックス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15074" y="2441998"/>
                    <a:ext cx="28575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r>
                      <a:rPr lang="en-US" altLang="ja-JP" b="1">
                        <a:latin typeface="Symbol" pitchFamily="18" charset="2"/>
                      </a:rPr>
                      <a:t>L</a:t>
                    </a:r>
                    <a:endParaRPr lang="ja-JP" altLang="en-US" b="1">
                      <a:latin typeface="Symbol" pitchFamily="18" charset="2"/>
                    </a:endParaRPr>
                  </a:p>
                </p:txBody>
              </p:sp>
              <p:sp>
                <p:nvSpPr>
                  <p:cNvPr id="79" name="テキスト ボックス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15074" y="2273850"/>
                    <a:ext cx="28575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r>
                      <a:rPr lang="en-US" altLang="ja-JP" b="1" dirty="0">
                        <a:latin typeface="Century" pitchFamily="18" charset="0"/>
                      </a:rPr>
                      <a:t>7</a:t>
                    </a:r>
                    <a:endParaRPr lang="ja-JP" altLang="en-US" b="1" dirty="0">
                      <a:latin typeface="Century" pitchFamily="18" charset="0"/>
                    </a:endParaRPr>
                  </a:p>
                </p:txBody>
              </p:sp>
            </p:grpSp>
            <p:sp>
              <p:nvSpPr>
                <p:cNvPr id="76" name="テキスト ボックス 22"/>
                <p:cNvSpPr txBox="1">
                  <a:spLocks noChangeArrowheads="1"/>
                </p:cNvSpPr>
                <p:nvPr/>
              </p:nvSpPr>
              <p:spPr bwMode="auto">
                <a:xfrm>
                  <a:off x="5264672" y="2432116"/>
                  <a:ext cx="1071570" cy="369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ja-JP" b="1" dirty="0" smtClean="0">
                      <a:solidFill>
                        <a:schemeClr val="tx2"/>
                      </a:solidFill>
                      <a:latin typeface="+mn-lt"/>
                    </a:rPr>
                    <a:t>Adding </a:t>
                  </a:r>
                  <a:r>
                    <a:rPr lang="en-US" altLang="ja-JP" b="1" dirty="0" smtClean="0">
                      <a:solidFill>
                        <a:schemeClr val="tx2"/>
                      </a:solidFill>
                      <a:latin typeface="Symbol" pitchFamily="18" charset="2"/>
                    </a:rPr>
                    <a:t>L</a:t>
                  </a:r>
                  <a:endParaRPr lang="ja-JP" altLang="en-US" b="1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69" name="テキスト ボックス 68"/>
              <p:cNvSpPr txBox="1"/>
              <p:nvPr/>
            </p:nvSpPr>
            <p:spPr>
              <a:xfrm>
                <a:off x="5652120" y="4808765"/>
                <a:ext cx="49686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600" dirty="0" smtClean="0">
                    <a:latin typeface="Symbol" panose="05050102010706020507" pitchFamily="18" charset="2"/>
                  </a:rPr>
                  <a:t>a</a:t>
                </a:r>
                <a:endParaRPr kumimoji="1" lang="ja-JP" altLang="en-US" sz="26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6009304" y="4389968"/>
                <a:ext cx="49686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600" i="1" dirty="0"/>
                  <a:t>d</a:t>
                </a:r>
                <a:endParaRPr kumimoji="1" lang="ja-JP" altLang="en-US" sz="2600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32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Toward heavier and exotic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hypernuclei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sz="2400" u="sng" dirty="0" smtClean="0">
                <a:solidFill>
                  <a:schemeClr val="tx1"/>
                </a:solidFill>
              </a:rPr>
              <a:t>Experiments at J-PARC, </a:t>
            </a:r>
            <a:r>
              <a:rPr lang="en-US" altLang="ja-JP" sz="2400" u="sng" dirty="0" err="1" smtClean="0">
                <a:solidFill>
                  <a:schemeClr val="tx1"/>
                </a:solidFill>
              </a:rPr>
              <a:t>JLab</a:t>
            </a:r>
            <a:r>
              <a:rPr lang="en-US" altLang="ja-JP" sz="2400" u="sng" dirty="0" smtClean="0">
                <a:solidFill>
                  <a:schemeClr val="tx1"/>
                </a:solidFill>
              </a:rPr>
              <a:t> and Mainz </a:t>
            </a:r>
            <a:r>
              <a:rPr lang="en-US" altLang="ja-JP" sz="2400" i="1" u="sng" dirty="0" smtClean="0">
                <a:solidFill>
                  <a:schemeClr val="tx1"/>
                </a:solidFill>
              </a:rPr>
              <a:t>etc.</a:t>
            </a:r>
            <a:endParaRPr kumimoji="1" lang="en-US" altLang="ja-JP" sz="2400" i="1" dirty="0" smtClean="0"/>
          </a:p>
          <a:p>
            <a:pPr lvl="1">
              <a:lnSpc>
                <a:spcPts val="2200"/>
              </a:lnSpc>
              <a:buClr>
                <a:schemeClr val="tx1"/>
              </a:buClr>
            </a:pPr>
            <a:r>
              <a:rPr lang="en-US" altLang="ja-JP" sz="2200" i="1" dirty="0" err="1" smtClean="0">
                <a:solidFill>
                  <a:srgbClr val="FF0000"/>
                </a:solidFill>
              </a:rPr>
              <a:t>sd</a:t>
            </a:r>
            <a:r>
              <a:rPr lang="en-US" altLang="ja-JP" sz="2200" dirty="0" smtClean="0">
                <a:solidFill>
                  <a:srgbClr val="FF0000"/>
                </a:solidFill>
              </a:rPr>
              <a:t> shell</a:t>
            </a:r>
            <a:r>
              <a:rPr lang="en-US" altLang="ja-JP" sz="2200" dirty="0" smtClean="0"/>
              <a:t> </a:t>
            </a:r>
            <a:r>
              <a:rPr lang="en-US" altLang="ja-JP" sz="2200" dirty="0" smtClean="0">
                <a:latin typeface="Symbol" panose="05050102010706020507" pitchFamily="18" charset="2"/>
              </a:rPr>
              <a:t>L</a:t>
            </a:r>
            <a:r>
              <a:rPr lang="en-US" altLang="ja-JP" sz="2200" dirty="0" smtClean="0"/>
              <a:t> hypernuclei can be produced</a:t>
            </a:r>
          </a:p>
          <a:p>
            <a:pPr lvl="1">
              <a:lnSpc>
                <a:spcPts val="2200"/>
              </a:lnSpc>
              <a:buClr>
                <a:schemeClr val="tx1"/>
              </a:buClr>
            </a:pPr>
            <a:r>
              <a:rPr lang="en-US" altLang="ja-JP" sz="2200" dirty="0">
                <a:solidFill>
                  <a:srgbClr val="FF0000"/>
                </a:solidFill>
              </a:rPr>
              <a:t>V</a:t>
            </a:r>
            <a:r>
              <a:rPr lang="en-US" altLang="ja-JP" sz="2200" dirty="0" smtClean="0">
                <a:solidFill>
                  <a:srgbClr val="FF0000"/>
                </a:solidFill>
              </a:rPr>
              <a:t>arious structures </a:t>
            </a:r>
            <a:r>
              <a:rPr lang="en-US" altLang="ja-JP" sz="2200" dirty="0" smtClean="0"/>
              <a:t>will appear in hypernuclei</a:t>
            </a:r>
          </a:p>
          <a:p>
            <a:endParaRPr kumimoji="1" lang="ja-JP" alt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3"/>
          <a:srcRect r="47969"/>
          <a:stretch/>
        </p:blipFill>
        <p:spPr bwMode="auto">
          <a:xfrm>
            <a:off x="2153953" y="2186019"/>
            <a:ext cx="3993719" cy="433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正方形/長方形 10"/>
          <p:cNvSpPr/>
          <p:nvPr/>
        </p:nvSpPr>
        <p:spPr>
          <a:xfrm>
            <a:off x="3743400" y="6590372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600" dirty="0" smtClean="0"/>
              <a:t>Taken from O. Hashimoto and H. Tamura, PPNP </a:t>
            </a:r>
            <a:r>
              <a:rPr lang="en-US" altLang="ja-JP" sz="1600" b="1" dirty="0" smtClean="0"/>
              <a:t>57</a:t>
            </a:r>
            <a:r>
              <a:rPr lang="en-US" altLang="ja-JP" sz="1600" dirty="0" smtClean="0"/>
              <a:t>(2006),564.</a:t>
            </a:r>
            <a:endParaRPr lang="ja-JP" altLang="en-US" sz="16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188871" y="4653136"/>
            <a:ext cx="1965081" cy="1091610"/>
            <a:chOff x="323527" y="5289719"/>
            <a:chExt cx="1965081" cy="1091610"/>
          </a:xfrm>
        </p:grpSpPr>
        <p:sp>
          <p:nvSpPr>
            <p:cNvPr id="31" name="角丸四角形 30"/>
            <p:cNvSpPr/>
            <p:nvPr/>
          </p:nvSpPr>
          <p:spPr>
            <a:xfrm>
              <a:off x="323527" y="5302369"/>
              <a:ext cx="1965081" cy="10789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0" name="グループ化 59"/>
            <p:cNvGrpSpPr/>
            <p:nvPr/>
          </p:nvGrpSpPr>
          <p:grpSpPr>
            <a:xfrm>
              <a:off x="339122" y="5289719"/>
              <a:ext cx="1944216" cy="1091609"/>
              <a:chOff x="4070286" y="3211534"/>
              <a:chExt cx="1944216" cy="1091609"/>
            </a:xfrm>
          </p:grpSpPr>
          <p:pic>
            <p:nvPicPr>
              <p:cNvPr id="61" name="図 6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565" t="57105" r="5786" b="22965"/>
              <a:stretch/>
            </p:blipFill>
            <p:spPr>
              <a:xfrm>
                <a:off x="4414843" y="3465552"/>
                <a:ext cx="1125513" cy="837591"/>
              </a:xfrm>
              <a:prstGeom prst="rect">
                <a:avLst/>
              </a:prstGeom>
            </p:spPr>
          </p:pic>
          <p:sp>
            <p:nvSpPr>
              <p:cNvPr id="62" name="テキスト ボックス 61"/>
              <p:cNvSpPr txBox="1"/>
              <p:nvPr/>
            </p:nvSpPr>
            <p:spPr>
              <a:xfrm>
                <a:off x="4070286" y="3211534"/>
                <a:ext cx="1944216" cy="374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kumimoji="1" lang="en-US" altLang="ja-JP" b="1" dirty="0" smtClean="0">
                    <a:solidFill>
                      <a:schemeClr val="tx2"/>
                    </a:solidFill>
                  </a:rPr>
                  <a:t>Developed </a:t>
                </a:r>
                <a:r>
                  <a:rPr lang="en-US" altLang="ja-JP" b="1" dirty="0" smtClean="0">
                    <a:solidFill>
                      <a:schemeClr val="tx2"/>
                    </a:solidFill>
                  </a:rPr>
                  <a:t>cl</a:t>
                </a:r>
                <a:r>
                  <a:rPr kumimoji="1" lang="en-US" altLang="ja-JP" b="1" dirty="0" smtClean="0">
                    <a:solidFill>
                      <a:schemeClr val="tx2"/>
                    </a:solidFill>
                  </a:rPr>
                  <a:t>uster</a:t>
                </a:r>
              </a:p>
            </p:txBody>
          </p:sp>
        </p:grpSp>
      </p:grpSp>
      <p:sp>
        <p:nvSpPr>
          <p:cNvPr id="70" name="テキスト ボックス 69"/>
          <p:cNvSpPr txBox="1"/>
          <p:nvPr/>
        </p:nvSpPr>
        <p:spPr>
          <a:xfrm>
            <a:off x="165133" y="4293096"/>
            <a:ext cx="209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tx2"/>
                </a:solidFill>
              </a:rPr>
              <a:t>Light </a:t>
            </a:r>
            <a:r>
              <a:rPr kumimoji="1" lang="en-US" altLang="ja-JP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b="1" dirty="0" smtClean="0">
                <a:solidFill>
                  <a:schemeClr val="tx2"/>
                </a:solidFill>
              </a:rPr>
              <a:t> hypernuclei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95228" y="2445123"/>
            <a:ext cx="1997752" cy="1703957"/>
            <a:chOff x="125976" y="2445123"/>
            <a:chExt cx="1997752" cy="1703957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125976" y="2445123"/>
              <a:ext cx="1997752" cy="1703957"/>
              <a:chOff x="-1399444" y="1477722"/>
              <a:chExt cx="1997752" cy="1703957"/>
            </a:xfrm>
          </p:grpSpPr>
          <p:sp>
            <p:nvSpPr>
              <p:cNvPr id="36" name="角丸四角形 35"/>
              <p:cNvSpPr/>
              <p:nvPr/>
            </p:nvSpPr>
            <p:spPr>
              <a:xfrm>
                <a:off x="-1399444" y="1477722"/>
                <a:ext cx="1977197" cy="170395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9" name="グループ化 48"/>
              <p:cNvGrpSpPr/>
              <p:nvPr/>
            </p:nvGrpSpPr>
            <p:grpSpPr>
              <a:xfrm>
                <a:off x="-1365637" y="1499111"/>
                <a:ext cx="1963945" cy="1620468"/>
                <a:chOff x="3347864" y="3104367"/>
                <a:chExt cx="1963945" cy="1620468"/>
              </a:xfrm>
            </p:grpSpPr>
            <p:sp>
              <p:nvSpPr>
                <p:cNvPr id="50" name="テキスト ボックス 49"/>
                <p:cNvSpPr txBox="1"/>
                <p:nvPr/>
              </p:nvSpPr>
              <p:spPr>
                <a:xfrm>
                  <a:off x="3347864" y="3104367"/>
                  <a:ext cx="1963945" cy="6565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200"/>
                    </a:lnSpc>
                  </a:pPr>
                  <a:r>
                    <a:rPr lang="en-US" altLang="ja-JP" sz="2000" b="1" dirty="0" smtClean="0">
                      <a:solidFill>
                        <a:srgbClr val="FF0000"/>
                      </a:solidFill>
                    </a:rPr>
                    <a:t>Coexistence of </a:t>
                  </a:r>
                </a:p>
                <a:p>
                  <a:pPr algn="ctr">
                    <a:lnSpc>
                      <a:spcPts val="2200"/>
                    </a:lnSpc>
                  </a:pPr>
                  <a:r>
                    <a:rPr lang="en-US" altLang="ja-JP" sz="2000" b="1" dirty="0" smtClean="0">
                      <a:solidFill>
                        <a:srgbClr val="FF0000"/>
                      </a:solidFill>
                    </a:rPr>
                    <a:t>structures</a:t>
                  </a:r>
                  <a:endParaRPr kumimoji="1" lang="en-US" altLang="ja-JP" sz="2000" b="1" dirty="0" smtClean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51" name="グループ化 50"/>
                <p:cNvGrpSpPr/>
                <p:nvPr/>
              </p:nvGrpSpPr>
              <p:grpSpPr>
                <a:xfrm>
                  <a:off x="3390580" y="3994847"/>
                  <a:ext cx="1842744" cy="729988"/>
                  <a:chOff x="3347865" y="3994847"/>
                  <a:chExt cx="1842744" cy="729988"/>
                </a:xfrm>
              </p:grpSpPr>
              <p:pic>
                <p:nvPicPr>
                  <p:cNvPr id="52" name="図 51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9309" t="84389" r="16641" b="-3"/>
                  <a:stretch/>
                </p:blipFill>
                <p:spPr>
                  <a:xfrm>
                    <a:off x="3347865" y="4001126"/>
                    <a:ext cx="887518" cy="723708"/>
                  </a:xfrm>
                  <a:prstGeom prst="rect">
                    <a:avLst/>
                  </a:prstGeom>
                </p:spPr>
              </p:pic>
              <p:pic>
                <p:nvPicPr>
                  <p:cNvPr id="53" name="図 52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5925" t="84389" b="-3"/>
                  <a:stretch/>
                </p:blipFill>
                <p:spPr>
                  <a:xfrm>
                    <a:off x="4293814" y="3994847"/>
                    <a:ext cx="896795" cy="729988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4" name="テキスト ボックス 43"/>
            <p:cNvSpPr txBox="1"/>
            <p:nvPr/>
          </p:nvSpPr>
          <p:spPr>
            <a:xfrm>
              <a:off x="493022" y="3021971"/>
              <a:ext cx="1256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/>
                <a:t>Ex.: </a:t>
              </a:r>
              <a:r>
                <a:rPr lang="en-US" altLang="ja-JP" sz="2000" baseline="30000" dirty="0" smtClean="0"/>
                <a:t>2</a:t>
              </a:r>
              <a:r>
                <a:rPr kumimoji="1" lang="en-US" altLang="ja-JP" sz="2000" baseline="30000" dirty="0" smtClean="0"/>
                <a:t>1</a:t>
              </a:r>
              <a:r>
                <a:rPr kumimoji="1" lang="en-US" altLang="ja-JP" sz="2000" baseline="-25000" dirty="0" smtClean="0">
                  <a:latin typeface="Symbol" panose="05050102010706020507" pitchFamily="18" charset="2"/>
                </a:rPr>
                <a:t>L</a:t>
              </a:r>
              <a:r>
                <a:rPr kumimoji="1" lang="en-US" altLang="ja-JP" sz="2000" dirty="0" smtClean="0"/>
                <a:t>Ne</a:t>
              </a:r>
              <a:endParaRPr kumimoji="1" lang="ja-JP" altLang="en-US" sz="2000" dirty="0"/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5380851" y="3839277"/>
            <a:ext cx="1351389" cy="2110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角丸四角形 81"/>
          <p:cNvSpPr/>
          <p:nvPr/>
        </p:nvSpPr>
        <p:spPr>
          <a:xfrm rot="2629209">
            <a:off x="3988787" y="2893222"/>
            <a:ext cx="1388587" cy="2003090"/>
          </a:xfrm>
          <a:prstGeom prst="roundRect">
            <a:avLst>
              <a:gd name="adj" fmla="val 11340"/>
            </a:avLst>
          </a:prstGeom>
          <a:solidFill>
            <a:schemeClr val="accent5">
              <a:lumMod val="20000"/>
              <a:lumOff val="80000"/>
              <a:alpha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4" name="直線矢印コネクタ 83"/>
          <p:cNvCxnSpPr/>
          <p:nvPr/>
        </p:nvCxnSpPr>
        <p:spPr>
          <a:xfrm>
            <a:off x="2114495" y="5125754"/>
            <a:ext cx="578930" cy="20019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グループ化 64"/>
          <p:cNvGrpSpPr/>
          <p:nvPr/>
        </p:nvGrpSpPr>
        <p:grpSpPr>
          <a:xfrm>
            <a:off x="6228184" y="4218811"/>
            <a:ext cx="2664296" cy="1946493"/>
            <a:chOff x="5761706" y="4434835"/>
            <a:chExt cx="2664296" cy="1946493"/>
          </a:xfrm>
        </p:grpSpPr>
        <p:grpSp>
          <p:nvGrpSpPr>
            <p:cNvPr id="67" name="グループ化 66"/>
            <p:cNvGrpSpPr/>
            <p:nvPr/>
          </p:nvGrpSpPr>
          <p:grpSpPr>
            <a:xfrm>
              <a:off x="5761706" y="4434835"/>
              <a:ext cx="2664296" cy="1946493"/>
              <a:chOff x="-2050005" y="3696132"/>
              <a:chExt cx="2664296" cy="1946493"/>
            </a:xfrm>
          </p:grpSpPr>
          <p:sp>
            <p:nvSpPr>
              <p:cNvPr id="85" name="角丸四角形 84"/>
              <p:cNvSpPr/>
              <p:nvPr/>
            </p:nvSpPr>
            <p:spPr>
              <a:xfrm>
                <a:off x="-2050005" y="3696132"/>
                <a:ext cx="2664296" cy="194649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テキスト ボックス 85"/>
              <p:cNvSpPr txBox="1"/>
              <p:nvPr/>
            </p:nvSpPr>
            <p:spPr>
              <a:xfrm>
                <a:off x="-1943567" y="3735987"/>
                <a:ext cx="25202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Various deformations</a:t>
                </a:r>
                <a:endParaRPr kumimoji="1" lang="en-US" altLang="ja-JP" sz="2000" b="1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1" name="テキスト ボックス 70"/>
            <p:cNvSpPr txBox="1"/>
            <p:nvPr/>
          </p:nvSpPr>
          <p:spPr>
            <a:xfrm>
              <a:off x="6398839" y="4810715"/>
              <a:ext cx="1234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/>
                <a:t>Ex.: </a:t>
              </a:r>
              <a:r>
                <a:rPr lang="en-US" altLang="ja-JP" sz="2000" baseline="30000" dirty="0" smtClean="0"/>
                <a:t>25</a:t>
              </a:r>
              <a:r>
                <a:rPr kumimoji="1" lang="en-US" altLang="ja-JP" sz="2000" baseline="-25000" dirty="0" smtClean="0">
                  <a:latin typeface="Symbol" panose="05050102010706020507" pitchFamily="18" charset="2"/>
                </a:rPr>
                <a:t>L</a:t>
              </a:r>
              <a:r>
                <a:rPr kumimoji="1" lang="en-US" altLang="ja-JP" sz="2000" dirty="0" smtClean="0"/>
                <a:t>Mg</a:t>
              </a:r>
              <a:endParaRPr kumimoji="1" lang="ja-JP" altLang="en-US" sz="2000" dirty="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5940152" y="5968692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solidFill>
                    <a:srgbClr val="FF0000"/>
                  </a:solidFill>
                </a:rPr>
                <a:t>Triaxial deformation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73" name="グループ化 72"/>
            <p:cNvGrpSpPr/>
            <p:nvPr/>
          </p:nvGrpSpPr>
          <p:grpSpPr>
            <a:xfrm>
              <a:off x="6300192" y="5247929"/>
              <a:ext cx="1627682" cy="629343"/>
              <a:chOff x="6143402" y="5388888"/>
              <a:chExt cx="1627682" cy="629343"/>
            </a:xfrm>
          </p:grpSpPr>
          <p:pic>
            <p:nvPicPr>
              <p:cNvPr id="74" name="図 73" descr="deformation.png"/>
              <p:cNvPicPr>
                <a:picLocks noChangeAspect="1"/>
              </p:cNvPicPr>
              <p:nvPr/>
            </p:nvPicPr>
            <p:blipFill>
              <a:blip r:embed="rId5"/>
              <a:srcRect t="55152"/>
              <a:stretch>
                <a:fillRect/>
              </a:stretch>
            </p:blipFill>
            <p:spPr>
              <a:xfrm>
                <a:off x="6143402" y="5388888"/>
                <a:ext cx="883241" cy="629343"/>
              </a:xfrm>
              <a:prstGeom prst="rect">
                <a:avLst/>
              </a:prstGeom>
            </p:spPr>
          </p:pic>
          <p:pic>
            <p:nvPicPr>
              <p:cNvPr id="77" name="図 76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390" r="4932" b="91170"/>
              <a:stretch/>
            </p:blipFill>
            <p:spPr>
              <a:xfrm>
                <a:off x="7405388" y="5519439"/>
                <a:ext cx="365696" cy="354794"/>
              </a:xfrm>
              <a:prstGeom prst="rect">
                <a:avLst/>
              </a:prstGeom>
            </p:spPr>
          </p:pic>
          <p:sp>
            <p:nvSpPr>
              <p:cNvPr id="78" name="正方形/長方形 77"/>
              <p:cNvSpPr/>
              <p:nvPr/>
            </p:nvSpPr>
            <p:spPr>
              <a:xfrm>
                <a:off x="7073660" y="5489459"/>
                <a:ext cx="32573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dirty="0" smtClean="0">
                    <a:solidFill>
                      <a:srgbClr val="FF0000"/>
                    </a:solidFill>
                  </a:rPr>
                  <a:t>+</a:t>
                </a:r>
                <a:endParaRPr lang="ja-JP" altLang="en-US" sz="2200" b="1" dirty="0"/>
              </a:p>
            </p:txBody>
          </p:sp>
        </p:grpSp>
      </p:grpSp>
      <p:sp>
        <p:nvSpPr>
          <p:cNvPr id="87" name="角丸四角形 86"/>
          <p:cNvSpPr/>
          <p:nvPr/>
        </p:nvSpPr>
        <p:spPr>
          <a:xfrm rot="2629209">
            <a:off x="5172199" y="1974712"/>
            <a:ext cx="1388587" cy="1366810"/>
          </a:xfrm>
          <a:prstGeom prst="roundRect">
            <a:avLst>
              <a:gd name="adj" fmla="val 11340"/>
            </a:avLst>
          </a:prstGeom>
          <a:solidFill>
            <a:schemeClr val="accent5">
              <a:lumMod val="20000"/>
              <a:lumOff val="80000"/>
              <a:alpha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01086" y="2045013"/>
            <a:ext cx="1922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i="1" dirty="0" smtClean="0">
                <a:solidFill>
                  <a:srgbClr val="FF0000"/>
                </a:solidFill>
              </a:rPr>
              <a:t>p-</a:t>
            </a:r>
            <a:r>
              <a:rPr lang="en-US" altLang="ja-JP" sz="2000" b="1" i="1" dirty="0" err="1" smtClean="0">
                <a:solidFill>
                  <a:srgbClr val="FF0000"/>
                </a:solidFill>
              </a:rPr>
              <a:t>sd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shell region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6614001" y="3843566"/>
            <a:ext cx="1709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i="1" dirty="0" err="1" smtClean="0">
                <a:solidFill>
                  <a:srgbClr val="FF0000"/>
                </a:solidFill>
              </a:rPr>
              <a:t>sd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shell region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89" name="直線矢印コネクタ 88"/>
          <p:cNvCxnSpPr/>
          <p:nvPr/>
        </p:nvCxnSpPr>
        <p:spPr>
          <a:xfrm>
            <a:off x="2192980" y="3464299"/>
            <a:ext cx="2162996" cy="2394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/>
          <p:nvPr/>
        </p:nvCxnSpPr>
        <p:spPr>
          <a:xfrm flipH="1" flipV="1">
            <a:off x="5652120" y="3176266"/>
            <a:ext cx="957950" cy="10550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1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Stricture of</a:t>
            </a:r>
            <a:r>
              <a:rPr kumimoji="1" lang="en-US" altLang="ja-JP" dirty="0" smtClean="0"/>
              <a:t> </a:t>
            </a:r>
            <a:r>
              <a:rPr kumimoji="1" lang="en-US" altLang="ja-JP" i="1" dirty="0" smtClean="0"/>
              <a:t>p-</a:t>
            </a:r>
            <a:r>
              <a:rPr kumimoji="1" lang="en-US" altLang="ja-JP" i="1" dirty="0" err="1" smtClean="0"/>
              <a:t>sd</a:t>
            </a:r>
            <a:r>
              <a:rPr kumimoji="1" lang="en-US" altLang="ja-JP" dirty="0" smtClean="0"/>
              <a:t> shell nuclei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07504" y="879103"/>
            <a:ext cx="1392946" cy="461665"/>
            <a:chOff x="456398" y="1603881"/>
            <a:chExt cx="1392946" cy="461665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56398" y="1603881"/>
              <a:ext cx="13929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/>
                <a:t>Ex.) </a:t>
              </a:r>
              <a:r>
                <a:rPr lang="en-US" altLang="ja-JP" sz="2400" baseline="30000" dirty="0"/>
                <a:t>2</a:t>
              </a:r>
              <a:r>
                <a:rPr lang="en-US" altLang="ja-JP" sz="2400" baseline="30000" dirty="0" smtClean="0"/>
                <a:t>0</a:t>
              </a:r>
              <a:r>
                <a:rPr lang="en-US" altLang="ja-JP" sz="2400" dirty="0" smtClean="0"/>
                <a:t>Ne</a:t>
              </a:r>
              <a:endParaRPr kumimoji="1" lang="ja-JP" altLang="en-US" sz="2400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545463" y="1653188"/>
              <a:ext cx="1201430" cy="3672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1547664" y="83671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l"/>
            </a:pPr>
            <a:r>
              <a:rPr lang="en-US" altLang="ja-JP" sz="2400" b="1" dirty="0" smtClean="0"/>
              <a:t>Mean-field like and </a:t>
            </a:r>
            <a:r>
              <a:rPr lang="en-US" altLang="ja-JP" sz="2400" b="1" dirty="0" smtClean="0">
                <a:latin typeface="Symbol" panose="05050102010706020507" pitchFamily="18" charset="2"/>
              </a:rPr>
              <a:t>a</a:t>
            </a:r>
            <a:r>
              <a:rPr lang="en-US" altLang="ja-JP" sz="2400" b="1" dirty="0" smtClean="0"/>
              <a:t> + </a:t>
            </a:r>
            <a:r>
              <a:rPr lang="en-US" altLang="ja-JP" sz="2400" b="1" baseline="30000" dirty="0" smtClean="0"/>
              <a:t>16</a:t>
            </a:r>
            <a:r>
              <a:rPr lang="en-US" altLang="ja-JP" sz="2400" b="1" dirty="0" smtClean="0"/>
              <a:t>O cluster structures coexist within the small excitation energy</a:t>
            </a:r>
            <a:endParaRPr kumimoji="1" lang="ja-JP" altLang="en-US" sz="2400" b="1" dirty="0"/>
          </a:p>
        </p:txBody>
      </p:sp>
      <p:grpSp>
        <p:nvGrpSpPr>
          <p:cNvPr id="60" name="グループ化 59"/>
          <p:cNvGrpSpPr/>
          <p:nvPr/>
        </p:nvGrpSpPr>
        <p:grpSpPr>
          <a:xfrm>
            <a:off x="153075" y="1772816"/>
            <a:ext cx="7011213" cy="4226398"/>
            <a:chOff x="-396552" y="2010914"/>
            <a:chExt cx="7011213" cy="4226398"/>
          </a:xfrm>
        </p:grpSpPr>
        <p:pic>
          <p:nvPicPr>
            <p:cNvPr id="13" name="図 12" descr="Ne20_太字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7267" y="2082352"/>
              <a:ext cx="3942352" cy="4154960"/>
            </a:xfrm>
            <a:prstGeom prst="rect">
              <a:avLst/>
            </a:prstGeom>
          </p:spPr>
        </p:pic>
        <p:grpSp>
          <p:nvGrpSpPr>
            <p:cNvPr id="14" name="グループ化 13"/>
            <p:cNvGrpSpPr/>
            <p:nvPr/>
          </p:nvGrpSpPr>
          <p:grpSpPr>
            <a:xfrm>
              <a:off x="-396552" y="3823656"/>
              <a:ext cx="2304256" cy="1710833"/>
              <a:chOff x="75084" y="3932744"/>
              <a:chExt cx="2304256" cy="1710833"/>
            </a:xfrm>
          </p:grpSpPr>
          <p:cxnSp>
            <p:nvCxnSpPr>
              <p:cNvPr id="25" name="直線矢印コネクタ 24"/>
              <p:cNvCxnSpPr/>
              <p:nvPr/>
            </p:nvCxnSpPr>
            <p:spPr>
              <a:xfrm>
                <a:off x="1285852" y="5357826"/>
                <a:ext cx="1093488" cy="28575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グループ化 39"/>
              <p:cNvGrpSpPr/>
              <p:nvPr/>
            </p:nvGrpSpPr>
            <p:grpSpPr>
              <a:xfrm>
                <a:off x="75084" y="3932744"/>
                <a:ext cx="1425083" cy="1446669"/>
                <a:chOff x="1846599" y="3974282"/>
                <a:chExt cx="1425083" cy="1446669"/>
              </a:xfrm>
            </p:grpSpPr>
            <p:pic>
              <p:nvPicPr>
                <p:cNvPr id="27" name="図 26" descr="Ne20_POS_115_2.png"/>
                <p:cNvPicPr>
                  <a:picLocks noChangeAspect="1"/>
                </p:cNvPicPr>
                <p:nvPr/>
              </p:nvPicPr>
              <p:blipFill>
                <a:blip r:embed="rId4"/>
                <a:srcRect l="30078" t="21875" r="30078" b="25000"/>
                <a:stretch>
                  <a:fillRect/>
                </a:stretch>
              </p:blipFill>
              <p:spPr>
                <a:xfrm>
                  <a:off x="1846599" y="3974282"/>
                  <a:ext cx="1425083" cy="1425083"/>
                </a:xfrm>
                <a:prstGeom prst="rect">
                  <a:avLst/>
                </a:prstGeom>
              </p:spPr>
            </p:pic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2200110" y="5051619"/>
                  <a:ext cx="9286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b="1" dirty="0" smtClean="0"/>
                    <a:t>0</a:t>
                  </a:r>
                  <a:r>
                    <a:rPr kumimoji="1" lang="en-US" altLang="ja-JP" b="1" baseline="30000" dirty="0" smtClean="0">
                      <a:latin typeface="Symbol" pitchFamily="18" charset="2"/>
                    </a:rPr>
                    <a:t>+</a:t>
                  </a:r>
                  <a:r>
                    <a:rPr kumimoji="1" lang="en-US" altLang="ja-JP" b="1" dirty="0" smtClean="0"/>
                    <a:t>(g.s.)</a:t>
                  </a:r>
                  <a:endParaRPr kumimoji="1" lang="ja-JP" altLang="en-US" b="1" dirty="0"/>
                </a:p>
              </p:txBody>
            </p:sp>
          </p:grpSp>
        </p:grpSp>
        <p:grpSp>
          <p:nvGrpSpPr>
            <p:cNvPr id="15" name="グループ化 14"/>
            <p:cNvGrpSpPr/>
            <p:nvPr/>
          </p:nvGrpSpPr>
          <p:grpSpPr>
            <a:xfrm>
              <a:off x="-396552" y="2179635"/>
              <a:ext cx="3937190" cy="1994052"/>
              <a:chOff x="1575283" y="2146797"/>
              <a:chExt cx="3937190" cy="1994052"/>
            </a:xfrm>
          </p:grpSpPr>
          <p:cxnSp>
            <p:nvCxnSpPr>
              <p:cNvPr id="21" name="直線矢印コネクタ 20"/>
              <p:cNvCxnSpPr/>
              <p:nvPr/>
            </p:nvCxnSpPr>
            <p:spPr>
              <a:xfrm>
                <a:off x="2928926" y="3513884"/>
                <a:ext cx="2583547" cy="62696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グループ化 41"/>
              <p:cNvGrpSpPr/>
              <p:nvPr/>
            </p:nvGrpSpPr>
            <p:grpSpPr>
              <a:xfrm>
                <a:off x="1575283" y="2146797"/>
                <a:ext cx="1425084" cy="1496519"/>
                <a:chOff x="6290158" y="5147199"/>
                <a:chExt cx="1425084" cy="1496519"/>
              </a:xfrm>
            </p:grpSpPr>
            <p:pic>
              <p:nvPicPr>
                <p:cNvPr id="23" name="図 22" descr="Ne20_NEG_125_1.png"/>
                <p:cNvPicPr>
                  <a:picLocks noChangeAspect="1"/>
                </p:cNvPicPr>
                <p:nvPr/>
              </p:nvPicPr>
              <p:blipFill>
                <a:blip r:embed="rId5"/>
                <a:srcRect l="30078" t="21875" r="30078" b="25000"/>
                <a:stretch>
                  <a:fillRect/>
                </a:stretch>
              </p:blipFill>
              <p:spPr>
                <a:xfrm>
                  <a:off x="6290158" y="5147199"/>
                  <a:ext cx="1425084" cy="1425076"/>
                </a:xfrm>
                <a:prstGeom prst="rect">
                  <a:avLst/>
                </a:prstGeom>
              </p:spPr>
            </p:pic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6929421" y="6274388"/>
                  <a:ext cx="428628" cy="369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b="1" dirty="0" smtClean="0"/>
                    <a:t>1</a:t>
                  </a:r>
                  <a:r>
                    <a:rPr kumimoji="1" lang="en-US" altLang="ja-JP" b="1" baseline="30000" dirty="0" smtClean="0">
                      <a:latin typeface="Symbol" pitchFamily="18" charset="2"/>
                    </a:rPr>
                    <a:t>-</a:t>
                  </a:r>
                  <a:endParaRPr kumimoji="1" lang="ja-JP" altLang="en-US" b="1" baseline="30000" dirty="0">
                    <a:latin typeface="Symbol" pitchFamily="18" charset="2"/>
                  </a:endParaRPr>
                </a:p>
              </p:txBody>
            </p:sp>
          </p:grpSp>
        </p:grpSp>
        <p:grpSp>
          <p:nvGrpSpPr>
            <p:cNvPr id="16" name="グループ化 15"/>
            <p:cNvGrpSpPr/>
            <p:nvPr/>
          </p:nvGrpSpPr>
          <p:grpSpPr>
            <a:xfrm>
              <a:off x="5049619" y="2179338"/>
              <a:ext cx="1565042" cy="1920946"/>
              <a:chOff x="3538021" y="1848651"/>
              <a:chExt cx="1565042" cy="1920946"/>
            </a:xfrm>
          </p:grpSpPr>
          <p:cxnSp>
            <p:nvCxnSpPr>
              <p:cNvPr id="17" name="直線矢印コネクタ 16"/>
              <p:cNvCxnSpPr/>
              <p:nvPr/>
            </p:nvCxnSpPr>
            <p:spPr>
              <a:xfrm flipH="1">
                <a:off x="3538021" y="3357561"/>
                <a:ext cx="266619" cy="41203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グループ化 43"/>
              <p:cNvGrpSpPr/>
              <p:nvPr/>
            </p:nvGrpSpPr>
            <p:grpSpPr>
              <a:xfrm>
                <a:off x="3594151" y="1848651"/>
                <a:ext cx="1508912" cy="1552050"/>
                <a:chOff x="6808827" y="3246414"/>
                <a:chExt cx="1508912" cy="1552050"/>
              </a:xfrm>
            </p:grpSpPr>
            <p:pic>
              <p:nvPicPr>
                <p:cNvPr id="19" name="Picture 218" descr="Ne20_NCNEG_B0525_0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l="30210" t="20209" r="29273" b="24425"/>
                <a:stretch>
                  <a:fillRect/>
                </a:stretch>
              </p:blipFill>
              <p:spPr bwMode="auto">
                <a:xfrm>
                  <a:off x="6808827" y="3246414"/>
                  <a:ext cx="1508912" cy="15089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7460482" y="4429132"/>
                  <a:ext cx="4286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b="1" dirty="0" smtClean="0"/>
                    <a:t>2</a:t>
                  </a:r>
                  <a:r>
                    <a:rPr kumimoji="1" lang="en-US" altLang="ja-JP" b="1" baseline="30000" dirty="0" smtClean="0">
                      <a:latin typeface="Symbol" pitchFamily="18" charset="2"/>
                    </a:rPr>
                    <a:t>-</a:t>
                  </a:r>
                  <a:endParaRPr kumimoji="1" lang="ja-JP" altLang="en-US" b="1" baseline="30000" dirty="0">
                    <a:latin typeface="Symbol" pitchFamily="18" charset="2"/>
                  </a:endParaRPr>
                </a:p>
              </p:txBody>
            </p:sp>
          </p:grpSp>
        </p:grpSp>
        <p:sp>
          <p:nvSpPr>
            <p:cNvPr id="12" name="テキスト ボックス 11"/>
            <p:cNvSpPr txBox="1"/>
            <p:nvPr/>
          </p:nvSpPr>
          <p:spPr>
            <a:xfrm>
              <a:off x="1763471" y="2010914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</a:t>
              </a:r>
              <a:r>
                <a:rPr kumimoji="1" lang="en-US" altLang="ja-JP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Ne</a:t>
              </a:r>
              <a:endParaRPr kumimoji="1" lang="ja-JP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-252536" y="2174421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 + </a:t>
              </a:r>
              <a:r>
                <a:rPr kumimoji="1" lang="en-US" altLang="ja-JP" sz="2000" b="1" baseline="30000" dirty="0" smtClean="0">
                  <a:solidFill>
                    <a:srgbClr val="FF0000"/>
                  </a:solidFill>
                </a:rPr>
                <a:t>16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O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5139605" y="2209092"/>
              <a:ext cx="1405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Mean-field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630298" y="6309320"/>
            <a:ext cx="811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What is difference in structure changes by adding a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particle ?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grpSp>
        <p:nvGrpSpPr>
          <p:cNvPr id="74" name="グループ化 73"/>
          <p:cNvGrpSpPr/>
          <p:nvPr/>
        </p:nvGrpSpPr>
        <p:grpSpPr>
          <a:xfrm>
            <a:off x="5796136" y="3789040"/>
            <a:ext cx="3248743" cy="2416333"/>
            <a:chOff x="5571729" y="3456711"/>
            <a:chExt cx="3248743" cy="2416333"/>
          </a:xfrm>
        </p:grpSpPr>
        <p:sp>
          <p:nvSpPr>
            <p:cNvPr id="75" name="角丸四角形 74"/>
            <p:cNvSpPr/>
            <p:nvPr/>
          </p:nvSpPr>
          <p:spPr>
            <a:xfrm>
              <a:off x="5571729" y="3456711"/>
              <a:ext cx="3248743" cy="2416333"/>
            </a:xfrm>
            <a:prstGeom prst="roundRect">
              <a:avLst>
                <a:gd name="adj" fmla="val 536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5940152" y="3501008"/>
              <a:ext cx="25071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b="1" i="1" dirty="0" smtClean="0">
                  <a:solidFill>
                    <a:schemeClr val="tx2"/>
                  </a:solidFill>
                </a:rPr>
                <a:t>cf.</a:t>
              </a:r>
              <a:r>
                <a:rPr lang="en-US" altLang="ja-JP" sz="2200" b="1" dirty="0" smtClean="0">
                  <a:solidFill>
                    <a:schemeClr val="tx2"/>
                  </a:solidFill>
                </a:rPr>
                <a:t> </a:t>
              </a:r>
              <a:r>
                <a:rPr lang="en-US" altLang="ja-JP" sz="2200" b="1" baseline="30000" dirty="0" smtClean="0">
                  <a:solidFill>
                    <a:schemeClr val="tx2"/>
                  </a:solidFill>
                </a:rPr>
                <a:t>7</a:t>
              </a:r>
              <a:r>
                <a:rPr lang="en-US" altLang="ja-JP" sz="2200" b="1" baseline="-25000" dirty="0" smtClean="0">
                  <a:solidFill>
                    <a:schemeClr val="tx2"/>
                  </a:solidFill>
                  <a:latin typeface="Symbol" panose="05050102010706020507" pitchFamily="18" charset="2"/>
                </a:rPr>
                <a:t>L</a:t>
              </a:r>
              <a:r>
                <a:rPr lang="en-US" altLang="ja-JP" sz="2200" b="1" dirty="0" smtClean="0">
                  <a:solidFill>
                    <a:schemeClr val="tx2"/>
                  </a:solidFill>
                  <a:latin typeface="Century" panose="02040604050505020304" pitchFamily="18" charset="0"/>
                </a:rPr>
                <a:t>Li </a:t>
              </a:r>
              <a:r>
                <a:rPr lang="en-US" altLang="ja-JP" sz="2200" b="1" dirty="0" smtClean="0">
                  <a:solidFill>
                    <a:schemeClr val="tx2"/>
                  </a:solidFill>
                </a:rPr>
                <a:t>(</a:t>
              </a:r>
              <a:r>
                <a:rPr lang="en-US" altLang="ja-JP" sz="2200" b="1" dirty="0" smtClean="0">
                  <a:solidFill>
                    <a:schemeClr val="tx2"/>
                  </a:solidFill>
                  <a:latin typeface="Symbol" panose="05050102010706020507" pitchFamily="18" charset="2"/>
                </a:rPr>
                <a:t>a</a:t>
              </a:r>
              <a:r>
                <a:rPr lang="en-US" altLang="ja-JP" sz="2200" b="1" dirty="0" smtClean="0">
                  <a:solidFill>
                    <a:schemeClr val="tx2"/>
                  </a:solidFill>
                </a:rPr>
                <a:t> + </a:t>
              </a:r>
              <a:r>
                <a:rPr lang="en-US" altLang="ja-JP" sz="2200" b="1" i="1" dirty="0" smtClean="0">
                  <a:solidFill>
                    <a:schemeClr val="tx2"/>
                  </a:solidFill>
                </a:rPr>
                <a:t>d</a:t>
              </a:r>
              <a:r>
                <a:rPr lang="en-US" altLang="ja-JP" sz="2200" b="1" dirty="0" smtClean="0">
                  <a:solidFill>
                    <a:schemeClr val="tx2"/>
                  </a:solidFill>
                </a:rPr>
                <a:t> + </a:t>
              </a:r>
              <a:r>
                <a:rPr lang="en-US" altLang="ja-JP" sz="2200" b="1" dirty="0" smtClean="0">
                  <a:solidFill>
                    <a:schemeClr val="tx2"/>
                  </a:solidFill>
                  <a:latin typeface="Symbol" panose="05050102010706020507" pitchFamily="18" charset="2"/>
                </a:rPr>
                <a:t>L</a:t>
              </a:r>
              <a:r>
                <a:rPr lang="en-US" altLang="ja-JP" sz="2200" b="1" dirty="0" smtClean="0">
                  <a:solidFill>
                    <a:schemeClr val="tx2"/>
                  </a:solidFill>
                </a:rPr>
                <a:t>)</a:t>
              </a:r>
              <a:endParaRPr kumimoji="1" lang="ja-JP" altLang="en-US" sz="2200" b="1" dirty="0">
                <a:solidFill>
                  <a:schemeClr val="tx2"/>
                </a:solidFill>
              </a:endParaRPr>
            </a:p>
          </p:txBody>
        </p:sp>
        <p:grpSp>
          <p:nvGrpSpPr>
            <p:cNvPr id="77" name="グループ化 17"/>
            <p:cNvGrpSpPr>
              <a:grpSpLocks/>
            </p:cNvGrpSpPr>
            <p:nvPr/>
          </p:nvGrpSpPr>
          <p:grpSpPr bwMode="auto">
            <a:xfrm>
              <a:off x="5724127" y="3961594"/>
              <a:ext cx="2880321" cy="1348273"/>
              <a:chOff x="4464001" y="2244704"/>
              <a:chExt cx="2880372" cy="1347733"/>
            </a:xfrm>
          </p:grpSpPr>
          <p:pic>
            <p:nvPicPr>
              <p:cNvPr id="81" name="図 18" descr="Li7L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4001" y="2684660"/>
                <a:ext cx="2878035" cy="9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" name="右矢印 81"/>
              <p:cNvSpPr/>
              <p:nvPr/>
            </p:nvSpPr>
            <p:spPr>
              <a:xfrm>
                <a:off x="5664134" y="2943790"/>
                <a:ext cx="528090" cy="424055"/>
              </a:xfrm>
              <a:prstGeom prst="rightArrow">
                <a:avLst>
                  <a:gd name="adj1" fmla="val 50000"/>
                  <a:gd name="adj2" fmla="val 8782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83" name="テキスト ボックス 20"/>
              <p:cNvSpPr txBox="1">
                <a:spLocks noChangeArrowheads="1"/>
              </p:cNvSpPr>
              <p:nvPr/>
            </p:nvSpPr>
            <p:spPr bwMode="auto">
              <a:xfrm>
                <a:off x="4464002" y="2244704"/>
                <a:ext cx="714380" cy="461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ja-JP" sz="2400" b="1" baseline="30000" dirty="0">
                    <a:latin typeface="Century" pitchFamily="18" charset="0"/>
                  </a:rPr>
                  <a:t>6</a:t>
                </a:r>
                <a:r>
                  <a:rPr lang="en-US" altLang="ja-JP" sz="2400" b="1" dirty="0">
                    <a:latin typeface="Century" pitchFamily="18" charset="0"/>
                  </a:rPr>
                  <a:t>Li</a:t>
                </a:r>
                <a:endParaRPr lang="ja-JP" altLang="en-US" sz="2400" b="1" dirty="0">
                  <a:latin typeface="Century" pitchFamily="18" charset="0"/>
                </a:endParaRPr>
              </a:p>
            </p:txBody>
          </p:sp>
          <p:sp>
            <p:nvSpPr>
              <p:cNvPr id="84" name="テキスト ボックス 24"/>
              <p:cNvSpPr txBox="1">
                <a:spLocks noChangeArrowheads="1"/>
              </p:cNvSpPr>
              <p:nvPr/>
            </p:nvSpPr>
            <p:spPr bwMode="auto">
              <a:xfrm>
                <a:off x="6541143" y="2258552"/>
                <a:ext cx="803230" cy="461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sz="2400" b="1" baseline="30000" dirty="0" smtClean="0">
                    <a:latin typeface="Century" pitchFamily="18" charset="0"/>
                  </a:rPr>
                  <a:t>7</a:t>
                </a:r>
                <a:r>
                  <a:rPr lang="en-US" altLang="ja-JP" sz="2400" b="1" baseline="-25000" dirty="0" smtClean="0">
                    <a:latin typeface="Symbol" panose="05050102010706020507" pitchFamily="18" charset="2"/>
                  </a:rPr>
                  <a:t>L</a:t>
                </a:r>
                <a:r>
                  <a:rPr lang="en-US" altLang="ja-JP" sz="2400" b="1" dirty="0" smtClean="0">
                    <a:latin typeface="Century" pitchFamily="18" charset="0"/>
                  </a:rPr>
                  <a:t>Li</a:t>
                </a:r>
                <a:endParaRPr lang="ja-JP" altLang="en-US" sz="2400" b="1" dirty="0">
                  <a:latin typeface="Century" pitchFamily="18" charset="0"/>
                </a:endParaRPr>
              </a:p>
            </p:txBody>
          </p:sp>
          <p:sp>
            <p:nvSpPr>
              <p:cNvPr id="85" name="テキスト ボックス 22"/>
              <p:cNvSpPr txBox="1">
                <a:spLocks noChangeArrowheads="1"/>
              </p:cNvSpPr>
              <p:nvPr/>
            </p:nvSpPr>
            <p:spPr bwMode="auto">
              <a:xfrm>
                <a:off x="5408691" y="2566786"/>
                <a:ext cx="1071570" cy="369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b="1" dirty="0" smtClean="0">
                    <a:solidFill>
                      <a:schemeClr val="tx2"/>
                    </a:solidFill>
                    <a:latin typeface="+mn-lt"/>
                  </a:rPr>
                  <a:t>Adding </a:t>
                </a:r>
                <a:r>
                  <a:rPr lang="en-US" altLang="ja-JP" b="1" dirty="0" smtClean="0">
                    <a:solidFill>
                      <a:schemeClr val="tx2"/>
                    </a:solidFill>
                    <a:latin typeface="Symbol" pitchFamily="18" charset="2"/>
                  </a:rPr>
                  <a:t>L</a:t>
                </a:r>
                <a:endParaRPr lang="ja-JP" altLang="en-US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78" name="テキスト ボックス 77"/>
            <p:cNvSpPr txBox="1"/>
            <p:nvPr/>
          </p:nvSpPr>
          <p:spPr>
            <a:xfrm>
              <a:off x="5575481" y="5445224"/>
              <a:ext cx="32172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L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 reduces the 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 + </a:t>
              </a:r>
              <a:r>
                <a:rPr kumimoji="1" lang="en-US" altLang="ja-JP" sz="2000" b="1" i="1" dirty="0" smtClean="0">
                  <a:solidFill>
                    <a:srgbClr val="FF0000"/>
                  </a:solidFill>
                </a:rPr>
                <a:t>d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 distance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6094214" y="5013176"/>
              <a:ext cx="496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latin typeface="Symbol" panose="05050102010706020507" pitchFamily="18" charset="2"/>
                </a:rPr>
                <a:t>a</a:t>
              </a:r>
              <a:endParaRPr kumimoji="1" lang="ja-JP" altLang="en-US" sz="2400" dirty="0">
                <a:latin typeface="Symbol" panose="05050102010706020507" pitchFamily="18" charset="2"/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6427620" y="4550685"/>
              <a:ext cx="496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i="1" dirty="0"/>
                <a:t>d</a:t>
              </a:r>
              <a:endParaRPr kumimoji="1" lang="ja-JP" altLang="en-US" sz="2400" i="1" dirty="0"/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0" y="5403968"/>
            <a:ext cx="2225564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kumimoji="1" lang="en-US" altLang="ja-JP" b="1" dirty="0" smtClean="0">
                <a:solidFill>
                  <a:srgbClr val="FF0000"/>
                </a:solidFill>
              </a:rPr>
              <a:t>Mean-field structure also contributes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792338" y="5010641"/>
            <a:ext cx="0" cy="3933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0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</a:t>
            </a:r>
            <a:r>
              <a:rPr kumimoji="1" lang="en-US" altLang="ja-JP" dirty="0" smtClean="0"/>
              <a:t>eformation of nuclei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ja-JP" dirty="0"/>
              <a:t>Many nuclei manifests various quadrupole </a:t>
            </a:r>
            <a:r>
              <a:rPr lang="en-US" altLang="ja-JP" dirty="0" smtClean="0"/>
              <a:t>deformation</a:t>
            </a:r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Most </a:t>
            </a:r>
            <a:r>
              <a:rPr lang="en-US" altLang="ja-JP" dirty="0"/>
              <a:t>of them are </a:t>
            </a:r>
            <a:r>
              <a:rPr lang="en-US" altLang="ja-JP" dirty="0" smtClean="0"/>
              <a:t>prolate </a:t>
            </a:r>
            <a:r>
              <a:rPr lang="en-US" altLang="ja-JP" dirty="0"/>
              <a:t>or </a:t>
            </a:r>
            <a:r>
              <a:rPr lang="en-US" altLang="ja-JP" dirty="0" smtClean="0"/>
              <a:t>oblate </a:t>
            </a:r>
            <a:r>
              <a:rPr lang="en-US" altLang="ja-JP" dirty="0"/>
              <a:t>deformed (axially </a:t>
            </a:r>
            <a:r>
              <a:rPr lang="en-US" altLang="ja-JP" dirty="0" smtClean="0"/>
              <a:t>symmetric)</a:t>
            </a:r>
            <a:endParaRPr lang="en-US" altLang="ja-JP" dirty="0" smtClean="0">
              <a:latin typeface="Symbol" pitchFamily="18" charset="2"/>
            </a:endParaRPr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67544" y="1124744"/>
            <a:ext cx="76154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/>
              <a:t>(parameterized by quadrupole deformation parameters </a:t>
            </a:r>
            <a:r>
              <a:rPr lang="en-US" altLang="ja-JP" sz="2200" dirty="0">
                <a:latin typeface="Symbol" pitchFamily="18" charset="2"/>
              </a:rPr>
              <a:t>b</a:t>
            </a:r>
            <a:r>
              <a:rPr lang="en-US" altLang="ja-JP" sz="2200" dirty="0"/>
              <a:t> and </a:t>
            </a:r>
            <a:r>
              <a:rPr lang="en-US" altLang="ja-JP" sz="2200" dirty="0">
                <a:latin typeface="Symbol" pitchFamily="18" charset="2"/>
              </a:rPr>
              <a:t>g</a:t>
            </a:r>
            <a:r>
              <a:rPr lang="en-US" altLang="ja-JP" sz="2200" dirty="0"/>
              <a:t> )</a:t>
            </a:r>
            <a:endParaRPr lang="ja-JP" altLang="en-US" sz="2200" dirty="0"/>
          </a:p>
        </p:txBody>
      </p:sp>
      <p:pic>
        <p:nvPicPr>
          <p:cNvPr id="30" name="図 29" descr="deformation.png"/>
          <p:cNvPicPr>
            <a:picLocks noChangeAspect="1"/>
          </p:cNvPicPr>
          <p:nvPr/>
        </p:nvPicPr>
        <p:blipFill>
          <a:blip r:embed="rId3"/>
          <a:srcRect t="33949" b="33578"/>
          <a:stretch>
            <a:fillRect/>
          </a:stretch>
        </p:blipFill>
        <p:spPr>
          <a:xfrm>
            <a:off x="2915816" y="5482263"/>
            <a:ext cx="1440160" cy="1115089"/>
          </a:xfrm>
          <a:prstGeom prst="rect">
            <a:avLst/>
          </a:prstGeom>
        </p:spPr>
      </p:pic>
      <p:pic>
        <p:nvPicPr>
          <p:cNvPr id="31" name="図 30" descr="deformation.png"/>
          <p:cNvPicPr>
            <a:picLocks noChangeAspect="1"/>
          </p:cNvPicPr>
          <p:nvPr/>
        </p:nvPicPr>
        <p:blipFill>
          <a:blip r:embed="rId3"/>
          <a:srcRect b="70479"/>
          <a:stretch>
            <a:fillRect/>
          </a:stretch>
        </p:blipFill>
        <p:spPr>
          <a:xfrm>
            <a:off x="251520" y="2665207"/>
            <a:ext cx="1440160" cy="1013717"/>
          </a:xfrm>
          <a:prstGeom prst="rect">
            <a:avLst/>
          </a:prstGeom>
        </p:spPr>
      </p:pic>
      <p:pic>
        <p:nvPicPr>
          <p:cNvPr id="32" name="図 31" descr="deformation.png"/>
          <p:cNvPicPr>
            <a:picLocks noChangeAspect="1"/>
          </p:cNvPicPr>
          <p:nvPr/>
        </p:nvPicPr>
        <p:blipFill>
          <a:blip r:embed="rId3"/>
          <a:srcRect t="70850"/>
          <a:stretch>
            <a:fillRect/>
          </a:stretch>
        </p:blipFill>
        <p:spPr>
          <a:xfrm>
            <a:off x="5868144" y="3329161"/>
            <a:ext cx="1440160" cy="1000974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1979712" y="5751775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tx2"/>
                </a:solidFill>
              </a:rPr>
              <a:t>Prolate</a:t>
            </a:r>
            <a:endParaRPr kumimoji="1" lang="ja-JP" altLang="en-US" sz="2000" b="1" dirty="0">
              <a:solidFill>
                <a:schemeClr val="tx2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41256" y="3640535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tx2"/>
                </a:solidFill>
              </a:rPr>
              <a:t>Ob</a:t>
            </a:r>
            <a:r>
              <a:rPr kumimoji="1" lang="en-US" altLang="ja-JP" sz="2000" b="1" dirty="0" smtClean="0">
                <a:solidFill>
                  <a:schemeClr val="tx2"/>
                </a:solidFill>
              </a:rPr>
              <a:t>late</a:t>
            </a:r>
            <a:endParaRPr kumimoji="1" lang="ja-JP" altLang="en-US" sz="2000" b="1" dirty="0">
              <a:solidFill>
                <a:schemeClr val="tx2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940152" y="430051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Triaxial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707904" y="5050215"/>
            <a:ext cx="928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Symbol" pitchFamily="18" charset="2"/>
              </a:rPr>
              <a:t>g</a:t>
            </a:r>
            <a:r>
              <a:rPr kumimoji="1" lang="en-US" altLang="ja-JP" sz="2000" dirty="0" smtClean="0"/>
              <a:t> = 0</a:t>
            </a:r>
            <a:r>
              <a:rPr kumimoji="1" lang="en-US" altLang="ja-JP" sz="2000" baseline="30000" dirty="0" smtClean="0">
                <a:latin typeface="Century"/>
              </a:rPr>
              <a:t>◦</a:t>
            </a:r>
            <a:endParaRPr kumimoji="1" lang="ja-JP" altLang="en-US" sz="2000" baseline="300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716016" y="3641993"/>
            <a:ext cx="928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Symbol" pitchFamily="18" charset="2"/>
              </a:rPr>
              <a:t>g</a:t>
            </a:r>
            <a:r>
              <a:rPr kumimoji="1" lang="en-US" altLang="ja-JP" sz="2000" dirty="0" smtClean="0"/>
              <a:t> </a:t>
            </a:r>
            <a:r>
              <a:rPr lang="en-US" altLang="ja-JP" sz="2000" dirty="0" smtClean="0">
                <a:latin typeface="Cambria Math"/>
                <a:ea typeface="Cambria Math"/>
              </a:rPr>
              <a:t>≈</a:t>
            </a:r>
            <a:r>
              <a:rPr kumimoji="1" lang="en-US" altLang="ja-JP" sz="2000" dirty="0" smtClean="0"/>
              <a:t> 30</a:t>
            </a:r>
            <a:r>
              <a:rPr kumimoji="1" lang="en-US" altLang="ja-JP" sz="2000" baseline="30000" dirty="0" smtClean="0">
                <a:latin typeface="Century"/>
              </a:rPr>
              <a:t>◦</a:t>
            </a:r>
            <a:endParaRPr kumimoji="1" lang="ja-JP" altLang="en-US" sz="2000" baseline="300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05226" y="5194231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Spherical</a:t>
            </a:r>
            <a:endParaRPr kumimoji="1" lang="ja-JP" altLang="en-US" sz="2000" b="1" dirty="0"/>
          </a:p>
        </p:txBody>
      </p:sp>
      <p:cxnSp>
        <p:nvCxnSpPr>
          <p:cNvPr id="39" name="直線矢印コネクタ 38"/>
          <p:cNvCxnSpPr/>
          <p:nvPr/>
        </p:nvCxnSpPr>
        <p:spPr>
          <a:xfrm flipV="1">
            <a:off x="1403648" y="4834191"/>
            <a:ext cx="504056" cy="357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1771066" y="3353961"/>
            <a:ext cx="928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Symbol" pitchFamily="18" charset="2"/>
              </a:rPr>
              <a:t>g</a:t>
            </a:r>
            <a:r>
              <a:rPr kumimoji="1" lang="en-US" altLang="ja-JP" sz="2000" dirty="0" smtClean="0"/>
              <a:t> = 60</a:t>
            </a:r>
            <a:r>
              <a:rPr kumimoji="1" lang="en-US" altLang="ja-JP" sz="2000" baseline="30000" dirty="0" smtClean="0">
                <a:latin typeface="Century"/>
              </a:rPr>
              <a:t>◦</a:t>
            </a:r>
            <a:endParaRPr kumimoji="1" lang="ja-JP" altLang="en-US" sz="2000" baseline="30000" dirty="0"/>
          </a:p>
        </p:txBody>
      </p:sp>
      <p:grpSp>
        <p:nvGrpSpPr>
          <p:cNvPr id="43" name="グループ化 42"/>
          <p:cNvGrpSpPr/>
          <p:nvPr/>
        </p:nvGrpSpPr>
        <p:grpSpPr>
          <a:xfrm>
            <a:off x="1907704" y="2241903"/>
            <a:ext cx="3228948" cy="2930920"/>
            <a:chOff x="2267744" y="1844824"/>
            <a:chExt cx="3228948" cy="2930920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2267744" y="1844824"/>
              <a:ext cx="3228948" cy="2930920"/>
              <a:chOff x="3000364" y="2184074"/>
              <a:chExt cx="3228948" cy="2930920"/>
            </a:xfrm>
          </p:grpSpPr>
          <p:pic>
            <p:nvPicPr>
              <p:cNvPr id="48" name="図 47" descr="扇形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6944" y="2492896"/>
                <a:ext cx="2572378" cy="2244526"/>
              </a:xfrm>
              <a:prstGeom prst="rect">
                <a:avLst/>
              </a:prstGeom>
            </p:spPr>
          </p:pic>
          <p:sp>
            <p:nvSpPr>
              <p:cNvPr id="49" name="正方形/長方形 48"/>
              <p:cNvSpPr/>
              <p:nvPr/>
            </p:nvSpPr>
            <p:spPr>
              <a:xfrm>
                <a:off x="4512532" y="4714884"/>
                <a:ext cx="3257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b="1" dirty="0" smtClean="0">
                    <a:latin typeface="Symbol" pitchFamily="18" charset="2"/>
                  </a:rPr>
                  <a:t>b</a:t>
                </a:r>
                <a:endParaRPr lang="ja-JP" altLang="en-US" sz="2000" b="1" dirty="0"/>
              </a:p>
            </p:txBody>
          </p:sp>
          <p:sp>
            <p:nvSpPr>
              <p:cNvPr id="50" name="正方形/長方形 49"/>
              <p:cNvSpPr/>
              <p:nvPr/>
            </p:nvSpPr>
            <p:spPr>
              <a:xfrm>
                <a:off x="5572132" y="3071810"/>
                <a:ext cx="2904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b="1" dirty="0" smtClean="0">
                    <a:latin typeface="Symbol" pitchFamily="18" charset="2"/>
                  </a:rPr>
                  <a:t>g</a:t>
                </a:r>
                <a:endParaRPr lang="ja-JP" altLang="en-US" sz="2000" b="1" dirty="0"/>
              </a:p>
            </p:txBody>
          </p:sp>
          <p:sp>
            <p:nvSpPr>
              <p:cNvPr id="51" name="正方形/長方形 50"/>
              <p:cNvSpPr/>
              <p:nvPr/>
            </p:nvSpPr>
            <p:spPr>
              <a:xfrm>
                <a:off x="3000364" y="4631304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 smtClean="0">
                    <a:latin typeface="Century" pitchFamily="18" charset="0"/>
                  </a:rPr>
                  <a:t>0</a:t>
                </a:r>
                <a:endParaRPr lang="ja-JP" altLang="en-US" b="1" dirty="0"/>
              </a:p>
            </p:txBody>
          </p:sp>
          <p:sp>
            <p:nvSpPr>
              <p:cNvPr id="52" name="正方形/長方形 51"/>
              <p:cNvSpPr/>
              <p:nvPr/>
            </p:nvSpPr>
            <p:spPr>
              <a:xfrm>
                <a:off x="5873124" y="4515810"/>
                <a:ext cx="3561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 smtClean="0">
                    <a:latin typeface="Century" pitchFamily="18" charset="0"/>
                  </a:rPr>
                  <a:t>0</a:t>
                </a:r>
                <a:r>
                  <a:rPr lang="en-US" altLang="ja-JP" b="1" baseline="30000" dirty="0" smtClean="0">
                    <a:latin typeface="Century" pitchFamily="18" charset="0"/>
                  </a:rPr>
                  <a:t>◦</a:t>
                </a:r>
                <a:endParaRPr lang="ja-JP" altLang="en-US" b="1" baseline="30000" dirty="0"/>
              </a:p>
            </p:txBody>
          </p:sp>
          <p:sp>
            <p:nvSpPr>
              <p:cNvPr id="53" name="正方形/長方形 52"/>
              <p:cNvSpPr/>
              <p:nvPr/>
            </p:nvSpPr>
            <p:spPr>
              <a:xfrm>
                <a:off x="4541520" y="2184074"/>
                <a:ext cx="484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 smtClean="0">
                    <a:latin typeface="Century" pitchFamily="18" charset="0"/>
                  </a:rPr>
                  <a:t>60</a:t>
                </a:r>
                <a:r>
                  <a:rPr lang="en-US" altLang="ja-JP" b="1" baseline="30000" dirty="0" smtClean="0">
                    <a:latin typeface="Century" pitchFamily="18" charset="0"/>
                  </a:rPr>
                  <a:t>◦</a:t>
                </a:r>
                <a:endParaRPr lang="ja-JP" altLang="en-US" b="1" baseline="30000" dirty="0"/>
              </a:p>
            </p:txBody>
          </p:sp>
        </p:grpSp>
        <p:sp>
          <p:nvSpPr>
            <p:cNvPr id="45" name="円/楕円 44"/>
            <p:cNvSpPr/>
            <p:nvPr/>
          </p:nvSpPr>
          <p:spPr>
            <a:xfrm rot="1703839">
              <a:off x="3150656" y="2048878"/>
              <a:ext cx="480866" cy="20995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 rot="5400000">
              <a:off x="3985649" y="3283989"/>
              <a:ext cx="369332" cy="20995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 rot="3456242">
              <a:off x="3551765" y="3006430"/>
              <a:ext cx="819178" cy="125075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4" name="直線矢印コネクタ 53"/>
          <p:cNvCxnSpPr/>
          <p:nvPr/>
        </p:nvCxnSpPr>
        <p:spPr>
          <a:xfrm flipH="1" flipV="1">
            <a:off x="3851920" y="4016676"/>
            <a:ext cx="1944216" cy="865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5644742" y="4695527"/>
            <a:ext cx="3139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Lightest candidate: Mg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56" name="グループ化 55"/>
          <p:cNvGrpSpPr/>
          <p:nvPr/>
        </p:nvGrpSpPr>
        <p:grpSpPr>
          <a:xfrm>
            <a:off x="7020272" y="3600763"/>
            <a:ext cx="1211174" cy="369332"/>
            <a:chOff x="7020272" y="3553144"/>
            <a:chExt cx="1211174" cy="369332"/>
          </a:xfrm>
        </p:grpSpPr>
        <p:sp>
          <p:nvSpPr>
            <p:cNvPr id="57" name="正方形/長方形 56"/>
            <p:cNvSpPr/>
            <p:nvPr/>
          </p:nvSpPr>
          <p:spPr>
            <a:xfrm>
              <a:off x="7596336" y="3553144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Long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8" name="直線矢印コネクタ 57"/>
            <p:cNvCxnSpPr>
              <a:stCxn id="57" idx="1"/>
            </p:cNvCxnSpPr>
            <p:nvPr/>
          </p:nvCxnSpPr>
          <p:spPr>
            <a:xfrm flipH="1">
              <a:off x="7020272" y="3737810"/>
              <a:ext cx="576064" cy="12500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グループ化 58"/>
          <p:cNvGrpSpPr/>
          <p:nvPr/>
        </p:nvGrpSpPr>
        <p:grpSpPr>
          <a:xfrm>
            <a:off x="6736800" y="3240723"/>
            <a:ext cx="1723632" cy="401270"/>
            <a:chOff x="6736800" y="2787798"/>
            <a:chExt cx="1723632" cy="401270"/>
          </a:xfrm>
        </p:grpSpPr>
        <p:sp>
          <p:nvSpPr>
            <p:cNvPr id="60" name="正方形/長方形 59"/>
            <p:cNvSpPr/>
            <p:nvPr/>
          </p:nvSpPr>
          <p:spPr>
            <a:xfrm>
              <a:off x="7613725" y="2787798"/>
              <a:ext cx="8467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B050"/>
                  </a:solidFill>
                </a:rPr>
                <a:t>Middle</a:t>
              </a:r>
              <a:endParaRPr lang="ja-JP" alt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61" name="直線矢印コネクタ 60"/>
            <p:cNvCxnSpPr>
              <a:stCxn id="60" idx="1"/>
            </p:cNvCxnSpPr>
            <p:nvPr/>
          </p:nvCxnSpPr>
          <p:spPr>
            <a:xfrm flipH="1">
              <a:off x="6736800" y="2972464"/>
              <a:ext cx="876925" cy="216604"/>
            </a:xfrm>
            <a:prstGeom prst="straightConnector1">
              <a:avLst/>
            </a:prstGeom>
            <a:ln w="1270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グループ化 61"/>
          <p:cNvGrpSpPr/>
          <p:nvPr/>
        </p:nvGrpSpPr>
        <p:grpSpPr>
          <a:xfrm>
            <a:off x="6516216" y="3970095"/>
            <a:ext cx="1888452" cy="500883"/>
            <a:chOff x="6471107" y="3432173"/>
            <a:chExt cx="1888452" cy="500883"/>
          </a:xfrm>
        </p:grpSpPr>
        <p:cxnSp>
          <p:nvCxnSpPr>
            <p:cNvPr id="63" name="直線矢印コネクタ 62"/>
            <p:cNvCxnSpPr>
              <a:stCxn id="64" idx="1"/>
            </p:cNvCxnSpPr>
            <p:nvPr/>
          </p:nvCxnSpPr>
          <p:spPr>
            <a:xfrm flipH="1" flipV="1">
              <a:off x="6471107" y="3432173"/>
              <a:ext cx="1197237" cy="316217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正方形/長方形 63"/>
            <p:cNvSpPr/>
            <p:nvPr/>
          </p:nvSpPr>
          <p:spPr>
            <a:xfrm>
              <a:off x="7668344" y="3563724"/>
              <a:ext cx="6912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chemeClr val="tx2"/>
                  </a:solidFill>
                </a:rPr>
                <a:t>Short</a:t>
              </a:r>
              <a:endParaRPr lang="ja-JP" altLang="en-US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65" name="直線矢印コネクタ 64"/>
          <p:cNvCxnSpPr/>
          <p:nvPr/>
        </p:nvCxnSpPr>
        <p:spPr>
          <a:xfrm flipV="1">
            <a:off x="3601314" y="4790186"/>
            <a:ext cx="208961" cy="6601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 flipV="1">
            <a:off x="1584264" y="3672989"/>
            <a:ext cx="1259544" cy="1548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図 39" descr="Mg24_den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704" y="5532453"/>
            <a:ext cx="3590792" cy="1208915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5349097" y="5089771"/>
            <a:ext cx="2247239" cy="477054"/>
            <a:chOff x="-2196753" y="3187631"/>
            <a:chExt cx="2247239" cy="477054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-2196753" y="3187631"/>
              <a:ext cx="224723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baseline="30000" dirty="0" smtClean="0"/>
                <a:t>25</a:t>
              </a:r>
              <a:r>
                <a:rPr kumimoji="1" lang="en-US" altLang="ja-JP" sz="2500" b="1" dirty="0" smtClean="0"/>
                <a:t>Mg   </a:t>
              </a:r>
              <a:r>
                <a:rPr kumimoji="1" lang="en-US" altLang="ja-JP" sz="2200" dirty="0" smtClean="0"/>
                <a:t>AMD calc.</a:t>
              </a:r>
              <a:endParaRPr kumimoji="1" lang="ja-JP" altLang="en-US" sz="2200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-2122580" y="3226233"/>
              <a:ext cx="31290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200" b="1" baseline="-25000" dirty="0">
                  <a:latin typeface="Symbol" panose="05050102010706020507" pitchFamily="18" charset="2"/>
                </a:rPr>
                <a:t>L</a:t>
              </a:r>
              <a:endParaRPr lang="ja-JP" altLang="en-US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971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Toward heavier and exotic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hypernuclei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3"/>
          <a:srcRect r="47969"/>
          <a:stretch/>
        </p:blipFill>
        <p:spPr bwMode="auto">
          <a:xfrm>
            <a:off x="2153953" y="1986501"/>
            <a:ext cx="3993719" cy="433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正方形/長方形 10"/>
          <p:cNvSpPr/>
          <p:nvPr/>
        </p:nvSpPr>
        <p:spPr>
          <a:xfrm>
            <a:off x="3743400" y="6590372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600" dirty="0" smtClean="0"/>
              <a:t>Taken from O. Hashimoto and H. Tamura, PPNP </a:t>
            </a:r>
            <a:r>
              <a:rPr lang="en-US" altLang="ja-JP" sz="1600" b="1" dirty="0" smtClean="0"/>
              <a:t>57</a:t>
            </a:r>
            <a:r>
              <a:rPr lang="en-US" altLang="ja-JP" sz="1600" dirty="0" smtClean="0"/>
              <a:t>(2006),564.</a:t>
            </a:r>
            <a:endParaRPr lang="ja-JP" altLang="en-US" sz="16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188871" y="4453618"/>
            <a:ext cx="1965081" cy="1091610"/>
            <a:chOff x="323527" y="5289719"/>
            <a:chExt cx="1965081" cy="1091610"/>
          </a:xfrm>
        </p:grpSpPr>
        <p:sp>
          <p:nvSpPr>
            <p:cNvPr id="31" name="角丸四角形 30"/>
            <p:cNvSpPr/>
            <p:nvPr/>
          </p:nvSpPr>
          <p:spPr>
            <a:xfrm>
              <a:off x="323527" y="5302369"/>
              <a:ext cx="1965081" cy="10789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0" name="グループ化 59"/>
            <p:cNvGrpSpPr/>
            <p:nvPr/>
          </p:nvGrpSpPr>
          <p:grpSpPr>
            <a:xfrm>
              <a:off x="339122" y="5289719"/>
              <a:ext cx="1944216" cy="1091609"/>
              <a:chOff x="4070286" y="3211534"/>
              <a:chExt cx="1944216" cy="1091609"/>
            </a:xfrm>
          </p:grpSpPr>
          <p:pic>
            <p:nvPicPr>
              <p:cNvPr id="61" name="図 6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565" t="57105" r="5786" b="22965"/>
              <a:stretch/>
            </p:blipFill>
            <p:spPr>
              <a:xfrm>
                <a:off x="4414843" y="3465552"/>
                <a:ext cx="1125513" cy="837591"/>
              </a:xfrm>
              <a:prstGeom prst="rect">
                <a:avLst/>
              </a:prstGeom>
            </p:spPr>
          </p:pic>
          <p:sp>
            <p:nvSpPr>
              <p:cNvPr id="62" name="テキスト ボックス 61"/>
              <p:cNvSpPr txBox="1"/>
              <p:nvPr/>
            </p:nvSpPr>
            <p:spPr>
              <a:xfrm>
                <a:off x="4070286" y="3211534"/>
                <a:ext cx="1944216" cy="374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kumimoji="1" lang="en-US" altLang="ja-JP" b="1" dirty="0" smtClean="0">
                    <a:solidFill>
                      <a:schemeClr val="tx2"/>
                    </a:solidFill>
                  </a:rPr>
                  <a:t>Developed </a:t>
                </a:r>
                <a:r>
                  <a:rPr lang="en-US" altLang="ja-JP" b="1" dirty="0" smtClean="0">
                    <a:solidFill>
                      <a:schemeClr val="tx2"/>
                    </a:solidFill>
                  </a:rPr>
                  <a:t>cl</a:t>
                </a:r>
                <a:r>
                  <a:rPr kumimoji="1" lang="en-US" altLang="ja-JP" b="1" dirty="0" smtClean="0">
                    <a:solidFill>
                      <a:schemeClr val="tx2"/>
                    </a:solidFill>
                  </a:rPr>
                  <a:t>uster</a:t>
                </a:r>
              </a:p>
            </p:txBody>
          </p:sp>
        </p:grpSp>
      </p:grpSp>
      <p:sp>
        <p:nvSpPr>
          <p:cNvPr id="70" name="テキスト ボックス 69"/>
          <p:cNvSpPr txBox="1"/>
          <p:nvPr/>
        </p:nvSpPr>
        <p:spPr>
          <a:xfrm>
            <a:off x="165133" y="4093578"/>
            <a:ext cx="209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tx2"/>
                </a:solidFill>
              </a:rPr>
              <a:t>Light </a:t>
            </a:r>
            <a:r>
              <a:rPr kumimoji="1" lang="en-US" altLang="ja-JP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b="1" dirty="0" smtClean="0">
                <a:solidFill>
                  <a:schemeClr val="tx2"/>
                </a:solidFill>
              </a:rPr>
              <a:t> hypernuclei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95228" y="2245605"/>
            <a:ext cx="1997752" cy="1703957"/>
            <a:chOff x="125976" y="2445123"/>
            <a:chExt cx="1997752" cy="1703957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125976" y="2445123"/>
              <a:ext cx="1997752" cy="1703957"/>
              <a:chOff x="-1399444" y="1477722"/>
              <a:chExt cx="1997752" cy="1703957"/>
            </a:xfrm>
          </p:grpSpPr>
          <p:sp>
            <p:nvSpPr>
              <p:cNvPr id="36" name="角丸四角形 35"/>
              <p:cNvSpPr/>
              <p:nvPr/>
            </p:nvSpPr>
            <p:spPr>
              <a:xfrm>
                <a:off x="-1399444" y="1477722"/>
                <a:ext cx="1977197" cy="170395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9" name="グループ化 48"/>
              <p:cNvGrpSpPr/>
              <p:nvPr/>
            </p:nvGrpSpPr>
            <p:grpSpPr>
              <a:xfrm>
                <a:off x="-1365637" y="1499111"/>
                <a:ext cx="1963945" cy="1620468"/>
                <a:chOff x="3347864" y="3104367"/>
                <a:chExt cx="1963945" cy="1620468"/>
              </a:xfrm>
            </p:grpSpPr>
            <p:sp>
              <p:nvSpPr>
                <p:cNvPr id="50" name="テキスト ボックス 49"/>
                <p:cNvSpPr txBox="1"/>
                <p:nvPr/>
              </p:nvSpPr>
              <p:spPr>
                <a:xfrm>
                  <a:off x="3347864" y="3104367"/>
                  <a:ext cx="1963945" cy="6565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200"/>
                    </a:lnSpc>
                  </a:pPr>
                  <a:r>
                    <a:rPr lang="en-US" altLang="ja-JP" sz="2000" b="1" dirty="0" smtClean="0">
                      <a:solidFill>
                        <a:srgbClr val="FF0000"/>
                      </a:solidFill>
                    </a:rPr>
                    <a:t>Coexistence of </a:t>
                  </a:r>
                </a:p>
                <a:p>
                  <a:pPr algn="ctr">
                    <a:lnSpc>
                      <a:spcPts val="2200"/>
                    </a:lnSpc>
                  </a:pPr>
                  <a:r>
                    <a:rPr lang="en-US" altLang="ja-JP" sz="2000" b="1" dirty="0" smtClean="0">
                      <a:solidFill>
                        <a:srgbClr val="FF0000"/>
                      </a:solidFill>
                    </a:rPr>
                    <a:t>structures</a:t>
                  </a:r>
                  <a:endParaRPr kumimoji="1" lang="en-US" altLang="ja-JP" sz="2000" b="1" dirty="0" smtClean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51" name="グループ化 50"/>
                <p:cNvGrpSpPr/>
                <p:nvPr/>
              </p:nvGrpSpPr>
              <p:grpSpPr>
                <a:xfrm>
                  <a:off x="3390580" y="3994847"/>
                  <a:ext cx="1842744" cy="729988"/>
                  <a:chOff x="3347865" y="3994847"/>
                  <a:chExt cx="1842744" cy="729988"/>
                </a:xfrm>
              </p:grpSpPr>
              <p:pic>
                <p:nvPicPr>
                  <p:cNvPr id="52" name="図 51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9309" t="84389" r="16641" b="-3"/>
                  <a:stretch/>
                </p:blipFill>
                <p:spPr>
                  <a:xfrm>
                    <a:off x="3347865" y="4001126"/>
                    <a:ext cx="887518" cy="723708"/>
                  </a:xfrm>
                  <a:prstGeom prst="rect">
                    <a:avLst/>
                  </a:prstGeom>
                </p:spPr>
              </p:pic>
              <p:pic>
                <p:nvPicPr>
                  <p:cNvPr id="53" name="図 52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5925" t="84389" b="-3"/>
                  <a:stretch/>
                </p:blipFill>
                <p:spPr>
                  <a:xfrm>
                    <a:off x="4293814" y="3994847"/>
                    <a:ext cx="896795" cy="729988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4" name="テキスト ボックス 43"/>
            <p:cNvSpPr txBox="1"/>
            <p:nvPr/>
          </p:nvSpPr>
          <p:spPr>
            <a:xfrm>
              <a:off x="493022" y="3021971"/>
              <a:ext cx="1256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/>
                <a:t>Ex.: </a:t>
              </a:r>
              <a:r>
                <a:rPr lang="en-US" altLang="ja-JP" sz="2000" baseline="30000" dirty="0" smtClean="0"/>
                <a:t>2</a:t>
              </a:r>
              <a:r>
                <a:rPr kumimoji="1" lang="en-US" altLang="ja-JP" sz="2000" baseline="30000" dirty="0" smtClean="0"/>
                <a:t>1</a:t>
              </a:r>
              <a:r>
                <a:rPr kumimoji="1" lang="en-US" altLang="ja-JP" sz="2000" baseline="-25000" dirty="0" smtClean="0">
                  <a:latin typeface="Symbol" panose="05050102010706020507" pitchFamily="18" charset="2"/>
                </a:rPr>
                <a:t>L</a:t>
              </a:r>
              <a:r>
                <a:rPr kumimoji="1" lang="en-US" altLang="ja-JP" sz="2000" dirty="0" smtClean="0"/>
                <a:t>Ne</a:t>
              </a:r>
              <a:endParaRPr kumimoji="1" lang="ja-JP" altLang="en-US" sz="2000" dirty="0"/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5380851" y="3639759"/>
            <a:ext cx="1351389" cy="2110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角丸四角形 81"/>
          <p:cNvSpPr/>
          <p:nvPr/>
        </p:nvSpPr>
        <p:spPr>
          <a:xfrm rot="2629209">
            <a:off x="3988787" y="2693704"/>
            <a:ext cx="1388587" cy="2003090"/>
          </a:xfrm>
          <a:prstGeom prst="roundRect">
            <a:avLst>
              <a:gd name="adj" fmla="val 11340"/>
            </a:avLst>
          </a:prstGeom>
          <a:solidFill>
            <a:schemeClr val="accent5">
              <a:lumMod val="20000"/>
              <a:lumOff val="80000"/>
              <a:alpha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4" name="直線矢印コネクタ 83"/>
          <p:cNvCxnSpPr/>
          <p:nvPr/>
        </p:nvCxnSpPr>
        <p:spPr>
          <a:xfrm>
            <a:off x="2114495" y="4926236"/>
            <a:ext cx="578930" cy="20019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グループ化 64"/>
          <p:cNvGrpSpPr/>
          <p:nvPr/>
        </p:nvGrpSpPr>
        <p:grpSpPr>
          <a:xfrm>
            <a:off x="6228184" y="4019293"/>
            <a:ext cx="2664296" cy="1946493"/>
            <a:chOff x="5761706" y="4434835"/>
            <a:chExt cx="2664296" cy="1946493"/>
          </a:xfrm>
        </p:grpSpPr>
        <p:grpSp>
          <p:nvGrpSpPr>
            <p:cNvPr id="67" name="グループ化 66"/>
            <p:cNvGrpSpPr/>
            <p:nvPr/>
          </p:nvGrpSpPr>
          <p:grpSpPr>
            <a:xfrm>
              <a:off x="5761706" y="4434835"/>
              <a:ext cx="2664296" cy="1946493"/>
              <a:chOff x="-2050005" y="3696132"/>
              <a:chExt cx="2664296" cy="1946493"/>
            </a:xfrm>
          </p:grpSpPr>
          <p:sp>
            <p:nvSpPr>
              <p:cNvPr id="85" name="角丸四角形 84"/>
              <p:cNvSpPr/>
              <p:nvPr/>
            </p:nvSpPr>
            <p:spPr>
              <a:xfrm>
                <a:off x="-2050005" y="3696132"/>
                <a:ext cx="2664296" cy="194649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テキスト ボックス 85"/>
              <p:cNvSpPr txBox="1"/>
              <p:nvPr/>
            </p:nvSpPr>
            <p:spPr>
              <a:xfrm>
                <a:off x="-1943567" y="3735987"/>
                <a:ext cx="25202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Various deformations</a:t>
                </a:r>
                <a:endParaRPr kumimoji="1" lang="en-US" altLang="ja-JP" sz="2000" b="1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1" name="テキスト ボックス 70"/>
            <p:cNvSpPr txBox="1"/>
            <p:nvPr/>
          </p:nvSpPr>
          <p:spPr>
            <a:xfrm>
              <a:off x="6398839" y="4810715"/>
              <a:ext cx="1234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/>
                <a:t>Ex.: </a:t>
              </a:r>
              <a:r>
                <a:rPr lang="en-US" altLang="ja-JP" sz="2000" baseline="30000" dirty="0" smtClean="0"/>
                <a:t>25</a:t>
              </a:r>
              <a:r>
                <a:rPr kumimoji="1" lang="en-US" altLang="ja-JP" sz="2000" baseline="-25000" dirty="0" smtClean="0">
                  <a:latin typeface="Symbol" panose="05050102010706020507" pitchFamily="18" charset="2"/>
                </a:rPr>
                <a:t>L</a:t>
              </a:r>
              <a:r>
                <a:rPr kumimoji="1" lang="en-US" altLang="ja-JP" sz="2000" dirty="0" smtClean="0"/>
                <a:t>Mg</a:t>
              </a:r>
              <a:endParaRPr kumimoji="1" lang="ja-JP" altLang="en-US" sz="2000" dirty="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5940152" y="5968692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solidFill>
                    <a:srgbClr val="FF0000"/>
                  </a:solidFill>
                </a:rPr>
                <a:t>Triaxial deformation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73" name="グループ化 72"/>
            <p:cNvGrpSpPr/>
            <p:nvPr/>
          </p:nvGrpSpPr>
          <p:grpSpPr>
            <a:xfrm>
              <a:off x="6300192" y="5247929"/>
              <a:ext cx="1627682" cy="629343"/>
              <a:chOff x="6143402" y="5388888"/>
              <a:chExt cx="1627682" cy="629343"/>
            </a:xfrm>
          </p:grpSpPr>
          <p:pic>
            <p:nvPicPr>
              <p:cNvPr id="74" name="図 73" descr="deformation.png"/>
              <p:cNvPicPr>
                <a:picLocks noChangeAspect="1"/>
              </p:cNvPicPr>
              <p:nvPr/>
            </p:nvPicPr>
            <p:blipFill>
              <a:blip r:embed="rId5"/>
              <a:srcRect t="55152"/>
              <a:stretch>
                <a:fillRect/>
              </a:stretch>
            </p:blipFill>
            <p:spPr>
              <a:xfrm>
                <a:off x="6143402" y="5388888"/>
                <a:ext cx="883241" cy="629343"/>
              </a:xfrm>
              <a:prstGeom prst="rect">
                <a:avLst/>
              </a:prstGeom>
            </p:spPr>
          </p:pic>
          <p:pic>
            <p:nvPicPr>
              <p:cNvPr id="77" name="図 76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390" r="4932" b="91170"/>
              <a:stretch/>
            </p:blipFill>
            <p:spPr>
              <a:xfrm>
                <a:off x="7405388" y="5519439"/>
                <a:ext cx="365696" cy="354794"/>
              </a:xfrm>
              <a:prstGeom prst="rect">
                <a:avLst/>
              </a:prstGeom>
            </p:spPr>
          </p:pic>
          <p:sp>
            <p:nvSpPr>
              <p:cNvPr id="78" name="正方形/長方形 77"/>
              <p:cNvSpPr/>
              <p:nvPr/>
            </p:nvSpPr>
            <p:spPr>
              <a:xfrm>
                <a:off x="7073660" y="5489459"/>
                <a:ext cx="32573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dirty="0" smtClean="0">
                    <a:solidFill>
                      <a:srgbClr val="FF0000"/>
                    </a:solidFill>
                  </a:rPr>
                  <a:t>+</a:t>
                </a:r>
                <a:endParaRPr lang="ja-JP" altLang="en-US" sz="2200" b="1" dirty="0"/>
              </a:p>
            </p:txBody>
          </p:sp>
        </p:grpSp>
      </p:grpSp>
      <p:sp>
        <p:nvSpPr>
          <p:cNvPr id="87" name="角丸四角形 86"/>
          <p:cNvSpPr/>
          <p:nvPr/>
        </p:nvSpPr>
        <p:spPr>
          <a:xfrm rot="2629209">
            <a:off x="5172199" y="1775194"/>
            <a:ext cx="1388587" cy="1366810"/>
          </a:xfrm>
          <a:prstGeom prst="roundRect">
            <a:avLst>
              <a:gd name="adj" fmla="val 11340"/>
            </a:avLst>
          </a:prstGeom>
          <a:solidFill>
            <a:schemeClr val="accent5">
              <a:lumMod val="20000"/>
              <a:lumOff val="80000"/>
              <a:alpha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01086" y="1845495"/>
            <a:ext cx="1922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i="1" dirty="0" smtClean="0">
                <a:solidFill>
                  <a:srgbClr val="FF0000"/>
                </a:solidFill>
              </a:rPr>
              <a:t>p-</a:t>
            </a:r>
            <a:r>
              <a:rPr lang="en-US" altLang="ja-JP" sz="2000" b="1" i="1" dirty="0" err="1" smtClean="0">
                <a:solidFill>
                  <a:srgbClr val="FF0000"/>
                </a:solidFill>
              </a:rPr>
              <a:t>sd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shell region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6614001" y="3644048"/>
            <a:ext cx="1709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i="1" dirty="0" err="1" smtClean="0">
                <a:solidFill>
                  <a:srgbClr val="FF0000"/>
                </a:solidFill>
              </a:rPr>
              <a:t>sd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shell region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89" name="直線矢印コネクタ 88"/>
          <p:cNvCxnSpPr/>
          <p:nvPr/>
        </p:nvCxnSpPr>
        <p:spPr>
          <a:xfrm>
            <a:off x="2192980" y="3264781"/>
            <a:ext cx="2162996" cy="2394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/>
          <p:nvPr/>
        </p:nvCxnSpPr>
        <p:spPr>
          <a:xfrm flipH="1" flipV="1">
            <a:off x="5652120" y="2976748"/>
            <a:ext cx="957950" cy="10550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0" y="836712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“Structure of 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hypernuclei”</a:t>
            </a:r>
          </a:p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How does a 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particle modify structures of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p-</a:t>
            </a:r>
            <a:r>
              <a:rPr lang="en-US" altLang="ja-JP" sz="2400" b="1" i="1" dirty="0" err="1" smtClean="0">
                <a:solidFill>
                  <a:srgbClr val="FF0000"/>
                </a:solidFill>
              </a:rPr>
              <a:t>sd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shell/n-rich nuclei ?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20562" y="6238473"/>
            <a:ext cx="7502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b="1" dirty="0" smtClean="0"/>
              <a:t>Our method: antisymmetrized molecular dynamics (AMD)</a:t>
            </a:r>
          </a:p>
        </p:txBody>
      </p:sp>
    </p:spTree>
    <p:extLst>
      <p:ext uri="{BB962C8B-B14F-4D97-AF65-F5344CB8AC3E}">
        <p14:creationId xmlns:p14="http://schemas.microsoft.com/office/powerpoint/2010/main" val="38440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2463</Words>
  <Application>Microsoft Office PowerPoint</Application>
  <PresentationFormat>画面に合わせる (4:3)</PresentationFormat>
  <Paragraphs>539</Paragraphs>
  <Slides>36</Slides>
  <Notes>31</Notes>
  <HiddenSlides>0</HiddenSlides>
  <MMClips>0</MMClips>
  <ScaleCrop>false</ScaleCrop>
  <HeadingPairs>
    <vt:vector size="6" baseType="variant"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1" baseType="lpstr">
      <vt:lpstr>Office テーマ</vt:lpstr>
      <vt:lpstr>1_Office テーマ</vt:lpstr>
      <vt:lpstr>2_Office テーマ</vt:lpstr>
      <vt:lpstr>3_Office テーマ</vt:lpstr>
      <vt:lpstr>数式</vt:lpstr>
      <vt:lpstr>Structure of sd shell L hypernuclei with antisymmetrized molecular dynamic</vt:lpstr>
      <vt:lpstr>Grand challenges of hypernuclear physics</vt:lpstr>
      <vt:lpstr>Recent achievements in (hyper)nuclear physics</vt:lpstr>
      <vt:lpstr>Structure of L hypernuclei</vt:lpstr>
      <vt:lpstr>Structure of L hypernuclei</vt:lpstr>
      <vt:lpstr>Toward heavier and exotic L hypernuclei</vt:lpstr>
      <vt:lpstr>Stricture of p-sd shell nuclei</vt:lpstr>
      <vt:lpstr>Deformation of nuclei</vt:lpstr>
      <vt:lpstr>Toward heavier and exotic L hypernuclei</vt:lpstr>
      <vt:lpstr>Theoretical Framework: HyperAMD</vt:lpstr>
      <vt:lpstr>Theoretical Framework: HyperAMD</vt:lpstr>
      <vt:lpstr>Theoretical Framework: HyperAMD</vt:lpstr>
      <vt:lpstr>Coexistence of  shell-model like and cluster structures</vt:lpstr>
      <vt:lpstr>Structure of 20Ne</vt:lpstr>
      <vt:lpstr>Structure of 21LNe (Preceding Study)</vt:lpstr>
      <vt:lpstr>Results：energy spectra of 21LNe</vt:lpstr>
      <vt:lpstr>Structure dependence：L binding energy</vt:lpstr>
      <vt:lpstr>a + 16O + L states</vt:lpstr>
      <vt:lpstr>Parity Coupling: Contribution of L in p orbit</vt:lpstr>
      <vt:lpstr>Structure dependence：nuclear radius</vt:lpstr>
      <vt:lpstr>Results: B(E2) reduction</vt:lpstr>
      <vt:lpstr>Coexistence of  Various Deformation</vt:lpstr>
      <vt:lpstr>Deformation of nuclei</vt:lpstr>
      <vt:lpstr>Structure of 24Mg</vt:lpstr>
      <vt:lpstr>Structure of 24Mg</vt:lpstr>
      <vt:lpstr>Predictions for 25LMg</vt:lpstr>
      <vt:lpstr>Individual Problem (25LMg)</vt:lpstr>
      <vt:lpstr>Results: Excitation spectra of 25LMg</vt:lpstr>
      <vt:lpstr>Results: Reasons for the shift up</vt:lpstr>
      <vt:lpstr>Results: Deformation change by L hyperon</vt:lpstr>
      <vt:lpstr>Results: Deformation change by L particle</vt:lpstr>
      <vt:lpstr>Results: Deformation change by L particle</vt:lpstr>
      <vt:lpstr>Results: Deformation change by L particle</vt:lpstr>
      <vt:lpstr>Deformation change by L</vt:lpstr>
      <vt:lpstr>Coexistence of deformations: another example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Impurity effects  in 12LBe and 21LNe hypernuclei</dc:title>
  <dc:creator>Masahiro</dc:creator>
  <cp:lastModifiedBy>Masahiro</cp:lastModifiedBy>
  <cp:revision>674</cp:revision>
  <dcterms:created xsi:type="dcterms:W3CDTF">2010-05-18T08:31:02Z</dcterms:created>
  <dcterms:modified xsi:type="dcterms:W3CDTF">2015-08-09T06:54:39Z</dcterms:modified>
</cp:coreProperties>
</file>