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8" r:id="rId3"/>
    <p:sldId id="297" r:id="rId4"/>
    <p:sldId id="304" r:id="rId5"/>
    <p:sldId id="300" r:id="rId6"/>
    <p:sldId id="305" r:id="rId7"/>
    <p:sldId id="303" r:id="rId8"/>
    <p:sldId id="301" r:id="rId9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942" autoAdjust="0"/>
    <p:restoredTop sz="94656" autoAdjust="0"/>
  </p:normalViewPr>
  <p:slideViewPr>
    <p:cSldViewPr snapToGrid="0">
      <p:cViewPr>
        <p:scale>
          <a:sx n="50" d="100"/>
          <a:sy n="50" d="100"/>
        </p:scale>
        <p:origin x="-168" y="-4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2D3D9-EABF-4B4D-A1BF-8E506B45FD5A}" type="datetimeFigureOut">
              <a:rPr kumimoji="1" lang="ja-JP" altLang="en-US" smtClean="0"/>
              <a:t>2015/8/5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F79E8-6586-4981-B9F4-DD20137D8B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0496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2D3D9-EABF-4B4D-A1BF-8E506B45FD5A}" type="datetimeFigureOut">
              <a:rPr kumimoji="1" lang="ja-JP" altLang="en-US" smtClean="0"/>
              <a:t>2015/8/5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F79E8-6586-4981-B9F4-DD20137D8B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9050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2D3D9-EABF-4B4D-A1BF-8E506B45FD5A}" type="datetimeFigureOut">
              <a:rPr kumimoji="1" lang="ja-JP" altLang="en-US" smtClean="0"/>
              <a:t>2015/8/5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F79E8-6586-4981-B9F4-DD20137D8B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425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5625"/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531"/>
              <a:t>Body Level One</a:t>
            </a:r>
          </a:p>
          <a:p>
            <a:pPr lvl="1">
              <a:defRPr sz="1800"/>
            </a:pPr>
            <a:r>
              <a:rPr sz="2531"/>
              <a:t>Body Level Two</a:t>
            </a:r>
          </a:p>
          <a:p>
            <a:pPr lvl="2">
              <a:defRPr sz="1800"/>
            </a:pPr>
            <a:r>
              <a:rPr sz="2531"/>
              <a:t>Body Level Three</a:t>
            </a:r>
          </a:p>
          <a:p>
            <a:pPr lvl="3">
              <a:defRPr sz="1800"/>
            </a:pPr>
            <a:r>
              <a:rPr sz="2531"/>
              <a:t>Body Level Four</a:t>
            </a:r>
          </a:p>
          <a:p>
            <a:pPr lvl="4">
              <a:defRPr sz="1800"/>
            </a:pPr>
            <a:r>
              <a:rPr sz="2531"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3677223453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2D3D9-EABF-4B4D-A1BF-8E506B45FD5A}" type="datetimeFigureOut">
              <a:rPr kumimoji="1" lang="ja-JP" altLang="en-US" smtClean="0"/>
              <a:t>2015/8/5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F79E8-6586-4981-B9F4-DD20137D8B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7520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2D3D9-EABF-4B4D-A1BF-8E506B45FD5A}" type="datetimeFigureOut">
              <a:rPr kumimoji="1" lang="ja-JP" altLang="en-US" smtClean="0"/>
              <a:t>2015/8/5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F79E8-6586-4981-B9F4-DD20137D8B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4961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2D3D9-EABF-4B4D-A1BF-8E506B45FD5A}" type="datetimeFigureOut">
              <a:rPr kumimoji="1" lang="ja-JP" altLang="en-US" smtClean="0"/>
              <a:t>2015/8/5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F79E8-6586-4981-B9F4-DD20137D8B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1227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2D3D9-EABF-4B4D-A1BF-8E506B45FD5A}" type="datetimeFigureOut">
              <a:rPr kumimoji="1" lang="ja-JP" altLang="en-US" smtClean="0"/>
              <a:t>2015/8/5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F79E8-6586-4981-B9F4-DD20137D8B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2587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2D3D9-EABF-4B4D-A1BF-8E506B45FD5A}" type="datetimeFigureOut">
              <a:rPr kumimoji="1" lang="ja-JP" altLang="en-US" smtClean="0"/>
              <a:t>2015/8/5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F79E8-6586-4981-B9F4-DD20137D8B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8582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2D3D9-EABF-4B4D-A1BF-8E506B45FD5A}" type="datetimeFigureOut">
              <a:rPr kumimoji="1" lang="ja-JP" altLang="en-US" smtClean="0"/>
              <a:t>2015/8/5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F79E8-6586-4981-B9F4-DD20137D8B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9280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2D3D9-EABF-4B4D-A1BF-8E506B45FD5A}" type="datetimeFigureOut">
              <a:rPr kumimoji="1" lang="ja-JP" altLang="en-US" smtClean="0"/>
              <a:t>2015/8/5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F79E8-6586-4981-B9F4-DD20137D8B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7025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2D3D9-EABF-4B4D-A1BF-8E506B45FD5A}" type="datetimeFigureOut">
              <a:rPr kumimoji="1" lang="ja-JP" altLang="en-US" smtClean="0"/>
              <a:t>2015/8/5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F79E8-6586-4981-B9F4-DD20137D8B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1567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2D3D9-EABF-4B4D-A1BF-8E506B45FD5A}" type="datetimeFigureOut">
              <a:rPr kumimoji="1" lang="ja-JP" altLang="en-US" smtClean="0"/>
              <a:t>2015/8/5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F79E8-6586-4981-B9F4-DD20137D8B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9980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3999" y="1122362"/>
            <a:ext cx="10030691" cy="2992437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altLang="ja-JP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ja-JP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“Exotic Hadrons” </a:t>
            </a:r>
            <a:r>
              <a:rPr kumimoji="1" lang="en-US" altLang="ja-JP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1" lang="en-US" altLang="ja-JP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1" lang="en-US" altLang="ja-JP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dirty="0" smtClean="0">
                <a:solidFill>
                  <a:srgbClr val="7030A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at J-PARC</a:t>
            </a:r>
            <a:r>
              <a:rPr kumimoji="1" lang="en-US" altLang="ja-JP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1" lang="en-US" altLang="ja-JP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kumimoji="1" lang="ja-JP" altLang="en-US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313853"/>
          </a:xfrm>
        </p:spPr>
        <p:txBody>
          <a:bodyPr>
            <a:normAutofit/>
          </a:bodyPr>
          <a:lstStyle/>
          <a:p>
            <a:endParaRPr kumimoji="1" lang="en-US" altLang="ja-JP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kumimoji="1" lang="en-US" altLang="ja-JP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K.Imai</a:t>
            </a:r>
            <a:r>
              <a:rPr kumimoji="1" lang="en-US" altLang="ja-JP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kumimoji="1" lang="ja-JP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849374" y="482600"/>
            <a:ext cx="5164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Strangeness WS at Tokai  </a:t>
            </a:r>
            <a:r>
              <a:rPr kumimoji="1" lang="en-US" altLang="ja-JP" sz="2400" dirty="0" smtClean="0"/>
              <a:t>2015.8.5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906119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solidFill>
                  <a:srgbClr val="0070C0"/>
                </a:solidFill>
                <a:latin typeface="Century" panose="02040604050505020304" pitchFamily="18" charset="0"/>
              </a:rPr>
              <a:t>“Exotic hadrons” are no more exotic!!!</a:t>
            </a:r>
            <a:endParaRPr kumimoji="1" lang="ja-JP" altLang="en-US" dirty="0">
              <a:solidFill>
                <a:srgbClr val="0070C0"/>
              </a:solidFill>
              <a:latin typeface="Century" panose="02040604050505020304" pitchFamily="18" charset="0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ja-JP" dirty="0" smtClean="0">
                <a:latin typeface="Century" panose="02040604050505020304" pitchFamily="18" charset="0"/>
              </a:rPr>
              <a:t>X, Y, Z (Tetra-quark or meson molecule?) were firmly established !</a:t>
            </a:r>
          </a:p>
          <a:p>
            <a:endParaRPr lang="en-US" altLang="ja-JP" dirty="0">
              <a:latin typeface="Century" panose="02040604050505020304" pitchFamily="18" charset="0"/>
            </a:endParaRPr>
          </a:p>
          <a:p>
            <a:r>
              <a:rPr kumimoji="1" lang="en-US" altLang="ja-JP" dirty="0" smtClean="0">
                <a:latin typeface="Century" panose="02040604050505020304" pitchFamily="18" charset="0"/>
              </a:rPr>
              <a:t>Now a </a:t>
            </a:r>
            <a:r>
              <a:rPr kumimoji="1" lang="en-US" altLang="ja-JP" dirty="0" err="1" smtClean="0">
                <a:latin typeface="Century" panose="02040604050505020304" pitchFamily="18" charset="0"/>
              </a:rPr>
              <a:t>Pentaquark</a:t>
            </a:r>
            <a:r>
              <a:rPr kumimoji="1" lang="en-US" altLang="ja-JP" dirty="0" smtClean="0">
                <a:latin typeface="Century" panose="02040604050505020304" pitchFamily="18" charset="0"/>
              </a:rPr>
              <a:t> </a:t>
            </a:r>
          </a:p>
          <a:p>
            <a:pPr marL="0" indent="0">
              <a:buNone/>
            </a:pPr>
            <a:r>
              <a:rPr kumimoji="1" lang="en-US" altLang="ja-JP" dirty="0" smtClean="0">
                <a:latin typeface="Century" panose="02040604050505020304" pitchFamily="18" charset="0"/>
              </a:rPr>
              <a:t>(meson-baryon molecule?) </a:t>
            </a:r>
            <a:r>
              <a:rPr lang="en-US" altLang="ja-JP" dirty="0" smtClean="0">
                <a:latin typeface="Century" panose="02040604050505020304" pitchFamily="18" charset="0"/>
              </a:rPr>
              <a:t>was</a:t>
            </a:r>
          </a:p>
          <a:p>
            <a:pPr marL="0" indent="0">
              <a:buNone/>
            </a:pPr>
            <a:r>
              <a:rPr lang="en-US" altLang="ja-JP" dirty="0" smtClean="0">
                <a:latin typeface="Century" panose="02040604050505020304" pitchFamily="18" charset="0"/>
              </a:rPr>
              <a:t> reported by </a:t>
            </a:r>
            <a:r>
              <a:rPr lang="en-US" altLang="ja-JP" dirty="0" err="1" smtClean="0">
                <a:latin typeface="Century" panose="02040604050505020304" pitchFamily="18" charset="0"/>
              </a:rPr>
              <a:t>LHCb</a:t>
            </a:r>
            <a:endParaRPr lang="en-US" altLang="ja-JP" dirty="0" smtClean="0">
              <a:latin typeface="Century" panose="02040604050505020304" pitchFamily="18" charset="0"/>
            </a:endParaRPr>
          </a:p>
          <a:p>
            <a:endParaRPr kumimoji="1" lang="en-US" altLang="ja-JP" dirty="0">
              <a:latin typeface="Century" panose="02040604050505020304" pitchFamily="18" charset="0"/>
            </a:endParaRPr>
          </a:p>
          <a:p>
            <a:r>
              <a:rPr kumimoji="1" lang="en-US" altLang="ja-JP" dirty="0" smtClean="0">
                <a:latin typeface="Century" panose="02040604050505020304" pitchFamily="18" charset="0"/>
              </a:rPr>
              <a:t> A </a:t>
            </a:r>
            <a:r>
              <a:rPr kumimoji="1" lang="en-US" altLang="ja-JP" dirty="0" err="1" smtClean="0">
                <a:latin typeface="Century" panose="02040604050505020304" pitchFamily="18" charset="0"/>
              </a:rPr>
              <a:t>dibaryon</a:t>
            </a:r>
            <a:r>
              <a:rPr kumimoji="1" lang="en-US" altLang="ja-JP" dirty="0" smtClean="0">
                <a:latin typeface="Century" panose="02040604050505020304" pitchFamily="18" charset="0"/>
              </a:rPr>
              <a:t> (</a:t>
            </a:r>
            <a:r>
              <a:rPr kumimoji="1" lang="en-US" altLang="ja-JP" dirty="0" smtClean="0">
                <a:latin typeface="Symbol" panose="05050102010706020507" pitchFamily="18" charset="2"/>
              </a:rPr>
              <a:t>DD</a:t>
            </a:r>
            <a:r>
              <a:rPr kumimoji="1" lang="en-US" altLang="ja-JP" dirty="0" smtClean="0">
                <a:latin typeface="Century" panose="02040604050505020304" pitchFamily="18" charset="0"/>
              </a:rPr>
              <a:t>) was reported</a:t>
            </a:r>
          </a:p>
          <a:p>
            <a:pPr marL="0" indent="0">
              <a:buNone/>
            </a:pPr>
            <a:r>
              <a:rPr kumimoji="1" lang="en-US" altLang="ja-JP" dirty="0" smtClean="0">
                <a:latin typeface="Century" panose="02040604050505020304" pitchFamily="18" charset="0"/>
              </a:rPr>
              <a:t> by COSY</a:t>
            </a:r>
            <a:endParaRPr kumimoji="1" lang="ja-JP" altLang="en-US" dirty="0">
              <a:latin typeface="Century" panose="02040604050505020304" pitchFamily="18" charset="0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3671" y="2735669"/>
            <a:ext cx="4772025" cy="3867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86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01624" y="475488"/>
            <a:ext cx="10515600" cy="666560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Spectroscopy of “exotic hadrons” 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357745"/>
            <a:ext cx="10515600" cy="481921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en-US" altLang="ja-JP" sz="4000" dirty="0" smtClean="0">
                <a:latin typeface="Century" panose="02040604050505020304" pitchFamily="18" charset="0"/>
              </a:rPr>
              <a:t>We have to do spectroscopy of exotic hadrons.     </a:t>
            </a:r>
          </a:p>
          <a:p>
            <a:pPr marL="0" indent="0">
              <a:buNone/>
            </a:pPr>
            <a:endParaRPr lang="en-US" altLang="ja-JP" sz="4000" dirty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kumimoji="1" lang="en-US" altLang="ja-JP" sz="4000" dirty="0" smtClean="0">
                <a:latin typeface="Century" panose="02040604050505020304" pitchFamily="18" charset="0"/>
              </a:rPr>
              <a:t>       Structure of exotic hadrons ??? </a:t>
            </a:r>
          </a:p>
          <a:p>
            <a:pPr marL="0" indent="0">
              <a:buNone/>
            </a:pPr>
            <a:r>
              <a:rPr lang="en-US" altLang="ja-JP" sz="4000" dirty="0">
                <a:latin typeface="Century" panose="02040604050505020304" pitchFamily="18" charset="0"/>
              </a:rPr>
              <a:t> </a:t>
            </a:r>
            <a:r>
              <a:rPr lang="en-US" altLang="ja-JP" sz="4000" dirty="0" smtClean="0">
                <a:latin typeface="Century" panose="02040604050505020304" pitchFamily="18" charset="0"/>
              </a:rPr>
              <a:t>                     </a:t>
            </a:r>
            <a:r>
              <a:rPr kumimoji="1" lang="en-US" altLang="ja-JP" sz="4000" dirty="0" smtClean="0">
                <a:latin typeface="Century" panose="02040604050505020304" pitchFamily="18" charset="0"/>
              </a:rPr>
              <a:t>4,5,6 quarks or hadron molecule?</a:t>
            </a:r>
          </a:p>
          <a:p>
            <a:pPr marL="0" indent="0">
              <a:buNone/>
            </a:pPr>
            <a:endParaRPr kumimoji="1" lang="en-US" altLang="ja-JP" sz="4000" dirty="0" smtClean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altLang="ja-JP" sz="4000" dirty="0">
                <a:latin typeface="Century" panose="02040604050505020304" pitchFamily="18" charset="0"/>
              </a:rPr>
              <a:t> </a:t>
            </a:r>
            <a:r>
              <a:rPr lang="en-US" altLang="ja-JP" sz="4000" dirty="0" smtClean="0">
                <a:latin typeface="Century" panose="02040604050505020304" pitchFamily="18" charset="0"/>
              </a:rPr>
              <a:t>      What determine the width ???</a:t>
            </a:r>
          </a:p>
          <a:p>
            <a:pPr marL="0" indent="0">
              <a:buNone/>
            </a:pPr>
            <a:r>
              <a:rPr kumimoji="1" lang="en-US" altLang="ja-JP" sz="4000" dirty="0">
                <a:latin typeface="Century" panose="02040604050505020304" pitchFamily="18" charset="0"/>
              </a:rPr>
              <a:t> </a:t>
            </a:r>
            <a:r>
              <a:rPr kumimoji="1" lang="en-US" altLang="ja-JP" sz="4000" dirty="0" smtClean="0">
                <a:latin typeface="Century" panose="02040604050505020304" pitchFamily="18" charset="0"/>
              </a:rPr>
              <a:t>                     Threshold?</a:t>
            </a:r>
          </a:p>
          <a:p>
            <a:pPr marL="0" indent="0">
              <a:buNone/>
            </a:pPr>
            <a:endParaRPr lang="en-US" altLang="ja-JP" sz="4000" dirty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kumimoji="1" lang="en-US" altLang="ja-JP" sz="4000" dirty="0" smtClean="0">
                <a:latin typeface="Century" panose="02040604050505020304" pitchFamily="18" charset="0"/>
              </a:rPr>
              <a:t>     </a:t>
            </a:r>
            <a:r>
              <a:rPr lang="en-US" altLang="ja-JP" sz="4000" dirty="0" smtClean="0">
                <a:latin typeface="Century" panose="02040604050505020304" pitchFamily="18" charset="0"/>
              </a:rPr>
              <a:t>.</a:t>
            </a:r>
          </a:p>
          <a:p>
            <a:pPr marL="0" indent="0">
              <a:buNone/>
            </a:pPr>
            <a:endParaRPr kumimoji="1" lang="en-US" altLang="ja-JP" sz="4000" dirty="0" smtClean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altLang="ja-JP" sz="4000" dirty="0" smtClean="0">
                <a:latin typeface="Century" panose="02040604050505020304" pitchFamily="18" charset="0"/>
              </a:rPr>
              <a:t>         </a:t>
            </a:r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7719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392" y="0"/>
            <a:ext cx="10972800" cy="1143000"/>
          </a:xfrm>
        </p:spPr>
        <p:txBody>
          <a:bodyPr>
            <a:normAutofit/>
          </a:bodyPr>
          <a:lstStyle/>
          <a:p>
            <a:r>
              <a:rPr kumimoji="1" lang="en-US" altLang="ja-JP" sz="3600" dirty="0" smtClean="0">
                <a:solidFill>
                  <a:srgbClr val="0070C0"/>
                </a:solidFill>
                <a:latin typeface="Century" pitchFamily="18" charset="0"/>
              </a:rPr>
              <a:t>Hyperon spectrometer with TPC (for E42, E45)</a:t>
            </a:r>
            <a:endParaRPr kumimoji="1" lang="ja-JP" altLang="en-US" sz="3600" dirty="0">
              <a:solidFill>
                <a:srgbClr val="0070C0"/>
              </a:solidFill>
              <a:latin typeface="Century" pitchFamily="18" charset="0"/>
            </a:endParaRPr>
          </a:p>
        </p:txBody>
      </p:sp>
      <p:pic>
        <p:nvPicPr>
          <p:cNvPr id="7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1074" y="958334"/>
            <a:ext cx="4435421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omega-dia-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54096" y="1336930"/>
            <a:ext cx="3628616" cy="1652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テキスト ボックス 7"/>
          <p:cNvSpPr txBox="1"/>
          <p:nvPr/>
        </p:nvSpPr>
        <p:spPr>
          <a:xfrm>
            <a:off x="6768075" y="958334"/>
            <a:ext cx="5568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solidFill>
                  <a:srgbClr val="CC3399"/>
                </a:solidFill>
              </a:rPr>
              <a:t>Bubble </a:t>
            </a:r>
            <a:r>
              <a:rPr lang="en-US" altLang="ja-JP" dirty="0" err="1" smtClean="0">
                <a:solidFill>
                  <a:srgbClr val="CC3399"/>
                </a:solidFill>
              </a:rPr>
              <a:t>chamber</a:t>
            </a:r>
            <a:r>
              <a:rPr lang="en-US" altLang="ja-JP" dirty="0" err="1" smtClean="0">
                <a:solidFill>
                  <a:srgbClr val="CC3399"/>
                </a:solidFill>
                <a:sym typeface="Wingdings" panose="05000000000000000000" pitchFamily="2" charset="2"/>
              </a:rPr>
              <a:t></a:t>
            </a:r>
            <a:r>
              <a:rPr kumimoji="1" lang="en-US" altLang="ja-JP" dirty="0" err="1" smtClean="0">
                <a:solidFill>
                  <a:srgbClr val="CC3399"/>
                </a:solidFill>
              </a:rPr>
              <a:t>TPC</a:t>
            </a:r>
            <a:r>
              <a:rPr kumimoji="1" lang="en-US" altLang="ja-JP" dirty="0" smtClean="0">
                <a:solidFill>
                  <a:srgbClr val="CC3399"/>
                </a:solidFill>
              </a:rPr>
              <a:t>     x10</a:t>
            </a:r>
            <a:r>
              <a:rPr kumimoji="1" lang="en-US" altLang="ja-JP" baseline="30000" dirty="0" smtClean="0">
                <a:solidFill>
                  <a:srgbClr val="CC3399"/>
                </a:solidFill>
              </a:rPr>
              <a:t>6</a:t>
            </a:r>
            <a:r>
              <a:rPr kumimoji="1" lang="en-US" altLang="ja-JP" dirty="0" smtClean="0">
                <a:solidFill>
                  <a:srgbClr val="CC3399"/>
                </a:solidFill>
              </a:rPr>
              <a:t> sensitivity</a:t>
            </a:r>
            <a:endParaRPr kumimoji="1" lang="ja-JP" altLang="en-US" dirty="0">
              <a:solidFill>
                <a:srgbClr val="CC3399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018107"/>
            <a:ext cx="9202213" cy="2830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コンテンツ プレースホルダー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381140" y="3255359"/>
            <a:ext cx="4322699" cy="2158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685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3600" dirty="0" smtClean="0">
                <a:latin typeface="Century" panose="02040604050505020304" pitchFamily="18" charset="0"/>
              </a:rPr>
              <a:t>J-PARC   high statistics -&gt; partial wave analysis -&gt;</a:t>
            </a:r>
            <a:r>
              <a:rPr lang="en-US" altLang="ja-JP" sz="3600" dirty="0">
                <a:latin typeface="Century" panose="02040604050505020304" pitchFamily="18" charset="0"/>
              </a:rPr>
              <a:t> </a:t>
            </a:r>
            <a:r>
              <a:rPr lang="en-US" altLang="ja-JP" sz="3600" dirty="0" smtClean="0">
                <a:latin typeface="Century" panose="02040604050505020304" pitchFamily="18" charset="0"/>
              </a:rPr>
              <a:t>spin-parity, (two poles?) -&gt; structure</a:t>
            </a:r>
            <a:endParaRPr kumimoji="1" lang="ja-JP" altLang="en-US" sz="3600" dirty="0">
              <a:latin typeface="Century" panose="02040604050505020304" pitchFamily="18" charset="0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ja-JP" dirty="0" smtClean="0">
                <a:latin typeface="Symbol" panose="05050102010706020507" pitchFamily="18" charset="2"/>
              </a:rPr>
              <a:t>L</a:t>
            </a:r>
            <a:r>
              <a:rPr kumimoji="1" lang="en-US" altLang="ja-JP" dirty="0" smtClean="0"/>
              <a:t>(1405)      K- N  threshold</a:t>
            </a:r>
          </a:p>
          <a:p>
            <a:pPr marL="0" indent="0">
              <a:buNone/>
            </a:pPr>
            <a:r>
              <a:rPr lang="en-US" altLang="ja-JP" dirty="0" smtClean="0"/>
              <a:t>   </a:t>
            </a:r>
            <a:r>
              <a:rPr lang="en-US" altLang="ja-JP" dirty="0" smtClean="0">
                <a:latin typeface="Symbol" panose="05050102010706020507" pitchFamily="18" charset="2"/>
              </a:rPr>
              <a:t>p</a:t>
            </a:r>
            <a:r>
              <a:rPr lang="en-US" altLang="ja-JP" dirty="0" smtClean="0"/>
              <a:t>-p</a:t>
            </a:r>
            <a:r>
              <a:rPr lang="en-US" altLang="ja-JP" dirty="0" smtClean="0">
                <a:sym typeface="Wingdings" panose="05000000000000000000" pitchFamily="2" charset="2"/>
              </a:rPr>
              <a:t> K0 </a:t>
            </a:r>
            <a:r>
              <a:rPr lang="en-US" altLang="ja-JP" dirty="0" smtClean="0">
                <a:latin typeface="Symbol" panose="05050102010706020507" pitchFamily="18" charset="2"/>
                <a:sym typeface="Wingdings" panose="05000000000000000000" pitchFamily="2" charset="2"/>
              </a:rPr>
              <a:t>L</a:t>
            </a:r>
            <a:r>
              <a:rPr lang="en-US" altLang="ja-JP" dirty="0" smtClean="0">
                <a:sym typeface="Wingdings" panose="05000000000000000000" pitchFamily="2" charset="2"/>
              </a:rPr>
              <a:t>(1405)     10</a:t>
            </a:r>
            <a:r>
              <a:rPr lang="en-US" altLang="ja-JP" baseline="30000" dirty="0" smtClean="0">
                <a:sym typeface="Wingdings" panose="05000000000000000000" pitchFamily="2" charset="2"/>
              </a:rPr>
              <a:t>6</a:t>
            </a:r>
            <a:r>
              <a:rPr lang="en-US" altLang="ja-JP" dirty="0" smtClean="0">
                <a:sym typeface="Wingdings" panose="05000000000000000000" pitchFamily="2" charset="2"/>
              </a:rPr>
              <a:t>    events.</a:t>
            </a:r>
            <a:r>
              <a:rPr lang="ja-JP" altLang="en-US" dirty="0" smtClean="0">
                <a:sym typeface="Wingdings" panose="05000000000000000000" pitchFamily="2" charset="2"/>
              </a:rPr>
              <a:t>　（</a:t>
            </a:r>
            <a:r>
              <a:rPr lang="en-US" altLang="ja-JP" dirty="0" smtClean="0">
                <a:sym typeface="Wingdings" panose="05000000000000000000" pitchFamily="2" charset="2"/>
              </a:rPr>
              <a:t>K1.8)</a:t>
            </a:r>
          </a:p>
          <a:p>
            <a:pPr marL="0" indent="0">
              <a:buNone/>
            </a:pPr>
            <a:r>
              <a:rPr lang="en-US" altLang="ja-JP" dirty="0">
                <a:sym typeface="Wingdings" panose="05000000000000000000" pitchFamily="2" charset="2"/>
              </a:rPr>
              <a:t> </a:t>
            </a:r>
            <a:r>
              <a:rPr lang="en-US" altLang="ja-JP" dirty="0" smtClean="0">
                <a:sym typeface="Wingdings" panose="05000000000000000000" pitchFamily="2" charset="2"/>
              </a:rPr>
              <a:t>            radiative decay      </a:t>
            </a:r>
            <a:r>
              <a:rPr lang="en-US" altLang="ja-JP" dirty="0" err="1" smtClean="0">
                <a:sym typeface="Wingdings" panose="05000000000000000000" pitchFamily="2" charset="2"/>
              </a:rPr>
              <a:t>Sekihara</a:t>
            </a:r>
            <a:r>
              <a:rPr lang="en-US" altLang="ja-JP" dirty="0" smtClean="0">
                <a:sym typeface="Wingdings" panose="05000000000000000000" pitchFamily="2" charset="2"/>
              </a:rPr>
              <a:t>                          </a:t>
            </a:r>
            <a:r>
              <a:rPr lang="en-US" altLang="ja-JP" dirty="0" err="1" smtClean="0">
                <a:sym typeface="Wingdings" panose="05000000000000000000" pitchFamily="2" charset="2"/>
              </a:rPr>
              <a:t>S.Hwang</a:t>
            </a:r>
            <a:r>
              <a:rPr lang="en-US" altLang="ja-JP" dirty="0" smtClean="0">
                <a:sym typeface="Wingdings" panose="05000000000000000000" pitchFamily="2" charset="2"/>
              </a:rPr>
              <a:t> </a:t>
            </a:r>
            <a:endParaRPr lang="en-US" altLang="ja-JP" dirty="0"/>
          </a:p>
          <a:p>
            <a:endParaRPr kumimoji="1" lang="en-US" altLang="ja-JP" dirty="0" smtClean="0"/>
          </a:p>
          <a:p>
            <a:r>
              <a:rPr lang="en-US" altLang="ja-JP" dirty="0" smtClean="0">
                <a:latin typeface="Symbol" panose="05050102010706020507" pitchFamily="18" charset="2"/>
              </a:rPr>
              <a:t>X</a:t>
            </a:r>
            <a:r>
              <a:rPr lang="en-US" altLang="ja-JP" dirty="0" smtClean="0"/>
              <a:t>(1690)       K-</a:t>
            </a:r>
            <a:r>
              <a:rPr lang="en-US" altLang="ja-JP" dirty="0" smtClean="0">
                <a:latin typeface="Symbol" panose="05050102010706020507" pitchFamily="18" charset="2"/>
              </a:rPr>
              <a:t>S</a:t>
            </a:r>
            <a:r>
              <a:rPr lang="en-US" altLang="ja-JP" dirty="0" smtClean="0"/>
              <a:t>  threshold</a:t>
            </a:r>
          </a:p>
          <a:p>
            <a:pPr marL="0" indent="0"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  K-p</a:t>
            </a:r>
            <a:r>
              <a:rPr lang="en-US" altLang="ja-JP" dirty="0" smtClean="0">
                <a:sym typeface="Wingdings" panose="05000000000000000000" pitchFamily="2" charset="2"/>
              </a:rPr>
              <a:t> K+ </a:t>
            </a:r>
            <a:r>
              <a:rPr lang="en-US" altLang="ja-JP" dirty="0" smtClean="0">
                <a:latin typeface="Symbol" panose="05050102010706020507" pitchFamily="18" charset="2"/>
                <a:sym typeface="Wingdings" panose="05000000000000000000" pitchFamily="2" charset="2"/>
              </a:rPr>
              <a:t>X</a:t>
            </a:r>
            <a:r>
              <a:rPr lang="en-US" altLang="ja-JP" dirty="0" smtClean="0">
                <a:sym typeface="Wingdings" panose="05000000000000000000" pitchFamily="2" charset="2"/>
              </a:rPr>
              <a:t>(1690)     10</a:t>
            </a:r>
            <a:r>
              <a:rPr lang="en-US" altLang="ja-JP" baseline="30000" dirty="0" smtClean="0">
                <a:sym typeface="Wingdings" panose="05000000000000000000" pitchFamily="2" charset="2"/>
              </a:rPr>
              <a:t>5</a:t>
            </a:r>
            <a:r>
              <a:rPr lang="en-US" altLang="ja-JP" dirty="0" smtClean="0">
                <a:sym typeface="Wingdings" panose="05000000000000000000" pitchFamily="2" charset="2"/>
              </a:rPr>
              <a:t>  events             </a:t>
            </a:r>
            <a:r>
              <a:rPr lang="en-US" altLang="ja-JP" dirty="0" err="1" smtClean="0"/>
              <a:t>S.Hwang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r>
              <a:rPr kumimoji="1" lang="en-US" altLang="ja-JP" dirty="0" smtClean="0">
                <a:latin typeface="Symbol" panose="05050102010706020507" pitchFamily="18" charset="2"/>
              </a:rPr>
              <a:t>W</a:t>
            </a:r>
            <a:r>
              <a:rPr kumimoji="1" lang="en-US" altLang="ja-JP" dirty="0" smtClean="0"/>
              <a:t>(?)          </a:t>
            </a:r>
            <a:r>
              <a:rPr lang="en-US" altLang="ja-JP" dirty="0" smtClean="0"/>
              <a:t>Is there a state  near K-</a:t>
            </a:r>
            <a:r>
              <a:rPr lang="en-US" altLang="ja-JP" dirty="0" smtClean="0">
                <a:latin typeface="Symbol" panose="05050102010706020507" pitchFamily="18" charset="2"/>
              </a:rPr>
              <a:t>X</a:t>
            </a:r>
            <a:r>
              <a:rPr lang="en-US" altLang="ja-JP" dirty="0" smtClean="0"/>
              <a:t> threshold ?</a:t>
            </a:r>
          </a:p>
          <a:p>
            <a:pPr marL="0" indent="0">
              <a:buNone/>
            </a:pPr>
            <a:r>
              <a:rPr kumimoji="1" lang="en-US" altLang="ja-JP" dirty="0"/>
              <a:t> </a:t>
            </a:r>
            <a:r>
              <a:rPr kumimoji="1" lang="en-US" altLang="ja-JP" dirty="0" smtClean="0"/>
              <a:t>      ( if there is a state below K</a:t>
            </a:r>
            <a:r>
              <a:rPr kumimoji="1" lang="en-US" altLang="ja-JP" dirty="0" smtClean="0">
                <a:latin typeface="Symbol" panose="05050102010706020507" pitchFamily="18" charset="2"/>
              </a:rPr>
              <a:t>X</a:t>
            </a:r>
            <a:r>
              <a:rPr kumimoji="1" lang="en-US" altLang="ja-JP" dirty="0" smtClean="0"/>
              <a:t>  mass, it is stable against strong decay.)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9045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 partial wave analysis is necessary on </a:t>
            </a:r>
            <a:r>
              <a:rPr kumimoji="1" lang="en-US" altLang="ja-JP" dirty="0" smtClean="0">
                <a:latin typeface="Symbol" panose="05050102010706020507" pitchFamily="18" charset="2"/>
              </a:rPr>
              <a:t>L</a:t>
            </a:r>
            <a:r>
              <a:rPr kumimoji="1" lang="en-US" altLang="ja-JP" dirty="0" smtClean="0"/>
              <a:t>(1405)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higher statistics than </a:t>
            </a:r>
            <a:r>
              <a:rPr kumimoji="1" lang="en-US" altLang="ja-JP" dirty="0" err="1" smtClean="0"/>
              <a:t>Jlab</a:t>
            </a:r>
            <a:r>
              <a:rPr kumimoji="1" lang="en-US" altLang="ja-JP" dirty="0" smtClean="0"/>
              <a:t> CLASS data</a:t>
            </a:r>
            <a:endParaRPr kumimoji="1" lang="ja-JP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7056" y="2616780"/>
            <a:ext cx="5653205" cy="3930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85614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lvl="0">
              <a:defRPr sz="1800"/>
            </a:pPr>
            <a:r>
              <a:rPr lang="en-US" sz="5625" dirty="0"/>
              <a:t> </a:t>
            </a:r>
            <a:r>
              <a:rPr lang="en-US" sz="4800" dirty="0" smtClean="0">
                <a:latin typeface="Century" panose="02040604050505020304" pitchFamily="18" charset="0"/>
              </a:rPr>
              <a:t>mass spectra 1) </a:t>
            </a:r>
            <a:r>
              <a:rPr lang="en-US" sz="4800" dirty="0" smtClean="0">
                <a:latin typeface="Symbol" panose="05050102010706020507" pitchFamily="18" charset="2"/>
              </a:rPr>
              <a:t>X</a:t>
            </a:r>
            <a:r>
              <a:rPr lang="en-US" sz="4800" dirty="0" smtClean="0">
                <a:latin typeface="Century" panose="02040604050505020304" pitchFamily="18" charset="0"/>
              </a:rPr>
              <a:t>(1690) 2) </a:t>
            </a:r>
            <a:r>
              <a:rPr lang="en-US" sz="4800" dirty="0" smtClean="0">
                <a:latin typeface="Symbol" panose="05050102010706020507" pitchFamily="18" charset="2"/>
              </a:rPr>
              <a:t>L</a:t>
            </a:r>
            <a:r>
              <a:rPr lang="en-US" sz="4800" dirty="0" smtClean="0">
                <a:latin typeface="Century" panose="02040604050505020304" pitchFamily="18" charset="0"/>
              </a:rPr>
              <a:t> 3) </a:t>
            </a:r>
            <a:r>
              <a:rPr lang="en-US" sz="4800" dirty="0" smtClean="0">
                <a:latin typeface="Symbol" panose="05050102010706020507" pitchFamily="18" charset="2"/>
              </a:rPr>
              <a:t>X</a:t>
            </a:r>
            <a:r>
              <a:rPr lang="en-US" sz="4800" dirty="0" smtClean="0">
                <a:latin typeface="Century" panose="02040604050505020304" pitchFamily="18" charset="0"/>
              </a:rPr>
              <a:t>*</a:t>
            </a:r>
            <a:endParaRPr sz="4800" dirty="0">
              <a:latin typeface="Century" panose="02040604050505020304" pitchFamily="18" charset="0"/>
            </a:endParaRPr>
          </a:p>
        </p:txBody>
      </p:sp>
      <p:pic>
        <p:nvPicPr>
          <p:cNvPr id="45" name="xi1690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78986" y="1737552"/>
            <a:ext cx="7803370" cy="5120448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テキスト ボックス 1"/>
          <p:cNvSpPr txBox="1"/>
          <p:nvPr/>
        </p:nvSpPr>
        <p:spPr>
          <a:xfrm>
            <a:off x="1138687" y="2277374"/>
            <a:ext cx="6556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/>
              <a:t>1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880671" y="2277374"/>
            <a:ext cx="3476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 smtClean="0"/>
              <a:t>2</a:t>
            </a:r>
            <a:endParaRPr kumimoji="1" lang="ja-JP" altLang="en-US" sz="32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59457" y="4779034"/>
            <a:ext cx="5348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/>
              <a:t>3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90112194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Summary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ja-JP" dirty="0" smtClean="0"/>
              <a:t>Exotics </a:t>
            </a:r>
            <a:r>
              <a:rPr lang="en-US" altLang="ja-JP" dirty="0" smtClean="0"/>
              <a:t>will be</a:t>
            </a:r>
            <a:r>
              <a:rPr kumimoji="1" lang="en-US" altLang="ja-JP" dirty="0" smtClean="0"/>
              <a:t> no more exotic</a:t>
            </a:r>
          </a:p>
          <a:p>
            <a:pPr marL="0" indent="0"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    we have to understand their nature and structures.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lang="en-US" altLang="ja-JP" dirty="0" err="1" smtClean="0"/>
              <a:t>HypTPC</a:t>
            </a:r>
            <a:r>
              <a:rPr lang="en-US" altLang="ja-JP" dirty="0" smtClean="0"/>
              <a:t>  is near completion at JAEA and is very useful  to</a:t>
            </a:r>
          </a:p>
          <a:p>
            <a:pPr marL="0" indent="0"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    study “exotic hadrons” .  H, L(1405</a:t>
            </a:r>
            <a:r>
              <a:rPr lang="en-US" altLang="ja-JP" smtClean="0"/>
              <a:t>), </a:t>
            </a:r>
            <a:r>
              <a:rPr lang="en-US" altLang="ja-JP" smtClean="0"/>
              <a:t>X(1690</a:t>
            </a:r>
            <a:r>
              <a:rPr lang="en-US" altLang="ja-JP" dirty="0" smtClean="0"/>
              <a:t>)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3696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1382</TotalTime>
  <Words>209</Words>
  <Application>Microsoft Office PowerPoint</Application>
  <PresentationFormat>ユーザー設定</PresentationFormat>
  <Paragraphs>55</Paragraphs>
  <Slides>8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9" baseType="lpstr">
      <vt:lpstr>Office テーマ</vt:lpstr>
      <vt:lpstr>   “Exotic Hadrons”   at J-PARC </vt:lpstr>
      <vt:lpstr>“Exotic hadrons” are no more exotic!!!</vt:lpstr>
      <vt:lpstr>Spectroscopy of “exotic hadrons” </vt:lpstr>
      <vt:lpstr>Hyperon spectrometer with TPC (for E42, E45)</vt:lpstr>
      <vt:lpstr>J-PARC   high statistics -&gt; partial wave analysis -&gt; spin-parity, (two poles?) -&gt; structure</vt:lpstr>
      <vt:lpstr> partial wave analysis is necessary on L(1405)</vt:lpstr>
      <vt:lpstr> mass spectra 1) X(1690) 2) L 3) X*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 Resonance review and proposal</dc:title>
  <dc:creator>今井憲一</dc:creator>
  <cp:lastModifiedBy>PCUser</cp:lastModifiedBy>
  <cp:revision>95</cp:revision>
  <dcterms:created xsi:type="dcterms:W3CDTF">2014-09-18T01:28:53Z</dcterms:created>
  <dcterms:modified xsi:type="dcterms:W3CDTF">2015-08-05T06:47:37Z</dcterms:modified>
</cp:coreProperties>
</file>