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2" r:id="rId6"/>
    <p:sldId id="273" r:id="rId7"/>
    <p:sldId id="274" r:id="rId8"/>
    <p:sldId id="275" r:id="rId9"/>
    <p:sldId id="258" r:id="rId10"/>
    <p:sldId id="277" r:id="rId11"/>
    <p:sldId id="259" r:id="rId12"/>
    <p:sldId id="284" r:id="rId13"/>
    <p:sldId id="285" r:id="rId14"/>
    <p:sldId id="260" r:id="rId15"/>
    <p:sldId id="279" r:id="rId16"/>
    <p:sldId id="282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1" r:id="rId25"/>
    <p:sldId id="283" r:id="rId26"/>
    <p:sldId id="280" r:id="rId27"/>
  </p:sldIdLst>
  <p:sldSz cx="9144000" cy="6858000" type="screen4x3"/>
  <p:notesSz cx="6858000" cy="9144000"/>
  <p:embeddedFontLst>
    <p:embeddedFont>
      <p:font typeface="CMSY7" panose="020B0500000000000000" pitchFamily="34" charset="0"/>
      <p:regular r:id="rId28"/>
    </p:embeddedFont>
    <p:embeddedFont>
      <p:font typeface="CMR10" panose="020B0500000000000000" pitchFamily="34" charset="0"/>
      <p:regular r:id="rId29"/>
    </p:embeddedFont>
    <p:embeddedFont>
      <p:font typeface="CMSY5" panose="020B0500000000000000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alatino Linotype" panose="02040502050505030304" pitchFamily="18" charset="0"/>
      <p:regular r:id="rId35"/>
      <p:bold r:id="rId36"/>
      <p:italic r:id="rId37"/>
      <p:boldItalic r:id="rId38"/>
    </p:embeddedFont>
    <p:embeddedFont>
      <p:font typeface="CMMI5" panose="020B0500000000000000" pitchFamily="34" charset="0"/>
      <p:regular r:id="rId39"/>
    </p:embeddedFont>
    <p:embeddedFont>
      <p:font typeface="CMR7" panose="020B0500000000000000" pitchFamily="34" charset="0"/>
      <p:regular r:id="rId40"/>
    </p:embeddedFont>
    <p:embeddedFont>
      <p:font typeface="CMEX10" panose="020B0500000000000000" pitchFamily="34" charset="0"/>
      <p:regular r:id="rId41"/>
    </p:embeddedFont>
    <p:embeddedFont>
      <p:font typeface="CMSY10ORIG" panose="020B0500000000000000" pitchFamily="34" charset="0"/>
      <p:regular r:id="rId42"/>
    </p:embeddedFont>
    <p:embeddedFont>
      <p:font typeface="CMMI10" panose="020B0500000000000000" pitchFamily="34" charset="0"/>
      <p:regular r:id="rId43"/>
    </p:embeddedFont>
    <p:embeddedFont>
      <p:font typeface="CMR5" panose="020B0500000000000000" pitchFamily="34" charset="0"/>
      <p:regular r:id="rId44"/>
    </p:embeddedFont>
    <p:embeddedFont>
      <p:font typeface="CMMI7" panose="020B0500000000000000" pitchFamily="34" charset="0"/>
      <p:regular r:id="rId4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6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1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7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52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91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59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21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67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3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85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3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BCE7-76B1-4C4A-974B-1427D7FBF9C5}" type="datetimeFigureOut">
              <a:rPr kumimoji="1" lang="ja-JP" altLang="en-US" smtClean="0"/>
              <a:t>2014/3/8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703F-A4AB-4C85-B93A-24598FE39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51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8.emf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7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6.emf"/><Relationship Id="rId5" Type="http://schemas.openxmlformats.org/officeDocument/2006/relationships/tags" Target="../tags/tag41.xml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tags" Target="../tags/tag40.xml"/><Relationship Id="rId9" Type="http://schemas.openxmlformats.org/officeDocument/2006/relationships/image" Target="../media/image33.emf"/><Relationship Id="rId1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46.xml"/><Relationship Id="rId7" Type="http://schemas.openxmlformats.org/officeDocument/2006/relationships/image" Target="../media/image42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1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jpeg"/><Relationship Id="rId4" Type="http://schemas.openxmlformats.org/officeDocument/2006/relationships/tags" Target="../tags/tag47.xml"/><Relationship Id="rId9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tags" Target="../tags/tag50.xml"/><Relationship Id="rId7" Type="http://schemas.openxmlformats.org/officeDocument/2006/relationships/image" Target="../media/image46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emf"/><Relationship Id="rId5" Type="http://schemas.openxmlformats.org/officeDocument/2006/relationships/tags" Target="../tags/tag52.xml"/><Relationship Id="rId10" Type="http://schemas.openxmlformats.org/officeDocument/2006/relationships/image" Target="../media/image49.emf"/><Relationship Id="rId4" Type="http://schemas.openxmlformats.org/officeDocument/2006/relationships/tags" Target="../tags/tag51.xml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5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emf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4.emf"/><Relationship Id="rId5" Type="http://schemas.openxmlformats.org/officeDocument/2006/relationships/tags" Target="../tags/tag57.xml"/><Relationship Id="rId15" Type="http://schemas.openxmlformats.org/officeDocument/2006/relationships/image" Target="../media/image56.emf"/><Relationship Id="rId10" Type="http://schemas.openxmlformats.org/officeDocument/2006/relationships/image" Target="../media/image53.emf"/><Relationship Id="rId4" Type="http://schemas.openxmlformats.org/officeDocument/2006/relationships/tags" Target="../tags/tag56.xml"/><Relationship Id="rId9" Type="http://schemas.openxmlformats.org/officeDocument/2006/relationships/image" Target="../media/image52.emf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59.emf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33.emf"/><Relationship Id="rId18" Type="http://schemas.openxmlformats.org/officeDocument/2006/relationships/image" Target="../media/image64.emf"/><Relationship Id="rId3" Type="http://schemas.openxmlformats.org/officeDocument/2006/relationships/tags" Target="../tags/tag64.xml"/><Relationship Id="rId21" Type="http://schemas.openxmlformats.org/officeDocument/2006/relationships/image" Target="../media/image66.emf"/><Relationship Id="rId7" Type="http://schemas.openxmlformats.org/officeDocument/2006/relationships/tags" Target="../tags/tag6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3.emf"/><Relationship Id="rId2" Type="http://schemas.openxmlformats.org/officeDocument/2006/relationships/tags" Target="../tags/tag63.xml"/><Relationship Id="rId16" Type="http://schemas.openxmlformats.org/officeDocument/2006/relationships/image" Target="../media/image62.emf"/><Relationship Id="rId20" Type="http://schemas.openxmlformats.org/officeDocument/2006/relationships/image" Target="../media/image65.em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image" Target="../media/image61.emf"/><Relationship Id="rId23" Type="http://schemas.openxmlformats.org/officeDocument/2006/relationships/image" Target="../media/image68.emf"/><Relationship Id="rId10" Type="http://schemas.openxmlformats.org/officeDocument/2006/relationships/tags" Target="../tags/tag71.xml"/><Relationship Id="rId19" Type="http://schemas.openxmlformats.org/officeDocument/2006/relationships/image" Target="../media/image53.emf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60.emf"/><Relationship Id="rId22" Type="http://schemas.openxmlformats.org/officeDocument/2006/relationships/image" Target="../media/image6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33.emf"/><Relationship Id="rId18" Type="http://schemas.openxmlformats.org/officeDocument/2006/relationships/image" Target="../media/image64.emf"/><Relationship Id="rId3" Type="http://schemas.openxmlformats.org/officeDocument/2006/relationships/tags" Target="../tags/tag75.xml"/><Relationship Id="rId21" Type="http://schemas.openxmlformats.org/officeDocument/2006/relationships/image" Target="../media/image66.emf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3.emf"/><Relationship Id="rId25" Type="http://schemas.openxmlformats.org/officeDocument/2006/relationships/image" Target="../media/image45.jpeg"/><Relationship Id="rId2" Type="http://schemas.openxmlformats.org/officeDocument/2006/relationships/tags" Target="../tags/tag74.xml"/><Relationship Id="rId16" Type="http://schemas.openxmlformats.org/officeDocument/2006/relationships/image" Target="../media/image62.emf"/><Relationship Id="rId20" Type="http://schemas.openxmlformats.org/officeDocument/2006/relationships/image" Target="../media/image65.emf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69.jpeg"/><Relationship Id="rId5" Type="http://schemas.openxmlformats.org/officeDocument/2006/relationships/tags" Target="../tags/tag77.xml"/><Relationship Id="rId15" Type="http://schemas.openxmlformats.org/officeDocument/2006/relationships/image" Target="../media/image61.emf"/><Relationship Id="rId23" Type="http://schemas.openxmlformats.org/officeDocument/2006/relationships/image" Target="../media/image68.emf"/><Relationship Id="rId10" Type="http://schemas.openxmlformats.org/officeDocument/2006/relationships/tags" Target="../tags/tag82.xml"/><Relationship Id="rId19" Type="http://schemas.openxmlformats.org/officeDocument/2006/relationships/image" Target="../media/image53.emf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60.emf"/><Relationship Id="rId22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70.emf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8.emf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7.emf"/><Relationship Id="rId5" Type="http://schemas.openxmlformats.org/officeDocument/2006/relationships/tags" Target="../tags/tag88.xml"/><Relationship Id="rId10" Type="http://schemas.openxmlformats.org/officeDocument/2006/relationships/image" Target="../media/image66.emf"/><Relationship Id="rId4" Type="http://schemas.openxmlformats.org/officeDocument/2006/relationships/tags" Target="../tags/tag87.xml"/><Relationship Id="rId9" Type="http://schemas.openxmlformats.org/officeDocument/2006/relationships/image" Target="../media/image6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72.wmf"/><Relationship Id="rId18" Type="http://schemas.openxmlformats.org/officeDocument/2006/relationships/image" Target="../media/image67.emf"/><Relationship Id="rId3" Type="http://schemas.openxmlformats.org/officeDocument/2006/relationships/tags" Target="../tags/tag91.xml"/><Relationship Id="rId21" Type="http://schemas.openxmlformats.org/officeDocument/2006/relationships/image" Target="../media/image45.jpeg"/><Relationship Id="rId7" Type="http://schemas.openxmlformats.org/officeDocument/2006/relationships/tags" Target="../tags/tag95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66.emf"/><Relationship Id="rId2" Type="http://schemas.openxmlformats.org/officeDocument/2006/relationships/tags" Target="../tags/tag90.xml"/><Relationship Id="rId16" Type="http://schemas.openxmlformats.org/officeDocument/2006/relationships/image" Target="../media/image53.emf"/><Relationship Id="rId20" Type="http://schemas.openxmlformats.org/officeDocument/2006/relationships/image" Target="../media/image68.emf"/><Relationship Id="rId1" Type="http://schemas.openxmlformats.org/officeDocument/2006/relationships/vmlDrawing" Target="../drawings/vmlDrawing2.vml"/><Relationship Id="rId6" Type="http://schemas.openxmlformats.org/officeDocument/2006/relationships/tags" Target="../tags/tag94.xml"/><Relationship Id="rId11" Type="http://schemas.openxmlformats.org/officeDocument/2006/relationships/image" Target="../media/image71.wmf"/><Relationship Id="rId5" Type="http://schemas.openxmlformats.org/officeDocument/2006/relationships/tags" Target="../tags/tag93.xml"/><Relationship Id="rId15" Type="http://schemas.openxmlformats.org/officeDocument/2006/relationships/image" Target="../media/image74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5.emf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3.emf"/><Relationship Id="rId22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77.emf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76.emf"/><Relationship Id="rId2" Type="http://schemas.openxmlformats.org/officeDocument/2006/relationships/tags" Target="../tags/tag98.xml"/><Relationship Id="rId16" Type="http://schemas.openxmlformats.org/officeDocument/2006/relationships/image" Target="../media/image79.emf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63.emf"/><Relationship Id="rId5" Type="http://schemas.openxmlformats.org/officeDocument/2006/relationships/tags" Target="../tags/tag101.xml"/><Relationship Id="rId15" Type="http://schemas.openxmlformats.org/officeDocument/2006/relationships/image" Target="../media/image66.emf"/><Relationship Id="rId10" Type="http://schemas.openxmlformats.org/officeDocument/2006/relationships/image" Target="../media/image75.emf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82.emf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tags" Target="../tags/tag110.xml"/><Relationship Id="rId7" Type="http://schemas.openxmlformats.org/officeDocument/2006/relationships/image" Target="../media/image83.emf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7.emf"/><Relationship Id="rId5" Type="http://schemas.openxmlformats.org/officeDocument/2006/relationships/tags" Target="../tags/tag112.xml"/><Relationship Id="rId10" Type="http://schemas.openxmlformats.org/officeDocument/2006/relationships/image" Target="../media/image86.emf"/><Relationship Id="rId4" Type="http://schemas.openxmlformats.org/officeDocument/2006/relationships/tags" Target="../tags/tag111.xml"/><Relationship Id="rId9" Type="http://schemas.openxmlformats.org/officeDocument/2006/relationships/image" Target="../media/image8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90.emf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tags" Target="../tags/tag118.xml"/><Relationship Id="rId7" Type="http://schemas.openxmlformats.org/officeDocument/2006/relationships/image" Target="../media/image92.emf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9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9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tags" Target="../tags/tag122.xml"/><Relationship Id="rId7" Type="http://schemas.openxmlformats.org/officeDocument/2006/relationships/image" Target="../media/image94.emf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10" Type="http://schemas.openxmlformats.org/officeDocument/2006/relationships/image" Target="../media/image97.emf"/><Relationship Id="rId4" Type="http://schemas.openxmlformats.org/officeDocument/2006/relationships/tags" Target="../tags/tag123.xml"/><Relationship Id="rId9" Type="http://schemas.openxmlformats.org/officeDocument/2006/relationships/image" Target="../media/image9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8.emf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wmf"/><Relationship Id="rId17" Type="http://schemas.openxmlformats.org/officeDocument/2006/relationships/image" Target="../media/image7.emf"/><Relationship Id="rId2" Type="http://schemas.openxmlformats.org/officeDocument/2006/relationships/tags" Target="../tags/tag5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6" Type="http://schemas.openxmlformats.org/officeDocument/2006/relationships/tags" Target="../tags/tag9.xml"/><Relationship Id="rId11" Type="http://schemas.openxmlformats.org/officeDocument/2006/relationships/oleObject" Target="../embeddings/oleObject2.bin"/><Relationship Id="rId5" Type="http://schemas.openxmlformats.org/officeDocument/2006/relationships/tags" Target="../tags/tag8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.wmf"/><Relationship Id="rId4" Type="http://schemas.openxmlformats.org/officeDocument/2006/relationships/tags" Target="../tags/tag7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2.emf"/><Relationship Id="rId5" Type="http://schemas.openxmlformats.org/officeDocument/2006/relationships/tags" Target="../tags/tag14.xml"/><Relationship Id="rId10" Type="http://schemas.openxmlformats.org/officeDocument/2006/relationships/image" Target="../media/image11.emf"/><Relationship Id="rId4" Type="http://schemas.openxmlformats.org/officeDocument/2006/relationships/tags" Target="../tags/tag13.xml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0.xml"/><Relationship Id="rId7" Type="http://schemas.openxmlformats.org/officeDocument/2006/relationships/image" Target="../media/image17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0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28.xml"/><Relationship Id="rId7" Type="http://schemas.openxmlformats.org/officeDocument/2006/relationships/image" Target="../media/image2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3.emf"/><Relationship Id="rId5" Type="http://schemas.openxmlformats.org/officeDocument/2006/relationships/image" Target="../media/image1.emf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0.emf"/><Relationship Id="rId5" Type="http://schemas.openxmlformats.org/officeDocument/2006/relationships/tags" Target="../tags/tag33.xml"/><Relationship Id="rId10" Type="http://schemas.openxmlformats.org/officeDocument/2006/relationships/image" Target="../media/image29.emf"/><Relationship Id="rId4" Type="http://schemas.openxmlformats.org/officeDocument/2006/relationships/tags" Target="../tags/tag32.xml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9776" y="1734052"/>
            <a:ext cx="8328688" cy="169494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Gluon </a:t>
            </a:r>
            <a:r>
              <a:rPr kumimoji="1" lang="en-US" altLang="ja-JP" dirty="0" err="1" smtClean="0"/>
              <a:t>helicity</a:t>
            </a:r>
            <a:r>
              <a:rPr kumimoji="1" lang="en-US" altLang="ja-JP" dirty="0" smtClean="0"/>
              <a:t>        from a universality class of operators on a lattice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703657"/>
            <a:ext cx="6400800" cy="1752600"/>
          </a:xfrm>
        </p:spPr>
        <p:txBody>
          <a:bodyPr/>
          <a:lstStyle/>
          <a:p>
            <a:r>
              <a:rPr lang="en-US" altLang="ja-JP" dirty="0" smtClean="0"/>
              <a:t>Yoshitaka </a:t>
            </a:r>
            <a:r>
              <a:rPr lang="en-US" altLang="ja-JP" dirty="0" err="1" smtClean="0"/>
              <a:t>Hatta</a:t>
            </a:r>
            <a:endParaRPr lang="en-US" altLang="ja-JP" dirty="0" smtClean="0"/>
          </a:p>
          <a:p>
            <a:r>
              <a:rPr lang="en-US" altLang="ja-JP" dirty="0" smtClean="0"/>
              <a:t>(Yukawa Inst., Kyoto U)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1" lang="en-US" altLang="ja-JP" smtClean="0"/>
              <a:t>TexPoint fonts used in EMF. </a:t>
            </a:r>
          </a:p>
          <a:p>
            <a:r>
              <a:rPr kumimoji="1" lang="en-US" altLang="ja-JP" smtClean="0"/>
              <a:t>Read the TexPoint manual before you delete this box.: </a:t>
            </a:r>
            <a:r>
              <a:rPr kumimoji="1" lang="en-US" altLang="ja-JP" smtClean="0">
                <a:latin typeface="CMR10"/>
              </a:rPr>
              <a:t>A</a:t>
            </a:r>
            <a:r>
              <a:rPr kumimoji="1" lang="en-US" altLang="ja-JP" smtClean="0">
                <a:latin typeface="CMMI10"/>
              </a:rPr>
              <a:t>A</a:t>
            </a:r>
            <a:r>
              <a:rPr kumimoji="1" lang="en-US" altLang="ja-JP" smtClean="0">
                <a:latin typeface="CMMI7"/>
              </a:rPr>
              <a:t>A</a:t>
            </a:r>
            <a:r>
              <a:rPr kumimoji="1" lang="en-US" altLang="ja-JP" smtClean="0">
                <a:latin typeface="CMR7"/>
              </a:rPr>
              <a:t>A</a:t>
            </a:r>
            <a:r>
              <a:rPr kumimoji="1" lang="en-US" altLang="ja-JP" smtClean="0">
                <a:latin typeface="CMEX10"/>
              </a:rPr>
              <a:t>A</a:t>
            </a:r>
            <a:r>
              <a:rPr kumimoji="1" lang="en-US" altLang="ja-JP" smtClean="0">
                <a:latin typeface="CMSY7"/>
              </a:rPr>
              <a:t>A</a:t>
            </a:r>
            <a:r>
              <a:rPr kumimoji="1" lang="en-US" altLang="ja-JP" smtClean="0">
                <a:latin typeface="CMR5"/>
              </a:rPr>
              <a:t>A</a:t>
            </a:r>
            <a:r>
              <a:rPr kumimoji="1" lang="en-US" altLang="ja-JP" smtClean="0">
                <a:latin typeface="CMSY5"/>
              </a:rPr>
              <a:t>A</a:t>
            </a:r>
            <a:r>
              <a:rPr kumimoji="1" lang="en-US" altLang="ja-JP" smtClean="0">
                <a:latin typeface="CMSY10ORIG"/>
              </a:rPr>
              <a:t>A</a:t>
            </a:r>
            <a:r>
              <a:rPr kumimoji="1" lang="en-US" altLang="ja-JP" smtClean="0">
                <a:latin typeface="CMMI5"/>
              </a:rPr>
              <a:t>A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00" y="2097727"/>
            <a:ext cx="736486" cy="40917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27584" y="5535834"/>
            <a:ext cx="682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arXiv</a:t>
            </a:r>
            <a:r>
              <a:rPr lang="en-US" altLang="ja-JP" sz="2400" dirty="0"/>
              <a:t>:</a:t>
            </a:r>
            <a:r>
              <a:rPr lang="en-US" altLang="ja-JP" sz="2400" dirty="0" smtClean="0"/>
              <a:t> 1310.4263    with </a:t>
            </a:r>
            <a:r>
              <a:rPr lang="en-US" altLang="ja-JP" sz="2400" dirty="0"/>
              <a:t>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Xiangdong</a:t>
            </a:r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Ji</a:t>
            </a:r>
            <a:r>
              <a:rPr lang="en-US" altLang="ja-JP" sz="2400" dirty="0" smtClean="0">
                <a:solidFill>
                  <a:srgbClr val="0070C0"/>
                </a:solidFill>
              </a:rPr>
              <a:t>  </a:t>
            </a:r>
            <a:r>
              <a:rPr lang="en-US" altLang="ja-JP" sz="2400" dirty="0" smtClean="0"/>
              <a:t>and  </a:t>
            </a:r>
            <a:r>
              <a:rPr lang="en-US" altLang="ja-JP" sz="2400" dirty="0" smtClean="0">
                <a:solidFill>
                  <a:srgbClr val="0070C0"/>
                </a:solidFill>
              </a:rPr>
              <a:t>Yong Zhao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7944" y="5952273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（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季向東</a:t>
            </a:r>
            <a:r>
              <a:rPr lang="ja-JP" altLang="en-US" sz="2000" dirty="0">
                <a:solidFill>
                  <a:srgbClr val="0070C0"/>
                </a:solidFill>
              </a:rPr>
              <a:t>）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　　　　　　　　</a:t>
            </a:r>
            <a:r>
              <a:rPr lang="ja-JP" altLang="en-US" sz="2000" dirty="0" smtClean="0">
                <a:solidFill>
                  <a:srgbClr val="0070C0"/>
                </a:solidFill>
              </a:rPr>
              <a:t>（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趙勇</a:t>
            </a:r>
            <a:r>
              <a:rPr lang="ja-JP" altLang="en-US" sz="2000" dirty="0">
                <a:solidFill>
                  <a:srgbClr val="0070C0"/>
                </a:solidFill>
              </a:rPr>
              <a:t>）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93309" y="455254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5" y="4226588"/>
            <a:ext cx="5297100" cy="794586"/>
          </a:xfrm>
          <a:prstGeom prst="rect">
            <a:avLst/>
          </a:prstGeom>
        </p:spPr>
      </p:pic>
      <p:sp>
        <p:nvSpPr>
          <p:cNvPr id="6" name="上下矢印 5"/>
          <p:cNvSpPr/>
          <p:nvPr/>
        </p:nvSpPr>
        <p:spPr>
          <a:xfrm>
            <a:off x="2111220" y="2804222"/>
            <a:ext cx="484632" cy="9952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2947886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??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3888" y="2228810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i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nfinite momentum frame,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gauge invariant,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but nonlocal,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</a:rPr>
              <a:t>mpossible to calculate on a lattice.</a:t>
            </a: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f</a:t>
            </a:r>
            <a:r>
              <a:rPr lang="en-US" altLang="ja-JP" sz="2400" dirty="0" smtClean="0">
                <a:solidFill>
                  <a:srgbClr val="FF0000"/>
                </a:solidFill>
              </a:rPr>
              <a:t>inite momentum frame,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gauge variant, but local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c</a:t>
            </a:r>
            <a:r>
              <a:rPr lang="en-US" altLang="ja-JP" sz="2400" dirty="0" smtClean="0">
                <a:solidFill>
                  <a:srgbClr val="FF0000"/>
                </a:solidFill>
              </a:rPr>
              <a:t>alculable on a lattice after gauge fixing.</a:t>
            </a: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196752"/>
            <a:ext cx="6086825" cy="7812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0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5968" y="1758295"/>
            <a:ext cx="4937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Calculate the naive gluon </a:t>
            </a:r>
            <a:r>
              <a:rPr kumimoji="1" lang="en-US" altLang="ja-JP" sz="2400" dirty="0" err="1" smtClean="0"/>
              <a:t>helicity</a:t>
            </a:r>
            <a:r>
              <a:rPr kumimoji="1" lang="en-US" altLang="ja-JP" sz="2400" dirty="0" smtClean="0"/>
              <a:t> 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in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Coulomb</a:t>
            </a:r>
            <a:r>
              <a:rPr lang="en-US" altLang="ja-JP" sz="2400" dirty="0" smtClean="0"/>
              <a:t> gauge                         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endParaRPr lang="en-US" altLang="ja-JP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6108" y="-3288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Jaffe-</a:t>
            </a:r>
            <a:r>
              <a:rPr kumimoji="1" lang="en-US" altLang="ja-JP" sz="3600" dirty="0" err="1" smtClean="0"/>
              <a:t>Manohar</a:t>
            </a:r>
            <a:r>
              <a:rPr kumimoji="1" lang="en-US" altLang="ja-JP" sz="3600" dirty="0" smtClean="0"/>
              <a:t> in the Coulomb gauge</a:t>
            </a:r>
            <a:endParaRPr kumimoji="1" lang="ja-JP" altLang="en-US" sz="3600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6" y="2338092"/>
            <a:ext cx="4649710" cy="6974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4498" y="3605785"/>
            <a:ext cx="1371094" cy="4051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500241" y="980728"/>
            <a:ext cx="222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70C0"/>
                </a:solidFill>
              </a:rPr>
              <a:t>Ji</a:t>
            </a:r>
            <a:r>
              <a:rPr lang="en-US" altLang="ja-JP" dirty="0">
                <a:solidFill>
                  <a:srgbClr val="0070C0"/>
                </a:solidFill>
              </a:rPr>
              <a:t>, Zhang, Zhao (2013</a:t>
            </a:r>
            <a:r>
              <a:rPr lang="en-US" altLang="ja-JP" dirty="0" smtClean="0">
                <a:solidFill>
                  <a:srgbClr val="0070C0"/>
                </a:solidFill>
              </a:rPr>
              <a:t>)</a:t>
            </a:r>
            <a:endParaRPr lang="ja-JP" altLang="en-US" dirty="0">
              <a:solidFill>
                <a:srgbClr val="0070C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61" y="3650516"/>
            <a:ext cx="1629261" cy="430383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169091" y="4109730"/>
            <a:ext cx="8398718" cy="2758083"/>
            <a:chOff x="169091" y="4109730"/>
            <a:chExt cx="8398718" cy="2758083"/>
          </a:xfrm>
        </p:grpSpPr>
        <p:pic>
          <p:nvPicPr>
            <p:cNvPr id="4" name="図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1161" y="5101843"/>
              <a:ext cx="876983" cy="45474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60281" y="4962692"/>
              <a:ext cx="2351471" cy="73294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直線矢印コネクタ 11"/>
            <p:cNvCxnSpPr/>
            <p:nvPr/>
          </p:nvCxnSpPr>
          <p:spPr>
            <a:xfrm>
              <a:off x="3619733" y="5329166"/>
              <a:ext cx="122413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3844609" y="4804091"/>
              <a:ext cx="7344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IMF </a:t>
              </a:r>
              <a:endParaRPr kumimoji="1" lang="ja-JP" altLang="en-US" sz="24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102670" y="4109730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chemeClr val="tx2"/>
                  </a:solidFill>
                </a:rPr>
                <a:t>*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69091" y="6098372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 smtClean="0">
                  <a:solidFill>
                    <a:schemeClr val="tx2"/>
                  </a:solidFill>
                </a:rPr>
                <a:t>*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4833" y="6329205"/>
              <a:ext cx="4548593" cy="38117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36846" y="6310273"/>
              <a:ext cx="19751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For any 4-vector, </a:t>
              </a:r>
              <a:endParaRPr kumimoji="1" lang="ja-JP" altLang="en-US" sz="2000" dirty="0"/>
            </a:p>
          </p:txBody>
        </p:sp>
        <p:pic>
          <p:nvPicPr>
            <p:cNvPr id="9" name="図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3813" y="6359687"/>
              <a:ext cx="1173996" cy="36339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251520" y="4342426"/>
              <a:ext cx="7103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Then consider the infinite momentum frame (IMF) limit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1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12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 subtlety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944" y="2455723"/>
            <a:ext cx="1061149" cy="55024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0311" y="2420888"/>
            <a:ext cx="997913" cy="5544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3921651" y="2745556"/>
            <a:ext cx="13465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64651" y="1724645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 the infinite momentum limit,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08624" y="3844879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BUT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37240" y="5515522"/>
            <a:ext cx="179225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9" y="5223375"/>
            <a:ext cx="2404613" cy="6011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074" y="5150141"/>
            <a:ext cx="2442428" cy="6303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10" descr="http://static.freepik.com/free-photo/cross-clip-art_4183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62" y="5128700"/>
            <a:ext cx="869833" cy="8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4090378" y="4746081"/>
            <a:ext cx="707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??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72465" y="3296017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</a:t>
            </a:r>
            <a:r>
              <a:rPr kumimoji="1" lang="en-US" altLang="ja-JP" sz="2400" dirty="0" smtClean="0"/>
              <a:t>alid at the operator level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53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617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The order of limits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66" y="5060078"/>
            <a:ext cx="839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               The limits                     and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</a:t>
            </a:r>
            <a:r>
              <a:rPr kumimoji="1" lang="en-US" altLang="ja-JP" sz="2800" dirty="0" smtClean="0"/>
              <a:t>do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800" dirty="0" smtClean="0"/>
              <a:t> commute due to UV divergences.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82" y="5171569"/>
            <a:ext cx="1260772" cy="3152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78" y="5140049"/>
            <a:ext cx="1317508" cy="346721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5341765" y="2060848"/>
            <a:ext cx="2830635" cy="2119925"/>
            <a:chOff x="2771800" y="1673146"/>
            <a:chExt cx="3113699" cy="2331918"/>
          </a:xfrm>
        </p:grpSpPr>
        <p:sp>
          <p:nvSpPr>
            <p:cNvPr id="7" name="Freeform 5"/>
            <p:cNvSpPr>
              <a:spLocks noChangeAspect="1"/>
            </p:cNvSpPr>
            <p:nvPr/>
          </p:nvSpPr>
          <p:spPr bwMode="auto">
            <a:xfrm rot="7439244">
              <a:off x="3023486" y="2364538"/>
              <a:ext cx="1513938" cy="161658"/>
            </a:xfrm>
            <a:custGeom>
              <a:avLst/>
              <a:gdLst>
                <a:gd name="T0" fmla="*/ 0 w 2320"/>
                <a:gd name="T1" fmla="*/ 495994 h 246"/>
                <a:gd name="T2" fmla="*/ 30315564 w 2320"/>
                <a:gd name="T3" fmla="*/ 13883780 h 246"/>
                <a:gd name="T4" fmla="*/ 34227588 w 2320"/>
                <a:gd name="T5" fmla="*/ 30743120 h 246"/>
                <a:gd name="T6" fmla="*/ 20536311 w 2320"/>
                <a:gd name="T7" fmla="*/ 40164169 h 246"/>
                <a:gd name="T8" fmla="*/ 7823241 w 2320"/>
                <a:gd name="T9" fmla="*/ 31734702 h 246"/>
                <a:gd name="T10" fmla="*/ 11246363 w 2320"/>
                <a:gd name="T11" fmla="*/ 13883780 h 246"/>
                <a:gd name="T12" fmla="*/ 46940657 w 2320"/>
                <a:gd name="T13" fmla="*/ 495994 h 246"/>
                <a:gd name="T14" fmla="*/ 80190038 w 2320"/>
                <a:gd name="T15" fmla="*/ 13388192 h 246"/>
                <a:gd name="T16" fmla="*/ 83123854 w 2320"/>
                <a:gd name="T17" fmla="*/ 32230696 h 246"/>
                <a:gd name="T18" fmla="*/ 70410784 w 2320"/>
                <a:gd name="T19" fmla="*/ 40164169 h 246"/>
                <a:gd name="T20" fmla="*/ 56231009 w 2320"/>
                <a:gd name="T21" fmla="*/ 32230696 h 246"/>
                <a:gd name="T22" fmla="*/ 58675519 w 2320"/>
                <a:gd name="T23" fmla="*/ 13388192 h 246"/>
                <a:gd name="T24" fmla="*/ 93880911 w 2320"/>
                <a:gd name="T25" fmla="*/ 495994 h 246"/>
                <a:gd name="T26" fmla="*/ 129086303 w 2320"/>
                <a:gd name="T27" fmla="*/ 13388192 h 246"/>
                <a:gd name="T28" fmla="*/ 132998328 w 2320"/>
                <a:gd name="T29" fmla="*/ 31238708 h 246"/>
                <a:gd name="T30" fmla="*/ 119307050 w 2320"/>
                <a:gd name="T31" fmla="*/ 40164169 h 246"/>
                <a:gd name="T32" fmla="*/ 105616177 w 2320"/>
                <a:gd name="T33" fmla="*/ 30743120 h 246"/>
                <a:gd name="T34" fmla="*/ 108549993 w 2320"/>
                <a:gd name="T35" fmla="*/ 12892197 h 246"/>
                <a:gd name="T36" fmla="*/ 143266483 w 2320"/>
                <a:gd name="T37" fmla="*/ 991582 h 246"/>
                <a:gd name="T38" fmla="*/ 178471875 w 2320"/>
                <a:gd name="T39" fmla="*/ 12892197 h 246"/>
                <a:gd name="T40" fmla="*/ 182872398 w 2320"/>
                <a:gd name="T41" fmla="*/ 31238708 h 246"/>
                <a:gd name="T42" fmla="*/ 169181524 w 2320"/>
                <a:gd name="T43" fmla="*/ 39668581 h 246"/>
                <a:gd name="T44" fmla="*/ 155001748 w 2320"/>
                <a:gd name="T45" fmla="*/ 31734702 h 246"/>
                <a:gd name="T46" fmla="*/ 157446259 w 2320"/>
                <a:gd name="T47" fmla="*/ 13883780 h 246"/>
                <a:gd name="T48" fmla="*/ 193140553 w 2320"/>
                <a:gd name="T49" fmla="*/ 991582 h 246"/>
                <a:gd name="T50" fmla="*/ 227857043 w 2320"/>
                <a:gd name="T51" fmla="*/ 13388192 h 246"/>
                <a:gd name="T52" fmla="*/ 229324153 w 2320"/>
                <a:gd name="T53" fmla="*/ 31238708 h 246"/>
                <a:gd name="T54" fmla="*/ 216611084 w 2320"/>
                <a:gd name="T55" fmla="*/ 39172586 h 246"/>
                <a:gd name="T56" fmla="*/ 202430904 w 2320"/>
                <a:gd name="T57" fmla="*/ 31238708 h 246"/>
                <a:gd name="T58" fmla="*/ 203898014 w 2320"/>
                <a:gd name="T59" fmla="*/ 13883780 h 246"/>
                <a:gd name="T60" fmla="*/ 239103406 w 2320"/>
                <a:gd name="T61" fmla="*/ 495994 h 246"/>
                <a:gd name="T62" fmla="*/ 275775505 w 2320"/>
                <a:gd name="T63" fmla="*/ 13883780 h 246"/>
                <a:gd name="T64" fmla="*/ 278220419 w 2320"/>
                <a:gd name="T65" fmla="*/ 31238708 h 246"/>
                <a:gd name="T66" fmla="*/ 264040643 w 2320"/>
                <a:gd name="T67" fmla="*/ 39668581 h 246"/>
                <a:gd name="T68" fmla="*/ 249860464 w 2320"/>
                <a:gd name="T69" fmla="*/ 30743120 h 246"/>
                <a:gd name="T70" fmla="*/ 253283182 w 2320"/>
                <a:gd name="T71" fmla="*/ 13388192 h 246"/>
                <a:gd name="T72" fmla="*/ 287999672 w 2320"/>
                <a:gd name="T73" fmla="*/ 495994 h 246"/>
                <a:gd name="T74" fmla="*/ 325161077 w 2320"/>
                <a:gd name="T75" fmla="*/ 14379774 h 246"/>
                <a:gd name="T76" fmla="*/ 328094893 w 2320"/>
                <a:gd name="T77" fmla="*/ 32230696 h 246"/>
                <a:gd name="T78" fmla="*/ 313914713 w 2320"/>
                <a:gd name="T79" fmla="*/ 40660163 h 246"/>
                <a:gd name="T80" fmla="*/ 299246035 w 2320"/>
                <a:gd name="T81" fmla="*/ 32230696 h 246"/>
                <a:gd name="T82" fmla="*/ 301690546 w 2320"/>
                <a:gd name="T83" fmla="*/ 13883780 h 246"/>
                <a:gd name="T84" fmla="*/ 336895938 w 2320"/>
                <a:gd name="T85" fmla="*/ 0 h 246"/>
                <a:gd name="T86" fmla="*/ 371612428 w 2320"/>
                <a:gd name="T87" fmla="*/ 13388192 h 246"/>
                <a:gd name="T88" fmla="*/ 376013355 w 2320"/>
                <a:gd name="T89" fmla="*/ 31238708 h 246"/>
                <a:gd name="T90" fmla="*/ 360366469 w 2320"/>
                <a:gd name="T91" fmla="*/ 39668581 h 246"/>
                <a:gd name="T92" fmla="*/ 346675191 w 2320"/>
                <a:gd name="T93" fmla="*/ 31734702 h 246"/>
                <a:gd name="T94" fmla="*/ 349120106 w 2320"/>
                <a:gd name="T95" fmla="*/ 13388192 h 246"/>
                <a:gd name="T96" fmla="*/ 377968963 w 232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 rot="13896716">
              <a:off x="4017187" y="2369611"/>
              <a:ext cx="1513938" cy="161658"/>
            </a:xfrm>
            <a:custGeom>
              <a:avLst/>
              <a:gdLst>
                <a:gd name="T0" fmla="*/ 0 w 2320"/>
                <a:gd name="T1" fmla="*/ 495994 h 246"/>
                <a:gd name="T2" fmla="*/ 30315564 w 2320"/>
                <a:gd name="T3" fmla="*/ 13883780 h 246"/>
                <a:gd name="T4" fmla="*/ 34227588 w 2320"/>
                <a:gd name="T5" fmla="*/ 30743120 h 246"/>
                <a:gd name="T6" fmla="*/ 20536311 w 2320"/>
                <a:gd name="T7" fmla="*/ 40164169 h 246"/>
                <a:gd name="T8" fmla="*/ 7823241 w 2320"/>
                <a:gd name="T9" fmla="*/ 31734702 h 246"/>
                <a:gd name="T10" fmla="*/ 11246363 w 2320"/>
                <a:gd name="T11" fmla="*/ 13883780 h 246"/>
                <a:gd name="T12" fmla="*/ 46940657 w 2320"/>
                <a:gd name="T13" fmla="*/ 495994 h 246"/>
                <a:gd name="T14" fmla="*/ 80190038 w 2320"/>
                <a:gd name="T15" fmla="*/ 13388192 h 246"/>
                <a:gd name="T16" fmla="*/ 83123854 w 2320"/>
                <a:gd name="T17" fmla="*/ 32230696 h 246"/>
                <a:gd name="T18" fmla="*/ 70410784 w 2320"/>
                <a:gd name="T19" fmla="*/ 40164169 h 246"/>
                <a:gd name="T20" fmla="*/ 56231009 w 2320"/>
                <a:gd name="T21" fmla="*/ 32230696 h 246"/>
                <a:gd name="T22" fmla="*/ 58675519 w 2320"/>
                <a:gd name="T23" fmla="*/ 13388192 h 246"/>
                <a:gd name="T24" fmla="*/ 93880911 w 2320"/>
                <a:gd name="T25" fmla="*/ 495994 h 246"/>
                <a:gd name="T26" fmla="*/ 129086303 w 2320"/>
                <a:gd name="T27" fmla="*/ 13388192 h 246"/>
                <a:gd name="T28" fmla="*/ 132998328 w 2320"/>
                <a:gd name="T29" fmla="*/ 31238708 h 246"/>
                <a:gd name="T30" fmla="*/ 119307050 w 2320"/>
                <a:gd name="T31" fmla="*/ 40164169 h 246"/>
                <a:gd name="T32" fmla="*/ 105616177 w 2320"/>
                <a:gd name="T33" fmla="*/ 30743120 h 246"/>
                <a:gd name="T34" fmla="*/ 108549993 w 2320"/>
                <a:gd name="T35" fmla="*/ 12892197 h 246"/>
                <a:gd name="T36" fmla="*/ 143266483 w 2320"/>
                <a:gd name="T37" fmla="*/ 991582 h 246"/>
                <a:gd name="T38" fmla="*/ 178471875 w 2320"/>
                <a:gd name="T39" fmla="*/ 12892197 h 246"/>
                <a:gd name="T40" fmla="*/ 182872398 w 2320"/>
                <a:gd name="T41" fmla="*/ 31238708 h 246"/>
                <a:gd name="T42" fmla="*/ 169181524 w 2320"/>
                <a:gd name="T43" fmla="*/ 39668581 h 246"/>
                <a:gd name="T44" fmla="*/ 155001748 w 2320"/>
                <a:gd name="T45" fmla="*/ 31734702 h 246"/>
                <a:gd name="T46" fmla="*/ 157446259 w 2320"/>
                <a:gd name="T47" fmla="*/ 13883780 h 246"/>
                <a:gd name="T48" fmla="*/ 193140553 w 2320"/>
                <a:gd name="T49" fmla="*/ 991582 h 246"/>
                <a:gd name="T50" fmla="*/ 227857043 w 2320"/>
                <a:gd name="T51" fmla="*/ 13388192 h 246"/>
                <a:gd name="T52" fmla="*/ 229324153 w 2320"/>
                <a:gd name="T53" fmla="*/ 31238708 h 246"/>
                <a:gd name="T54" fmla="*/ 216611084 w 2320"/>
                <a:gd name="T55" fmla="*/ 39172586 h 246"/>
                <a:gd name="T56" fmla="*/ 202430904 w 2320"/>
                <a:gd name="T57" fmla="*/ 31238708 h 246"/>
                <a:gd name="T58" fmla="*/ 203898014 w 2320"/>
                <a:gd name="T59" fmla="*/ 13883780 h 246"/>
                <a:gd name="T60" fmla="*/ 239103406 w 2320"/>
                <a:gd name="T61" fmla="*/ 495994 h 246"/>
                <a:gd name="T62" fmla="*/ 275775505 w 2320"/>
                <a:gd name="T63" fmla="*/ 13883780 h 246"/>
                <a:gd name="T64" fmla="*/ 278220419 w 2320"/>
                <a:gd name="T65" fmla="*/ 31238708 h 246"/>
                <a:gd name="T66" fmla="*/ 264040643 w 2320"/>
                <a:gd name="T67" fmla="*/ 39668581 h 246"/>
                <a:gd name="T68" fmla="*/ 249860464 w 2320"/>
                <a:gd name="T69" fmla="*/ 30743120 h 246"/>
                <a:gd name="T70" fmla="*/ 253283182 w 2320"/>
                <a:gd name="T71" fmla="*/ 13388192 h 246"/>
                <a:gd name="T72" fmla="*/ 287999672 w 2320"/>
                <a:gd name="T73" fmla="*/ 495994 h 246"/>
                <a:gd name="T74" fmla="*/ 325161077 w 2320"/>
                <a:gd name="T75" fmla="*/ 14379774 h 246"/>
                <a:gd name="T76" fmla="*/ 328094893 w 2320"/>
                <a:gd name="T77" fmla="*/ 32230696 h 246"/>
                <a:gd name="T78" fmla="*/ 313914713 w 2320"/>
                <a:gd name="T79" fmla="*/ 40660163 h 246"/>
                <a:gd name="T80" fmla="*/ 299246035 w 2320"/>
                <a:gd name="T81" fmla="*/ 32230696 h 246"/>
                <a:gd name="T82" fmla="*/ 301690546 w 2320"/>
                <a:gd name="T83" fmla="*/ 13883780 h 246"/>
                <a:gd name="T84" fmla="*/ 336895938 w 2320"/>
                <a:gd name="T85" fmla="*/ 0 h 246"/>
                <a:gd name="T86" fmla="*/ 371612428 w 2320"/>
                <a:gd name="T87" fmla="*/ 13388192 h 246"/>
                <a:gd name="T88" fmla="*/ 376013355 w 2320"/>
                <a:gd name="T89" fmla="*/ 31238708 h 246"/>
                <a:gd name="T90" fmla="*/ 360366469 w 2320"/>
                <a:gd name="T91" fmla="*/ 39668581 h 246"/>
                <a:gd name="T92" fmla="*/ 346675191 w 2320"/>
                <a:gd name="T93" fmla="*/ 31734702 h 246"/>
                <a:gd name="T94" fmla="*/ 349120106 w 2320"/>
                <a:gd name="T95" fmla="*/ 13388192 h 246"/>
                <a:gd name="T96" fmla="*/ 377968963 w 232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4093409" y="1673146"/>
              <a:ext cx="327309" cy="297554"/>
              <a:chOff x="1907704" y="3429000"/>
              <a:chExt cx="360040" cy="360040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1907704" y="3429000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/>
              <p:cNvCxnSpPr>
                <a:stCxn id="9" idx="1"/>
                <a:endCxn id="9" idx="5"/>
              </p:cNvCxnSpPr>
              <p:nvPr/>
            </p:nvCxnSpPr>
            <p:spPr>
              <a:xfrm>
                <a:off x="1960431" y="3481727"/>
                <a:ext cx="254586" cy="25458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>
                <a:stCxn id="9" idx="3"/>
                <a:endCxn id="9" idx="7"/>
              </p:cNvCxnSpPr>
              <p:nvPr/>
            </p:nvCxnSpPr>
            <p:spPr>
              <a:xfrm flipV="1">
                <a:off x="1960431" y="3481727"/>
                <a:ext cx="254586" cy="25458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 5"/>
            <p:cNvSpPr>
              <a:spLocks noChangeAspect="1"/>
            </p:cNvSpPr>
            <p:nvPr/>
          </p:nvSpPr>
          <p:spPr bwMode="auto">
            <a:xfrm rot="10800000">
              <a:off x="3458496" y="2899070"/>
              <a:ext cx="1665332" cy="177824"/>
            </a:xfrm>
            <a:custGeom>
              <a:avLst/>
              <a:gdLst>
                <a:gd name="T0" fmla="*/ 0 w 2320"/>
                <a:gd name="T1" fmla="*/ 495994 h 246"/>
                <a:gd name="T2" fmla="*/ 30315564 w 2320"/>
                <a:gd name="T3" fmla="*/ 13883780 h 246"/>
                <a:gd name="T4" fmla="*/ 34227588 w 2320"/>
                <a:gd name="T5" fmla="*/ 30743120 h 246"/>
                <a:gd name="T6" fmla="*/ 20536311 w 2320"/>
                <a:gd name="T7" fmla="*/ 40164169 h 246"/>
                <a:gd name="T8" fmla="*/ 7823241 w 2320"/>
                <a:gd name="T9" fmla="*/ 31734702 h 246"/>
                <a:gd name="T10" fmla="*/ 11246363 w 2320"/>
                <a:gd name="T11" fmla="*/ 13883780 h 246"/>
                <a:gd name="T12" fmla="*/ 46940657 w 2320"/>
                <a:gd name="T13" fmla="*/ 495994 h 246"/>
                <a:gd name="T14" fmla="*/ 80190038 w 2320"/>
                <a:gd name="T15" fmla="*/ 13388192 h 246"/>
                <a:gd name="T16" fmla="*/ 83123854 w 2320"/>
                <a:gd name="T17" fmla="*/ 32230696 h 246"/>
                <a:gd name="T18" fmla="*/ 70410784 w 2320"/>
                <a:gd name="T19" fmla="*/ 40164169 h 246"/>
                <a:gd name="T20" fmla="*/ 56231009 w 2320"/>
                <a:gd name="T21" fmla="*/ 32230696 h 246"/>
                <a:gd name="T22" fmla="*/ 58675519 w 2320"/>
                <a:gd name="T23" fmla="*/ 13388192 h 246"/>
                <a:gd name="T24" fmla="*/ 93880911 w 2320"/>
                <a:gd name="T25" fmla="*/ 495994 h 246"/>
                <a:gd name="T26" fmla="*/ 129086303 w 2320"/>
                <a:gd name="T27" fmla="*/ 13388192 h 246"/>
                <a:gd name="T28" fmla="*/ 132998328 w 2320"/>
                <a:gd name="T29" fmla="*/ 31238708 h 246"/>
                <a:gd name="T30" fmla="*/ 119307050 w 2320"/>
                <a:gd name="T31" fmla="*/ 40164169 h 246"/>
                <a:gd name="T32" fmla="*/ 105616177 w 2320"/>
                <a:gd name="T33" fmla="*/ 30743120 h 246"/>
                <a:gd name="T34" fmla="*/ 108549993 w 2320"/>
                <a:gd name="T35" fmla="*/ 12892197 h 246"/>
                <a:gd name="T36" fmla="*/ 143266483 w 2320"/>
                <a:gd name="T37" fmla="*/ 991582 h 246"/>
                <a:gd name="T38" fmla="*/ 178471875 w 2320"/>
                <a:gd name="T39" fmla="*/ 12892197 h 246"/>
                <a:gd name="T40" fmla="*/ 182872398 w 2320"/>
                <a:gd name="T41" fmla="*/ 31238708 h 246"/>
                <a:gd name="T42" fmla="*/ 169181524 w 2320"/>
                <a:gd name="T43" fmla="*/ 39668581 h 246"/>
                <a:gd name="T44" fmla="*/ 155001748 w 2320"/>
                <a:gd name="T45" fmla="*/ 31734702 h 246"/>
                <a:gd name="T46" fmla="*/ 157446259 w 2320"/>
                <a:gd name="T47" fmla="*/ 13883780 h 246"/>
                <a:gd name="T48" fmla="*/ 193140553 w 2320"/>
                <a:gd name="T49" fmla="*/ 991582 h 246"/>
                <a:gd name="T50" fmla="*/ 227857043 w 2320"/>
                <a:gd name="T51" fmla="*/ 13388192 h 246"/>
                <a:gd name="T52" fmla="*/ 229324153 w 2320"/>
                <a:gd name="T53" fmla="*/ 31238708 h 246"/>
                <a:gd name="T54" fmla="*/ 216611084 w 2320"/>
                <a:gd name="T55" fmla="*/ 39172586 h 246"/>
                <a:gd name="T56" fmla="*/ 202430904 w 2320"/>
                <a:gd name="T57" fmla="*/ 31238708 h 246"/>
                <a:gd name="T58" fmla="*/ 203898014 w 2320"/>
                <a:gd name="T59" fmla="*/ 13883780 h 246"/>
                <a:gd name="T60" fmla="*/ 239103406 w 2320"/>
                <a:gd name="T61" fmla="*/ 495994 h 246"/>
                <a:gd name="T62" fmla="*/ 275775505 w 2320"/>
                <a:gd name="T63" fmla="*/ 13883780 h 246"/>
                <a:gd name="T64" fmla="*/ 278220419 w 2320"/>
                <a:gd name="T65" fmla="*/ 31238708 h 246"/>
                <a:gd name="T66" fmla="*/ 264040643 w 2320"/>
                <a:gd name="T67" fmla="*/ 39668581 h 246"/>
                <a:gd name="T68" fmla="*/ 249860464 w 2320"/>
                <a:gd name="T69" fmla="*/ 30743120 h 246"/>
                <a:gd name="T70" fmla="*/ 253283182 w 2320"/>
                <a:gd name="T71" fmla="*/ 13388192 h 246"/>
                <a:gd name="T72" fmla="*/ 287999672 w 2320"/>
                <a:gd name="T73" fmla="*/ 495994 h 246"/>
                <a:gd name="T74" fmla="*/ 325161077 w 2320"/>
                <a:gd name="T75" fmla="*/ 14379774 h 246"/>
                <a:gd name="T76" fmla="*/ 328094893 w 2320"/>
                <a:gd name="T77" fmla="*/ 32230696 h 246"/>
                <a:gd name="T78" fmla="*/ 313914713 w 2320"/>
                <a:gd name="T79" fmla="*/ 40660163 h 246"/>
                <a:gd name="T80" fmla="*/ 299246035 w 2320"/>
                <a:gd name="T81" fmla="*/ 32230696 h 246"/>
                <a:gd name="T82" fmla="*/ 301690546 w 2320"/>
                <a:gd name="T83" fmla="*/ 13883780 h 246"/>
                <a:gd name="T84" fmla="*/ 336895938 w 2320"/>
                <a:gd name="T85" fmla="*/ 0 h 246"/>
                <a:gd name="T86" fmla="*/ 371612428 w 2320"/>
                <a:gd name="T87" fmla="*/ 13388192 h 246"/>
                <a:gd name="T88" fmla="*/ 376013355 w 2320"/>
                <a:gd name="T89" fmla="*/ 31238708 h 246"/>
                <a:gd name="T90" fmla="*/ 360366469 w 2320"/>
                <a:gd name="T91" fmla="*/ 39668581 h 246"/>
                <a:gd name="T92" fmla="*/ 346675191 w 2320"/>
                <a:gd name="T93" fmla="*/ 31734702 h 246"/>
                <a:gd name="T94" fmla="*/ 349120106 w 2320"/>
                <a:gd name="T95" fmla="*/ 13388192 h 246"/>
                <a:gd name="T96" fmla="*/ 377968963 w 232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 flipV="1">
              <a:off x="2771800" y="2987982"/>
              <a:ext cx="686695" cy="1017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5213191" y="3032438"/>
              <a:ext cx="672308" cy="928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図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62" y="3549384"/>
            <a:ext cx="507222" cy="33815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121" y="3448977"/>
            <a:ext cx="1285244" cy="3382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1" y="2852810"/>
            <a:ext cx="4057555" cy="6174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96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666" y="1711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One-loop matching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38" y="1473132"/>
            <a:ext cx="3932727" cy="14225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606" y="3776078"/>
            <a:ext cx="5499750" cy="8148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260944" y="3167490"/>
            <a:ext cx="1801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Coulomb</a:t>
            </a:r>
            <a:r>
              <a:rPr kumimoji="1" lang="en-US" altLang="ja-JP" sz="2000" dirty="0" smtClean="0"/>
              <a:t> gauge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3" y="3204290"/>
            <a:ext cx="1229628" cy="36331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77" y="2313946"/>
            <a:ext cx="1045186" cy="33815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500316" y="2251993"/>
            <a:ext cx="1951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Light-cone</a:t>
            </a:r>
            <a:r>
              <a:rPr kumimoji="1" lang="en-US" altLang="ja-JP" sz="2000" dirty="0" smtClean="0"/>
              <a:t> gauge</a:t>
            </a:r>
            <a:endParaRPr kumimoji="1" lang="ja-JP" altLang="en-US" sz="2000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8" y="3054471"/>
            <a:ext cx="4174213" cy="626149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850740" y="5252438"/>
            <a:ext cx="7614797" cy="1550689"/>
            <a:chOff x="850740" y="5252438"/>
            <a:chExt cx="7614797" cy="1550689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896" y="6059904"/>
              <a:ext cx="3716113" cy="74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6629" y="5344728"/>
              <a:ext cx="7259843" cy="48186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角丸四角形 4"/>
            <p:cNvSpPr/>
            <p:nvPr/>
          </p:nvSpPr>
          <p:spPr>
            <a:xfrm>
              <a:off x="850740" y="5252438"/>
              <a:ext cx="7614797" cy="63541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円弧 2"/>
          <p:cNvSpPr/>
          <p:nvPr/>
        </p:nvSpPr>
        <p:spPr>
          <a:xfrm rot="15032152" flipH="1">
            <a:off x="4371331" y="3757791"/>
            <a:ext cx="1135901" cy="1223279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60944" y="4640614"/>
            <a:ext cx="2855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 logarithmic dependence!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5711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Generalization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844519"/>
            <a:ext cx="642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There is nothing special about the Coulomb gauge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15819" y="2823220"/>
            <a:ext cx="6415289" cy="461665"/>
            <a:chOff x="415819" y="2823220"/>
            <a:chExt cx="6415289" cy="46166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15819" y="2823220"/>
              <a:ext cx="5477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For example, </a:t>
              </a:r>
              <a:r>
                <a:rPr lang="en-US" altLang="ja-JP" sz="2400" dirty="0"/>
                <a:t>t</a:t>
              </a:r>
              <a:r>
                <a:rPr kumimoji="1" lang="en-US" altLang="ja-JP" sz="2400" dirty="0" smtClean="0"/>
                <a:t>ry the temporal axial gauge</a:t>
              </a:r>
              <a:endParaRPr kumimoji="1" lang="ja-JP" altLang="en-US" sz="2400" dirty="0"/>
            </a:p>
          </p:txBody>
        </p:sp>
        <p:pic>
          <p:nvPicPr>
            <p:cNvPr id="8" name="図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034" y="2823220"/>
              <a:ext cx="1082074" cy="405790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424033" y="3716422"/>
            <a:ext cx="5182508" cy="1469493"/>
            <a:chOff x="424033" y="3716422"/>
            <a:chExt cx="5182508" cy="1469493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24033" y="3716422"/>
              <a:ext cx="4951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In this gauge, one can identically write</a:t>
              </a:r>
              <a:endParaRPr kumimoji="1" lang="ja-JP" altLang="en-US" sz="2400" dirty="0"/>
            </a:p>
          </p:txBody>
        </p:sp>
        <p:pic>
          <p:nvPicPr>
            <p:cNvPr id="11" name="図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755" y="4360141"/>
              <a:ext cx="2098786" cy="825774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4277268" y="5295992"/>
            <a:ext cx="3666082" cy="1042288"/>
            <a:chOff x="4277268" y="5295992"/>
            <a:chExt cx="3666082" cy="1042288"/>
          </a:xfrm>
        </p:grpSpPr>
        <p:sp>
          <p:nvSpPr>
            <p:cNvPr id="12" name="右矢印 11"/>
            <p:cNvSpPr/>
            <p:nvPr/>
          </p:nvSpPr>
          <p:spPr>
            <a:xfrm>
              <a:off x="4277268" y="5543814"/>
              <a:ext cx="978408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6541" y="5295992"/>
              <a:ext cx="2336809" cy="73795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4392812" y="581506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IMF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67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5364088" y="2427714"/>
            <a:ext cx="15340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Coulomb</a:t>
            </a:r>
          </a:p>
          <a:p>
            <a:endParaRPr kumimoji="1" lang="en-US" altLang="ja-JP" sz="2800" dirty="0" smtClean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axial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endParaRPr lang="en-US" altLang="ja-JP" sz="2800" dirty="0" smtClean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axial </a:t>
            </a:r>
          </a:p>
          <a:p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covariant</a:t>
            </a:r>
          </a:p>
          <a:p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axial 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449" y="7463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One-loop 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2386"/>
            <a:ext cx="4565719" cy="6848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161" y="2402071"/>
            <a:ext cx="3457432" cy="7118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750" y="4969701"/>
            <a:ext cx="2008802" cy="6865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905" y="4126506"/>
            <a:ext cx="3051344" cy="71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192" y="3276167"/>
            <a:ext cx="2009242" cy="6867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617" y="5747180"/>
            <a:ext cx="2187755" cy="6868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96" y="2494649"/>
            <a:ext cx="1352591" cy="3996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7" y="5094501"/>
            <a:ext cx="1386407" cy="33815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15" y="3360375"/>
            <a:ext cx="983704" cy="3689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02" y="4225181"/>
            <a:ext cx="1082074" cy="33815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89" y="5921538"/>
            <a:ext cx="1149705" cy="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5364088" y="2427714"/>
            <a:ext cx="15340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Coulomb</a:t>
            </a:r>
          </a:p>
          <a:p>
            <a:endParaRPr kumimoji="1" lang="en-US" altLang="ja-JP" sz="2800" dirty="0" smtClean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axial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endParaRPr lang="en-US" altLang="ja-JP" sz="2800" dirty="0" smtClean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axial </a:t>
            </a:r>
          </a:p>
          <a:p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covariant</a:t>
            </a:r>
          </a:p>
          <a:p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axial 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449" y="7463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One-loop 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2386"/>
            <a:ext cx="4565719" cy="6848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161" y="2402071"/>
            <a:ext cx="3457432" cy="7118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750" y="4969701"/>
            <a:ext cx="2008802" cy="6865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905" y="4126506"/>
            <a:ext cx="3051344" cy="71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192" y="3276167"/>
            <a:ext cx="2009242" cy="6867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617" y="5747180"/>
            <a:ext cx="2187755" cy="6868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96" y="2494649"/>
            <a:ext cx="1352591" cy="3996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7" y="5094501"/>
            <a:ext cx="1386407" cy="33815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15" y="3360375"/>
            <a:ext cx="983704" cy="3689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02" y="4225181"/>
            <a:ext cx="1082074" cy="33815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89" y="5921538"/>
            <a:ext cx="1149705" cy="33815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8039317" y="1787152"/>
            <a:ext cx="1166601" cy="4610880"/>
            <a:chOff x="7977399" y="1787152"/>
            <a:chExt cx="1166601" cy="4610880"/>
          </a:xfrm>
        </p:grpSpPr>
        <p:pic>
          <p:nvPicPr>
            <p:cNvPr id="5124" name="Picture 4" descr="https://encrypted-tbn2.gstatic.com/images?q=tbn:ANd9GcSn3aLrUP9oGciBCSMuNw015y3qBKSpJ1yMa9LZLyS0yYQBZ6mK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7608" y="2289922"/>
              <a:ext cx="826417" cy="822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encrypted-tbn2.gstatic.com/images?q=tbn:ANd9GcSn3aLrUP9oGciBCSMuNw015y3qBKSpJ1yMa9LZLyS0yYQBZ6mK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493" y="3139093"/>
              <a:ext cx="852763" cy="84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encrypted-tbn2.gstatic.com/images?q=tbn:ANd9GcSn3aLrUP9oGciBCSMuNw015y3qBKSpJ1yMa9LZLyS0yYQBZ6mK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095" y="4005251"/>
              <a:ext cx="851046" cy="847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://static.freepik.com/free-photo/cross-clip-art_418340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267" y="5042506"/>
              <a:ext cx="540097" cy="54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static.freepik.com/free-photo/cross-clip-art_418340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266" y="5857071"/>
              <a:ext cx="540097" cy="54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7977399" y="1787152"/>
              <a:ext cx="1166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M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atching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0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u</a:t>
            </a:r>
            <a:r>
              <a:rPr kumimoji="1" lang="en-US" altLang="ja-JP" dirty="0" smtClean="0"/>
              <a:t>niversality class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12" y="2241736"/>
            <a:ext cx="1487850" cy="43960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5" y="5686714"/>
            <a:ext cx="1525048" cy="3719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3" y="4254279"/>
            <a:ext cx="1190281" cy="4463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92" y="4709490"/>
            <a:ext cx="1190281" cy="3719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44" y="5686713"/>
            <a:ext cx="1264676" cy="371973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1080593" y="1628800"/>
            <a:ext cx="7488832" cy="389079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42" y="2594775"/>
            <a:ext cx="1004300" cy="55795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13277" y="1960000"/>
            <a:ext cx="21078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``f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ixed point”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2830627" y="3004700"/>
            <a:ext cx="3866147" cy="1138990"/>
          </a:xfrm>
          <a:custGeom>
            <a:avLst/>
            <a:gdLst>
              <a:gd name="connsiteX0" fmla="*/ 0 w 3866147"/>
              <a:gd name="connsiteY0" fmla="*/ 1138990 h 1138990"/>
              <a:gd name="connsiteX1" fmla="*/ 1989221 w 3866147"/>
              <a:gd name="connsiteY1" fmla="*/ 577516 h 1138990"/>
              <a:gd name="connsiteX2" fmla="*/ 3866147 w 3866147"/>
              <a:gd name="connsiteY2" fmla="*/ 0 h 11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6147" h="1138990">
                <a:moveTo>
                  <a:pt x="0" y="1138990"/>
                </a:moveTo>
                <a:lnTo>
                  <a:pt x="1989221" y="577516"/>
                </a:lnTo>
                <a:cubicBezTo>
                  <a:pt x="2633579" y="387684"/>
                  <a:pt x="3249863" y="193842"/>
                  <a:pt x="3866147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3288632" y="2711116"/>
            <a:ext cx="3208421" cy="500986"/>
          </a:xfrm>
          <a:custGeom>
            <a:avLst/>
            <a:gdLst>
              <a:gd name="connsiteX0" fmla="*/ 0 w 3208421"/>
              <a:gd name="connsiteY0" fmla="*/ 0 h 500986"/>
              <a:gd name="connsiteX1" fmla="*/ 545431 w 3208421"/>
              <a:gd name="connsiteY1" fmla="*/ 465221 h 500986"/>
              <a:gd name="connsiteX2" fmla="*/ 1941094 w 3208421"/>
              <a:gd name="connsiteY2" fmla="*/ 433137 h 500986"/>
              <a:gd name="connsiteX3" fmla="*/ 3208421 w 3208421"/>
              <a:gd name="connsiteY3" fmla="*/ 144379 h 5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00986">
                <a:moveTo>
                  <a:pt x="0" y="0"/>
                </a:moveTo>
                <a:cubicBezTo>
                  <a:pt x="110957" y="196516"/>
                  <a:pt x="221915" y="393032"/>
                  <a:pt x="545431" y="465221"/>
                </a:cubicBezTo>
                <a:cubicBezTo>
                  <a:pt x="868947" y="537410"/>
                  <a:pt x="1497262" y="486611"/>
                  <a:pt x="1941094" y="433137"/>
                </a:cubicBezTo>
                <a:cubicBezTo>
                  <a:pt x="2384926" y="379663"/>
                  <a:pt x="2796673" y="262021"/>
                  <a:pt x="3208421" y="14437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5644007" y="3256547"/>
            <a:ext cx="1061593" cy="1331495"/>
          </a:xfrm>
          <a:custGeom>
            <a:avLst/>
            <a:gdLst>
              <a:gd name="connsiteX0" fmla="*/ 50940 w 1061593"/>
              <a:gd name="connsiteY0" fmla="*/ 1331495 h 1331495"/>
              <a:gd name="connsiteX1" fmla="*/ 50940 w 1061593"/>
              <a:gd name="connsiteY1" fmla="*/ 786064 h 1331495"/>
              <a:gd name="connsiteX2" fmla="*/ 580330 w 1061593"/>
              <a:gd name="connsiteY2" fmla="*/ 272716 h 1331495"/>
              <a:gd name="connsiteX3" fmla="*/ 1061593 w 1061593"/>
              <a:gd name="connsiteY3" fmla="*/ 0 h 13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593" h="1331495">
                <a:moveTo>
                  <a:pt x="50940" y="1331495"/>
                </a:moveTo>
                <a:cubicBezTo>
                  <a:pt x="6824" y="1147011"/>
                  <a:pt x="-37292" y="962527"/>
                  <a:pt x="50940" y="786064"/>
                </a:cubicBezTo>
                <a:cubicBezTo>
                  <a:pt x="139172" y="609601"/>
                  <a:pt x="411888" y="403727"/>
                  <a:pt x="580330" y="272716"/>
                </a:cubicBezTo>
                <a:cubicBezTo>
                  <a:pt x="748772" y="141705"/>
                  <a:pt x="905182" y="70852"/>
                  <a:pt x="1061593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218358" y="3782378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IMF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70667" y="2644099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IMF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58425" y="3912857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IMF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1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14608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Weiszacker</a:t>
            </a:r>
            <a:r>
              <a:rPr kumimoji="1" lang="en-US" altLang="ja-JP" dirty="0" smtClean="0"/>
              <a:t>-Williams interpretation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4925" y="1268760"/>
            <a:ext cx="2553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Boosted Coulomb field</a:t>
            </a:r>
            <a:endParaRPr kumimoji="1" lang="ja-JP" altLang="en-US" sz="2000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682577" y="2411334"/>
            <a:ext cx="228600" cy="228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106314" y="1833484"/>
            <a:ext cx="1371600" cy="1371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063577" y="2106534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120727" y="2738359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420639" y="2846309"/>
            <a:ext cx="152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2149177" y="2335134"/>
            <a:ext cx="2286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2638127" y="1887459"/>
            <a:ext cx="76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011314" y="2519284"/>
            <a:ext cx="1371600" cy="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16114" y="2595484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2000" dirty="0">
                <a:latin typeface="Palatino Linotype" pitchFamily="18" charset="0"/>
              </a:rPr>
              <a:t>boost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340177" y="1723946"/>
            <a:ext cx="523875" cy="16764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602114" y="1747759"/>
            <a:ext cx="11113" cy="160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373514" y="2247821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351289" y="2204959"/>
            <a:ext cx="479425" cy="6746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525914" y="2443084"/>
            <a:ext cx="152400" cy="228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81721"/>
              </p:ext>
            </p:extLst>
          </p:nvPr>
        </p:nvGraphicFramePr>
        <p:xfrm>
          <a:off x="2023764" y="3281284"/>
          <a:ext cx="144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0" imgW="736600" imgH="419100" progId="Equation.3">
                  <p:embed/>
                </p:oleObj>
              </mc:Choice>
              <mc:Fallback>
                <p:oleObj name="Equation" r:id="rId10" imgW="736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764" y="3281284"/>
                        <a:ext cx="1447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38337"/>
              </p:ext>
            </p:extLst>
          </p:nvPr>
        </p:nvGraphicFramePr>
        <p:xfrm>
          <a:off x="5697239" y="3425746"/>
          <a:ext cx="20431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数式" r:id="rId12" imgW="1206360" imgH="469800" progId="Equation.3">
                  <p:embed/>
                </p:oleObj>
              </mc:Choice>
              <mc:Fallback>
                <p:oleObj name="数式" r:id="rId12" imgW="120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239" y="3425746"/>
                        <a:ext cx="204311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グループ化 21"/>
          <p:cNvGrpSpPr/>
          <p:nvPr/>
        </p:nvGrpSpPr>
        <p:grpSpPr>
          <a:xfrm>
            <a:off x="644818" y="4646213"/>
            <a:ext cx="8281991" cy="1946782"/>
            <a:chOff x="644818" y="4646213"/>
            <a:chExt cx="8281991" cy="1946782"/>
          </a:xfrm>
        </p:grpSpPr>
        <p:pic>
          <p:nvPicPr>
            <p:cNvPr id="27" name="図 2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8502" y="6023687"/>
              <a:ext cx="3416045" cy="50734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図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8460" y="4785781"/>
              <a:ext cx="2983159" cy="83038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図 2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691" y="4703709"/>
              <a:ext cx="1352591" cy="399641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862" y="5099884"/>
              <a:ext cx="983704" cy="368900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026" y="5161369"/>
              <a:ext cx="983704" cy="307415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84" y="6145921"/>
              <a:ext cx="1260370" cy="307415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88" y="6116452"/>
              <a:ext cx="1045186" cy="307415"/>
            </a:xfrm>
            <a:prstGeom prst="rect">
              <a:avLst/>
            </a:prstGeom>
          </p:spPr>
        </p:pic>
        <p:sp>
          <p:nvSpPr>
            <p:cNvPr id="3" name="円/楕円 2"/>
            <p:cNvSpPr/>
            <p:nvPr/>
          </p:nvSpPr>
          <p:spPr>
            <a:xfrm>
              <a:off x="644818" y="4646213"/>
              <a:ext cx="3024336" cy="102876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16826" y="5947322"/>
              <a:ext cx="2880320" cy="6456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Picture 10" descr="http://static.freepik.com/free-photo/cross-clip-art_418340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809" y="6006879"/>
              <a:ext cx="540097" cy="54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encrypted-tbn2.gstatic.com/images?q=tbn:ANd9GcSn3aLrUP9oGciBCSMuNw015y3qBKSpJ1yMa9LZLyS0yYQBZ6mK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776220"/>
              <a:ext cx="826417" cy="822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35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Parton distribution </a:t>
            </a:r>
            <a:r>
              <a:rPr kumimoji="1" lang="en-US" altLang="ja-JP" dirty="0" smtClean="0"/>
              <a:t>function </a:t>
            </a:r>
            <a:r>
              <a:rPr kumimoji="1" lang="en-US" altLang="ja-JP" dirty="0" smtClean="0"/>
              <a:t>in QCD</a:t>
            </a:r>
          </a:p>
          <a:p>
            <a:r>
              <a:rPr lang="en-US" altLang="ja-JP" dirty="0" smtClean="0"/>
              <a:t>Gluon </a:t>
            </a:r>
            <a:r>
              <a:rPr lang="en-US" altLang="ja-JP" dirty="0" err="1" smtClean="0"/>
              <a:t>helicity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Difficulty and strategy to measure          on a lattice</a:t>
            </a:r>
          </a:p>
          <a:p>
            <a:r>
              <a:rPr lang="en-US" altLang="ja-JP" dirty="0" smtClean="0"/>
              <a:t>Axial gauges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71" y="2901188"/>
            <a:ext cx="736486" cy="4091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3" y="3484470"/>
            <a:ext cx="736486" cy="4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2994" y="1252572"/>
            <a:ext cx="304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 the                  gauge,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166" y="0"/>
            <a:ext cx="9027834" cy="116889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More on the temporal axial gauge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538" y="2076511"/>
            <a:ext cx="1191302" cy="3295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275" y="1830276"/>
            <a:ext cx="2431183" cy="8309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696137" y="2076511"/>
            <a:ext cx="2761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Same</a:t>
            </a:r>
            <a:r>
              <a:rPr kumimoji="1" lang="en-US" altLang="ja-JP" sz="2000" dirty="0" smtClean="0"/>
              <a:t> as in the LC gauge</a:t>
            </a:r>
          </a:p>
          <a:p>
            <a:r>
              <a:rPr lang="en-US" altLang="ja-JP" sz="2000" dirty="0" smtClean="0"/>
              <a:t> </a:t>
            </a:r>
            <a:endParaRPr lang="en-US" altLang="ja-JP" sz="2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67544" y="3084245"/>
            <a:ext cx="8336385" cy="3522399"/>
            <a:chOff x="467544" y="3084245"/>
            <a:chExt cx="8336385" cy="352239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467544" y="3084245"/>
              <a:ext cx="83363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 Why?  Because                    in the                gauge </a:t>
              </a:r>
              <a:r>
                <a:rPr lang="en-US" altLang="ja-JP" sz="2400" dirty="0" smtClean="0"/>
                <a:t>is a </a:t>
              </a:r>
              <a:r>
                <a:rPr kumimoji="1" lang="en-US" altLang="ja-JP" sz="2400" dirty="0" smtClean="0"/>
                <a:t>component </a:t>
              </a:r>
            </a:p>
            <a:p>
              <a:r>
                <a:rPr kumimoji="1" lang="en-US" altLang="ja-JP" sz="2400" dirty="0" smtClean="0"/>
                <a:t> of the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topological current,</a:t>
              </a:r>
              <a:r>
                <a:rPr kumimoji="1" lang="en-US" altLang="ja-JP" sz="2400" dirty="0" smtClean="0"/>
                <a:t> </a:t>
              </a:r>
              <a:r>
                <a:rPr lang="en-US" altLang="ja-JP" sz="2400" dirty="0" smtClean="0"/>
                <a:t>which is a Lorentz vector.</a:t>
              </a:r>
              <a:endParaRPr kumimoji="1" lang="ja-JP" altLang="en-US" sz="2400" dirty="0"/>
            </a:p>
          </p:txBody>
        </p:sp>
        <p:pic>
          <p:nvPicPr>
            <p:cNvPr id="10" name="図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043" y="3098185"/>
              <a:ext cx="1198890" cy="3689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9" y="4370983"/>
              <a:ext cx="2274814" cy="461123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99" y="4980676"/>
              <a:ext cx="6751377" cy="530227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2181015" y="623731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  <p:pic>
          <p:nvPicPr>
            <p:cNvPr id="13" name="図 1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366" y="3130843"/>
              <a:ext cx="894276" cy="335364"/>
            </a:xfrm>
            <a:prstGeom prst="rect">
              <a:avLst/>
            </a:prstGeom>
          </p:spPr>
        </p:pic>
        <p:cxnSp>
          <p:nvCxnSpPr>
            <p:cNvPr id="9" name="直線コネクタ 8"/>
            <p:cNvCxnSpPr/>
            <p:nvPr/>
          </p:nvCxnSpPr>
          <p:spPr>
            <a:xfrm>
              <a:off x="2589167" y="5510903"/>
              <a:ext cx="122413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1076999" y="6113639"/>
              <a:ext cx="6864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(Forward) </a:t>
              </a:r>
              <a:r>
                <a:rPr kumimoji="1" lang="en-US" altLang="ja-JP" sz="2000" dirty="0" smtClean="0"/>
                <a:t>Matrix element of          </a:t>
              </a:r>
              <a:r>
                <a:rPr kumimoji="1" lang="en-US" altLang="ja-JP" sz="2000" dirty="0" err="1" smtClean="0"/>
                <a:t>perturbatively</a:t>
              </a:r>
              <a:r>
                <a:rPr kumimoji="1" lang="en-US" altLang="ja-JP" sz="2000" dirty="0" smtClean="0"/>
                <a:t> gauge invariant.</a:t>
              </a:r>
              <a:endParaRPr kumimoji="1" lang="ja-JP" altLang="en-US" sz="2000" dirty="0"/>
            </a:p>
          </p:txBody>
        </p:sp>
        <p:pic>
          <p:nvPicPr>
            <p:cNvPr id="18" name="図 1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630" y="6173960"/>
              <a:ext cx="447139" cy="279468"/>
            </a:xfrm>
            <a:prstGeom prst="rect">
              <a:avLst/>
            </a:prstGeom>
          </p:spPr>
        </p:pic>
      </p:grp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5" y="1278475"/>
            <a:ext cx="983704" cy="3689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372200" y="2476542"/>
            <a:ext cx="226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 cf. Wakamatsu (2013)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14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All-order generalization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85" y="3068960"/>
            <a:ext cx="7935365" cy="14401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967" y="5183158"/>
            <a:ext cx="7032399" cy="15288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311135" y="1976744"/>
            <a:ext cx="2440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Balitsky</a:t>
            </a:r>
            <a:r>
              <a:rPr lang="en-US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Braun (1991)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7293" y="1373197"/>
            <a:ext cx="851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Gauge dependence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due to anomaly can be precisely </a:t>
            </a:r>
            <a:r>
              <a:rPr lang="en-US" altLang="ja-JP" sz="2000" dirty="0" smtClean="0"/>
              <a:t>determined </a:t>
            </a:r>
            <a:r>
              <a:rPr kumimoji="1" lang="en-US" altLang="ja-JP" sz="2000" dirty="0" smtClean="0"/>
              <a:t>in axial gauges 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45" y="2004881"/>
            <a:ext cx="1562244" cy="371973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3851920" y="429309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477848" y="6335286"/>
            <a:ext cx="7111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24006" y="6070275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OPE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2415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Zoo of operators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8" y="3340107"/>
            <a:ext cx="7936700" cy="11737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" y="4741741"/>
            <a:ext cx="8993570" cy="109246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49" y="1416682"/>
            <a:ext cx="6518465" cy="4919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889" y="2479604"/>
            <a:ext cx="6856688" cy="4919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83568" y="6165304"/>
            <a:ext cx="8047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They all give              , and they are all measurable on a lattice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9897" y="6210149"/>
            <a:ext cx="669679" cy="37205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上矢印 7"/>
          <p:cNvSpPr/>
          <p:nvPr/>
        </p:nvSpPr>
        <p:spPr>
          <a:xfrm rot="19548439">
            <a:off x="2010179" y="1875171"/>
            <a:ext cx="251384" cy="3823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88739" y="1981427"/>
            <a:ext cx="1955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n</a:t>
            </a:r>
            <a:r>
              <a:rPr lang="en-US" altLang="ja-JP" sz="2000" dirty="0" smtClean="0">
                <a:solidFill>
                  <a:srgbClr val="FF0000"/>
                </a:solidFill>
              </a:rPr>
              <a:t>aïve gluon spin!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173" y="107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One-loop matching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792" y="2574469"/>
            <a:ext cx="5647741" cy="5042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070" y="3780540"/>
            <a:ext cx="5729421" cy="5177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536" y="1484784"/>
            <a:ext cx="32809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One-loop matrix elements </a:t>
            </a:r>
          </a:p>
          <a:p>
            <a:endParaRPr lang="en-US" altLang="ja-JP" sz="2000" dirty="0"/>
          </a:p>
          <a:p>
            <a:r>
              <a:rPr lang="en-US" altLang="ja-JP" sz="2000" dirty="0" smtClean="0"/>
              <a:t> in lattice perturbation theory</a:t>
            </a:r>
          </a:p>
          <a:p>
            <a:endParaRPr kumimoji="1" lang="en-US" altLang="ja-JP" sz="2000" dirty="0"/>
          </a:p>
          <a:p>
            <a:endParaRPr lang="en-US" altLang="ja-JP" sz="2000" dirty="0" smtClean="0"/>
          </a:p>
          <a:p>
            <a:endParaRPr kumimoji="1" lang="en-US" altLang="ja-JP" sz="2000" dirty="0"/>
          </a:p>
          <a:p>
            <a:r>
              <a:rPr lang="en-US" altLang="ja-JP" sz="2000" dirty="0" smtClean="0"/>
              <a:t> in </a:t>
            </a:r>
            <a:r>
              <a:rPr lang="en-US" altLang="ja-JP" sz="2000" dirty="0" err="1" smtClean="0"/>
              <a:t>MSbar</a:t>
            </a:r>
            <a:r>
              <a:rPr lang="en-US" altLang="ja-JP" sz="2000" dirty="0" smtClean="0"/>
              <a:t> scheme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57" y="5833745"/>
            <a:ext cx="7734215" cy="491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82779" y="5051423"/>
            <a:ext cx="258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One-loop matching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221" y="3871015"/>
            <a:ext cx="8114156" cy="1312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図 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062" y="995689"/>
            <a:ext cx="5294073" cy="12196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4291195" y="5183636"/>
            <a:ext cx="0" cy="4478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030115" y="5680106"/>
            <a:ext cx="507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We can work in the                   gauge to get this.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88" y="5748768"/>
            <a:ext cx="863790" cy="27946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4730" y="378618"/>
            <a:ext cx="292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Quark matrix element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2597653"/>
            <a:ext cx="291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Gluon matrix element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814523" y="587636"/>
            <a:ext cx="1820323" cy="1417906"/>
            <a:chOff x="2771800" y="1673146"/>
            <a:chExt cx="3113699" cy="2331918"/>
          </a:xfrm>
        </p:grpSpPr>
        <p:sp>
          <p:nvSpPr>
            <p:cNvPr id="12" name="Freeform 5"/>
            <p:cNvSpPr>
              <a:spLocks noChangeAspect="1"/>
            </p:cNvSpPr>
            <p:nvPr/>
          </p:nvSpPr>
          <p:spPr bwMode="auto">
            <a:xfrm rot="7439244">
              <a:off x="3023486" y="2364538"/>
              <a:ext cx="1513938" cy="161658"/>
            </a:xfrm>
            <a:custGeom>
              <a:avLst/>
              <a:gdLst>
                <a:gd name="T0" fmla="*/ 0 w 2320"/>
                <a:gd name="T1" fmla="*/ 495994 h 246"/>
                <a:gd name="T2" fmla="*/ 30315564 w 2320"/>
                <a:gd name="T3" fmla="*/ 13883780 h 246"/>
                <a:gd name="T4" fmla="*/ 34227588 w 2320"/>
                <a:gd name="T5" fmla="*/ 30743120 h 246"/>
                <a:gd name="T6" fmla="*/ 20536311 w 2320"/>
                <a:gd name="T7" fmla="*/ 40164169 h 246"/>
                <a:gd name="T8" fmla="*/ 7823241 w 2320"/>
                <a:gd name="T9" fmla="*/ 31734702 h 246"/>
                <a:gd name="T10" fmla="*/ 11246363 w 2320"/>
                <a:gd name="T11" fmla="*/ 13883780 h 246"/>
                <a:gd name="T12" fmla="*/ 46940657 w 2320"/>
                <a:gd name="T13" fmla="*/ 495994 h 246"/>
                <a:gd name="T14" fmla="*/ 80190038 w 2320"/>
                <a:gd name="T15" fmla="*/ 13388192 h 246"/>
                <a:gd name="T16" fmla="*/ 83123854 w 2320"/>
                <a:gd name="T17" fmla="*/ 32230696 h 246"/>
                <a:gd name="T18" fmla="*/ 70410784 w 2320"/>
                <a:gd name="T19" fmla="*/ 40164169 h 246"/>
                <a:gd name="T20" fmla="*/ 56231009 w 2320"/>
                <a:gd name="T21" fmla="*/ 32230696 h 246"/>
                <a:gd name="T22" fmla="*/ 58675519 w 2320"/>
                <a:gd name="T23" fmla="*/ 13388192 h 246"/>
                <a:gd name="T24" fmla="*/ 93880911 w 2320"/>
                <a:gd name="T25" fmla="*/ 495994 h 246"/>
                <a:gd name="T26" fmla="*/ 129086303 w 2320"/>
                <a:gd name="T27" fmla="*/ 13388192 h 246"/>
                <a:gd name="T28" fmla="*/ 132998328 w 2320"/>
                <a:gd name="T29" fmla="*/ 31238708 h 246"/>
                <a:gd name="T30" fmla="*/ 119307050 w 2320"/>
                <a:gd name="T31" fmla="*/ 40164169 h 246"/>
                <a:gd name="T32" fmla="*/ 105616177 w 2320"/>
                <a:gd name="T33" fmla="*/ 30743120 h 246"/>
                <a:gd name="T34" fmla="*/ 108549993 w 2320"/>
                <a:gd name="T35" fmla="*/ 12892197 h 246"/>
                <a:gd name="T36" fmla="*/ 143266483 w 2320"/>
                <a:gd name="T37" fmla="*/ 991582 h 246"/>
                <a:gd name="T38" fmla="*/ 178471875 w 2320"/>
                <a:gd name="T39" fmla="*/ 12892197 h 246"/>
                <a:gd name="T40" fmla="*/ 182872398 w 2320"/>
                <a:gd name="T41" fmla="*/ 31238708 h 246"/>
                <a:gd name="T42" fmla="*/ 169181524 w 2320"/>
                <a:gd name="T43" fmla="*/ 39668581 h 246"/>
                <a:gd name="T44" fmla="*/ 155001748 w 2320"/>
                <a:gd name="T45" fmla="*/ 31734702 h 246"/>
                <a:gd name="T46" fmla="*/ 157446259 w 2320"/>
                <a:gd name="T47" fmla="*/ 13883780 h 246"/>
                <a:gd name="T48" fmla="*/ 193140553 w 2320"/>
                <a:gd name="T49" fmla="*/ 991582 h 246"/>
                <a:gd name="T50" fmla="*/ 227857043 w 2320"/>
                <a:gd name="T51" fmla="*/ 13388192 h 246"/>
                <a:gd name="T52" fmla="*/ 229324153 w 2320"/>
                <a:gd name="T53" fmla="*/ 31238708 h 246"/>
                <a:gd name="T54" fmla="*/ 216611084 w 2320"/>
                <a:gd name="T55" fmla="*/ 39172586 h 246"/>
                <a:gd name="T56" fmla="*/ 202430904 w 2320"/>
                <a:gd name="T57" fmla="*/ 31238708 h 246"/>
                <a:gd name="T58" fmla="*/ 203898014 w 2320"/>
                <a:gd name="T59" fmla="*/ 13883780 h 246"/>
                <a:gd name="T60" fmla="*/ 239103406 w 2320"/>
                <a:gd name="T61" fmla="*/ 495994 h 246"/>
                <a:gd name="T62" fmla="*/ 275775505 w 2320"/>
                <a:gd name="T63" fmla="*/ 13883780 h 246"/>
                <a:gd name="T64" fmla="*/ 278220419 w 2320"/>
                <a:gd name="T65" fmla="*/ 31238708 h 246"/>
                <a:gd name="T66" fmla="*/ 264040643 w 2320"/>
                <a:gd name="T67" fmla="*/ 39668581 h 246"/>
                <a:gd name="T68" fmla="*/ 249860464 w 2320"/>
                <a:gd name="T69" fmla="*/ 30743120 h 246"/>
                <a:gd name="T70" fmla="*/ 253283182 w 2320"/>
                <a:gd name="T71" fmla="*/ 13388192 h 246"/>
                <a:gd name="T72" fmla="*/ 287999672 w 2320"/>
                <a:gd name="T73" fmla="*/ 495994 h 246"/>
                <a:gd name="T74" fmla="*/ 325161077 w 2320"/>
                <a:gd name="T75" fmla="*/ 14379774 h 246"/>
                <a:gd name="T76" fmla="*/ 328094893 w 2320"/>
                <a:gd name="T77" fmla="*/ 32230696 h 246"/>
                <a:gd name="T78" fmla="*/ 313914713 w 2320"/>
                <a:gd name="T79" fmla="*/ 40660163 h 246"/>
                <a:gd name="T80" fmla="*/ 299246035 w 2320"/>
                <a:gd name="T81" fmla="*/ 32230696 h 246"/>
                <a:gd name="T82" fmla="*/ 301690546 w 2320"/>
                <a:gd name="T83" fmla="*/ 13883780 h 246"/>
                <a:gd name="T84" fmla="*/ 336895938 w 2320"/>
                <a:gd name="T85" fmla="*/ 0 h 246"/>
                <a:gd name="T86" fmla="*/ 371612428 w 2320"/>
                <a:gd name="T87" fmla="*/ 13388192 h 246"/>
                <a:gd name="T88" fmla="*/ 376013355 w 2320"/>
                <a:gd name="T89" fmla="*/ 31238708 h 246"/>
                <a:gd name="T90" fmla="*/ 360366469 w 2320"/>
                <a:gd name="T91" fmla="*/ 39668581 h 246"/>
                <a:gd name="T92" fmla="*/ 346675191 w 2320"/>
                <a:gd name="T93" fmla="*/ 31734702 h 246"/>
                <a:gd name="T94" fmla="*/ 349120106 w 2320"/>
                <a:gd name="T95" fmla="*/ 13388192 h 246"/>
                <a:gd name="T96" fmla="*/ 377968963 w 232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5"/>
            <p:cNvSpPr>
              <a:spLocks noChangeAspect="1"/>
            </p:cNvSpPr>
            <p:nvPr/>
          </p:nvSpPr>
          <p:spPr bwMode="auto">
            <a:xfrm rot="13896716">
              <a:off x="4017187" y="2369611"/>
              <a:ext cx="1513938" cy="161658"/>
            </a:xfrm>
            <a:custGeom>
              <a:avLst/>
              <a:gdLst>
                <a:gd name="T0" fmla="*/ 0 w 2320"/>
                <a:gd name="T1" fmla="*/ 495994 h 246"/>
                <a:gd name="T2" fmla="*/ 30315564 w 2320"/>
                <a:gd name="T3" fmla="*/ 13883780 h 246"/>
                <a:gd name="T4" fmla="*/ 34227588 w 2320"/>
                <a:gd name="T5" fmla="*/ 30743120 h 246"/>
                <a:gd name="T6" fmla="*/ 20536311 w 2320"/>
                <a:gd name="T7" fmla="*/ 40164169 h 246"/>
                <a:gd name="T8" fmla="*/ 7823241 w 2320"/>
                <a:gd name="T9" fmla="*/ 31734702 h 246"/>
                <a:gd name="T10" fmla="*/ 11246363 w 2320"/>
                <a:gd name="T11" fmla="*/ 13883780 h 246"/>
                <a:gd name="T12" fmla="*/ 46940657 w 2320"/>
                <a:gd name="T13" fmla="*/ 495994 h 246"/>
                <a:gd name="T14" fmla="*/ 80190038 w 2320"/>
                <a:gd name="T15" fmla="*/ 13388192 h 246"/>
                <a:gd name="T16" fmla="*/ 83123854 w 2320"/>
                <a:gd name="T17" fmla="*/ 32230696 h 246"/>
                <a:gd name="T18" fmla="*/ 70410784 w 2320"/>
                <a:gd name="T19" fmla="*/ 40164169 h 246"/>
                <a:gd name="T20" fmla="*/ 56231009 w 2320"/>
                <a:gd name="T21" fmla="*/ 32230696 h 246"/>
                <a:gd name="T22" fmla="*/ 58675519 w 2320"/>
                <a:gd name="T23" fmla="*/ 13388192 h 246"/>
                <a:gd name="T24" fmla="*/ 93880911 w 2320"/>
                <a:gd name="T25" fmla="*/ 495994 h 246"/>
                <a:gd name="T26" fmla="*/ 129086303 w 2320"/>
                <a:gd name="T27" fmla="*/ 13388192 h 246"/>
                <a:gd name="T28" fmla="*/ 132998328 w 2320"/>
                <a:gd name="T29" fmla="*/ 31238708 h 246"/>
                <a:gd name="T30" fmla="*/ 119307050 w 2320"/>
                <a:gd name="T31" fmla="*/ 40164169 h 246"/>
                <a:gd name="T32" fmla="*/ 105616177 w 2320"/>
                <a:gd name="T33" fmla="*/ 30743120 h 246"/>
                <a:gd name="T34" fmla="*/ 108549993 w 2320"/>
                <a:gd name="T35" fmla="*/ 12892197 h 246"/>
                <a:gd name="T36" fmla="*/ 143266483 w 2320"/>
                <a:gd name="T37" fmla="*/ 991582 h 246"/>
                <a:gd name="T38" fmla="*/ 178471875 w 2320"/>
                <a:gd name="T39" fmla="*/ 12892197 h 246"/>
                <a:gd name="T40" fmla="*/ 182872398 w 2320"/>
                <a:gd name="T41" fmla="*/ 31238708 h 246"/>
                <a:gd name="T42" fmla="*/ 169181524 w 2320"/>
                <a:gd name="T43" fmla="*/ 39668581 h 246"/>
                <a:gd name="T44" fmla="*/ 155001748 w 2320"/>
                <a:gd name="T45" fmla="*/ 31734702 h 246"/>
                <a:gd name="T46" fmla="*/ 157446259 w 2320"/>
                <a:gd name="T47" fmla="*/ 13883780 h 246"/>
                <a:gd name="T48" fmla="*/ 193140553 w 2320"/>
                <a:gd name="T49" fmla="*/ 991582 h 246"/>
                <a:gd name="T50" fmla="*/ 227857043 w 2320"/>
                <a:gd name="T51" fmla="*/ 13388192 h 246"/>
                <a:gd name="T52" fmla="*/ 229324153 w 2320"/>
                <a:gd name="T53" fmla="*/ 31238708 h 246"/>
                <a:gd name="T54" fmla="*/ 216611084 w 2320"/>
                <a:gd name="T55" fmla="*/ 39172586 h 246"/>
                <a:gd name="T56" fmla="*/ 202430904 w 2320"/>
                <a:gd name="T57" fmla="*/ 31238708 h 246"/>
                <a:gd name="T58" fmla="*/ 203898014 w 2320"/>
                <a:gd name="T59" fmla="*/ 13883780 h 246"/>
                <a:gd name="T60" fmla="*/ 239103406 w 2320"/>
                <a:gd name="T61" fmla="*/ 495994 h 246"/>
                <a:gd name="T62" fmla="*/ 275775505 w 2320"/>
                <a:gd name="T63" fmla="*/ 13883780 h 246"/>
                <a:gd name="T64" fmla="*/ 278220419 w 2320"/>
                <a:gd name="T65" fmla="*/ 31238708 h 246"/>
                <a:gd name="T66" fmla="*/ 264040643 w 2320"/>
                <a:gd name="T67" fmla="*/ 39668581 h 246"/>
                <a:gd name="T68" fmla="*/ 249860464 w 2320"/>
                <a:gd name="T69" fmla="*/ 30743120 h 246"/>
                <a:gd name="T70" fmla="*/ 253283182 w 2320"/>
                <a:gd name="T71" fmla="*/ 13388192 h 246"/>
                <a:gd name="T72" fmla="*/ 287999672 w 2320"/>
                <a:gd name="T73" fmla="*/ 495994 h 246"/>
                <a:gd name="T74" fmla="*/ 325161077 w 2320"/>
                <a:gd name="T75" fmla="*/ 14379774 h 246"/>
                <a:gd name="T76" fmla="*/ 328094893 w 2320"/>
                <a:gd name="T77" fmla="*/ 32230696 h 246"/>
                <a:gd name="T78" fmla="*/ 313914713 w 2320"/>
                <a:gd name="T79" fmla="*/ 40660163 h 246"/>
                <a:gd name="T80" fmla="*/ 299246035 w 2320"/>
                <a:gd name="T81" fmla="*/ 32230696 h 246"/>
                <a:gd name="T82" fmla="*/ 301690546 w 2320"/>
                <a:gd name="T83" fmla="*/ 13883780 h 246"/>
                <a:gd name="T84" fmla="*/ 336895938 w 2320"/>
                <a:gd name="T85" fmla="*/ 0 h 246"/>
                <a:gd name="T86" fmla="*/ 371612428 w 2320"/>
                <a:gd name="T87" fmla="*/ 13388192 h 246"/>
                <a:gd name="T88" fmla="*/ 376013355 w 2320"/>
                <a:gd name="T89" fmla="*/ 31238708 h 246"/>
                <a:gd name="T90" fmla="*/ 360366469 w 2320"/>
                <a:gd name="T91" fmla="*/ 39668581 h 246"/>
                <a:gd name="T92" fmla="*/ 346675191 w 2320"/>
                <a:gd name="T93" fmla="*/ 31734702 h 246"/>
                <a:gd name="T94" fmla="*/ 349120106 w 2320"/>
                <a:gd name="T95" fmla="*/ 13388192 h 246"/>
                <a:gd name="T96" fmla="*/ 377968963 w 232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4093409" y="1673146"/>
              <a:ext cx="327309" cy="297554"/>
              <a:chOff x="1907704" y="3429000"/>
              <a:chExt cx="360040" cy="360040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1907704" y="3429000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>
                <a:stCxn id="18" idx="1"/>
                <a:endCxn id="18" idx="5"/>
              </p:cNvCxnSpPr>
              <p:nvPr/>
            </p:nvCxnSpPr>
            <p:spPr>
              <a:xfrm>
                <a:off x="1960431" y="3481727"/>
                <a:ext cx="254586" cy="25458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>
                <a:stCxn id="18" idx="3"/>
                <a:endCxn id="18" idx="7"/>
              </p:cNvCxnSpPr>
              <p:nvPr/>
            </p:nvCxnSpPr>
            <p:spPr>
              <a:xfrm flipV="1">
                <a:off x="1960431" y="3481727"/>
                <a:ext cx="254586" cy="25458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Freeform 5"/>
            <p:cNvSpPr>
              <a:spLocks noChangeAspect="1"/>
            </p:cNvSpPr>
            <p:nvPr/>
          </p:nvSpPr>
          <p:spPr bwMode="auto">
            <a:xfrm rot="10800000">
              <a:off x="3458496" y="2899070"/>
              <a:ext cx="1665332" cy="177824"/>
            </a:xfrm>
            <a:custGeom>
              <a:avLst/>
              <a:gdLst>
                <a:gd name="T0" fmla="*/ 0 w 2320"/>
                <a:gd name="T1" fmla="*/ 495994 h 246"/>
                <a:gd name="T2" fmla="*/ 30315564 w 2320"/>
                <a:gd name="T3" fmla="*/ 13883780 h 246"/>
                <a:gd name="T4" fmla="*/ 34227588 w 2320"/>
                <a:gd name="T5" fmla="*/ 30743120 h 246"/>
                <a:gd name="T6" fmla="*/ 20536311 w 2320"/>
                <a:gd name="T7" fmla="*/ 40164169 h 246"/>
                <a:gd name="T8" fmla="*/ 7823241 w 2320"/>
                <a:gd name="T9" fmla="*/ 31734702 h 246"/>
                <a:gd name="T10" fmla="*/ 11246363 w 2320"/>
                <a:gd name="T11" fmla="*/ 13883780 h 246"/>
                <a:gd name="T12" fmla="*/ 46940657 w 2320"/>
                <a:gd name="T13" fmla="*/ 495994 h 246"/>
                <a:gd name="T14" fmla="*/ 80190038 w 2320"/>
                <a:gd name="T15" fmla="*/ 13388192 h 246"/>
                <a:gd name="T16" fmla="*/ 83123854 w 2320"/>
                <a:gd name="T17" fmla="*/ 32230696 h 246"/>
                <a:gd name="T18" fmla="*/ 70410784 w 2320"/>
                <a:gd name="T19" fmla="*/ 40164169 h 246"/>
                <a:gd name="T20" fmla="*/ 56231009 w 2320"/>
                <a:gd name="T21" fmla="*/ 32230696 h 246"/>
                <a:gd name="T22" fmla="*/ 58675519 w 2320"/>
                <a:gd name="T23" fmla="*/ 13388192 h 246"/>
                <a:gd name="T24" fmla="*/ 93880911 w 2320"/>
                <a:gd name="T25" fmla="*/ 495994 h 246"/>
                <a:gd name="T26" fmla="*/ 129086303 w 2320"/>
                <a:gd name="T27" fmla="*/ 13388192 h 246"/>
                <a:gd name="T28" fmla="*/ 132998328 w 2320"/>
                <a:gd name="T29" fmla="*/ 31238708 h 246"/>
                <a:gd name="T30" fmla="*/ 119307050 w 2320"/>
                <a:gd name="T31" fmla="*/ 40164169 h 246"/>
                <a:gd name="T32" fmla="*/ 105616177 w 2320"/>
                <a:gd name="T33" fmla="*/ 30743120 h 246"/>
                <a:gd name="T34" fmla="*/ 108549993 w 2320"/>
                <a:gd name="T35" fmla="*/ 12892197 h 246"/>
                <a:gd name="T36" fmla="*/ 143266483 w 2320"/>
                <a:gd name="T37" fmla="*/ 991582 h 246"/>
                <a:gd name="T38" fmla="*/ 178471875 w 2320"/>
                <a:gd name="T39" fmla="*/ 12892197 h 246"/>
                <a:gd name="T40" fmla="*/ 182872398 w 2320"/>
                <a:gd name="T41" fmla="*/ 31238708 h 246"/>
                <a:gd name="T42" fmla="*/ 169181524 w 2320"/>
                <a:gd name="T43" fmla="*/ 39668581 h 246"/>
                <a:gd name="T44" fmla="*/ 155001748 w 2320"/>
                <a:gd name="T45" fmla="*/ 31734702 h 246"/>
                <a:gd name="T46" fmla="*/ 157446259 w 2320"/>
                <a:gd name="T47" fmla="*/ 13883780 h 246"/>
                <a:gd name="T48" fmla="*/ 193140553 w 2320"/>
                <a:gd name="T49" fmla="*/ 991582 h 246"/>
                <a:gd name="T50" fmla="*/ 227857043 w 2320"/>
                <a:gd name="T51" fmla="*/ 13388192 h 246"/>
                <a:gd name="T52" fmla="*/ 229324153 w 2320"/>
                <a:gd name="T53" fmla="*/ 31238708 h 246"/>
                <a:gd name="T54" fmla="*/ 216611084 w 2320"/>
                <a:gd name="T55" fmla="*/ 39172586 h 246"/>
                <a:gd name="T56" fmla="*/ 202430904 w 2320"/>
                <a:gd name="T57" fmla="*/ 31238708 h 246"/>
                <a:gd name="T58" fmla="*/ 203898014 w 2320"/>
                <a:gd name="T59" fmla="*/ 13883780 h 246"/>
                <a:gd name="T60" fmla="*/ 239103406 w 2320"/>
                <a:gd name="T61" fmla="*/ 495994 h 246"/>
                <a:gd name="T62" fmla="*/ 275775505 w 2320"/>
                <a:gd name="T63" fmla="*/ 13883780 h 246"/>
                <a:gd name="T64" fmla="*/ 278220419 w 2320"/>
                <a:gd name="T65" fmla="*/ 31238708 h 246"/>
                <a:gd name="T66" fmla="*/ 264040643 w 2320"/>
                <a:gd name="T67" fmla="*/ 39668581 h 246"/>
                <a:gd name="T68" fmla="*/ 249860464 w 2320"/>
                <a:gd name="T69" fmla="*/ 30743120 h 246"/>
                <a:gd name="T70" fmla="*/ 253283182 w 2320"/>
                <a:gd name="T71" fmla="*/ 13388192 h 246"/>
                <a:gd name="T72" fmla="*/ 287999672 w 2320"/>
                <a:gd name="T73" fmla="*/ 495994 h 246"/>
                <a:gd name="T74" fmla="*/ 325161077 w 2320"/>
                <a:gd name="T75" fmla="*/ 14379774 h 246"/>
                <a:gd name="T76" fmla="*/ 328094893 w 2320"/>
                <a:gd name="T77" fmla="*/ 32230696 h 246"/>
                <a:gd name="T78" fmla="*/ 313914713 w 2320"/>
                <a:gd name="T79" fmla="*/ 40660163 h 246"/>
                <a:gd name="T80" fmla="*/ 299246035 w 2320"/>
                <a:gd name="T81" fmla="*/ 32230696 h 246"/>
                <a:gd name="T82" fmla="*/ 301690546 w 2320"/>
                <a:gd name="T83" fmla="*/ 13883780 h 246"/>
                <a:gd name="T84" fmla="*/ 336895938 w 2320"/>
                <a:gd name="T85" fmla="*/ 0 h 246"/>
                <a:gd name="T86" fmla="*/ 371612428 w 2320"/>
                <a:gd name="T87" fmla="*/ 13388192 h 246"/>
                <a:gd name="T88" fmla="*/ 376013355 w 2320"/>
                <a:gd name="T89" fmla="*/ 31238708 h 246"/>
                <a:gd name="T90" fmla="*/ 360366469 w 2320"/>
                <a:gd name="T91" fmla="*/ 39668581 h 246"/>
                <a:gd name="T92" fmla="*/ 346675191 w 2320"/>
                <a:gd name="T93" fmla="*/ 31734702 h 246"/>
                <a:gd name="T94" fmla="*/ 349120106 w 2320"/>
                <a:gd name="T95" fmla="*/ 13388192 h 246"/>
                <a:gd name="T96" fmla="*/ 377968963 w 232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 flipV="1">
              <a:off x="2771800" y="2987982"/>
              <a:ext cx="686695" cy="1017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 flipV="1">
              <a:off x="5213191" y="3032438"/>
              <a:ext cx="672308" cy="928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5128299" y="2828370"/>
            <a:ext cx="3295475" cy="1272624"/>
            <a:chOff x="4628837" y="2764739"/>
            <a:chExt cx="3625023" cy="1399886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4628837" y="2798435"/>
              <a:ext cx="1435625" cy="1366190"/>
              <a:chOff x="4070407" y="2924944"/>
              <a:chExt cx="2101899" cy="2000239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4475601" y="2924944"/>
                <a:ext cx="1253205" cy="1093408"/>
                <a:chOff x="3458496" y="1673146"/>
                <a:chExt cx="1665332" cy="1534263"/>
              </a:xfrm>
            </p:grpSpPr>
            <p:sp>
              <p:nvSpPr>
                <p:cNvPr id="22" name="Freeform 5"/>
                <p:cNvSpPr>
                  <a:spLocks noChangeAspect="1"/>
                </p:cNvSpPr>
                <p:nvPr/>
              </p:nvSpPr>
              <p:spPr bwMode="auto">
                <a:xfrm rot="7439244">
                  <a:off x="3023486" y="2364538"/>
                  <a:ext cx="1513938" cy="161658"/>
                </a:xfrm>
                <a:custGeom>
                  <a:avLst/>
                  <a:gdLst>
                    <a:gd name="T0" fmla="*/ 0 w 2320"/>
                    <a:gd name="T1" fmla="*/ 495994 h 246"/>
                    <a:gd name="T2" fmla="*/ 30315564 w 2320"/>
                    <a:gd name="T3" fmla="*/ 13883780 h 246"/>
                    <a:gd name="T4" fmla="*/ 34227588 w 2320"/>
                    <a:gd name="T5" fmla="*/ 30743120 h 246"/>
                    <a:gd name="T6" fmla="*/ 20536311 w 2320"/>
                    <a:gd name="T7" fmla="*/ 40164169 h 246"/>
                    <a:gd name="T8" fmla="*/ 7823241 w 2320"/>
                    <a:gd name="T9" fmla="*/ 31734702 h 246"/>
                    <a:gd name="T10" fmla="*/ 11246363 w 2320"/>
                    <a:gd name="T11" fmla="*/ 13883780 h 246"/>
                    <a:gd name="T12" fmla="*/ 46940657 w 2320"/>
                    <a:gd name="T13" fmla="*/ 495994 h 246"/>
                    <a:gd name="T14" fmla="*/ 80190038 w 2320"/>
                    <a:gd name="T15" fmla="*/ 13388192 h 246"/>
                    <a:gd name="T16" fmla="*/ 83123854 w 2320"/>
                    <a:gd name="T17" fmla="*/ 32230696 h 246"/>
                    <a:gd name="T18" fmla="*/ 70410784 w 2320"/>
                    <a:gd name="T19" fmla="*/ 40164169 h 246"/>
                    <a:gd name="T20" fmla="*/ 56231009 w 2320"/>
                    <a:gd name="T21" fmla="*/ 32230696 h 246"/>
                    <a:gd name="T22" fmla="*/ 58675519 w 2320"/>
                    <a:gd name="T23" fmla="*/ 13388192 h 246"/>
                    <a:gd name="T24" fmla="*/ 93880911 w 2320"/>
                    <a:gd name="T25" fmla="*/ 495994 h 246"/>
                    <a:gd name="T26" fmla="*/ 129086303 w 2320"/>
                    <a:gd name="T27" fmla="*/ 13388192 h 246"/>
                    <a:gd name="T28" fmla="*/ 132998328 w 2320"/>
                    <a:gd name="T29" fmla="*/ 31238708 h 246"/>
                    <a:gd name="T30" fmla="*/ 119307050 w 2320"/>
                    <a:gd name="T31" fmla="*/ 40164169 h 246"/>
                    <a:gd name="T32" fmla="*/ 105616177 w 2320"/>
                    <a:gd name="T33" fmla="*/ 30743120 h 246"/>
                    <a:gd name="T34" fmla="*/ 108549993 w 2320"/>
                    <a:gd name="T35" fmla="*/ 12892197 h 246"/>
                    <a:gd name="T36" fmla="*/ 143266483 w 2320"/>
                    <a:gd name="T37" fmla="*/ 991582 h 246"/>
                    <a:gd name="T38" fmla="*/ 178471875 w 2320"/>
                    <a:gd name="T39" fmla="*/ 12892197 h 246"/>
                    <a:gd name="T40" fmla="*/ 182872398 w 2320"/>
                    <a:gd name="T41" fmla="*/ 31238708 h 246"/>
                    <a:gd name="T42" fmla="*/ 169181524 w 2320"/>
                    <a:gd name="T43" fmla="*/ 39668581 h 246"/>
                    <a:gd name="T44" fmla="*/ 155001748 w 2320"/>
                    <a:gd name="T45" fmla="*/ 31734702 h 246"/>
                    <a:gd name="T46" fmla="*/ 157446259 w 2320"/>
                    <a:gd name="T47" fmla="*/ 13883780 h 246"/>
                    <a:gd name="T48" fmla="*/ 193140553 w 2320"/>
                    <a:gd name="T49" fmla="*/ 991582 h 246"/>
                    <a:gd name="T50" fmla="*/ 227857043 w 2320"/>
                    <a:gd name="T51" fmla="*/ 13388192 h 246"/>
                    <a:gd name="T52" fmla="*/ 229324153 w 2320"/>
                    <a:gd name="T53" fmla="*/ 31238708 h 246"/>
                    <a:gd name="T54" fmla="*/ 216611084 w 2320"/>
                    <a:gd name="T55" fmla="*/ 39172586 h 246"/>
                    <a:gd name="T56" fmla="*/ 202430904 w 2320"/>
                    <a:gd name="T57" fmla="*/ 31238708 h 246"/>
                    <a:gd name="T58" fmla="*/ 203898014 w 2320"/>
                    <a:gd name="T59" fmla="*/ 13883780 h 246"/>
                    <a:gd name="T60" fmla="*/ 239103406 w 2320"/>
                    <a:gd name="T61" fmla="*/ 495994 h 246"/>
                    <a:gd name="T62" fmla="*/ 275775505 w 2320"/>
                    <a:gd name="T63" fmla="*/ 13883780 h 246"/>
                    <a:gd name="T64" fmla="*/ 278220419 w 2320"/>
                    <a:gd name="T65" fmla="*/ 31238708 h 246"/>
                    <a:gd name="T66" fmla="*/ 264040643 w 2320"/>
                    <a:gd name="T67" fmla="*/ 39668581 h 246"/>
                    <a:gd name="T68" fmla="*/ 249860464 w 2320"/>
                    <a:gd name="T69" fmla="*/ 30743120 h 246"/>
                    <a:gd name="T70" fmla="*/ 253283182 w 2320"/>
                    <a:gd name="T71" fmla="*/ 13388192 h 246"/>
                    <a:gd name="T72" fmla="*/ 287999672 w 2320"/>
                    <a:gd name="T73" fmla="*/ 495994 h 246"/>
                    <a:gd name="T74" fmla="*/ 325161077 w 2320"/>
                    <a:gd name="T75" fmla="*/ 14379774 h 246"/>
                    <a:gd name="T76" fmla="*/ 328094893 w 2320"/>
                    <a:gd name="T77" fmla="*/ 32230696 h 246"/>
                    <a:gd name="T78" fmla="*/ 313914713 w 2320"/>
                    <a:gd name="T79" fmla="*/ 40660163 h 246"/>
                    <a:gd name="T80" fmla="*/ 299246035 w 2320"/>
                    <a:gd name="T81" fmla="*/ 32230696 h 246"/>
                    <a:gd name="T82" fmla="*/ 301690546 w 2320"/>
                    <a:gd name="T83" fmla="*/ 13883780 h 246"/>
                    <a:gd name="T84" fmla="*/ 336895938 w 2320"/>
                    <a:gd name="T85" fmla="*/ 0 h 246"/>
                    <a:gd name="T86" fmla="*/ 371612428 w 2320"/>
                    <a:gd name="T87" fmla="*/ 13388192 h 246"/>
                    <a:gd name="T88" fmla="*/ 376013355 w 2320"/>
                    <a:gd name="T89" fmla="*/ 31238708 h 246"/>
                    <a:gd name="T90" fmla="*/ 360366469 w 2320"/>
                    <a:gd name="T91" fmla="*/ 39668581 h 246"/>
                    <a:gd name="T92" fmla="*/ 346675191 w 2320"/>
                    <a:gd name="T93" fmla="*/ 31734702 h 246"/>
                    <a:gd name="T94" fmla="*/ 349120106 w 2320"/>
                    <a:gd name="T95" fmla="*/ 13388192 h 246"/>
                    <a:gd name="T96" fmla="*/ 377968963 w 2320"/>
                    <a:gd name="T97" fmla="*/ 0 h 2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320" h="246">
                      <a:moveTo>
                        <a:pt x="0" y="3"/>
                      </a:moveTo>
                      <a:cubicBezTo>
                        <a:pt x="31" y="16"/>
                        <a:pt x="151" y="54"/>
                        <a:pt x="186" y="84"/>
                      </a:cubicBezTo>
                      <a:cubicBezTo>
                        <a:pt x="221" y="114"/>
                        <a:pt x="220" y="160"/>
                        <a:pt x="210" y="186"/>
                      </a:cubicBezTo>
                      <a:cubicBezTo>
                        <a:pt x="200" y="212"/>
                        <a:pt x="153" y="242"/>
                        <a:pt x="126" y="243"/>
                      </a:cubicBezTo>
                      <a:cubicBezTo>
                        <a:pt x="99" y="244"/>
                        <a:pt x="57" y="218"/>
                        <a:pt x="48" y="192"/>
                      </a:cubicBezTo>
                      <a:cubicBezTo>
                        <a:pt x="39" y="166"/>
                        <a:pt x="29" y="116"/>
                        <a:pt x="69" y="84"/>
                      </a:cubicBezTo>
                      <a:cubicBezTo>
                        <a:pt x="109" y="52"/>
                        <a:pt x="218" y="3"/>
                        <a:pt x="288" y="3"/>
                      </a:cubicBezTo>
                      <a:cubicBezTo>
                        <a:pt x="358" y="3"/>
                        <a:pt x="455" y="49"/>
                        <a:pt x="492" y="81"/>
                      </a:cubicBezTo>
                      <a:cubicBezTo>
                        <a:pt x="529" y="113"/>
                        <a:pt x="520" y="168"/>
                        <a:pt x="510" y="195"/>
                      </a:cubicBezTo>
                      <a:cubicBezTo>
                        <a:pt x="500" y="222"/>
                        <a:pt x="459" y="243"/>
                        <a:pt x="432" y="243"/>
                      </a:cubicBezTo>
                      <a:cubicBezTo>
                        <a:pt x="405" y="243"/>
                        <a:pt x="357" y="222"/>
                        <a:pt x="345" y="195"/>
                      </a:cubicBezTo>
                      <a:cubicBezTo>
                        <a:pt x="333" y="168"/>
                        <a:pt x="321" y="113"/>
                        <a:pt x="360" y="81"/>
                      </a:cubicBezTo>
                      <a:cubicBezTo>
                        <a:pt x="399" y="49"/>
                        <a:pt x="504" y="3"/>
                        <a:pt x="576" y="3"/>
                      </a:cubicBezTo>
                      <a:cubicBezTo>
                        <a:pt x="648" y="3"/>
                        <a:pt x="752" y="50"/>
                        <a:pt x="792" y="81"/>
                      </a:cubicBezTo>
                      <a:cubicBezTo>
                        <a:pt x="832" y="112"/>
                        <a:pt x="826" y="162"/>
                        <a:pt x="816" y="189"/>
                      </a:cubicBezTo>
                      <a:cubicBezTo>
                        <a:pt x="806" y="216"/>
                        <a:pt x="760" y="244"/>
                        <a:pt x="732" y="243"/>
                      </a:cubicBezTo>
                      <a:cubicBezTo>
                        <a:pt x="704" y="242"/>
                        <a:pt x="659" y="213"/>
                        <a:pt x="648" y="186"/>
                      </a:cubicBezTo>
                      <a:cubicBezTo>
                        <a:pt x="637" y="159"/>
                        <a:pt x="627" y="108"/>
                        <a:pt x="666" y="78"/>
                      </a:cubicBezTo>
                      <a:cubicBezTo>
                        <a:pt x="705" y="48"/>
                        <a:pt x="808" y="6"/>
                        <a:pt x="879" y="6"/>
                      </a:cubicBezTo>
                      <a:cubicBezTo>
                        <a:pt x="950" y="6"/>
                        <a:pt x="1055" y="48"/>
                        <a:pt x="1095" y="78"/>
                      </a:cubicBezTo>
                      <a:cubicBezTo>
                        <a:pt x="1135" y="108"/>
                        <a:pt x="1131" y="162"/>
                        <a:pt x="1122" y="189"/>
                      </a:cubicBezTo>
                      <a:cubicBezTo>
                        <a:pt x="1113" y="216"/>
                        <a:pt x="1066" y="240"/>
                        <a:pt x="1038" y="240"/>
                      </a:cubicBezTo>
                      <a:cubicBezTo>
                        <a:pt x="1010" y="240"/>
                        <a:pt x="963" y="218"/>
                        <a:pt x="951" y="192"/>
                      </a:cubicBezTo>
                      <a:cubicBezTo>
                        <a:pt x="939" y="166"/>
                        <a:pt x="927" y="115"/>
                        <a:pt x="966" y="84"/>
                      </a:cubicBezTo>
                      <a:cubicBezTo>
                        <a:pt x="1005" y="53"/>
                        <a:pt x="1113" y="6"/>
                        <a:pt x="1185" y="6"/>
                      </a:cubicBezTo>
                      <a:cubicBezTo>
                        <a:pt x="1257" y="6"/>
                        <a:pt x="1361" y="50"/>
                        <a:pt x="1398" y="81"/>
                      </a:cubicBezTo>
                      <a:cubicBezTo>
                        <a:pt x="1435" y="112"/>
                        <a:pt x="1418" y="163"/>
                        <a:pt x="1407" y="189"/>
                      </a:cubicBezTo>
                      <a:cubicBezTo>
                        <a:pt x="1396" y="215"/>
                        <a:pt x="1356" y="237"/>
                        <a:pt x="1329" y="237"/>
                      </a:cubicBezTo>
                      <a:cubicBezTo>
                        <a:pt x="1302" y="237"/>
                        <a:pt x="1255" y="214"/>
                        <a:pt x="1242" y="189"/>
                      </a:cubicBezTo>
                      <a:cubicBezTo>
                        <a:pt x="1229" y="164"/>
                        <a:pt x="1214" y="115"/>
                        <a:pt x="1251" y="84"/>
                      </a:cubicBezTo>
                      <a:cubicBezTo>
                        <a:pt x="1288" y="53"/>
                        <a:pt x="1394" y="3"/>
                        <a:pt x="1467" y="3"/>
                      </a:cubicBezTo>
                      <a:cubicBezTo>
                        <a:pt x="1540" y="3"/>
                        <a:pt x="1652" y="53"/>
                        <a:pt x="1692" y="84"/>
                      </a:cubicBezTo>
                      <a:cubicBezTo>
                        <a:pt x="1732" y="115"/>
                        <a:pt x="1719" y="163"/>
                        <a:pt x="1707" y="189"/>
                      </a:cubicBezTo>
                      <a:cubicBezTo>
                        <a:pt x="1695" y="215"/>
                        <a:pt x="1649" y="240"/>
                        <a:pt x="1620" y="240"/>
                      </a:cubicBezTo>
                      <a:cubicBezTo>
                        <a:pt x="1591" y="240"/>
                        <a:pt x="1544" y="212"/>
                        <a:pt x="1533" y="186"/>
                      </a:cubicBezTo>
                      <a:cubicBezTo>
                        <a:pt x="1522" y="160"/>
                        <a:pt x="1515" y="112"/>
                        <a:pt x="1554" y="81"/>
                      </a:cubicBezTo>
                      <a:cubicBezTo>
                        <a:pt x="1593" y="50"/>
                        <a:pt x="1694" y="2"/>
                        <a:pt x="1767" y="3"/>
                      </a:cubicBezTo>
                      <a:cubicBezTo>
                        <a:pt x="1840" y="4"/>
                        <a:pt x="1954" y="55"/>
                        <a:pt x="1995" y="87"/>
                      </a:cubicBezTo>
                      <a:cubicBezTo>
                        <a:pt x="2036" y="119"/>
                        <a:pt x="2025" y="168"/>
                        <a:pt x="2013" y="195"/>
                      </a:cubicBezTo>
                      <a:cubicBezTo>
                        <a:pt x="2001" y="222"/>
                        <a:pt x="1955" y="246"/>
                        <a:pt x="1926" y="246"/>
                      </a:cubicBezTo>
                      <a:cubicBezTo>
                        <a:pt x="1897" y="246"/>
                        <a:pt x="1848" y="222"/>
                        <a:pt x="1836" y="195"/>
                      </a:cubicBezTo>
                      <a:cubicBezTo>
                        <a:pt x="1824" y="168"/>
                        <a:pt x="1813" y="116"/>
                        <a:pt x="1851" y="84"/>
                      </a:cubicBezTo>
                      <a:cubicBezTo>
                        <a:pt x="1889" y="52"/>
                        <a:pt x="1996" y="0"/>
                        <a:pt x="2067" y="0"/>
                      </a:cubicBezTo>
                      <a:cubicBezTo>
                        <a:pt x="2138" y="0"/>
                        <a:pt x="2240" y="50"/>
                        <a:pt x="2280" y="81"/>
                      </a:cubicBezTo>
                      <a:cubicBezTo>
                        <a:pt x="2320" y="112"/>
                        <a:pt x="2319" y="162"/>
                        <a:pt x="2307" y="189"/>
                      </a:cubicBezTo>
                      <a:cubicBezTo>
                        <a:pt x="2295" y="216"/>
                        <a:pt x="2241" y="240"/>
                        <a:pt x="2211" y="240"/>
                      </a:cubicBezTo>
                      <a:cubicBezTo>
                        <a:pt x="2181" y="240"/>
                        <a:pt x="2139" y="218"/>
                        <a:pt x="2127" y="192"/>
                      </a:cubicBezTo>
                      <a:cubicBezTo>
                        <a:pt x="2115" y="166"/>
                        <a:pt x="2110" y="113"/>
                        <a:pt x="2142" y="81"/>
                      </a:cubicBezTo>
                      <a:cubicBezTo>
                        <a:pt x="2174" y="49"/>
                        <a:pt x="2282" y="17"/>
                        <a:pt x="2319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Freeform 5"/>
                <p:cNvSpPr>
                  <a:spLocks noChangeAspect="1"/>
                </p:cNvSpPr>
                <p:nvPr/>
              </p:nvSpPr>
              <p:spPr bwMode="auto">
                <a:xfrm rot="13896716">
                  <a:off x="4017187" y="2369611"/>
                  <a:ext cx="1513938" cy="161658"/>
                </a:xfrm>
                <a:custGeom>
                  <a:avLst/>
                  <a:gdLst>
                    <a:gd name="T0" fmla="*/ 0 w 2320"/>
                    <a:gd name="T1" fmla="*/ 495994 h 246"/>
                    <a:gd name="T2" fmla="*/ 30315564 w 2320"/>
                    <a:gd name="T3" fmla="*/ 13883780 h 246"/>
                    <a:gd name="T4" fmla="*/ 34227588 w 2320"/>
                    <a:gd name="T5" fmla="*/ 30743120 h 246"/>
                    <a:gd name="T6" fmla="*/ 20536311 w 2320"/>
                    <a:gd name="T7" fmla="*/ 40164169 h 246"/>
                    <a:gd name="T8" fmla="*/ 7823241 w 2320"/>
                    <a:gd name="T9" fmla="*/ 31734702 h 246"/>
                    <a:gd name="T10" fmla="*/ 11246363 w 2320"/>
                    <a:gd name="T11" fmla="*/ 13883780 h 246"/>
                    <a:gd name="T12" fmla="*/ 46940657 w 2320"/>
                    <a:gd name="T13" fmla="*/ 495994 h 246"/>
                    <a:gd name="T14" fmla="*/ 80190038 w 2320"/>
                    <a:gd name="T15" fmla="*/ 13388192 h 246"/>
                    <a:gd name="T16" fmla="*/ 83123854 w 2320"/>
                    <a:gd name="T17" fmla="*/ 32230696 h 246"/>
                    <a:gd name="T18" fmla="*/ 70410784 w 2320"/>
                    <a:gd name="T19" fmla="*/ 40164169 h 246"/>
                    <a:gd name="T20" fmla="*/ 56231009 w 2320"/>
                    <a:gd name="T21" fmla="*/ 32230696 h 246"/>
                    <a:gd name="T22" fmla="*/ 58675519 w 2320"/>
                    <a:gd name="T23" fmla="*/ 13388192 h 246"/>
                    <a:gd name="T24" fmla="*/ 93880911 w 2320"/>
                    <a:gd name="T25" fmla="*/ 495994 h 246"/>
                    <a:gd name="T26" fmla="*/ 129086303 w 2320"/>
                    <a:gd name="T27" fmla="*/ 13388192 h 246"/>
                    <a:gd name="T28" fmla="*/ 132998328 w 2320"/>
                    <a:gd name="T29" fmla="*/ 31238708 h 246"/>
                    <a:gd name="T30" fmla="*/ 119307050 w 2320"/>
                    <a:gd name="T31" fmla="*/ 40164169 h 246"/>
                    <a:gd name="T32" fmla="*/ 105616177 w 2320"/>
                    <a:gd name="T33" fmla="*/ 30743120 h 246"/>
                    <a:gd name="T34" fmla="*/ 108549993 w 2320"/>
                    <a:gd name="T35" fmla="*/ 12892197 h 246"/>
                    <a:gd name="T36" fmla="*/ 143266483 w 2320"/>
                    <a:gd name="T37" fmla="*/ 991582 h 246"/>
                    <a:gd name="T38" fmla="*/ 178471875 w 2320"/>
                    <a:gd name="T39" fmla="*/ 12892197 h 246"/>
                    <a:gd name="T40" fmla="*/ 182872398 w 2320"/>
                    <a:gd name="T41" fmla="*/ 31238708 h 246"/>
                    <a:gd name="T42" fmla="*/ 169181524 w 2320"/>
                    <a:gd name="T43" fmla="*/ 39668581 h 246"/>
                    <a:gd name="T44" fmla="*/ 155001748 w 2320"/>
                    <a:gd name="T45" fmla="*/ 31734702 h 246"/>
                    <a:gd name="T46" fmla="*/ 157446259 w 2320"/>
                    <a:gd name="T47" fmla="*/ 13883780 h 246"/>
                    <a:gd name="T48" fmla="*/ 193140553 w 2320"/>
                    <a:gd name="T49" fmla="*/ 991582 h 246"/>
                    <a:gd name="T50" fmla="*/ 227857043 w 2320"/>
                    <a:gd name="T51" fmla="*/ 13388192 h 246"/>
                    <a:gd name="T52" fmla="*/ 229324153 w 2320"/>
                    <a:gd name="T53" fmla="*/ 31238708 h 246"/>
                    <a:gd name="T54" fmla="*/ 216611084 w 2320"/>
                    <a:gd name="T55" fmla="*/ 39172586 h 246"/>
                    <a:gd name="T56" fmla="*/ 202430904 w 2320"/>
                    <a:gd name="T57" fmla="*/ 31238708 h 246"/>
                    <a:gd name="T58" fmla="*/ 203898014 w 2320"/>
                    <a:gd name="T59" fmla="*/ 13883780 h 246"/>
                    <a:gd name="T60" fmla="*/ 239103406 w 2320"/>
                    <a:gd name="T61" fmla="*/ 495994 h 246"/>
                    <a:gd name="T62" fmla="*/ 275775505 w 2320"/>
                    <a:gd name="T63" fmla="*/ 13883780 h 246"/>
                    <a:gd name="T64" fmla="*/ 278220419 w 2320"/>
                    <a:gd name="T65" fmla="*/ 31238708 h 246"/>
                    <a:gd name="T66" fmla="*/ 264040643 w 2320"/>
                    <a:gd name="T67" fmla="*/ 39668581 h 246"/>
                    <a:gd name="T68" fmla="*/ 249860464 w 2320"/>
                    <a:gd name="T69" fmla="*/ 30743120 h 246"/>
                    <a:gd name="T70" fmla="*/ 253283182 w 2320"/>
                    <a:gd name="T71" fmla="*/ 13388192 h 246"/>
                    <a:gd name="T72" fmla="*/ 287999672 w 2320"/>
                    <a:gd name="T73" fmla="*/ 495994 h 246"/>
                    <a:gd name="T74" fmla="*/ 325161077 w 2320"/>
                    <a:gd name="T75" fmla="*/ 14379774 h 246"/>
                    <a:gd name="T76" fmla="*/ 328094893 w 2320"/>
                    <a:gd name="T77" fmla="*/ 32230696 h 246"/>
                    <a:gd name="T78" fmla="*/ 313914713 w 2320"/>
                    <a:gd name="T79" fmla="*/ 40660163 h 246"/>
                    <a:gd name="T80" fmla="*/ 299246035 w 2320"/>
                    <a:gd name="T81" fmla="*/ 32230696 h 246"/>
                    <a:gd name="T82" fmla="*/ 301690546 w 2320"/>
                    <a:gd name="T83" fmla="*/ 13883780 h 246"/>
                    <a:gd name="T84" fmla="*/ 336895938 w 2320"/>
                    <a:gd name="T85" fmla="*/ 0 h 246"/>
                    <a:gd name="T86" fmla="*/ 371612428 w 2320"/>
                    <a:gd name="T87" fmla="*/ 13388192 h 246"/>
                    <a:gd name="T88" fmla="*/ 376013355 w 2320"/>
                    <a:gd name="T89" fmla="*/ 31238708 h 246"/>
                    <a:gd name="T90" fmla="*/ 360366469 w 2320"/>
                    <a:gd name="T91" fmla="*/ 39668581 h 246"/>
                    <a:gd name="T92" fmla="*/ 346675191 w 2320"/>
                    <a:gd name="T93" fmla="*/ 31734702 h 246"/>
                    <a:gd name="T94" fmla="*/ 349120106 w 2320"/>
                    <a:gd name="T95" fmla="*/ 13388192 h 246"/>
                    <a:gd name="T96" fmla="*/ 377968963 w 2320"/>
                    <a:gd name="T97" fmla="*/ 0 h 2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320" h="246">
                      <a:moveTo>
                        <a:pt x="0" y="3"/>
                      </a:moveTo>
                      <a:cubicBezTo>
                        <a:pt x="31" y="16"/>
                        <a:pt x="151" y="54"/>
                        <a:pt x="186" y="84"/>
                      </a:cubicBezTo>
                      <a:cubicBezTo>
                        <a:pt x="221" y="114"/>
                        <a:pt x="220" y="160"/>
                        <a:pt x="210" y="186"/>
                      </a:cubicBezTo>
                      <a:cubicBezTo>
                        <a:pt x="200" y="212"/>
                        <a:pt x="153" y="242"/>
                        <a:pt x="126" y="243"/>
                      </a:cubicBezTo>
                      <a:cubicBezTo>
                        <a:pt x="99" y="244"/>
                        <a:pt x="57" y="218"/>
                        <a:pt x="48" y="192"/>
                      </a:cubicBezTo>
                      <a:cubicBezTo>
                        <a:pt x="39" y="166"/>
                        <a:pt x="29" y="116"/>
                        <a:pt x="69" y="84"/>
                      </a:cubicBezTo>
                      <a:cubicBezTo>
                        <a:pt x="109" y="52"/>
                        <a:pt x="218" y="3"/>
                        <a:pt x="288" y="3"/>
                      </a:cubicBezTo>
                      <a:cubicBezTo>
                        <a:pt x="358" y="3"/>
                        <a:pt x="455" y="49"/>
                        <a:pt x="492" y="81"/>
                      </a:cubicBezTo>
                      <a:cubicBezTo>
                        <a:pt x="529" y="113"/>
                        <a:pt x="520" y="168"/>
                        <a:pt x="510" y="195"/>
                      </a:cubicBezTo>
                      <a:cubicBezTo>
                        <a:pt x="500" y="222"/>
                        <a:pt x="459" y="243"/>
                        <a:pt x="432" y="243"/>
                      </a:cubicBezTo>
                      <a:cubicBezTo>
                        <a:pt x="405" y="243"/>
                        <a:pt x="357" y="222"/>
                        <a:pt x="345" y="195"/>
                      </a:cubicBezTo>
                      <a:cubicBezTo>
                        <a:pt x="333" y="168"/>
                        <a:pt x="321" y="113"/>
                        <a:pt x="360" y="81"/>
                      </a:cubicBezTo>
                      <a:cubicBezTo>
                        <a:pt x="399" y="49"/>
                        <a:pt x="504" y="3"/>
                        <a:pt x="576" y="3"/>
                      </a:cubicBezTo>
                      <a:cubicBezTo>
                        <a:pt x="648" y="3"/>
                        <a:pt x="752" y="50"/>
                        <a:pt x="792" y="81"/>
                      </a:cubicBezTo>
                      <a:cubicBezTo>
                        <a:pt x="832" y="112"/>
                        <a:pt x="826" y="162"/>
                        <a:pt x="816" y="189"/>
                      </a:cubicBezTo>
                      <a:cubicBezTo>
                        <a:pt x="806" y="216"/>
                        <a:pt x="760" y="244"/>
                        <a:pt x="732" y="243"/>
                      </a:cubicBezTo>
                      <a:cubicBezTo>
                        <a:pt x="704" y="242"/>
                        <a:pt x="659" y="213"/>
                        <a:pt x="648" y="186"/>
                      </a:cubicBezTo>
                      <a:cubicBezTo>
                        <a:pt x="637" y="159"/>
                        <a:pt x="627" y="108"/>
                        <a:pt x="666" y="78"/>
                      </a:cubicBezTo>
                      <a:cubicBezTo>
                        <a:pt x="705" y="48"/>
                        <a:pt x="808" y="6"/>
                        <a:pt x="879" y="6"/>
                      </a:cubicBezTo>
                      <a:cubicBezTo>
                        <a:pt x="950" y="6"/>
                        <a:pt x="1055" y="48"/>
                        <a:pt x="1095" y="78"/>
                      </a:cubicBezTo>
                      <a:cubicBezTo>
                        <a:pt x="1135" y="108"/>
                        <a:pt x="1131" y="162"/>
                        <a:pt x="1122" y="189"/>
                      </a:cubicBezTo>
                      <a:cubicBezTo>
                        <a:pt x="1113" y="216"/>
                        <a:pt x="1066" y="240"/>
                        <a:pt x="1038" y="240"/>
                      </a:cubicBezTo>
                      <a:cubicBezTo>
                        <a:pt x="1010" y="240"/>
                        <a:pt x="963" y="218"/>
                        <a:pt x="951" y="192"/>
                      </a:cubicBezTo>
                      <a:cubicBezTo>
                        <a:pt x="939" y="166"/>
                        <a:pt x="927" y="115"/>
                        <a:pt x="966" y="84"/>
                      </a:cubicBezTo>
                      <a:cubicBezTo>
                        <a:pt x="1005" y="53"/>
                        <a:pt x="1113" y="6"/>
                        <a:pt x="1185" y="6"/>
                      </a:cubicBezTo>
                      <a:cubicBezTo>
                        <a:pt x="1257" y="6"/>
                        <a:pt x="1361" y="50"/>
                        <a:pt x="1398" y="81"/>
                      </a:cubicBezTo>
                      <a:cubicBezTo>
                        <a:pt x="1435" y="112"/>
                        <a:pt x="1418" y="163"/>
                        <a:pt x="1407" y="189"/>
                      </a:cubicBezTo>
                      <a:cubicBezTo>
                        <a:pt x="1396" y="215"/>
                        <a:pt x="1356" y="237"/>
                        <a:pt x="1329" y="237"/>
                      </a:cubicBezTo>
                      <a:cubicBezTo>
                        <a:pt x="1302" y="237"/>
                        <a:pt x="1255" y="214"/>
                        <a:pt x="1242" y="189"/>
                      </a:cubicBezTo>
                      <a:cubicBezTo>
                        <a:pt x="1229" y="164"/>
                        <a:pt x="1214" y="115"/>
                        <a:pt x="1251" y="84"/>
                      </a:cubicBezTo>
                      <a:cubicBezTo>
                        <a:pt x="1288" y="53"/>
                        <a:pt x="1394" y="3"/>
                        <a:pt x="1467" y="3"/>
                      </a:cubicBezTo>
                      <a:cubicBezTo>
                        <a:pt x="1540" y="3"/>
                        <a:pt x="1652" y="53"/>
                        <a:pt x="1692" y="84"/>
                      </a:cubicBezTo>
                      <a:cubicBezTo>
                        <a:pt x="1732" y="115"/>
                        <a:pt x="1719" y="163"/>
                        <a:pt x="1707" y="189"/>
                      </a:cubicBezTo>
                      <a:cubicBezTo>
                        <a:pt x="1695" y="215"/>
                        <a:pt x="1649" y="240"/>
                        <a:pt x="1620" y="240"/>
                      </a:cubicBezTo>
                      <a:cubicBezTo>
                        <a:pt x="1591" y="240"/>
                        <a:pt x="1544" y="212"/>
                        <a:pt x="1533" y="186"/>
                      </a:cubicBezTo>
                      <a:cubicBezTo>
                        <a:pt x="1522" y="160"/>
                        <a:pt x="1515" y="112"/>
                        <a:pt x="1554" y="81"/>
                      </a:cubicBezTo>
                      <a:cubicBezTo>
                        <a:pt x="1593" y="50"/>
                        <a:pt x="1694" y="2"/>
                        <a:pt x="1767" y="3"/>
                      </a:cubicBezTo>
                      <a:cubicBezTo>
                        <a:pt x="1840" y="4"/>
                        <a:pt x="1954" y="55"/>
                        <a:pt x="1995" y="87"/>
                      </a:cubicBezTo>
                      <a:cubicBezTo>
                        <a:pt x="2036" y="119"/>
                        <a:pt x="2025" y="168"/>
                        <a:pt x="2013" y="195"/>
                      </a:cubicBezTo>
                      <a:cubicBezTo>
                        <a:pt x="2001" y="222"/>
                        <a:pt x="1955" y="246"/>
                        <a:pt x="1926" y="246"/>
                      </a:cubicBezTo>
                      <a:cubicBezTo>
                        <a:pt x="1897" y="246"/>
                        <a:pt x="1848" y="222"/>
                        <a:pt x="1836" y="195"/>
                      </a:cubicBezTo>
                      <a:cubicBezTo>
                        <a:pt x="1824" y="168"/>
                        <a:pt x="1813" y="116"/>
                        <a:pt x="1851" y="84"/>
                      </a:cubicBezTo>
                      <a:cubicBezTo>
                        <a:pt x="1889" y="52"/>
                        <a:pt x="1996" y="0"/>
                        <a:pt x="2067" y="0"/>
                      </a:cubicBezTo>
                      <a:cubicBezTo>
                        <a:pt x="2138" y="0"/>
                        <a:pt x="2240" y="50"/>
                        <a:pt x="2280" y="81"/>
                      </a:cubicBezTo>
                      <a:cubicBezTo>
                        <a:pt x="2320" y="112"/>
                        <a:pt x="2319" y="162"/>
                        <a:pt x="2307" y="189"/>
                      </a:cubicBezTo>
                      <a:cubicBezTo>
                        <a:pt x="2295" y="216"/>
                        <a:pt x="2241" y="240"/>
                        <a:pt x="2211" y="240"/>
                      </a:cubicBezTo>
                      <a:cubicBezTo>
                        <a:pt x="2181" y="240"/>
                        <a:pt x="2139" y="218"/>
                        <a:pt x="2127" y="192"/>
                      </a:cubicBezTo>
                      <a:cubicBezTo>
                        <a:pt x="2115" y="166"/>
                        <a:pt x="2110" y="113"/>
                        <a:pt x="2142" y="81"/>
                      </a:cubicBezTo>
                      <a:cubicBezTo>
                        <a:pt x="2174" y="49"/>
                        <a:pt x="2282" y="17"/>
                        <a:pt x="2319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24" name="グループ化 23"/>
                <p:cNvGrpSpPr/>
                <p:nvPr/>
              </p:nvGrpSpPr>
              <p:grpSpPr>
                <a:xfrm>
                  <a:off x="4093409" y="1673146"/>
                  <a:ext cx="327309" cy="297554"/>
                  <a:chOff x="1907704" y="3429000"/>
                  <a:chExt cx="360040" cy="360040"/>
                </a:xfrm>
              </p:grpSpPr>
              <p:sp>
                <p:nvSpPr>
                  <p:cNvPr id="28" name="円/楕円 27"/>
                  <p:cNvSpPr/>
                  <p:nvPr/>
                </p:nvSpPr>
                <p:spPr>
                  <a:xfrm>
                    <a:off x="1907704" y="3429000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29" name="直線コネクタ 28"/>
                  <p:cNvCxnSpPr>
                    <a:stCxn id="28" idx="1"/>
                    <a:endCxn id="28" idx="5"/>
                  </p:cNvCxnSpPr>
                  <p:nvPr/>
                </p:nvCxnSpPr>
                <p:spPr>
                  <a:xfrm>
                    <a:off x="1960431" y="3481727"/>
                    <a:ext cx="254586" cy="25458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/>
                  <p:cNvCxnSpPr>
                    <a:stCxn id="28" idx="3"/>
                    <a:endCxn id="28" idx="7"/>
                  </p:cNvCxnSpPr>
                  <p:nvPr/>
                </p:nvCxnSpPr>
                <p:spPr>
                  <a:xfrm flipV="1">
                    <a:off x="1960431" y="3481727"/>
                    <a:ext cx="254586" cy="25458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Freeform 5"/>
                <p:cNvSpPr>
                  <a:spLocks noChangeAspect="1"/>
                </p:cNvSpPr>
                <p:nvPr/>
              </p:nvSpPr>
              <p:spPr bwMode="auto">
                <a:xfrm rot="10800000">
                  <a:off x="3458496" y="2899070"/>
                  <a:ext cx="1665332" cy="177824"/>
                </a:xfrm>
                <a:custGeom>
                  <a:avLst/>
                  <a:gdLst>
                    <a:gd name="T0" fmla="*/ 0 w 2320"/>
                    <a:gd name="T1" fmla="*/ 495994 h 246"/>
                    <a:gd name="T2" fmla="*/ 30315564 w 2320"/>
                    <a:gd name="T3" fmla="*/ 13883780 h 246"/>
                    <a:gd name="T4" fmla="*/ 34227588 w 2320"/>
                    <a:gd name="T5" fmla="*/ 30743120 h 246"/>
                    <a:gd name="T6" fmla="*/ 20536311 w 2320"/>
                    <a:gd name="T7" fmla="*/ 40164169 h 246"/>
                    <a:gd name="T8" fmla="*/ 7823241 w 2320"/>
                    <a:gd name="T9" fmla="*/ 31734702 h 246"/>
                    <a:gd name="T10" fmla="*/ 11246363 w 2320"/>
                    <a:gd name="T11" fmla="*/ 13883780 h 246"/>
                    <a:gd name="T12" fmla="*/ 46940657 w 2320"/>
                    <a:gd name="T13" fmla="*/ 495994 h 246"/>
                    <a:gd name="T14" fmla="*/ 80190038 w 2320"/>
                    <a:gd name="T15" fmla="*/ 13388192 h 246"/>
                    <a:gd name="T16" fmla="*/ 83123854 w 2320"/>
                    <a:gd name="T17" fmla="*/ 32230696 h 246"/>
                    <a:gd name="T18" fmla="*/ 70410784 w 2320"/>
                    <a:gd name="T19" fmla="*/ 40164169 h 246"/>
                    <a:gd name="T20" fmla="*/ 56231009 w 2320"/>
                    <a:gd name="T21" fmla="*/ 32230696 h 246"/>
                    <a:gd name="T22" fmla="*/ 58675519 w 2320"/>
                    <a:gd name="T23" fmla="*/ 13388192 h 246"/>
                    <a:gd name="T24" fmla="*/ 93880911 w 2320"/>
                    <a:gd name="T25" fmla="*/ 495994 h 246"/>
                    <a:gd name="T26" fmla="*/ 129086303 w 2320"/>
                    <a:gd name="T27" fmla="*/ 13388192 h 246"/>
                    <a:gd name="T28" fmla="*/ 132998328 w 2320"/>
                    <a:gd name="T29" fmla="*/ 31238708 h 246"/>
                    <a:gd name="T30" fmla="*/ 119307050 w 2320"/>
                    <a:gd name="T31" fmla="*/ 40164169 h 246"/>
                    <a:gd name="T32" fmla="*/ 105616177 w 2320"/>
                    <a:gd name="T33" fmla="*/ 30743120 h 246"/>
                    <a:gd name="T34" fmla="*/ 108549993 w 2320"/>
                    <a:gd name="T35" fmla="*/ 12892197 h 246"/>
                    <a:gd name="T36" fmla="*/ 143266483 w 2320"/>
                    <a:gd name="T37" fmla="*/ 991582 h 246"/>
                    <a:gd name="T38" fmla="*/ 178471875 w 2320"/>
                    <a:gd name="T39" fmla="*/ 12892197 h 246"/>
                    <a:gd name="T40" fmla="*/ 182872398 w 2320"/>
                    <a:gd name="T41" fmla="*/ 31238708 h 246"/>
                    <a:gd name="T42" fmla="*/ 169181524 w 2320"/>
                    <a:gd name="T43" fmla="*/ 39668581 h 246"/>
                    <a:gd name="T44" fmla="*/ 155001748 w 2320"/>
                    <a:gd name="T45" fmla="*/ 31734702 h 246"/>
                    <a:gd name="T46" fmla="*/ 157446259 w 2320"/>
                    <a:gd name="T47" fmla="*/ 13883780 h 246"/>
                    <a:gd name="T48" fmla="*/ 193140553 w 2320"/>
                    <a:gd name="T49" fmla="*/ 991582 h 246"/>
                    <a:gd name="T50" fmla="*/ 227857043 w 2320"/>
                    <a:gd name="T51" fmla="*/ 13388192 h 246"/>
                    <a:gd name="T52" fmla="*/ 229324153 w 2320"/>
                    <a:gd name="T53" fmla="*/ 31238708 h 246"/>
                    <a:gd name="T54" fmla="*/ 216611084 w 2320"/>
                    <a:gd name="T55" fmla="*/ 39172586 h 246"/>
                    <a:gd name="T56" fmla="*/ 202430904 w 2320"/>
                    <a:gd name="T57" fmla="*/ 31238708 h 246"/>
                    <a:gd name="T58" fmla="*/ 203898014 w 2320"/>
                    <a:gd name="T59" fmla="*/ 13883780 h 246"/>
                    <a:gd name="T60" fmla="*/ 239103406 w 2320"/>
                    <a:gd name="T61" fmla="*/ 495994 h 246"/>
                    <a:gd name="T62" fmla="*/ 275775505 w 2320"/>
                    <a:gd name="T63" fmla="*/ 13883780 h 246"/>
                    <a:gd name="T64" fmla="*/ 278220419 w 2320"/>
                    <a:gd name="T65" fmla="*/ 31238708 h 246"/>
                    <a:gd name="T66" fmla="*/ 264040643 w 2320"/>
                    <a:gd name="T67" fmla="*/ 39668581 h 246"/>
                    <a:gd name="T68" fmla="*/ 249860464 w 2320"/>
                    <a:gd name="T69" fmla="*/ 30743120 h 246"/>
                    <a:gd name="T70" fmla="*/ 253283182 w 2320"/>
                    <a:gd name="T71" fmla="*/ 13388192 h 246"/>
                    <a:gd name="T72" fmla="*/ 287999672 w 2320"/>
                    <a:gd name="T73" fmla="*/ 495994 h 246"/>
                    <a:gd name="T74" fmla="*/ 325161077 w 2320"/>
                    <a:gd name="T75" fmla="*/ 14379774 h 246"/>
                    <a:gd name="T76" fmla="*/ 328094893 w 2320"/>
                    <a:gd name="T77" fmla="*/ 32230696 h 246"/>
                    <a:gd name="T78" fmla="*/ 313914713 w 2320"/>
                    <a:gd name="T79" fmla="*/ 40660163 h 246"/>
                    <a:gd name="T80" fmla="*/ 299246035 w 2320"/>
                    <a:gd name="T81" fmla="*/ 32230696 h 246"/>
                    <a:gd name="T82" fmla="*/ 301690546 w 2320"/>
                    <a:gd name="T83" fmla="*/ 13883780 h 246"/>
                    <a:gd name="T84" fmla="*/ 336895938 w 2320"/>
                    <a:gd name="T85" fmla="*/ 0 h 246"/>
                    <a:gd name="T86" fmla="*/ 371612428 w 2320"/>
                    <a:gd name="T87" fmla="*/ 13388192 h 246"/>
                    <a:gd name="T88" fmla="*/ 376013355 w 2320"/>
                    <a:gd name="T89" fmla="*/ 31238708 h 246"/>
                    <a:gd name="T90" fmla="*/ 360366469 w 2320"/>
                    <a:gd name="T91" fmla="*/ 39668581 h 246"/>
                    <a:gd name="T92" fmla="*/ 346675191 w 2320"/>
                    <a:gd name="T93" fmla="*/ 31734702 h 246"/>
                    <a:gd name="T94" fmla="*/ 349120106 w 2320"/>
                    <a:gd name="T95" fmla="*/ 13388192 h 246"/>
                    <a:gd name="T96" fmla="*/ 377968963 w 2320"/>
                    <a:gd name="T97" fmla="*/ 0 h 2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320" h="246">
                      <a:moveTo>
                        <a:pt x="0" y="3"/>
                      </a:moveTo>
                      <a:cubicBezTo>
                        <a:pt x="31" y="16"/>
                        <a:pt x="151" y="54"/>
                        <a:pt x="186" y="84"/>
                      </a:cubicBezTo>
                      <a:cubicBezTo>
                        <a:pt x="221" y="114"/>
                        <a:pt x="220" y="160"/>
                        <a:pt x="210" y="186"/>
                      </a:cubicBezTo>
                      <a:cubicBezTo>
                        <a:pt x="200" y="212"/>
                        <a:pt x="153" y="242"/>
                        <a:pt x="126" y="243"/>
                      </a:cubicBezTo>
                      <a:cubicBezTo>
                        <a:pt x="99" y="244"/>
                        <a:pt x="57" y="218"/>
                        <a:pt x="48" y="192"/>
                      </a:cubicBezTo>
                      <a:cubicBezTo>
                        <a:pt x="39" y="166"/>
                        <a:pt x="29" y="116"/>
                        <a:pt x="69" y="84"/>
                      </a:cubicBezTo>
                      <a:cubicBezTo>
                        <a:pt x="109" y="52"/>
                        <a:pt x="218" y="3"/>
                        <a:pt x="288" y="3"/>
                      </a:cubicBezTo>
                      <a:cubicBezTo>
                        <a:pt x="358" y="3"/>
                        <a:pt x="455" y="49"/>
                        <a:pt x="492" y="81"/>
                      </a:cubicBezTo>
                      <a:cubicBezTo>
                        <a:pt x="529" y="113"/>
                        <a:pt x="520" y="168"/>
                        <a:pt x="510" y="195"/>
                      </a:cubicBezTo>
                      <a:cubicBezTo>
                        <a:pt x="500" y="222"/>
                        <a:pt x="459" y="243"/>
                        <a:pt x="432" y="243"/>
                      </a:cubicBezTo>
                      <a:cubicBezTo>
                        <a:pt x="405" y="243"/>
                        <a:pt x="357" y="222"/>
                        <a:pt x="345" y="195"/>
                      </a:cubicBezTo>
                      <a:cubicBezTo>
                        <a:pt x="333" y="168"/>
                        <a:pt x="321" y="113"/>
                        <a:pt x="360" y="81"/>
                      </a:cubicBezTo>
                      <a:cubicBezTo>
                        <a:pt x="399" y="49"/>
                        <a:pt x="504" y="3"/>
                        <a:pt x="576" y="3"/>
                      </a:cubicBezTo>
                      <a:cubicBezTo>
                        <a:pt x="648" y="3"/>
                        <a:pt x="752" y="50"/>
                        <a:pt x="792" y="81"/>
                      </a:cubicBezTo>
                      <a:cubicBezTo>
                        <a:pt x="832" y="112"/>
                        <a:pt x="826" y="162"/>
                        <a:pt x="816" y="189"/>
                      </a:cubicBezTo>
                      <a:cubicBezTo>
                        <a:pt x="806" y="216"/>
                        <a:pt x="760" y="244"/>
                        <a:pt x="732" y="243"/>
                      </a:cubicBezTo>
                      <a:cubicBezTo>
                        <a:pt x="704" y="242"/>
                        <a:pt x="659" y="213"/>
                        <a:pt x="648" y="186"/>
                      </a:cubicBezTo>
                      <a:cubicBezTo>
                        <a:pt x="637" y="159"/>
                        <a:pt x="627" y="108"/>
                        <a:pt x="666" y="78"/>
                      </a:cubicBezTo>
                      <a:cubicBezTo>
                        <a:pt x="705" y="48"/>
                        <a:pt x="808" y="6"/>
                        <a:pt x="879" y="6"/>
                      </a:cubicBezTo>
                      <a:cubicBezTo>
                        <a:pt x="950" y="6"/>
                        <a:pt x="1055" y="48"/>
                        <a:pt x="1095" y="78"/>
                      </a:cubicBezTo>
                      <a:cubicBezTo>
                        <a:pt x="1135" y="108"/>
                        <a:pt x="1131" y="162"/>
                        <a:pt x="1122" y="189"/>
                      </a:cubicBezTo>
                      <a:cubicBezTo>
                        <a:pt x="1113" y="216"/>
                        <a:pt x="1066" y="240"/>
                        <a:pt x="1038" y="240"/>
                      </a:cubicBezTo>
                      <a:cubicBezTo>
                        <a:pt x="1010" y="240"/>
                        <a:pt x="963" y="218"/>
                        <a:pt x="951" y="192"/>
                      </a:cubicBezTo>
                      <a:cubicBezTo>
                        <a:pt x="939" y="166"/>
                        <a:pt x="927" y="115"/>
                        <a:pt x="966" y="84"/>
                      </a:cubicBezTo>
                      <a:cubicBezTo>
                        <a:pt x="1005" y="53"/>
                        <a:pt x="1113" y="6"/>
                        <a:pt x="1185" y="6"/>
                      </a:cubicBezTo>
                      <a:cubicBezTo>
                        <a:pt x="1257" y="6"/>
                        <a:pt x="1361" y="50"/>
                        <a:pt x="1398" y="81"/>
                      </a:cubicBezTo>
                      <a:cubicBezTo>
                        <a:pt x="1435" y="112"/>
                        <a:pt x="1418" y="163"/>
                        <a:pt x="1407" y="189"/>
                      </a:cubicBezTo>
                      <a:cubicBezTo>
                        <a:pt x="1396" y="215"/>
                        <a:pt x="1356" y="237"/>
                        <a:pt x="1329" y="237"/>
                      </a:cubicBezTo>
                      <a:cubicBezTo>
                        <a:pt x="1302" y="237"/>
                        <a:pt x="1255" y="214"/>
                        <a:pt x="1242" y="189"/>
                      </a:cubicBezTo>
                      <a:cubicBezTo>
                        <a:pt x="1229" y="164"/>
                        <a:pt x="1214" y="115"/>
                        <a:pt x="1251" y="84"/>
                      </a:cubicBezTo>
                      <a:cubicBezTo>
                        <a:pt x="1288" y="53"/>
                        <a:pt x="1394" y="3"/>
                        <a:pt x="1467" y="3"/>
                      </a:cubicBezTo>
                      <a:cubicBezTo>
                        <a:pt x="1540" y="3"/>
                        <a:pt x="1652" y="53"/>
                        <a:pt x="1692" y="84"/>
                      </a:cubicBezTo>
                      <a:cubicBezTo>
                        <a:pt x="1732" y="115"/>
                        <a:pt x="1719" y="163"/>
                        <a:pt x="1707" y="189"/>
                      </a:cubicBezTo>
                      <a:cubicBezTo>
                        <a:pt x="1695" y="215"/>
                        <a:pt x="1649" y="240"/>
                        <a:pt x="1620" y="240"/>
                      </a:cubicBezTo>
                      <a:cubicBezTo>
                        <a:pt x="1591" y="240"/>
                        <a:pt x="1544" y="212"/>
                        <a:pt x="1533" y="186"/>
                      </a:cubicBezTo>
                      <a:cubicBezTo>
                        <a:pt x="1522" y="160"/>
                        <a:pt x="1515" y="112"/>
                        <a:pt x="1554" y="81"/>
                      </a:cubicBezTo>
                      <a:cubicBezTo>
                        <a:pt x="1593" y="50"/>
                        <a:pt x="1694" y="2"/>
                        <a:pt x="1767" y="3"/>
                      </a:cubicBezTo>
                      <a:cubicBezTo>
                        <a:pt x="1840" y="4"/>
                        <a:pt x="1954" y="55"/>
                        <a:pt x="1995" y="87"/>
                      </a:cubicBezTo>
                      <a:cubicBezTo>
                        <a:pt x="2036" y="119"/>
                        <a:pt x="2025" y="168"/>
                        <a:pt x="2013" y="195"/>
                      </a:cubicBezTo>
                      <a:cubicBezTo>
                        <a:pt x="2001" y="222"/>
                        <a:pt x="1955" y="246"/>
                        <a:pt x="1926" y="246"/>
                      </a:cubicBezTo>
                      <a:cubicBezTo>
                        <a:pt x="1897" y="246"/>
                        <a:pt x="1848" y="222"/>
                        <a:pt x="1836" y="195"/>
                      </a:cubicBezTo>
                      <a:cubicBezTo>
                        <a:pt x="1824" y="168"/>
                        <a:pt x="1813" y="116"/>
                        <a:pt x="1851" y="84"/>
                      </a:cubicBezTo>
                      <a:cubicBezTo>
                        <a:pt x="1889" y="52"/>
                        <a:pt x="1996" y="0"/>
                        <a:pt x="2067" y="0"/>
                      </a:cubicBezTo>
                      <a:cubicBezTo>
                        <a:pt x="2138" y="0"/>
                        <a:pt x="2240" y="50"/>
                        <a:pt x="2280" y="81"/>
                      </a:cubicBezTo>
                      <a:cubicBezTo>
                        <a:pt x="2320" y="112"/>
                        <a:pt x="2319" y="162"/>
                        <a:pt x="2307" y="189"/>
                      </a:cubicBezTo>
                      <a:cubicBezTo>
                        <a:pt x="2295" y="216"/>
                        <a:pt x="2241" y="240"/>
                        <a:pt x="2211" y="240"/>
                      </a:cubicBezTo>
                      <a:cubicBezTo>
                        <a:pt x="2181" y="240"/>
                        <a:pt x="2139" y="218"/>
                        <a:pt x="2127" y="192"/>
                      </a:cubicBezTo>
                      <a:cubicBezTo>
                        <a:pt x="2115" y="166"/>
                        <a:pt x="2110" y="113"/>
                        <a:pt x="2142" y="81"/>
                      </a:cubicBezTo>
                      <a:cubicBezTo>
                        <a:pt x="2174" y="49"/>
                        <a:pt x="2282" y="17"/>
                        <a:pt x="2319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1" name="Freeform 5"/>
              <p:cNvSpPr>
                <a:spLocks noChangeAspect="1"/>
              </p:cNvSpPr>
              <p:nvPr/>
            </p:nvSpPr>
            <p:spPr bwMode="auto">
              <a:xfrm rot="13896716">
                <a:off x="5572018" y="4253867"/>
                <a:ext cx="1078923" cy="121652"/>
              </a:xfrm>
              <a:custGeom>
                <a:avLst/>
                <a:gdLst>
                  <a:gd name="T0" fmla="*/ 0 w 2320"/>
                  <a:gd name="T1" fmla="*/ 495994 h 246"/>
                  <a:gd name="T2" fmla="*/ 30315564 w 2320"/>
                  <a:gd name="T3" fmla="*/ 13883780 h 246"/>
                  <a:gd name="T4" fmla="*/ 34227588 w 2320"/>
                  <a:gd name="T5" fmla="*/ 30743120 h 246"/>
                  <a:gd name="T6" fmla="*/ 20536311 w 2320"/>
                  <a:gd name="T7" fmla="*/ 40164169 h 246"/>
                  <a:gd name="T8" fmla="*/ 7823241 w 2320"/>
                  <a:gd name="T9" fmla="*/ 31734702 h 246"/>
                  <a:gd name="T10" fmla="*/ 11246363 w 2320"/>
                  <a:gd name="T11" fmla="*/ 13883780 h 246"/>
                  <a:gd name="T12" fmla="*/ 46940657 w 2320"/>
                  <a:gd name="T13" fmla="*/ 495994 h 246"/>
                  <a:gd name="T14" fmla="*/ 80190038 w 2320"/>
                  <a:gd name="T15" fmla="*/ 13388192 h 246"/>
                  <a:gd name="T16" fmla="*/ 83123854 w 2320"/>
                  <a:gd name="T17" fmla="*/ 32230696 h 246"/>
                  <a:gd name="T18" fmla="*/ 70410784 w 2320"/>
                  <a:gd name="T19" fmla="*/ 40164169 h 246"/>
                  <a:gd name="T20" fmla="*/ 56231009 w 2320"/>
                  <a:gd name="T21" fmla="*/ 32230696 h 246"/>
                  <a:gd name="T22" fmla="*/ 58675519 w 2320"/>
                  <a:gd name="T23" fmla="*/ 13388192 h 246"/>
                  <a:gd name="T24" fmla="*/ 93880911 w 2320"/>
                  <a:gd name="T25" fmla="*/ 495994 h 246"/>
                  <a:gd name="T26" fmla="*/ 129086303 w 2320"/>
                  <a:gd name="T27" fmla="*/ 13388192 h 246"/>
                  <a:gd name="T28" fmla="*/ 132998328 w 2320"/>
                  <a:gd name="T29" fmla="*/ 31238708 h 246"/>
                  <a:gd name="T30" fmla="*/ 119307050 w 2320"/>
                  <a:gd name="T31" fmla="*/ 40164169 h 246"/>
                  <a:gd name="T32" fmla="*/ 105616177 w 2320"/>
                  <a:gd name="T33" fmla="*/ 30743120 h 246"/>
                  <a:gd name="T34" fmla="*/ 108549993 w 2320"/>
                  <a:gd name="T35" fmla="*/ 12892197 h 246"/>
                  <a:gd name="T36" fmla="*/ 143266483 w 2320"/>
                  <a:gd name="T37" fmla="*/ 991582 h 246"/>
                  <a:gd name="T38" fmla="*/ 178471875 w 2320"/>
                  <a:gd name="T39" fmla="*/ 12892197 h 246"/>
                  <a:gd name="T40" fmla="*/ 182872398 w 2320"/>
                  <a:gd name="T41" fmla="*/ 31238708 h 246"/>
                  <a:gd name="T42" fmla="*/ 169181524 w 2320"/>
                  <a:gd name="T43" fmla="*/ 39668581 h 246"/>
                  <a:gd name="T44" fmla="*/ 155001748 w 2320"/>
                  <a:gd name="T45" fmla="*/ 31734702 h 246"/>
                  <a:gd name="T46" fmla="*/ 157446259 w 2320"/>
                  <a:gd name="T47" fmla="*/ 13883780 h 246"/>
                  <a:gd name="T48" fmla="*/ 193140553 w 2320"/>
                  <a:gd name="T49" fmla="*/ 991582 h 246"/>
                  <a:gd name="T50" fmla="*/ 227857043 w 2320"/>
                  <a:gd name="T51" fmla="*/ 13388192 h 246"/>
                  <a:gd name="T52" fmla="*/ 229324153 w 2320"/>
                  <a:gd name="T53" fmla="*/ 31238708 h 246"/>
                  <a:gd name="T54" fmla="*/ 216611084 w 2320"/>
                  <a:gd name="T55" fmla="*/ 39172586 h 246"/>
                  <a:gd name="T56" fmla="*/ 202430904 w 2320"/>
                  <a:gd name="T57" fmla="*/ 31238708 h 246"/>
                  <a:gd name="T58" fmla="*/ 203898014 w 2320"/>
                  <a:gd name="T59" fmla="*/ 13883780 h 246"/>
                  <a:gd name="T60" fmla="*/ 239103406 w 2320"/>
                  <a:gd name="T61" fmla="*/ 495994 h 246"/>
                  <a:gd name="T62" fmla="*/ 275775505 w 2320"/>
                  <a:gd name="T63" fmla="*/ 13883780 h 246"/>
                  <a:gd name="T64" fmla="*/ 278220419 w 2320"/>
                  <a:gd name="T65" fmla="*/ 31238708 h 246"/>
                  <a:gd name="T66" fmla="*/ 264040643 w 2320"/>
                  <a:gd name="T67" fmla="*/ 39668581 h 246"/>
                  <a:gd name="T68" fmla="*/ 249860464 w 2320"/>
                  <a:gd name="T69" fmla="*/ 30743120 h 246"/>
                  <a:gd name="T70" fmla="*/ 253283182 w 2320"/>
                  <a:gd name="T71" fmla="*/ 13388192 h 246"/>
                  <a:gd name="T72" fmla="*/ 287999672 w 2320"/>
                  <a:gd name="T73" fmla="*/ 495994 h 246"/>
                  <a:gd name="T74" fmla="*/ 325161077 w 2320"/>
                  <a:gd name="T75" fmla="*/ 14379774 h 246"/>
                  <a:gd name="T76" fmla="*/ 328094893 w 2320"/>
                  <a:gd name="T77" fmla="*/ 32230696 h 246"/>
                  <a:gd name="T78" fmla="*/ 313914713 w 2320"/>
                  <a:gd name="T79" fmla="*/ 40660163 h 246"/>
                  <a:gd name="T80" fmla="*/ 299246035 w 2320"/>
                  <a:gd name="T81" fmla="*/ 32230696 h 246"/>
                  <a:gd name="T82" fmla="*/ 301690546 w 2320"/>
                  <a:gd name="T83" fmla="*/ 13883780 h 246"/>
                  <a:gd name="T84" fmla="*/ 336895938 w 2320"/>
                  <a:gd name="T85" fmla="*/ 0 h 246"/>
                  <a:gd name="T86" fmla="*/ 371612428 w 2320"/>
                  <a:gd name="T87" fmla="*/ 13388192 h 246"/>
                  <a:gd name="T88" fmla="*/ 376013355 w 2320"/>
                  <a:gd name="T89" fmla="*/ 31238708 h 246"/>
                  <a:gd name="T90" fmla="*/ 360366469 w 2320"/>
                  <a:gd name="T91" fmla="*/ 39668581 h 246"/>
                  <a:gd name="T92" fmla="*/ 346675191 w 2320"/>
                  <a:gd name="T93" fmla="*/ 31734702 h 246"/>
                  <a:gd name="T94" fmla="*/ 349120106 w 2320"/>
                  <a:gd name="T95" fmla="*/ 13388192 h 246"/>
                  <a:gd name="T96" fmla="*/ 377968963 w 2320"/>
                  <a:gd name="T97" fmla="*/ 0 h 2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0" h="246">
                    <a:moveTo>
                      <a:pt x="0" y="3"/>
                    </a:moveTo>
                    <a:cubicBezTo>
                      <a:pt x="31" y="16"/>
                      <a:pt x="151" y="54"/>
                      <a:pt x="186" y="84"/>
                    </a:cubicBezTo>
                    <a:cubicBezTo>
                      <a:pt x="221" y="114"/>
                      <a:pt x="220" y="160"/>
                      <a:pt x="210" y="186"/>
                    </a:cubicBezTo>
                    <a:cubicBezTo>
                      <a:pt x="200" y="212"/>
                      <a:pt x="153" y="242"/>
                      <a:pt x="126" y="243"/>
                    </a:cubicBezTo>
                    <a:cubicBezTo>
                      <a:pt x="99" y="244"/>
                      <a:pt x="57" y="218"/>
                      <a:pt x="48" y="192"/>
                    </a:cubicBezTo>
                    <a:cubicBezTo>
                      <a:pt x="39" y="166"/>
                      <a:pt x="29" y="116"/>
                      <a:pt x="69" y="84"/>
                    </a:cubicBezTo>
                    <a:cubicBezTo>
                      <a:pt x="109" y="52"/>
                      <a:pt x="218" y="3"/>
                      <a:pt x="288" y="3"/>
                    </a:cubicBezTo>
                    <a:cubicBezTo>
                      <a:pt x="358" y="3"/>
                      <a:pt x="455" y="49"/>
                      <a:pt x="492" y="81"/>
                    </a:cubicBezTo>
                    <a:cubicBezTo>
                      <a:pt x="529" y="113"/>
                      <a:pt x="520" y="168"/>
                      <a:pt x="510" y="195"/>
                    </a:cubicBezTo>
                    <a:cubicBezTo>
                      <a:pt x="500" y="222"/>
                      <a:pt x="459" y="243"/>
                      <a:pt x="432" y="243"/>
                    </a:cubicBezTo>
                    <a:cubicBezTo>
                      <a:pt x="405" y="243"/>
                      <a:pt x="357" y="222"/>
                      <a:pt x="345" y="195"/>
                    </a:cubicBezTo>
                    <a:cubicBezTo>
                      <a:pt x="333" y="168"/>
                      <a:pt x="321" y="113"/>
                      <a:pt x="360" y="81"/>
                    </a:cubicBezTo>
                    <a:cubicBezTo>
                      <a:pt x="399" y="49"/>
                      <a:pt x="504" y="3"/>
                      <a:pt x="576" y="3"/>
                    </a:cubicBezTo>
                    <a:cubicBezTo>
                      <a:pt x="648" y="3"/>
                      <a:pt x="752" y="50"/>
                      <a:pt x="792" y="81"/>
                    </a:cubicBezTo>
                    <a:cubicBezTo>
                      <a:pt x="832" y="112"/>
                      <a:pt x="826" y="162"/>
                      <a:pt x="816" y="189"/>
                    </a:cubicBezTo>
                    <a:cubicBezTo>
                      <a:pt x="806" y="216"/>
                      <a:pt x="760" y="244"/>
                      <a:pt x="732" y="243"/>
                    </a:cubicBezTo>
                    <a:cubicBezTo>
                      <a:pt x="704" y="242"/>
                      <a:pt x="659" y="213"/>
                      <a:pt x="648" y="186"/>
                    </a:cubicBezTo>
                    <a:cubicBezTo>
                      <a:pt x="637" y="159"/>
                      <a:pt x="627" y="108"/>
                      <a:pt x="666" y="78"/>
                    </a:cubicBezTo>
                    <a:cubicBezTo>
                      <a:pt x="705" y="48"/>
                      <a:pt x="808" y="6"/>
                      <a:pt x="879" y="6"/>
                    </a:cubicBezTo>
                    <a:cubicBezTo>
                      <a:pt x="950" y="6"/>
                      <a:pt x="1055" y="48"/>
                      <a:pt x="1095" y="78"/>
                    </a:cubicBezTo>
                    <a:cubicBezTo>
                      <a:pt x="1135" y="108"/>
                      <a:pt x="1131" y="162"/>
                      <a:pt x="1122" y="189"/>
                    </a:cubicBezTo>
                    <a:cubicBezTo>
                      <a:pt x="1113" y="216"/>
                      <a:pt x="1066" y="240"/>
                      <a:pt x="1038" y="240"/>
                    </a:cubicBezTo>
                    <a:cubicBezTo>
                      <a:pt x="1010" y="240"/>
                      <a:pt x="963" y="218"/>
                      <a:pt x="951" y="192"/>
                    </a:cubicBezTo>
                    <a:cubicBezTo>
                      <a:pt x="939" y="166"/>
                      <a:pt x="927" y="115"/>
                      <a:pt x="966" y="84"/>
                    </a:cubicBezTo>
                    <a:cubicBezTo>
                      <a:pt x="1005" y="53"/>
                      <a:pt x="1113" y="6"/>
                      <a:pt x="1185" y="6"/>
                    </a:cubicBezTo>
                    <a:cubicBezTo>
                      <a:pt x="1257" y="6"/>
                      <a:pt x="1361" y="50"/>
                      <a:pt x="1398" y="81"/>
                    </a:cubicBezTo>
                    <a:cubicBezTo>
                      <a:pt x="1435" y="112"/>
                      <a:pt x="1418" y="163"/>
                      <a:pt x="1407" y="189"/>
                    </a:cubicBezTo>
                    <a:cubicBezTo>
                      <a:pt x="1396" y="215"/>
                      <a:pt x="1356" y="237"/>
                      <a:pt x="1329" y="237"/>
                    </a:cubicBezTo>
                    <a:cubicBezTo>
                      <a:pt x="1302" y="237"/>
                      <a:pt x="1255" y="214"/>
                      <a:pt x="1242" y="189"/>
                    </a:cubicBezTo>
                    <a:cubicBezTo>
                      <a:pt x="1229" y="164"/>
                      <a:pt x="1214" y="115"/>
                      <a:pt x="1251" y="84"/>
                    </a:cubicBezTo>
                    <a:cubicBezTo>
                      <a:pt x="1288" y="53"/>
                      <a:pt x="1394" y="3"/>
                      <a:pt x="1467" y="3"/>
                    </a:cubicBezTo>
                    <a:cubicBezTo>
                      <a:pt x="1540" y="3"/>
                      <a:pt x="1652" y="53"/>
                      <a:pt x="1692" y="84"/>
                    </a:cubicBezTo>
                    <a:cubicBezTo>
                      <a:pt x="1732" y="115"/>
                      <a:pt x="1719" y="163"/>
                      <a:pt x="1707" y="189"/>
                    </a:cubicBezTo>
                    <a:cubicBezTo>
                      <a:pt x="1695" y="215"/>
                      <a:pt x="1649" y="240"/>
                      <a:pt x="1620" y="240"/>
                    </a:cubicBezTo>
                    <a:cubicBezTo>
                      <a:pt x="1591" y="240"/>
                      <a:pt x="1544" y="212"/>
                      <a:pt x="1533" y="186"/>
                    </a:cubicBezTo>
                    <a:cubicBezTo>
                      <a:pt x="1522" y="160"/>
                      <a:pt x="1515" y="112"/>
                      <a:pt x="1554" y="81"/>
                    </a:cubicBezTo>
                    <a:cubicBezTo>
                      <a:pt x="1593" y="50"/>
                      <a:pt x="1694" y="2"/>
                      <a:pt x="1767" y="3"/>
                    </a:cubicBezTo>
                    <a:cubicBezTo>
                      <a:pt x="1840" y="4"/>
                      <a:pt x="1954" y="55"/>
                      <a:pt x="1995" y="87"/>
                    </a:cubicBezTo>
                    <a:cubicBezTo>
                      <a:pt x="2036" y="119"/>
                      <a:pt x="2025" y="168"/>
                      <a:pt x="2013" y="195"/>
                    </a:cubicBezTo>
                    <a:cubicBezTo>
                      <a:pt x="2001" y="222"/>
                      <a:pt x="1955" y="246"/>
                      <a:pt x="1926" y="246"/>
                    </a:cubicBezTo>
                    <a:cubicBezTo>
                      <a:pt x="1897" y="246"/>
                      <a:pt x="1848" y="222"/>
                      <a:pt x="1836" y="195"/>
                    </a:cubicBezTo>
                    <a:cubicBezTo>
                      <a:pt x="1824" y="168"/>
                      <a:pt x="1813" y="116"/>
                      <a:pt x="1851" y="84"/>
                    </a:cubicBezTo>
                    <a:cubicBezTo>
                      <a:pt x="1889" y="52"/>
                      <a:pt x="1996" y="0"/>
                      <a:pt x="2067" y="0"/>
                    </a:cubicBezTo>
                    <a:cubicBezTo>
                      <a:pt x="2138" y="0"/>
                      <a:pt x="2240" y="50"/>
                      <a:pt x="2280" y="81"/>
                    </a:cubicBezTo>
                    <a:cubicBezTo>
                      <a:pt x="2320" y="112"/>
                      <a:pt x="2319" y="162"/>
                      <a:pt x="2307" y="189"/>
                    </a:cubicBezTo>
                    <a:cubicBezTo>
                      <a:pt x="2295" y="216"/>
                      <a:pt x="2241" y="240"/>
                      <a:pt x="2211" y="240"/>
                    </a:cubicBezTo>
                    <a:cubicBezTo>
                      <a:pt x="2181" y="240"/>
                      <a:pt x="2139" y="218"/>
                      <a:pt x="2127" y="192"/>
                    </a:cubicBezTo>
                    <a:cubicBezTo>
                      <a:pt x="2115" y="166"/>
                      <a:pt x="2110" y="113"/>
                      <a:pt x="2142" y="81"/>
                    </a:cubicBezTo>
                    <a:cubicBezTo>
                      <a:pt x="2174" y="49"/>
                      <a:pt x="2282" y="17"/>
                      <a:pt x="2319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5"/>
              <p:cNvSpPr>
                <a:spLocks noChangeAspect="1"/>
              </p:cNvSpPr>
              <p:nvPr/>
            </p:nvSpPr>
            <p:spPr bwMode="auto">
              <a:xfrm rot="18290932">
                <a:off x="3591771" y="4324896"/>
                <a:ext cx="1078923" cy="121652"/>
              </a:xfrm>
              <a:custGeom>
                <a:avLst/>
                <a:gdLst>
                  <a:gd name="T0" fmla="*/ 0 w 2320"/>
                  <a:gd name="T1" fmla="*/ 495994 h 246"/>
                  <a:gd name="T2" fmla="*/ 30315564 w 2320"/>
                  <a:gd name="T3" fmla="*/ 13883780 h 246"/>
                  <a:gd name="T4" fmla="*/ 34227588 w 2320"/>
                  <a:gd name="T5" fmla="*/ 30743120 h 246"/>
                  <a:gd name="T6" fmla="*/ 20536311 w 2320"/>
                  <a:gd name="T7" fmla="*/ 40164169 h 246"/>
                  <a:gd name="T8" fmla="*/ 7823241 w 2320"/>
                  <a:gd name="T9" fmla="*/ 31734702 h 246"/>
                  <a:gd name="T10" fmla="*/ 11246363 w 2320"/>
                  <a:gd name="T11" fmla="*/ 13883780 h 246"/>
                  <a:gd name="T12" fmla="*/ 46940657 w 2320"/>
                  <a:gd name="T13" fmla="*/ 495994 h 246"/>
                  <a:gd name="T14" fmla="*/ 80190038 w 2320"/>
                  <a:gd name="T15" fmla="*/ 13388192 h 246"/>
                  <a:gd name="T16" fmla="*/ 83123854 w 2320"/>
                  <a:gd name="T17" fmla="*/ 32230696 h 246"/>
                  <a:gd name="T18" fmla="*/ 70410784 w 2320"/>
                  <a:gd name="T19" fmla="*/ 40164169 h 246"/>
                  <a:gd name="T20" fmla="*/ 56231009 w 2320"/>
                  <a:gd name="T21" fmla="*/ 32230696 h 246"/>
                  <a:gd name="T22" fmla="*/ 58675519 w 2320"/>
                  <a:gd name="T23" fmla="*/ 13388192 h 246"/>
                  <a:gd name="T24" fmla="*/ 93880911 w 2320"/>
                  <a:gd name="T25" fmla="*/ 495994 h 246"/>
                  <a:gd name="T26" fmla="*/ 129086303 w 2320"/>
                  <a:gd name="T27" fmla="*/ 13388192 h 246"/>
                  <a:gd name="T28" fmla="*/ 132998328 w 2320"/>
                  <a:gd name="T29" fmla="*/ 31238708 h 246"/>
                  <a:gd name="T30" fmla="*/ 119307050 w 2320"/>
                  <a:gd name="T31" fmla="*/ 40164169 h 246"/>
                  <a:gd name="T32" fmla="*/ 105616177 w 2320"/>
                  <a:gd name="T33" fmla="*/ 30743120 h 246"/>
                  <a:gd name="T34" fmla="*/ 108549993 w 2320"/>
                  <a:gd name="T35" fmla="*/ 12892197 h 246"/>
                  <a:gd name="T36" fmla="*/ 143266483 w 2320"/>
                  <a:gd name="T37" fmla="*/ 991582 h 246"/>
                  <a:gd name="T38" fmla="*/ 178471875 w 2320"/>
                  <a:gd name="T39" fmla="*/ 12892197 h 246"/>
                  <a:gd name="T40" fmla="*/ 182872398 w 2320"/>
                  <a:gd name="T41" fmla="*/ 31238708 h 246"/>
                  <a:gd name="T42" fmla="*/ 169181524 w 2320"/>
                  <a:gd name="T43" fmla="*/ 39668581 h 246"/>
                  <a:gd name="T44" fmla="*/ 155001748 w 2320"/>
                  <a:gd name="T45" fmla="*/ 31734702 h 246"/>
                  <a:gd name="T46" fmla="*/ 157446259 w 2320"/>
                  <a:gd name="T47" fmla="*/ 13883780 h 246"/>
                  <a:gd name="T48" fmla="*/ 193140553 w 2320"/>
                  <a:gd name="T49" fmla="*/ 991582 h 246"/>
                  <a:gd name="T50" fmla="*/ 227857043 w 2320"/>
                  <a:gd name="T51" fmla="*/ 13388192 h 246"/>
                  <a:gd name="T52" fmla="*/ 229324153 w 2320"/>
                  <a:gd name="T53" fmla="*/ 31238708 h 246"/>
                  <a:gd name="T54" fmla="*/ 216611084 w 2320"/>
                  <a:gd name="T55" fmla="*/ 39172586 h 246"/>
                  <a:gd name="T56" fmla="*/ 202430904 w 2320"/>
                  <a:gd name="T57" fmla="*/ 31238708 h 246"/>
                  <a:gd name="T58" fmla="*/ 203898014 w 2320"/>
                  <a:gd name="T59" fmla="*/ 13883780 h 246"/>
                  <a:gd name="T60" fmla="*/ 239103406 w 2320"/>
                  <a:gd name="T61" fmla="*/ 495994 h 246"/>
                  <a:gd name="T62" fmla="*/ 275775505 w 2320"/>
                  <a:gd name="T63" fmla="*/ 13883780 h 246"/>
                  <a:gd name="T64" fmla="*/ 278220419 w 2320"/>
                  <a:gd name="T65" fmla="*/ 31238708 h 246"/>
                  <a:gd name="T66" fmla="*/ 264040643 w 2320"/>
                  <a:gd name="T67" fmla="*/ 39668581 h 246"/>
                  <a:gd name="T68" fmla="*/ 249860464 w 2320"/>
                  <a:gd name="T69" fmla="*/ 30743120 h 246"/>
                  <a:gd name="T70" fmla="*/ 253283182 w 2320"/>
                  <a:gd name="T71" fmla="*/ 13388192 h 246"/>
                  <a:gd name="T72" fmla="*/ 287999672 w 2320"/>
                  <a:gd name="T73" fmla="*/ 495994 h 246"/>
                  <a:gd name="T74" fmla="*/ 325161077 w 2320"/>
                  <a:gd name="T75" fmla="*/ 14379774 h 246"/>
                  <a:gd name="T76" fmla="*/ 328094893 w 2320"/>
                  <a:gd name="T77" fmla="*/ 32230696 h 246"/>
                  <a:gd name="T78" fmla="*/ 313914713 w 2320"/>
                  <a:gd name="T79" fmla="*/ 40660163 h 246"/>
                  <a:gd name="T80" fmla="*/ 299246035 w 2320"/>
                  <a:gd name="T81" fmla="*/ 32230696 h 246"/>
                  <a:gd name="T82" fmla="*/ 301690546 w 2320"/>
                  <a:gd name="T83" fmla="*/ 13883780 h 246"/>
                  <a:gd name="T84" fmla="*/ 336895938 w 2320"/>
                  <a:gd name="T85" fmla="*/ 0 h 246"/>
                  <a:gd name="T86" fmla="*/ 371612428 w 2320"/>
                  <a:gd name="T87" fmla="*/ 13388192 h 246"/>
                  <a:gd name="T88" fmla="*/ 376013355 w 2320"/>
                  <a:gd name="T89" fmla="*/ 31238708 h 246"/>
                  <a:gd name="T90" fmla="*/ 360366469 w 2320"/>
                  <a:gd name="T91" fmla="*/ 39668581 h 246"/>
                  <a:gd name="T92" fmla="*/ 346675191 w 2320"/>
                  <a:gd name="T93" fmla="*/ 31734702 h 246"/>
                  <a:gd name="T94" fmla="*/ 349120106 w 2320"/>
                  <a:gd name="T95" fmla="*/ 13388192 h 246"/>
                  <a:gd name="T96" fmla="*/ 377968963 w 2320"/>
                  <a:gd name="T97" fmla="*/ 0 h 2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0" h="246">
                    <a:moveTo>
                      <a:pt x="0" y="3"/>
                    </a:moveTo>
                    <a:cubicBezTo>
                      <a:pt x="31" y="16"/>
                      <a:pt x="151" y="54"/>
                      <a:pt x="186" y="84"/>
                    </a:cubicBezTo>
                    <a:cubicBezTo>
                      <a:pt x="221" y="114"/>
                      <a:pt x="220" y="160"/>
                      <a:pt x="210" y="186"/>
                    </a:cubicBezTo>
                    <a:cubicBezTo>
                      <a:pt x="200" y="212"/>
                      <a:pt x="153" y="242"/>
                      <a:pt x="126" y="243"/>
                    </a:cubicBezTo>
                    <a:cubicBezTo>
                      <a:pt x="99" y="244"/>
                      <a:pt x="57" y="218"/>
                      <a:pt x="48" y="192"/>
                    </a:cubicBezTo>
                    <a:cubicBezTo>
                      <a:pt x="39" y="166"/>
                      <a:pt x="29" y="116"/>
                      <a:pt x="69" y="84"/>
                    </a:cubicBezTo>
                    <a:cubicBezTo>
                      <a:pt x="109" y="52"/>
                      <a:pt x="218" y="3"/>
                      <a:pt x="288" y="3"/>
                    </a:cubicBezTo>
                    <a:cubicBezTo>
                      <a:pt x="358" y="3"/>
                      <a:pt x="455" y="49"/>
                      <a:pt x="492" y="81"/>
                    </a:cubicBezTo>
                    <a:cubicBezTo>
                      <a:pt x="529" y="113"/>
                      <a:pt x="520" y="168"/>
                      <a:pt x="510" y="195"/>
                    </a:cubicBezTo>
                    <a:cubicBezTo>
                      <a:pt x="500" y="222"/>
                      <a:pt x="459" y="243"/>
                      <a:pt x="432" y="243"/>
                    </a:cubicBezTo>
                    <a:cubicBezTo>
                      <a:pt x="405" y="243"/>
                      <a:pt x="357" y="222"/>
                      <a:pt x="345" y="195"/>
                    </a:cubicBezTo>
                    <a:cubicBezTo>
                      <a:pt x="333" y="168"/>
                      <a:pt x="321" y="113"/>
                      <a:pt x="360" y="81"/>
                    </a:cubicBezTo>
                    <a:cubicBezTo>
                      <a:pt x="399" y="49"/>
                      <a:pt x="504" y="3"/>
                      <a:pt x="576" y="3"/>
                    </a:cubicBezTo>
                    <a:cubicBezTo>
                      <a:pt x="648" y="3"/>
                      <a:pt x="752" y="50"/>
                      <a:pt x="792" y="81"/>
                    </a:cubicBezTo>
                    <a:cubicBezTo>
                      <a:pt x="832" y="112"/>
                      <a:pt x="826" y="162"/>
                      <a:pt x="816" y="189"/>
                    </a:cubicBezTo>
                    <a:cubicBezTo>
                      <a:pt x="806" y="216"/>
                      <a:pt x="760" y="244"/>
                      <a:pt x="732" y="243"/>
                    </a:cubicBezTo>
                    <a:cubicBezTo>
                      <a:pt x="704" y="242"/>
                      <a:pt x="659" y="213"/>
                      <a:pt x="648" y="186"/>
                    </a:cubicBezTo>
                    <a:cubicBezTo>
                      <a:pt x="637" y="159"/>
                      <a:pt x="627" y="108"/>
                      <a:pt x="666" y="78"/>
                    </a:cubicBezTo>
                    <a:cubicBezTo>
                      <a:pt x="705" y="48"/>
                      <a:pt x="808" y="6"/>
                      <a:pt x="879" y="6"/>
                    </a:cubicBezTo>
                    <a:cubicBezTo>
                      <a:pt x="950" y="6"/>
                      <a:pt x="1055" y="48"/>
                      <a:pt x="1095" y="78"/>
                    </a:cubicBezTo>
                    <a:cubicBezTo>
                      <a:pt x="1135" y="108"/>
                      <a:pt x="1131" y="162"/>
                      <a:pt x="1122" y="189"/>
                    </a:cubicBezTo>
                    <a:cubicBezTo>
                      <a:pt x="1113" y="216"/>
                      <a:pt x="1066" y="240"/>
                      <a:pt x="1038" y="240"/>
                    </a:cubicBezTo>
                    <a:cubicBezTo>
                      <a:pt x="1010" y="240"/>
                      <a:pt x="963" y="218"/>
                      <a:pt x="951" y="192"/>
                    </a:cubicBezTo>
                    <a:cubicBezTo>
                      <a:pt x="939" y="166"/>
                      <a:pt x="927" y="115"/>
                      <a:pt x="966" y="84"/>
                    </a:cubicBezTo>
                    <a:cubicBezTo>
                      <a:pt x="1005" y="53"/>
                      <a:pt x="1113" y="6"/>
                      <a:pt x="1185" y="6"/>
                    </a:cubicBezTo>
                    <a:cubicBezTo>
                      <a:pt x="1257" y="6"/>
                      <a:pt x="1361" y="50"/>
                      <a:pt x="1398" y="81"/>
                    </a:cubicBezTo>
                    <a:cubicBezTo>
                      <a:pt x="1435" y="112"/>
                      <a:pt x="1418" y="163"/>
                      <a:pt x="1407" y="189"/>
                    </a:cubicBezTo>
                    <a:cubicBezTo>
                      <a:pt x="1396" y="215"/>
                      <a:pt x="1356" y="237"/>
                      <a:pt x="1329" y="237"/>
                    </a:cubicBezTo>
                    <a:cubicBezTo>
                      <a:pt x="1302" y="237"/>
                      <a:pt x="1255" y="214"/>
                      <a:pt x="1242" y="189"/>
                    </a:cubicBezTo>
                    <a:cubicBezTo>
                      <a:pt x="1229" y="164"/>
                      <a:pt x="1214" y="115"/>
                      <a:pt x="1251" y="84"/>
                    </a:cubicBezTo>
                    <a:cubicBezTo>
                      <a:pt x="1288" y="53"/>
                      <a:pt x="1394" y="3"/>
                      <a:pt x="1467" y="3"/>
                    </a:cubicBezTo>
                    <a:cubicBezTo>
                      <a:pt x="1540" y="3"/>
                      <a:pt x="1652" y="53"/>
                      <a:pt x="1692" y="84"/>
                    </a:cubicBezTo>
                    <a:cubicBezTo>
                      <a:pt x="1732" y="115"/>
                      <a:pt x="1719" y="163"/>
                      <a:pt x="1707" y="189"/>
                    </a:cubicBezTo>
                    <a:cubicBezTo>
                      <a:pt x="1695" y="215"/>
                      <a:pt x="1649" y="240"/>
                      <a:pt x="1620" y="240"/>
                    </a:cubicBezTo>
                    <a:cubicBezTo>
                      <a:pt x="1591" y="240"/>
                      <a:pt x="1544" y="212"/>
                      <a:pt x="1533" y="186"/>
                    </a:cubicBezTo>
                    <a:cubicBezTo>
                      <a:pt x="1522" y="160"/>
                      <a:pt x="1515" y="112"/>
                      <a:pt x="1554" y="81"/>
                    </a:cubicBezTo>
                    <a:cubicBezTo>
                      <a:pt x="1593" y="50"/>
                      <a:pt x="1694" y="2"/>
                      <a:pt x="1767" y="3"/>
                    </a:cubicBezTo>
                    <a:cubicBezTo>
                      <a:pt x="1840" y="4"/>
                      <a:pt x="1954" y="55"/>
                      <a:pt x="1995" y="87"/>
                    </a:cubicBezTo>
                    <a:cubicBezTo>
                      <a:pt x="2036" y="119"/>
                      <a:pt x="2025" y="168"/>
                      <a:pt x="2013" y="195"/>
                    </a:cubicBezTo>
                    <a:cubicBezTo>
                      <a:pt x="2001" y="222"/>
                      <a:pt x="1955" y="246"/>
                      <a:pt x="1926" y="246"/>
                    </a:cubicBezTo>
                    <a:cubicBezTo>
                      <a:pt x="1897" y="246"/>
                      <a:pt x="1848" y="222"/>
                      <a:pt x="1836" y="195"/>
                    </a:cubicBezTo>
                    <a:cubicBezTo>
                      <a:pt x="1824" y="168"/>
                      <a:pt x="1813" y="116"/>
                      <a:pt x="1851" y="84"/>
                    </a:cubicBezTo>
                    <a:cubicBezTo>
                      <a:pt x="1889" y="52"/>
                      <a:pt x="1996" y="0"/>
                      <a:pt x="2067" y="0"/>
                    </a:cubicBezTo>
                    <a:cubicBezTo>
                      <a:pt x="2138" y="0"/>
                      <a:pt x="2240" y="50"/>
                      <a:pt x="2280" y="81"/>
                    </a:cubicBezTo>
                    <a:cubicBezTo>
                      <a:pt x="2320" y="112"/>
                      <a:pt x="2319" y="162"/>
                      <a:pt x="2307" y="189"/>
                    </a:cubicBezTo>
                    <a:cubicBezTo>
                      <a:pt x="2295" y="216"/>
                      <a:pt x="2241" y="240"/>
                      <a:pt x="2211" y="240"/>
                    </a:cubicBezTo>
                    <a:cubicBezTo>
                      <a:pt x="2181" y="240"/>
                      <a:pt x="2139" y="218"/>
                      <a:pt x="2127" y="192"/>
                    </a:cubicBezTo>
                    <a:cubicBezTo>
                      <a:pt x="2115" y="166"/>
                      <a:pt x="2110" y="113"/>
                      <a:pt x="2142" y="81"/>
                    </a:cubicBezTo>
                    <a:cubicBezTo>
                      <a:pt x="2174" y="49"/>
                      <a:pt x="2282" y="17"/>
                      <a:pt x="2319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6818235" y="2764739"/>
              <a:ext cx="1435625" cy="1366190"/>
              <a:chOff x="4070407" y="2924944"/>
              <a:chExt cx="2101899" cy="2000239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4657057" y="2924944"/>
                <a:ext cx="869437" cy="1093408"/>
                <a:chOff x="3699626" y="1673146"/>
                <a:chExt cx="1155359" cy="1534263"/>
              </a:xfrm>
            </p:grpSpPr>
            <p:sp>
              <p:nvSpPr>
                <p:cNvPr id="38" name="Freeform 5"/>
                <p:cNvSpPr>
                  <a:spLocks noChangeAspect="1"/>
                </p:cNvSpPr>
                <p:nvPr/>
              </p:nvSpPr>
              <p:spPr bwMode="auto">
                <a:xfrm rot="7439244">
                  <a:off x="3023486" y="2364538"/>
                  <a:ext cx="1513938" cy="161658"/>
                </a:xfrm>
                <a:custGeom>
                  <a:avLst/>
                  <a:gdLst>
                    <a:gd name="T0" fmla="*/ 0 w 2320"/>
                    <a:gd name="T1" fmla="*/ 495994 h 246"/>
                    <a:gd name="T2" fmla="*/ 30315564 w 2320"/>
                    <a:gd name="T3" fmla="*/ 13883780 h 246"/>
                    <a:gd name="T4" fmla="*/ 34227588 w 2320"/>
                    <a:gd name="T5" fmla="*/ 30743120 h 246"/>
                    <a:gd name="T6" fmla="*/ 20536311 w 2320"/>
                    <a:gd name="T7" fmla="*/ 40164169 h 246"/>
                    <a:gd name="T8" fmla="*/ 7823241 w 2320"/>
                    <a:gd name="T9" fmla="*/ 31734702 h 246"/>
                    <a:gd name="T10" fmla="*/ 11246363 w 2320"/>
                    <a:gd name="T11" fmla="*/ 13883780 h 246"/>
                    <a:gd name="T12" fmla="*/ 46940657 w 2320"/>
                    <a:gd name="T13" fmla="*/ 495994 h 246"/>
                    <a:gd name="T14" fmla="*/ 80190038 w 2320"/>
                    <a:gd name="T15" fmla="*/ 13388192 h 246"/>
                    <a:gd name="T16" fmla="*/ 83123854 w 2320"/>
                    <a:gd name="T17" fmla="*/ 32230696 h 246"/>
                    <a:gd name="T18" fmla="*/ 70410784 w 2320"/>
                    <a:gd name="T19" fmla="*/ 40164169 h 246"/>
                    <a:gd name="T20" fmla="*/ 56231009 w 2320"/>
                    <a:gd name="T21" fmla="*/ 32230696 h 246"/>
                    <a:gd name="T22" fmla="*/ 58675519 w 2320"/>
                    <a:gd name="T23" fmla="*/ 13388192 h 246"/>
                    <a:gd name="T24" fmla="*/ 93880911 w 2320"/>
                    <a:gd name="T25" fmla="*/ 495994 h 246"/>
                    <a:gd name="T26" fmla="*/ 129086303 w 2320"/>
                    <a:gd name="T27" fmla="*/ 13388192 h 246"/>
                    <a:gd name="T28" fmla="*/ 132998328 w 2320"/>
                    <a:gd name="T29" fmla="*/ 31238708 h 246"/>
                    <a:gd name="T30" fmla="*/ 119307050 w 2320"/>
                    <a:gd name="T31" fmla="*/ 40164169 h 246"/>
                    <a:gd name="T32" fmla="*/ 105616177 w 2320"/>
                    <a:gd name="T33" fmla="*/ 30743120 h 246"/>
                    <a:gd name="T34" fmla="*/ 108549993 w 2320"/>
                    <a:gd name="T35" fmla="*/ 12892197 h 246"/>
                    <a:gd name="T36" fmla="*/ 143266483 w 2320"/>
                    <a:gd name="T37" fmla="*/ 991582 h 246"/>
                    <a:gd name="T38" fmla="*/ 178471875 w 2320"/>
                    <a:gd name="T39" fmla="*/ 12892197 h 246"/>
                    <a:gd name="T40" fmla="*/ 182872398 w 2320"/>
                    <a:gd name="T41" fmla="*/ 31238708 h 246"/>
                    <a:gd name="T42" fmla="*/ 169181524 w 2320"/>
                    <a:gd name="T43" fmla="*/ 39668581 h 246"/>
                    <a:gd name="T44" fmla="*/ 155001748 w 2320"/>
                    <a:gd name="T45" fmla="*/ 31734702 h 246"/>
                    <a:gd name="T46" fmla="*/ 157446259 w 2320"/>
                    <a:gd name="T47" fmla="*/ 13883780 h 246"/>
                    <a:gd name="T48" fmla="*/ 193140553 w 2320"/>
                    <a:gd name="T49" fmla="*/ 991582 h 246"/>
                    <a:gd name="T50" fmla="*/ 227857043 w 2320"/>
                    <a:gd name="T51" fmla="*/ 13388192 h 246"/>
                    <a:gd name="T52" fmla="*/ 229324153 w 2320"/>
                    <a:gd name="T53" fmla="*/ 31238708 h 246"/>
                    <a:gd name="T54" fmla="*/ 216611084 w 2320"/>
                    <a:gd name="T55" fmla="*/ 39172586 h 246"/>
                    <a:gd name="T56" fmla="*/ 202430904 w 2320"/>
                    <a:gd name="T57" fmla="*/ 31238708 h 246"/>
                    <a:gd name="T58" fmla="*/ 203898014 w 2320"/>
                    <a:gd name="T59" fmla="*/ 13883780 h 246"/>
                    <a:gd name="T60" fmla="*/ 239103406 w 2320"/>
                    <a:gd name="T61" fmla="*/ 495994 h 246"/>
                    <a:gd name="T62" fmla="*/ 275775505 w 2320"/>
                    <a:gd name="T63" fmla="*/ 13883780 h 246"/>
                    <a:gd name="T64" fmla="*/ 278220419 w 2320"/>
                    <a:gd name="T65" fmla="*/ 31238708 h 246"/>
                    <a:gd name="T66" fmla="*/ 264040643 w 2320"/>
                    <a:gd name="T67" fmla="*/ 39668581 h 246"/>
                    <a:gd name="T68" fmla="*/ 249860464 w 2320"/>
                    <a:gd name="T69" fmla="*/ 30743120 h 246"/>
                    <a:gd name="T70" fmla="*/ 253283182 w 2320"/>
                    <a:gd name="T71" fmla="*/ 13388192 h 246"/>
                    <a:gd name="T72" fmla="*/ 287999672 w 2320"/>
                    <a:gd name="T73" fmla="*/ 495994 h 246"/>
                    <a:gd name="T74" fmla="*/ 325161077 w 2320"/>
                    <a:gd name="T75" fmla="*/ 14379774 h 246"/>
                    <a:gd name="T76" fmla="*/ 328094893 w 2320"/>
                    <a:gd name="T77" fmla="*/ 32230696 h 246"/>
                    <a:gd name="T78" fmla="*/ 313914713 w 2320"/>
                    <a:gd name="T79" fmla="*/ 40660163 h 246"/>
                    <a:gd name="T80" fmla="*/ 299246035 w 2320"/>
                    <a:gd name="T81" fmla="*/ 32230696 h 246"/>
                    <a:gd name="T82" fmla="*/ 301690546 w 2320"/>
                    <a:gd name="T83" fmla="*/ 13883780 h 246"/>
                    <a:gd name="T84" fmla="*/ 336895938 w 2320"/>
                    <a:gd name="T85" fmla="*/ 0 h 246"/>
                    <a:gd name="T86" fmla="*/ 371612428 w 2320"/>
                    <a:gd name="T87" fmla="*/ 13388192 h 246"/>
                    <a:gd name="T88" fmla="*/ 376013355 w 2320"/>
                    <a:gd name="T89" fmla="*/ 31238708 h 246"/>
                    <a:gd name="T90" fmla="*/ 360366469 w 2320"/>
                    <a:gd name="T91" fmla="*/ 39668581 h 246"/>
                    <a:gd name="T92" fmla="*/ 346675191 w 2320"/>
                    <a:gd name="T93" fmla="*/ 31734702 h 246"/>
                    <a:gd name="T94" fmla="*/ 349120106 w 2320"/>
                    <a:gd name="T95" fmla="*/ 13388192 h 246"/>
                    <a:gd name="T96" fmla="*/ 377968963 w 2320"/>
                    <a:gd name="T97" fmla="*/ 0 h 2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320" h="246">
                      <a:moveTo>
                        <a:pt x="0" y="3"/>
                      </a:moveTo>
                      <a:cubicBezTo>
                        <a:pt x="31" y="16"/>
                        <a:pt x="151" y="54"/>
                        <a:pt x="186" y="84"/>
                      </a:cubicBezTo>
                      <a:cubicBezTo>
                        <a:pt x="221" y="114"/>
                        <a:pt x="220" y="160"/>
                        <a:pt x="210" y="186"/>
                      </a:cubicBezTo>
                      <a:cubicBezTo>
                        <a:pt x="200" y="212"/>
                        <a:pt x="153" y="242"/>
                        <a:pt x="126" y="243"/>
                      </a:cubicBezTo>
                      <a:cubicBezTo>
                        <a:pt x="99" y="244"/>
                        <a:pt x="57" y="218"/>
                        <a:pt x="48" y="192"/>
                      </a:cubicBezTo>
                      <a:cubicBezTo>
                        <a:pt x="39" y="166"/>
                        <a:pt x="29" y="116"/>
                        <a:pt x="69" y="84"/>
                      </a:cubicBezTo>
                      <a:cubicBezTo>
                        <a:pt x="109" y="52"/>
                        <a:pt x="218" y="3"/>
                        <a:pt x="288" y="3"/>
                      </a:cubicBezTo>
                      <a:cubicBezTo>
                        <a:pt x="358" y="3"/>
                        <a:pt x="455" y="49"/>
                        <a:pt x="492" y="81"/>
                      </a:cubicBezTo>
                      <a:cubicBezTo>
                        <a:pt x="529" y="113"/>
                        <a:pt x="520" y="168"/>
                        <a:pt x="510" y="195"/>
                      </a:cubicBezTo>
                      <a:cubicBezTo>
                        <a:pt x="500" y="222"/>
                        <a:pt x="459" y="243"/>
                        <a:pt x="432" y="243"/>
                      </a:cubicBezTo>
                      <a:cubicBezTo>
                        <a:pt x="405" y="243"/>
                        <a:pt x="357" y="222"/>
                        <a:pt x="345" y="195"/>
                      </a:cubicBezTo>
                      <a:cubicBezTo>
                        <a:pt x="333" y="168"/>
                        <a:pt x="321" y="113"/>
                        <a:pt x="360" y="81"/>
                      </a:cubicBezTo>
                      <a:cubicBezTo>
                        <a:pt x="399" y="49"/>
                        <a:pt x="504" y="3"/>
                        <a:pt x="576" y="3"/>
                      </a:cubicBezTo>
                      <a:cubicBezTo>
                        <a:pt x="648" y="3"/>
                        <a:pt x="752" y="50"/>
                        <a:pt x="792" y="81"/>
                      </a:cubicBezTo>
                      <a:cubicBezTo>
                        <a:pt x="832" y="112"/>
                        <a:pt x="826" y="162"/>
                        <a:pt x="816" y="189"/>
                      </a:cubicBezTo>
                      <a:cubicBezTo>
                        <a:pt x="806" y="216"/>
                        <a:pt x="760" y="244"/>
                        <a:pt x="732" y="243"/>
                      </a:cubicBezTo>
                      <a:cubicBezTo>
                        <a:pt x="704" y="242"/>
                        <a:pt x="659" y="213"/>
                        <a:pt x="648" y="186"/>
                      </a:cubicBezTo>
                      <a:cubicBezTo>
                        <a:pt x="637" y="159"/>
                        <a:pt x="627" y="108"/>
                        <a:pt x="666" y="78"/>
                      </a:cubicBezTo>
                      <a:cubicBezTo>
                        <a:pt x="705" y="48"/>
                        <a:pt x="808" y="6"/>
                        <a:pt x="879" y="6"/>
                      </a:cubicBezTo>
                      <a:cubicBezTo>
                        <a:pt x="950" y="6"/>
                        <a:pt x="1055" y="48"/>
                        <a:pt x="1095" y="78"/>
                      </a:cubicBezTo>
                      <a:cubicBezTo>
                        <a:pt x="1135" y="108"/>
                        <a:pt x="1131" y="162"/>
                        <a:pt x="1122" y="189"/>
                      </a:cubicBezTo>
                      <a:cubicBezTo>
                        <a:pt x="1113" y="216"/>
                        <a:pt x="1066" y="240"/>
                        <a:pt x="1038" y="240"/>
                      </a:cubicBezTo>
                      <a:cubicBezTo>
                        <a:pt x="1010" y="240"/>
                        <a:pt x="963" y="218"/>
                        <a:pt x="951" y="192"/>
                      </a:cubicBezTo>
                      <a:cubicBezTo>
                        <a:pt x="939" y="166"/>
                        <a:pt x="927" y="115"/>
                        <a:pt x="966" y="84"/>
                      </a:cubicBezTo>
                      <a:cubicBezTo>
                        <a:pt x="1005" y="53"/>
                        <a:pt x="1113" y="6"/>
                        <a:pt x="1185" y="6"/>
                      </a:cubicBezTo>
                      <a:cubicBezTo>
                        <a:pt x="1257" y="6"/>
                        <a:pt x="1361" y="50"/>
                        <a:pt x="1398" y="81"/>
                      </a:cubicBezTo>
                      <a:cubicBezTo>
                        <a:pt x="1435" y="112"/>
                        <a:pt x="1418" y="163"/>
                        <a:pt x="1407" y="189"/>
                      </a:cubicBezTo>
                      <a:cubicBezTo>
                        <a:pt x="1396" y="215"/>
                        <a:pt x="1356" y="237"/>
                        <a:pt x="1329" y="237"/>
                      </a:cubicBezTo>
                      <a:cubicBezTo>
                        <a:pt x="1302" y="237"/>
                        <a:pt x="1255" y="214"/>
                        <a:pt x="1242" y="189"/>
                      </a:cubicBezTo>
                      <a:cubicBezTo>
                        <a:pt x="1229" y="164"/>
                        <a:pt x="1214" y="115"/>
                        <a:pt x="1251" y="84"/>
                      </a:cubicBezTo>
                      <a:cubicBezTo>
                        <a:pt x="1288" y="53"/>
                        <a:pt x="1394" y="3"/>
                        <a:pt x="1467" y="3"/>
                      </a:cubicBezTo>
                      <a:cubicBezTo>
                        <a:pt x="1540" y="3"/>
                        <a:pt x="1652" y="53"/>
                        <a:pt x="1692" y="84"/>
                      </a:cubicBezTo>
                      <a:cubicBezTo>
                        <a:pt x="1732" y="115"/>
                        <a:pt x="1719" y="163"/>
                        <a:pt x="1707" y="189"/>
                      </a:cubicBezTo>
                      <a:cubicBezTo>
                        <a:pt x="1695" y="215"/>
                        <a:pt x="1649" y="240"/>
                        <a:pt x="1620" y="240"/>
                      </a:cubicBezTo>
                      <a:cubicBezTo>
                        <a:pt x="1591" y="240"/>
                        <a:pt x="1544" y="212"/>
                        <a:pt x="1533" y="186"/>
                      </a:cubicBezTo>
                      <a:cubicBezTo>
                        <a:pt x="1522" y="160"/>
                        <a:pt x="1515" y="112"/>
                        <a:pt x="1554" y="81"/>
                      </a:cubicBezTo>
                      <a:cubicBezTo>
                        <a:pt x="1593" y="50"/>
                        <a:pt x="1694" y="2"/>
                        <a:pt x="1767" y="3"/>
                      </a:cubicBezTo>
                      <a:cubicBezTo>
                        <a:pt x="1840" y="4"/>
                        <a:pt x="1954" y="55"/>
                        <a:pt x="1995" y="87"/>
                      </a:cubicBezTo>
                      <a:cubicBezTo>
                        <a:pt x="2036" y="119"/>
                        <a:pt x="2025" y="168"/>
                        <a:pt x="2013" y="195"/>
                      </a:cubicBezTo>
                      <a:cubicBezTo>
                        <a:pt x="2001" y="222"/>
                        <a:pt x="1955" y="246"/>
                        <a:pt x="1926" y="246"/>
                      </a:cubicBezTo>
                      <a:cubicBezTo>
                        <a:pt x="1897" y="246"/>
                        <a:pt x="1848" y="222"/>
                        <a:pt x="1836" y="195"/>
                      </a:cubicBezTo>
                      <a:cubicBezTo>
                        <a:pt x="1824" y="168"/>
                        <a:pt x="1813" y="116"/>
                        <a:pt x="1851" y="84"/>
                      </a:cubicBezTo>
                      <a:cubicBezTo>
                        <a:pt x="1889" y="52"/>
                        <a:pt x="1996" y="0"/>
                        <a:pt x="2067" y="0"/>
                      </a:cubicBezTo>
                      <a:cubicBezTo>
                        <a:pt x="2138" y="0"/>
                        <a:pt x="2240" y="50"/>
                        <a:pt x="2280" y="81"/>
                      </a:cubicBezTo>
                      <a:cubicBezTo>
                        <a:pt x="2320" y="112"/>
                        <a:pt x="2319" y="162"/>
                        <a:pt x="2307" y="189"/>
                      </a:cubicBezTo>
                      <a:cubicBezTo>
                        <a:pt x="2295" y="216"/>
                        <a:pt x="2241" y="240"/>
                        <a:pt x="2211" y="240"/>
                      </a:cubicBezTo>
                      <a:cubicBezTo>
                        <a:pt x="2181" y="240"/>
                        <a:pt x="2139" y="218"/>
                        <a:pt x="2127" y="192"/>
                      </a:cubicBezTo>
                      <a:cubicBezTo>
                        <a:pt x="2115" y="166"/>
                        <a:pt x="2110" y="113"/>
                        <a:pt x="2142" y="81"/>
                      </a:cubicBezTo>
                      <a:cubicBezTo>
                        <a:pt x="2174" y="49"/>
                        <a:pt x="2282" y="17"/>
                        <a:pt x="2319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" name="Freeform 5"/>
                <p:cNvSpPr>
                  <a:spLocks noChangeAspect="1"/>
                </p:cNvSpPr>
                <p:nvPr/>
              </p:nvSpPr>
              <p:spPr bwMode="auto">
                <a:xfrm rot="13896716">
                  <a:off x="4017187" y="2369611"/>
                  <a:ext cx="1513938" cy="161658"/>
                </a:xfrm>
                <a:custGeom>
                  <a:avLst/>
                  <a:gdLst>
                    <a:gd name="T0" fmla="*/ 0 w 2320"/>
                    <a:gd name="T1" fmla="*/ 495994 h 246"/>
                    <a:gd name="T2" fmla="*/ 30315564 w 2320"/>
                    <a:gd name="T3" fmla="*/ 13883780 h 246"/>
                    <a:gd name="T4" fmla="*/ 34227588 w 2320"/>
                    <a:gd name="T5" fmla="*/ 30743120 h 246"/>
                    <a:gd name="T6" fmla="*/ 20536311 w 2320"/>
                    <a:gd name="T7" fmla="*/ 40164169 h 246"/>
                    <a:gd name="T8" fmla="*/ 7823241 w 2320"/>
                    <a:gd name="T9" fmla="*/ 31734702 h 246"/>
                    <a:gd name="T10" fmla="*/ 11246363 w 2320"/>
                    <a:gd name="T11" fmla="*/ 13883780 h 246"/>
                    <a:gd name="T12" fmla="*/ 46940657 w 2320"/>
                    <a:gd name="T13" fmla="*/ 495994 h 246"/>
                    <a:gd name="T14" fmla="*/ 80190038 w 2320"/>
                    <a:gd name="T15" fmla="*/ 13388192 h 246"/>
                    <a:gd name="T16" fmla="*/ 83123854 w 2320"/>
                    <a:gd name="T17" fmla="*/ 32230696 h 246"/>
                    <a:gd name="T18" fmla="*/ 70410784 w 2320"/>
                    <a:gd name="T19" fmla="*/ 40164169 h 246"/>
                    <a:gd name="T20" fmla="*/ 56231009 w 2320"/>
                    <a:gd name="T21" fmla="*/ 32230696 h 246"/>
                    <a:gd name="T22" fmla="*/ 58675519 w 2320"/>
                    <a:gd name="T23" fmla="*/ 13388192 h 246"/>
                    <a:gd name="T24" fmla="*/ 93880911 w 2320"/>
                    <a:gd name="T25" fmla="*/ 495994 h 246"/>
                    <a:gd name="T26" fmla="*/ 129086303 w 2320"/>
                    <a:gd name="T27" fmla="*/ 13388192 h 246"/>
                    <a:gd name="T28" fmla="*/ 132998328 w 2320"/>
                    <a:gd name="T29" fmla="*/ 31238708 h 246"/>
                    <a:gd name="T30" fmla="*/ 119307050 w 2320"/>
                    <a:gd name="T31" fmla="*/ 40164169 h 246"/>
                    <a:gd name="T32" fmla="*/ 105616177 w 2320"/>
                    <a:gd name="T33" fmla="*/ 30743120 h 246"/>
                    <a:gd name="T34" fmla="*/ 108549993 w 2320"/>
                    <a:gd name="T35" fmla="*/ 12892197 h 246"/>
                    <a:gd name="T36" fmla="*/ 143266483 w 2320"/>
                    <a:gd name="T37" fmla="*/ 991582 h 246"/>
                    <a:gd name="T38" fmla="*/ 178471875 w 2320"/>
                    <a:gd name="T39" fmla="*/ 12892197 h 246"/>
                    <a:gd name="T40" fmla="*/ 182872398 w 2320"/>
                    <a:gd name="T41" fmla="*/ 31238708 h 246"/>
                    <a:gd name="T42" fmla="*/ 169181524 w 2320"/>
                    <a:gd name="T43" fmla="*/ 39668581 h 246"/>
                    <a:gd name="T44" fmla="*/ 155001748 w 2320"/>
                    <a:gd name="T45" fmla="*/ 31734702 h 246"/>
                    <a:gd name="T46" fmla="*/ 157446259 w 2320"/>
                    <a:gd name="T47" fmla="*/ 13883780 h 246"/>
                    <a:gd name="T48" fmla="*/ 193140553 w 2320"/>
                    <a:gd name="T49" fmla="*/ 991582 h 246"/>
                    <a:gd name="T50" fmla="*/ 227857043 w 2320"/>
                    <a:gd name="T51" fmla="*/ 13388192 h 246"/>
                    <a:gd name="T52" fmla="*/ 229324153 w 2320"/>
                    <a:gd name="T53" fmla="*/ 31238708 h 246"/>
                    <a:gd name="T54" fmla="*/ 216611084 w 2320"/>
                    <a:gd name="T55" fmla="*/ 39172586 h 246"/>
                    <a:gd name="T56" fmla="*/ 202430904 w 2320"/>
                    <a:gd name="T57" fmla="*/ 31238708 h 246"/>
                    <a:gd name="T58" fmla="*/ 203898014 w 2320"/>
                    <a:gd name="T59" fmla="*/ 13883780 h 246"/>
                    <a:gd name="T60" fmla="*/ 239103406 w 2320"/>
                    <a:gd name="T61" fmla="*/ 495994 h 246"/>
                    <a:gd name="T62" fmla="*/ 275775505 w 2320"/>
                    <a:gd name="T63" fmla="*/ 13883780 h 246"/>
                    <a:gd name="T64" fmla="*/ 278220419 w 2320"/>
                    <a:gd name="T65" fmla="*/ 31238708 h 246"/>
                    <a:gd name="T66" fmla="*/ 264040643 w 2320"/>
                    <a:gd name="T67" fmla="*/ 39668581 h 246"/>
                    <a:gd name="T68" fmla="*/ 249860464 w 2320"/>
                    <a:gd name="T69" fmla="*/ 30743120 h 246"/>
                    <a:gd name="T70" fmla="*/ 253283182 w 2320"/>
                    <a:gd name="T71" fmla="*/ 13388192 h 246"/>
                    <a:gd name="T72" fmla="*/ 287999672 w 2320"/>
                    <a:gd name="T73" fmla="*/ 495994 h 246"/>
                    <a:gd name="T74" fmla="*/ 325161077 w 2320"/>
                    <a:gd name="T75" fmla="*/ 14379774 h 246"/>
                    <a:gd name="T76" fmla="*/ 328094893 w 2320"/>
                    <a:gd name="T77" fmla="*/ 32230696 h 246"/>
                    <a:gd name="T78" fmla="*/ 313914713 w 2320"/>
                    <a:gd name="T79" fmla="*/ 40660163 h 246"/>
                    <a:gd name="T80" fmla="*/ 299246035 w 2320"/>
                    <a:gd name="T81" fmla="*/ 32230696 h 246"/>
                    <a:gd name="T82" fmla="*/ 301690546 w 2320"/>
                    <a:gd name="T83" fmla="*/ 13883780 h 246"/>
                    <a:gd name="T84" fmla="*/ 336895938 w 2320"/>
                    <a:gd name="T85" fmla="*/ 0 h 246"/>
                    <a:gd name="T86" fmla="*/ 371612428 w 2320"/>
                    <a:gd name="T87" fmla="*/ 13388192 h 246"/>
                    <a:gd name="T88" fmla="*/ 376013355 w 2320"/>
                    <a:gd name="T89" fmla="*/ 31238708 h 246"/>
                    <a:gd name="T90" fmla="*/ 360366469 w 2320"/>
                    <a:gd name="T91" fmla="*/ 39668581 h 246"/>
                    <a:gd name="T92" fmla="*/ 346675191 w 2320"/>
                    <a:gd name="T93" fmla="*/ 31734702 h 246"/>
                    <a:gd name="T94" fmla="*/ 349120106 w 2320"/>
                    <a:gd name="T95" fmla="*/ 13388192 h 246"/>
                    <a:gd name="T96" fmla="*/ 377968963 w 2320"/>
                    <a:gd name="T97" fmla="*/ 0 h 2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320" h="246">
                      <a:moveTo>
                        <a:pt x="0" y="3"/>
                      </a:moveTo>
                      <a:cubicBezTo>
                        <a:pt x="31" y="16"/>
                        <a:pt x="151" y="54"/>
                        <a:pt x="186" y="84"/>
                      </a:cubicBezTo>
                      <a:cubicBezTo>
                        <a:pt x="221" y="114"/>
                        <a:pt x="220" y="160"/>
                        <a:pt x="210" y="186"/>
                      </a:cubicBezTo>
                      <a:cubicBezTo>
                        <a:pt x="200" y="212"/>
                        <a:pt x="153" y="242"/>
                        <a:pt x="126" y="243"/>
                      </a:cubicBezTo>
                      <a:cubicBezTo>
                        <a:pt x="99" y="244"/>
                        <a:pt x="57" y="218"/>
                        <a:pt x="48" y="192"/>
                      </a:cubicBezTo>
                      <a:cubicBezTo>
                        <a:pt x="39" y="166"/>
                        <a:pt x="29" y="116"/>
                        <a:pt x="69" y="84"/>
                      </a:cubicBezTo>
                      <a:cubicBezTo>
                        <a:pt x="109" y="52"/>
                        <a:pt x="218" y="3"/>
                        <a:pt x="288" y="3"/>
                      </a:cubicBezTo>
                      <a:cubicBezTo>
                        <a:pt x="358" y="3"/>
                        <a:pt x="455" y="49"/>
                        <a:pt x="492" y="81"/>
                      </a:cubicBezTo>
                      <a:cubicBezTo>
                        <a:pt x="529" y="113"/>
                        <a:pt x="520" y="168"/>
                        <a:pt x="510" y="195"/>
                      </a:cubicBezTo>
                      <a:cubicBezTo>
                        <a:pt x="500" y="222"/>
                        <a:pt x="459" y="243"/>
                        <a:pt x="432" y="243"/>
                      </a:cubicBezTo>
                      <a:cubicBezTo>
                        <a:pt x="405" y="243"/>
                        <a:pt x="357" y="222"/>
                        <a:pt x="345" y="195"/>
                      </a:cubicBezTo>
                      <a:cubicBezTo>
                        <a:pt x="333" y="168"/>
                        <a:pt x="321" y="113"/>
                        <a:pt x="360" y="81"/>
                      </a:cubicBezTo>
                      <a:cubicBezTo>
                        <a:pt x="399" y="49"/>
                        <a:pt x="504" y="3"/>
                        <a:pt x="576" y="3"/>
                      </a:cubicBezTo>
                      <a:cubicBezTo>
                        <a:pt x="648" y="3"/>
                        <a:pt x="752" y="50"/>
                        <a:pt x="792" y="81"/>
                      </a:cubicBezTo>
                      <a:cubicBezTo>
                        <a:pt x="832" y="112"/>
                        <a:pt x="826" y="162"/>
                        <a:pt x="816" y="189"/>
                      </a:cubicBezTo>
                      <a:cubicBezTo>
                        <a:pt x="806" y="216"/>
                        <a:pt x="760" y="244"/>
                        <a:pt x="732" y="243"/>
                      </a:cubicBezTo>
                      <a:cubicBezTo>
                        <a:pt x="704" y="242"/>
                        <a:pt x="659" y="213"/>
                        <a:pt x="648" y="186"/>
                      </a:cubicBezTo>
                      <a:cubicBezTo>
                        <a:pt x="637" y="159"/>
                        <a:pt x="627" y="108"/>
                        <a:pt x="666" y="78"/>
                      </a:cubicBezTo>
                      <a:cubicBezTo>
                        <a:pt x="705" y="48"/>
                        <a:pt x="808" y="6"/>
                        <a:pt x="879" y="6"/>
                      </a:cubicBezTo>
                      <a:cubicBezTo>
                        <a:pt x="950" y="6"/>
                        <a:pt x="1055" y="48"/>
                        <a:pt x="1095" y="78"/>
                      </a:cubicBezTo>
                      <a:cubicBezTo>
                        <a:pt x="1135" y="108"/>
                        <a:pt x="1131" y="162"/>
                        <a:pt x="1122" y="189"/>
                      </a:cubicBezTo>
                      <a:cubicBezTo>
                        <a:pt x="1113" y="216"/>
                        <a:pt x="1066" y="240"/>
                        <a:pt x="1038" y="240"/>
                      </a:cubicBezTo>
                      <a:cubicBezTo>
                        <a:pt x="1010" y="240"/>
                        <a:pt x="963" y="218"/>
                        <a:pt x="951" y="192"/>
                      </a:cubicBezTo>
                      <a:cubicBezTo>
                        <a:pt x="939" y="166"/>
                        <a:pt x="927" y="115"/>
                        <a:pt x="966" y="84"/>
                      </a:cubicBezTo>
                      <a:cubicBezTo>
                        <a:pt x="1005" y="53"/>
                        <a:pt x="1113" y="6"/>
                        <a:pt x="1185" y="6"/>
                      </a:cubicBezTo>
                      <a:cubicBezTo>
                        <a:pt x="1257" y="6"/>
                        <a:pt x="1361" y="50"/>
                        <a:pt x="1398" y="81"/>
                      </a:cubicBezTo>
                      <a:cubicBezTo>
                        <a:pt x="1435" y="112"/>
                        <a:pt x="1418" y="163"/>
                        <a:pt x="1407" y="189"/>
                      </a:cubicBezTo>
                      <a:cubicBezTo>
                        <a:pt x="1396" y="215"/>
                        <a:pt x="1356" y="237"/>
                        <a:pt x="1329" y="237"/>
                      </a:cubicBezTo>
                      <a:cubicBezTo>
                        <a:pt x="1302" y="237"/>
                        <a:pt x="1255" y="214"/>
                        <a:pt x="1242" y="189"/>
                      </a:cubicBezTo>
                      <a:cubicBezTo>
                        <a:pt x="1229" y="164"/>
                        <a:pt x="1214" y="115"/>
                        <a:pt x="1251" y="84"/>
                      </a:cubicBezTo>
                      <a:cubicBezTo>
                        <a:pt x="1288" y="53"/>
                        <a:pt x="1394" y="3"/>
                        <a:pt x="1467" y="3"/>
                      </a:cubicBezTo>
                      <a:cubicBezTo>
                        <a:pt x="1540" y="3"/>
                        <a:pt x="1652" y="53"/>
                        <a:pt x="1692" y="84"/>
                      </a:cubicBezTo>
                      <a:cubicBezTo>
                        <a:pt x="1732" y="115"/>
                        <a:pt x="1719" y="163"/>
                        <a:pt x="1707" y="189"/>
                      </a:cubicBezTo>
                      <a:cubicBezTo>
                        <a:pt x="1695" y="215"/>
                        <a:pt x="1649" y="240"/>
                        <a:pt x="1620" y="240"/>
                      </a:cubicBezTo>
                      <a:cubicBezTo>
                        <a:pt x="1591" y="240"/>
                        <a:pt x="1544" y="212"/>
                        <a:pt x="1533" y="186"/>
                      </a:cubicBezTo>
                      <a:cubicBezTo>
                        <a:pt x="1522" y="160"/>
                        <a:pt x="1515" y="112"/>
                        <a:pt x="1554" y="81"/>
                      </a:cubicBezTo>
                      <a:cubicBezTo>
                        <a:pt x="1593" y="50"/>
                        <a:pt x="1694" y="2"/>
                        <a:pt x="1767" y="3"/>
                      </a:cubicBezTo>
                      <a:cubicBezTo>
                        <a:pt x="1840" y="4"/>
                        <a:pt x="1954" y="55"/>
                        <a:pt x="1995" y="87"/>
                      </a:cubicBezTo>
                      <a:cubicBezTo>
                        <a:pt x="2036" y="119"/>
                        <a:pt x="2025" y="168"/>
                        <a:pt x="2013" y="195"/>
                      </a:cubicBezTo>
                      <a:cubicBezTo>
                        <a:pt x="2001" y="222"/>
                        <a:pt x="1955" y="246"/>
                        <a:pt x="1926" y="246"/>
                      </a:cubicBezTo>
                      <a:cubicBezTo>
                        <a:pt x="1897" y="246"/>
                        <a:pt x="1848" y="222"/>
                        <a:pt x="1836" y="195"/>
                      </a:cubicBezTo>
                      <a:cubicBezTo>
                        <a:pt x="1824" y="168"/>
                        <a:pt x="1813" y="116"/>
                        <a:pt x="1851" y="84"/>
                      </a:cubicBezTo>
                      <a:cubicBezTo>
                        <a:pt x="1889" y="52"/>
                        <a:pt x="1996" y="0"/>
                        <a:pt x="2067" y="0"/>
                      </a:cubicBezTo>
                      <a:cubicBezTo>
                        <a:pt x="2138" y="0"/>
                        <a:pt x="2240" y="50"/>
                        <a:pt x="2280" y="81"/>
                      </a:cubicBezTo>
                      <a:cubicBezTo>
                        <a:pt x="2320" y="112"/>
                        <a:pt x="2319" y="162"/>
                        <a:pt x="2307" y="189"/>
                      </a:cubicBezTo>
                      <a:cubicBezTo>
                        <a:pt x="2295" y="216"/>
                        <a:pt x="2241" y="240"/>
                        <a:pt x="2211" y="240"/>
                      </a:cubicBezTo>
                      <a:cubicBezTo>
                        <a:pt x="2181" y="240"/>
                        <a:pt x="2139" y="218"/>
                        <a:pt x="2127" y="192"/>
                      </a:cubicBezTo>
                      <a:cubicBezTo>
                        <a:pt x="2115" y="166"/>
                        <a:pt x="2110" y="113"/>
                        <a:pt x="2142" y="81"/>
                      </a:cubicBezTo>
                      <a:cubicBezTo>
                        <a:pt x="2174" y="49"/>
                        <a:pt x="2282" y="17"/>
                        <a:pt x="2319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40" name="グループ化 39"/>
                <p:cNvGrpSpPr/>
                <p:nvPr/>
              </p:nvGrpSpPr>
              <p:grpSpPr>
                <a:xfrm>
                  <a:off x="4093409" y="1673146"/>
                  <a:ext cx="327309" cy="297554"/>
                  <a:chOff x="1907704" y="3429000"/>
                  <a:chExt cx="360040" cy="360040"/>
                </a:xfrm>
              </p:grpSpPr>
              <p:sp>
                <p:nvSpPr>
                  <p:cNvPr id="42" name="円/楕円 41"/>
                  <p:cNvSpPr/>
                  <p:nvPr/>
                </p:nvSpPr>
                <p:spPr>
                  <a:xfrm>
                    <a:off x="1907704" y="3429000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43" name="直線コネクタ 42"/>
                  <p:cNvCxnSpPr>
                    <a:stCxn id="42" idx="1"/>
                    <a:endCxn id="42" idx="5"/>
                  </p:cNvCxnSpPr>
                  <p:nvPr/>
                </p:nvCxnSpPr>
                <p:spPr>
                  <a:xfrm>
                    <a:off x="1960431" y="3481727"/>
                    <a:ext cx="254586" cy="25458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43"/>
                  <p:cNvCxnSpPr>
                    <a:stCxn id="42" idx="3"/>
                    <a:endCxn id="42" idx="7"/>
                  </p:cNvCxnSpPr>
                  <p:nvPr/>
                </p:nvCxnSpPr>
                <p:spPr>
                  <a:xfrm flipV="1">
                    <a:off x="1960431" y="3481727"/>
                    <a:ext cx="254586" cy="25458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Freeform 5"/>
              <p:cNvSpPr>
                <a:spLocks noChangeAspect="1"/>
              </p:cNvSpPr>
              <p:nvPr/>
            </p:nvSpPr>
            <p:spPr bwMode="auto">
              <a:xfrm rot="13896716">
                <a:off x="5572018" y="4253867"/>
                <a:ext cx="1078923" cy="121652"/>
              </a:xfrm>
              <a:custGeom>
                <a:avLst/>
                <a:gdLst>
                  <a:gd name="T0" fmla="*/ 0 w 2320"/>
                  <a:gd name="T1" fmla="*/ 495994 h 246"/>
                  <a:gd name="T2" fmla="*/ 30315564 w 2320"/>
                  <a:gd name="T3" fmla="*/ 13883780 h 246"/>
                  <a:gd name="T4" fmla="*/ 34227588 w 2320"/>
                  <a:gd name="T5" fmla="*/ 30743120 h 246"/>
                  <a:gd name="T6" fmla="*/ 20536311 w 2320"/>
                  <a:gd name="T7" fmla="*/ 40164169 h 246"/>
                  <a:gd name="T8" fmla="*/ 7823241 w 2320"/>
                  <a:gd name="T9" fmla="*/ 31734702 h 246"/>
                  <a:gd name="T10" fmla="*/ 11246363 w 2320"/>
                  <a:gd name="T11" fmla="*/ 13883780 h 246"/>
                  <a:gd name="T12" fmla="*/ 46940657 w 2320"/>
                  <a:gd name="T13" fmla="*/ 495994 h 246"/>
                  <a:gd name="T14" fmla="*/ 80190038 w 2320"/>
                  <a:gd name="T15" fmla="*/ 13388192 h 246"/>
                  <a:gd name="T16" fmla="*/ 83123854 w 2320"/>
                  <a:gd name="T17" fmla="*/ 32230696 h 246"/>
                  <a:gd name="T18" fmla="*/ 70410784 w 2320"/>
                  <a:gd name="T19" fmla="*/ 40164169 h 246"/>
                  <a:gd name="T20" fmla="*/ 56231009 w 2320"/>
                  <a:gd name="T21" fmla="*/ 32230696 h 246"/>
                  <a:gd name="T22" fmla="*/ 58675519 w 2320"/>
                  <a:gd name="T23" fmla="*/ 13388192 h 246"/>
                  <a:gd name="T24" fmla="*/ 93880911 w 2320"/>
                  <a:gd name="T25" fmla="*/ 495994 h 246"/>
                  <a:gd name="T26" fmla="*/ 129086303 w 2320"/>
                  <a:gd name="T27" fmla="*/ 13388192 h 246"/>
                  <a:gd name="T28" fmla="*/ 132998328 w 2320"/>
                  <a:gd name="T29" fmla="*/ 31238708 h 246"/>
                  <a:gd name="T30" fmla="*/ 119307050 w 2320"/>
                  <a:gd name="T31" fmla="*/ 40164169 h 246"/>
                  <a:gd name="T32" fmla="*/ 105616177 w 2320"/>
                  <a:gd name="T33" fmla="*/ 30743120 h 246"/>
                  <a:gd name="T34" fmla="*/ 108549993 w 2320"/>
                  <a:gd name="T35" fmla="*/ 12892197 h 246"/>
                  <a:gd name="T36" fmla="*/ 143266483 w 2320"/>
                  <a:gd name="T37" fmla="*/ 991582 h 246"/>
                  <a:gd name="T38" fmla="*/ 178471875 w 2320"/>
                  <a:gd name="T39" fmla="*/ 12892197 h 246"/>
                  <a:gd name="T40" fmla="*/ 182872398 w 2320"/>
                  <a:gd name="T41" fmla="*/ 31238708 h 246"/>
                  <a:gd name="T42" fmla="*/ 169181524 w 2320"/>
                  <a:gd name="T43" fmla="*/ 39668581 h 246"/>
                  <a:gd name="T44" fmla="*/ 155001748 w 2320"/>
                  <a:gd name="T45" fmla="*/ 31734702 h 246"/>
                  <a:gd name="T46" fmla="*/ 157446259 w 2320"/>
                  <a:gd name="T47" fmla="*/ 13883780 h 246"/>
                  <a:gd name="T48" fmla="*/ 193140553 w 2320"/>
                  <a:gd name="T49" fmla="*/ 991582 h 246"/>
                  <a:gd name="T50" fmla="*/ 227857043 w 2320"/>
                  <a:gd name="T51" fmla="*/ 13388192 h 246"/>
                  <a:gd name="T52" fmla="*/ 229324153 w 2320"/>
                  <a:gd name="T53" fmla="*/ 31238708 h 246"/>
                  <a:gd name="T54" fmla="*/ 216611084 w 2320"/>
                  <a:gd name="T55" fmla="*/ 39172586 h 246"/>
                  <a:gd name="T56" fmla="*/ 202430904 w 2320"/>
                  <a:gd name="T57" fmla="*/ 31238708 h 246"/>
                  <a:gd name="T58" fmla="*/ 203898014 w 2320"/>
                  <a:gd name="T59" fmla="*/ 13883780 h 246"/>
                  <a:gd name="T60" fmla="*/ 239103406 w 2320"/>
                  <a:gd name="T61" fmla="*/ 495994 h 246"/>
                  <a:gd name="T62" fmla="*/ 275775505 w 2320"/>
                  <a:gd name="T63" fmla="*/ 13883780 h 246"/>
                  <a:gd name="T64" fmla="*/ 278220419 w 2320"/>
                  <a:gd name="T65" fmla="*/ 31238708 h 246"/>
                  <a:gd name="T66" fmla="*/ 264040643 w 2320"/>
                  <a:gd name="T67" fmla="*/ 39668581 h 246"/>
                  <a:gd name="T68" fmla="*/ 249860464 w 2320"/>
                  <a:gd name="T69" fmla="*/ 30743120 h 246"/>
                  <a:gd name="T70" fmla="*/ 253283182 w 2320"/>
                  <a:gd name="T71" fmla="*/ 13388192 h 246"/>
                  <a:gd name="T72" fmla="*/ 287999672 w 2320"/>
                  <a:gd name="T73" fmla="*/ 495994 h 246"/>
                  <a:gd name="T74" fmla="*/ 325161077 w 2320"/>
                  <a:gd name="T75" fmla="*/ 14379774 h 246"/>
                  <a:gd name="T76" fmla="*/ 328094893 w 2320"/>
                  <a:gd name="T77" fmla="*/ 32230696 h 246"/>
                  <a:gd name="T78" fmla="*/ 313914713 w 2320"/>
                  <a:gd name="T79" fmla="*/ 40660163 h 246"/>
                  <a:gd name="T80" fmla="*/ 299246035 w 2320"/>
                  <a:gd name="T81" fmla="*/ 32230696 h 246"/>
                  <a:gd name="T82" fmla="*/ 301690546 w 2320"/>
                  <a:gd name="T83" fmla="*/ 13883780 h 246"/>
                  <a:gd name="T84" fmla="*/ 336895938 w 2320"/>
                  <a:gd name="T85" fmla="*/ 0 h 246"/>
                  <a:gd name="T86" fmla="*/ 371612428 w 2320"/>
                  <a:gd name="T87" fmla="*/ 13388192 h 246"/>
                  <a:gd name="T88" fmla="*/ 376013355 w 2320"/>
                  <a:gd name="T89" fmla="*/ 31238708 h 246"/>
                  <a:gd name="T90" fmla="*/ 360366469 w 2320"/>
                  <a:gd name="T91" fmla="*/ 39668581 h 246"/>
                  <a:gd name="T92" fmla="*/ 346675191 w 2320"/>
                  <a:gd name="T93" fmla="*/ 31734702 h 246"/>
                  <a:gd name="T94" fmla="*/ 349120106 w 2320"/>
                  <a:gd name="T95" fmla="*/ 13388192 h 246"/>
                  <a:gd name="T96" fmla="*/ 377968963 w 2320"/>
                  <a:gd name="T97" fmla="*/ 0 h 2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0" h="246">
                    <a:moveTo>
                      <a:pt x="0" y="3"/>
                    </a:moveTo>
                    <a:cubicBezTo>
                      <a:pt x="31" y="16"/>
                      <a:pt x="151" y="54"/>
                      <a:pt x="186" y="84"/>
                    </a:cubicBezTo>
                    <a:cubicBezTo>
                      <a:pt x="221" y="114"/>
                      <a:pt x="220" y="160"/>
                      <a:pt x="210" y="186"/>
                    </a:cubicBezTo>
                    <a:cubicBezTo>
                      <a:pt x="200" y="212"/>
                      <a:pt x="153" y="242"/>
                      <a:pt x="126" y="243"/>
                    </a:cubicBezTo>
                    <a:cubicBezTo>
                      <a:pt x="99" y="244"/>
                      <a:pt x="57" y="218"/>
                      <a:pt x="48" y="192"/>
                    </a:cubicBezTo>
                    <a:cubicBezTo>
                      <a:pt x="39" y="166"/>
                      <a:pt x="29" y="116"/>
                      <a:pt x="69" y="84"/>
                    </a:cubicBezTo>
                    <a:cubicBezTo>
                      <a:pt x="109" y="52"/>
                      <a:pt x="218" y="3"/>
                      <a:pt x="288" y="3"/>
                    </a:cubicBezTo>
                    <a:cubicBezTo>
                      <a:pt x="358" y="3"/>
                      <a:pt x="455" y="49"/>
                      <a:pt x="492" y="81"/>
                    </a:cubicBezTo>
                    <a:cubicBezTo>
                      <a:pt x="529" y="113"/>
                      <a:pt x="520" y="168"/>
                      <a:pt x="510" y="195"/>
                    </a:cubicBezTo>
                    <a:cubicBezTo>
                      <a:pt x="500" y="222"/>
                      <a:pt x="459" y="243"/>
                      <a:pt x="432" y="243"/>
                    </a:cubicBezTo>
                    <a:cubicBezTo>
                      <a:pt x="405" y="243"/>
                      <a:pt x="357" y="222"/>
                      <a:pt x="345" y="195"/>
                    </a:cubicBezTo>
                    <a:cubicBezTo>
                      <a:pt x="333" y="168"/>
                      <a:pt x="321" y="113"/>
                      <a:pt x="360" y="81"/>
                    </a:cubicBezTo>
                    <a:cubicBezTo>
                      <a:pt x="399" y="49"/>
                      <a:pt x="504" y="3"/>
                      <a:pt x="576" y="3"/>
                    </a:cubicBezTo>
                    <a:cubicBezTo>
                      <a:pt x="648" y="3"/>
                      <a:pt x="752" y="50"/>
                      <a:pt x="792" y="81"/>
                    </a:cubicBezTo>
                    <a:cubicBezTo>
                      <a:pt x="832" y="112"/>
                      <a:pt x="826" y="162"/>
                      <a:pt x="816" y="189"/>
                    </a:cubicBezTo>
                    <a:cubicBezTo>
                      <a:pt x="806" y="216"/>
                      <a:pt x="760" y="244"/>
                      <a:pt x="732" y="243"/>
                    </a:cubicBezTo>
                    <a:cubicBezTo>
                      <a:pt x="704" y="242"/>
                      <a:pt x="659" y="213"/>
                      <a:pt x="648" y="186"/>
                    </a:cubicBezTo>
                    <a:cubicBezTo>
                      <a:pt x="637" y="159"/>
                      <a:pt x="627" y="108"/>
                      <a:pt x="666" y="78"/>
                    </a:cubicBezTo>
                    <a:cubicBezTo>
                      <a:pt x="705" y="48"/>
                      <a:pt x="808" y="6"/>
                      <a:pt x="879" y="6"/>
                    </a:cubicBezTo>
                    <a:cubicBezTo>
                      <a:pt x="950" y="6"/>
                      <a:pt x="1055" y="48"/>
                      <a:pt x="1095" y="78"/>
                    </a:cubicBezTo>
                    <a:cubicBezTo>
                      <a:pt x="1135" y="108"/>
                      <a:pt x="1131" y="162"/>
                      <a:pt x="1122" y="189"/>
                    </a:cubicBezTo>
                    <a:cubicBezTo>
                      <a:pt x="1113" y="216"/>
                      <a:pt x="1066" y="240"/>
                      <a:pt x="1038" y="240"/>
                    </a:cubicBezTo>
                    <a:cubicBezTo>
                      <a:pt x="1010" y="240"/>
                      <a:pt x="963" y="218"/>
                      <a:pt x="951" y="192"/>
                    </a:cubicBezTo>
                    <a:cubicBezTo>
                      <a:pt x="939" y="166"/>
                      <a:pt x="927" y="115"/>
                      <a:pt x="966" y="84"/>
                    </a:cubicBezTo>
                    <a:cubicBezTo>
                      <a:pt x="1005" y="53"/>
                      <a:pt x="1113" y="6"/>
                      <a:pt x="1185" y="6"/>
                    </a:cubicBezTo>
                    <a:cubicBezTo>
                      <a:pt x="1257" y="6"/>
                      <a:pt x="1361" y="50"/>
                      <a:pt x="1398" y="81"/>
                    </a:cubicBezTo>
                    <a:cubicBezTo>
                      <a:pt x="1435" y="112"/>
                      <a:pt x="1418" y="163"/>
                      <a:pt x="1407" y="189"/>
                    </a:cubicBezTo>
                    <a:cubicBezTo>
                      <a:pt x="1396" y="215"/>
                      <a:pt x="1356" y="237"/>
                      <a:pt x="1329" y="237"/>
                    </a:cubicBezTo>
                    <a:cubicBezTo>
                      <a:pt x="1302" y="237"/>
                      <a:pt x="1255" y="214"/>
                      <a:pt x="1242" y="189"/>
                    </a:cubicBezTo>
                    <a:cubicBezTo>
                      <a:pt x="1229" y="164"/>
                      <a:pt x="1214" y="115"/>
                      <a:pt x="1251" y="84"/>
                    </a:cubicBezTo>
                    <a:cubicBezTo>
                      <a:pt x="1288" y="53"/>
                      <a:pt x="1394" y="3"/>
                      <a:pt x="1467" y="3"/>
                    </a:cubicBezTo>
                    <a:cubicBezTo>
                      <a:pt x="1540" y="3"/>
                      <a:pt x="1652" y="53"/>
                      <a:pt x="1692" y="84"/>
                    </a:cubicBezTo>
                    <a:cubicBezTo>
                      <a:pt x="1732" y="115"/>
                      <a:pt x="1719" y="163"/>
                      <a:pt x="1707" y="189"/>
                    </a:cubicBezTo>
                    <a:cubicBezTo>
                      <a:pt x="1695" y="215"/>
                      <a:pt x="1649" y="240"/>
                      <a:pt x="1620" y="240"/>
                    </a:cubicBezTo>
                    <a:cubicBezTo>
                      <a:pt x="1591" y="240"/>
                      <a:pt x="1544" y="212"/>
                      <a:pt x="1533" y="186"/>
                    </a:cubicBezTo>
                    <a:cubicBezTo>
                      <a:pt x="1522" y="160"/>
                      <a:pt x="1515" y="112"/>
                      <a:pt x="1554" y="81"/>
                    </a:cubicBezTo>
                    <a:cubicBezTo>
                      <a:pt x="1593" y="50"/>
                      <a:pt x="1694" y="2"/>
                      <a:pt x="1767" y="3"/>
                    </a:cubicBezTo>
                    <a:cubicBezTo>
                      <a:pt x="1840" y="4"/>
                      <a:pt x="1954" y="55"/>
                      <a:pt x="1995" y="87"/>
                    </a:cubicBezTo>
                    <a:cubicBezTo>
                      <a:pt x="2036" y="119"/>
                      <a:pt x="2025" y="168"/>
                      <a:pt x="2013" y="195"/>
                    </a:cubicBezTo>
                    <a:cubicBezTo>
                      <a:pt x="2001" y="222"/>
                      <a:pt x="1955" y="246"/>
                      <a:pt x="1926" y="246"/>
                    </a:cubicBezTo>
                    <a:cubicBezTo>
                      <a:pt x="1897" y="246"/>
                      <a:pt x="1848" y="222"/>
                      <a:pt x="1836" y="195"/>
                    </a:cubicBezTo>
                    <a:cubicBezTo>
                      <a:pt x="1824" y="168"/>
                      <a:pt x="1813" y="116"/>
                      <a:pt x="1851" y="84"/>
                    </a:cubicBezTo>
                    <a:cubicBezTo>
                      <a:pt x="1889" y="52"/>
                      <a:pt x="1996" y="0"/>
                      <a:pt x="2067" y="0"/>
                    </a:cubicBezTo>
                    <a:cubicBezTo>
                      <a:pt x="2138" y="0"/>
                      <a:pt x="2240" y="50"/>
                      <a:pt x="2280" y="81"/>
                    </a:cubicBezTo>
                    <a:cubicBezTo>
                      <a:pt x="2320" y="112"/>
                      <a:pt x="2319" y="162"/>
                      <a:pt x="2307" y="189"/>
                    </a:cubicBezTo>
                    <a:cubicBezTo>
                      <a:pt x="2295" y="216"/>
                      <a:pt x="2241" y="240"/>
                      <a:pt x="2211" y="240"/>
                    </a:cubicBezTo>
                    <a:cubicBezTo>
                      <a:pt x="2181" y="240"/>
                      <a:pt x="2139" y="218"/>
                      <a:pt x="2127" y="192"/>
                    </a:cubicBezTo>
                    <a:cubicBezTo>
                      <a:pt x="2115" y="166"/>
                      <a:pt x="2110" y="113"/>
                      <a:pt x="2142" y="81"/>
                    </a:cubicBezTo>
                    <a:cubicBezTo>
                      <a:pt x="2174" y="49"/>
                      <a:pt x="2282" y="17"/>
                      <a:pt x="2319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5"/>
              <p:cNvSpPr>
                <a:spLocks noChangeAspect="1"/>
              </p:cNvSpPr>
              <p:nvPr/>
            </p:nvSpPr>
            <p:spPr bwMode="auto">
              <a:xfrm rot="18290932">
                <a:off x="3591771" y="4324896"/>
                <a:ext cx="1078923" cy="121652"/>
              </a:xfrm>
              <a:custGeom>
                <a:avLst/>
                <a:gdLst>
                  <a:gd name="T0" fmla="*/ 0 w 2320"/>
                  <a:gd name="T1" fmla="*/ 495994 h 246"/>
                  <a:gd name="T2" fmla="*/ 30315564 w 2320"/>
                  <a:gd name="T3" fmla="*/ 13883780 h 246"/>
                  <a:gd name="T4" fmla="*/ 34227588 w 2320"/>
                  <a:gd name="T5" fmla="*/ 30743120 h 246"/>
                  <a:gd name="T6" fmla="*/ 20536311 w 2320"/>
                  <a:gd name="T7" fmla="*/ 40164169 h 246"/>
                  <a:gd name="T8" fmla="*/ 7823241 w 2320"/>
                  <a:gd name="T9" fmla="*/ 31734702 h 246"/>
                  <a:gd name="T10" fmla="*/ 11246363 w 2320"/>
                  <a:gd name="T11" fmla="*/ 13883780 h 246"/>
                  <a:gd name="T12" fmla="*/ 46940657 w 2320"/>
                  <a:gd name="T13" fmla="*/ 495994 h 246"/>
                  <a:gd name="T14" fmla="*/ 80190038 w 2320"/>
                  <a:gd name="T15" fmla="*/ 13388192 h 246"/>
                  <a:gd name="T16" fmla="*/ 83123854 w 2320"/>
                  <a:gd name="T17" fmla="*/ 32230696 h 246"/>
                  <a:gd name="T18" fmla="*/ 70410784 w 2320"/>
                  <a:gd name="T19" fmla="*/ 40164169 h 246"/>
                  <a:gd name="T20" fmla="*/ 56231009 w 2320"/>
                  <a:gd name="T21" fmla="*/ 32230696 h 246"/>
                  <a:gd name="T22" fmla="*/ 58675519 w 2320"/>
                  <a:gd name="T23" fmla="*/ 13388192 h 246"/>
                  <a:gd name="T24" fmla="*/ 93880911 w 2320"/>
                  <a:gd name="T25" fmla="*/ 495994 h 246"/>
                  <a:gd name="T26" fmla="*/ 129086303 w 2320"/>
                  <a:gd name="T27" fmla="*/ 13388192 h 246"/>
                  <a:gd name="T28" fmla="*/ 132998328 w 2320"/>
                  <a:gd name="T29" fmla="*/ 31238708 h 246"/>
                  <a:gd name="T30" fmla="*/ 119307050 w 2320"/>
                  <a:gd name="T31" fmla="*/ 40164169 h 246"/>
                  <a:gd name="T32" fmla="*/ 105616177 w 2320"/>
                  <a:gd name="T33" fmla="*/ 30743120 h 246"/>
                  <a:gd name="T34" fmla="*/ 108549993 w 2320"/>
                  <a:gd name="T35" fmla="*/ 12892197 h 246"/>
                  <a:gd name="T36" fmla="*/ 143266483 w 2320"/>
                  <a:gd name="T37" fmla="*/ 991582 h 246"/>
                  <a:gd name="T38" fmla="*/ 178471875 w 2320"/>
                  <a:gd name="T39" fmla="*/ 12892197 h 246"/>
                  <a:gd name="T40" fmla="*/ 182872398 w 2320"/>
                  <a:gd name="T41" fmla="*/ 31238708 h 246"/>
                  <a:gd name="T42" fmla="*/ 169181524 w 2320"/>
                  <a:gd name="T43" fmla="*/ 39668581 h 246"/>
                  <a:gd name="T44" fmla="*/ 155001748 w 2320"/>
                  <a:gd name="T45" fmla="*/ 31734702 h 246"/>
                  <a:gd name="T46" fmla="*/ 157446259 w 2320"/>
                  <a:gd name="T47" fmla="*/ 13883780 h 246"/>
                  <a:gd name="T48" fmla="*/ 193140553 w 2320"/>
                  <a:gd name="T49" fmla="*/ 991582 h 246"/>
                  <a:gd name="T50" fmla="*/ 227857043 w 2320"/>
                  <a:gd name="T51" fmla="*/ 13388192 h 246"/>
                  <a:gd name="T52" fmla="*/ 229324153 w 2320"/>
                  <a:gd name="T53" fmla="*/ 31238708 h 246"/>
                  <a:gd name="T54" fmla="*/ 216611084 w 2320"/>
                  <a:gd name="T55" fmla="*/ 39172586 h 246"/>
                  <a:gd name="T56" fmla="*/ 202430904 w 2320"/>
                  <a:gd name="T57" fmla="*/ 31238708 h 246"/>
                  <a:gd name="T58" fmla="*/ 203898014 w 2320"/>
                  <a:gd name="T59" fmla="*/ 13883780 h 246"/>
                  <a:gd name="T60" fmla="*/ 239103406 w 2320"/>
                  <a:gd name="T61" fmla="*/ 495994 h 246"/>
                  <a:gd name="T62" fmla="*/ 275775505 w 2320"/>
                  <a:gd name="T63" fmla="*/ 13883780 h 246"/>
                  <a:gd name="T64" fmla="*/ 278220419 w 2320"/>
                  <a:gd name="T65" fmla="*/ 31238708 h 246"/>
                  <a:gd name="T66" fmla="*/ 264040643 w 2320"/>
                  <a:gd name="T67" fmla="*/ 39668581 h 246"/>
                  <a:gd name="T68" fmla="*/ 249860464 w 2320"/>
                  <a:gd name="T69" fmla="*/ 30743120 h 246"/>
                  <a:gd name="T70" fmla="*/ 253283182 w 2320"/>
                  <a:gd name="T71" fmla="*/ 13388192 h 246"/>
                  <a:gd name="T72" fmla="*/ 287999672 w 2320"/>
                  <a:gd name="T73" fmla="*/ 495994 h 246"/>
                  <a:gd name="T74" fmla="*/ 325161077 w 2320"/>
                  <a:gd name="T75" fmla="*/ 14379774 h 246"/>
                  <a:gd name="T76" fmla="*/ 328094893 w 2320"/>
                  <a:gd name="T77" fmla="*/ 32230696 h 246"/>
                  <a:gd name="T78" fmla="*/ 313914713 w 2320"/>
                  <a:gd name="T79" fmla="*/ 40660163 h 246"/>
                  <a:gd name="T80" fmla="*/ 299246035 w 2320"/>
                  <a:gd name="T81" fmla="*/ 32230696 h 246"/>
                  <a:gd name="T82" fmla="*/ 301690546 w 2320"/>
                  <a:gd name="T83" fmla="*/ 13883780 h 246"/>
                  <a:gd name="T84" fmla="*/ 336895938 w 2320"/>
                  <a:gd name="T85" fmla="*/ 0 h 246"/>
                  <a:gd name="T86" fmla="*/ 371612428 w 2320"/>
                  <a:gd name="T87" fmla="*/ 13388192 h 246"/>
                  <a:gd name="T88" fmla="*/ 376013355 w 2320"/>
                  <a:gd name="T89" fmla="*/ 31238708 h 246"/>
                  <a:gd name="T90" fmla="*/ 360366469 w 2320"/>
                  <a:gd name="T91" fmla="*/ 39668581 h 246"/>
                  <a:gd name="T92" fmla="*/ 346675191 w 2320"/>
                  <a:gd name="T93" fmla="*/ 31734702 h 246"/>
                  <a:gd name="T94" fmla="*/ 349120106 w 2320"/>
                  <a:gd name="T95" fmla="*/ 13388192 h 246"/>
                  <a:gd name="T96" fmla="*/ 377968963 w 2320"/>
                  <a:gd name="T97" fmla="*/ 0 h 2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0" h="246">
                    <a:moveTo>
                      <a:pt x="0" y="3"/>
                    </a:moveTo>
                    <a:cubicBezTo>
                      <a:pt x="31" y="16"/>
                      <a:pt x="151" y="54"/>
                      <a:pt x="186" y="84"/>
                    </a:cubicBezTo>
                    <a:cubicBezTo>
                      <a:pt x="221" y="114"/>
                      <a:pt x="220" y="160"/>
                      <a:pt x="210" y="186"/>
                    </a:cubicBezTo>
                    <a:cubicBezTo>
                      <a:pt x="200" y="212"/>
                      <a:pt x="153" y="242"/>
                      <a:pt x="126" y="243"/>
                    </a:cubicBezTo>
                    <a:cubicBezTo>
                      <a:pt x="99" y="244"/>
                      <a:pt x="57" y="218"/>
                      <a:pt x="48" y="192"/>
                    </a:cubicBezTo>
                    <a:cubicBezTo>
                      <a:pt x="39" y="166"/>
                      <a:pt x="29" y="116"/>
                      <a:pt x="69" y="84"/>
                    </a:cubicBezTo>
                    <a:cubicBezTo>
                      <a:pt x="109" y="52"/>
                      <a:pt x="218" y="3"/>
                      <a:pt x="288" y="3"/>
                    </a:cubicBezTo>
                    <a:cubicBezTo>
                      <a:pt x="358" y="3"/>
                      <a:pt x="455" y="49"/>
                      <a:pt x="492" y="81"/>
                    </a:cubicBezTo>
                    <a:cubicBezTo>
                      <a:pt x="529" y="113"/>
                      <a:pt x="520" y="168"/>
                      <a:pt x="510" y="195"/>
                    </a:cubicBezTo>
                    <a:cubicBezTo>
                      <a:pt x="500" y="222"/>
                      <a:pt x="459" y="243"/>
                      <a:pt x="432" y="243"/>
                    </a:cubicBezTo>
                    <a:cubicBezTo>
                      <a:pt x="405" y="243"/>
                      <a:pt x="357" y="222"/>
                      <a:pt x="345" y="195"/>
                    </a:cubicBezTo>
                    <a:cubicBezTo>
                      <a:pt x="333" y="168"/>
                      <a:pt x="321" y="113"/>
                      <a:pt x="360" y="81"/>
                    </a:cubicBezTo>
                    <a:cubicBezTo>
                      <a:pt x="399" y="49"/>
                      <a:pt x="504" y="3"/>
                      <a:pt x="576" y="3"/>
                    </a:cubicBezTo>
                    <a:cubicBezTo>
                      <a:pt x="648" y="3"/>
                      <a:pt x="752" y="50"/>
                      <a:pt x="792" y="81"/>
                    </a:cubicBezTo>
                    <a:cubicBezTo>
                      <a:pt x="832" y="112"/>
                      <a:pt x="826" y="162"/>
                      <a:pt x="816" y="189"/>
                    </a:cubicBezTo>
                    <a:cubicBezTo>
                      <a:pt x="806" y="216"/>
                      <a:pt x="760" y="244"/>
                      <a:pt x="732" y="243"/>
                    </a:cubicBezTo>
                    <a:cubicBezTo>
                      <a:pt x="704" y="242"/>
                      <a:pt x="659" y="213"/>
                      <a:pt x="648" y="186"/>
                    </a:cubicBezTo>
                    <a:cubicBezTo>
                      <a:pt x="637" y="159"/>
                      <a:pt x="627" y="108"/>
                      <a:pt x="666" y="78"/>
                    </a:cubicBezTo>
                    <a:cubicBezTo>
                      <a:pt x="705" y="48"/>
                      <a:pt x="808" y="6"/>
                      <a:pt x="879" y="6"/>
                    </a:cubicBezTo>
                    <a:cubicBezTo>
                      <a:pt x="950" y="6"/>
                      <a:pt x="1055" y="48"/>
                      <a:pt x="1095" y="78"/>
                    </a:cubicBezTo>
                    <a:cubicBezTo>
                      <a:pt x="1135" y="108"/>
                      <a:pt x="1131" y="162"/>
                      <a:pt x="1122" y="189"/>
                    </a:cubicBezTo>
                    <a:cubicBezTo>
                      <a:pt x="1113" y="216"/>
                      <a:pt x="1066" y="240"/>
                      <a:pt x="1038" y="240"/>
                    </a:cubicBezTo>
                    <a:cubicBezTo>
                      <a:pt x="1010" y="240"/>
                      <a:pt x="963" y="218"/>
                      <a:pt x="951" y="192"/>
                    </a:cubicBezTo>
                    <a:cubicBezTo>
                      <a:pt x="939" y="166"/>
                      <a:pt x="927" y="115"/>
                      <a:pt x="966" y="84"/>
                    </a:cubicBezTo>
                    <a:cubicBezTo>
                      <a:pt x="1005" y="53"/>
                      <a:pt x="1113" y="6"/>
                      <a:pt x="1185" y="6"/>
                    </a:cubicBezTo>
                    <a:cubicBezTo>
                      <a:pt x="1257" y="6"/>
                      <a:pt x="1361" y="50"/>
                      <a:pt x="1398" y="81"/>
                    </a:cubicBezTo>
                    <a:cubicBezTo>
                      <a:pt x="1435" y="112"/>
                      <a:pt x="1418" y="163"/>
                      <a:pt x="1407" y="189"/>
                    </a:cubicBezTo>
                    <a:cubicBezTo>
                      <a:pt x="1396" y="215"/>
                      <a:pt x="1356" y="237"/>
                      <a:pt x="1329" y="237"/>
                    </a:cubicBezTo>
                    <a:cubicBezTo>
                      <a:pt x="1302" y="237"/>
                      <a:pt x="1255" y="214"/>
                      <a:pt x="1242" y="189"/>
                    </a:cubicBezTo>
                    <a:cubicBezTo>
                      <a:pt x="1229" y="164"/>
                      <a:pt x="1214" y="115"/>
                      <a:pt x="1251" y="84"/>
                    </a:cubicBezTo>
                    <a:cubicBezTo>
                      <a:pt x="1288" y="53"/>
                      <a:pt x="1394" y="3"/>
                      <a:pt x="1467" y="3"/>
                    </a:cubicBezTo>
                    <a:cubicBezTo>
                      <a:pt x="1540" y="3"/>
                      <a:pt x="1652" y="53"/>
                      <a:pt x="1692" y="84"/>
                    </a:cubicBezTo>
                    <a:cubicBezTo>
                      <a:pt x="1732" y="115"/>
                      <a:pt x="1719" y="163"/>
                      <a:pt x="1707" y="189"/>
                    </a:cubicBezTo>
                    <a:cubicBezTo>
                      <a:pt x="1695" y="215"/>
                      <a:pt x="1649" y="240"/>
                      <a:pt x="1620" y="240"/>
                    </a:cubicBezTo>
                    <a:cubicBezTo>
                      <a:pt x="1591" y="240"/>
                      <a:pt x="1544" y="212"/>
                      <a:pt x="1533" y="186"/>
                    </a:cubicBezTo>
                    <a:cubicBezTo>
                      <a:pt x="1522" y="160"/>
                      <a:pt x="1515" y="112"/>
                      <a:pt x="1554" y="81"/>
                    </a:cubicBezTo>
                    <a:cubicBezTo>
                      <a:pt x="1593" y="50"/>
                      <a:pt x="1694" y="2"/>
                      <a:pt x="1767" y="3"/>
                    </a:cubicBezTo>
                    <a:cubicBezTo>
                      <a:pt x="1840" y="4"/>
                      <a:pt x="1954" y="55"/>
                      <a:pt x="1995" y="87"/>
                    </a:cubicBezTo>
                    <a:cubicBezTo>
                      <a:pt x="2036" y="119"/>
                      <a:pt x="2025" y="168"/>
                      <a:pt x="2013" y="195"/>
                    </a:cubicBezTo>
                    <a:cubicBezTo>
                      <a:pt x="2001" y="222"/>
                      <a:pt x="1955" y="246"/>
                      <a:pt x="1926" y="246"/>
                    </a:cubicBezTo>
                    <a:cubicBezTo>
                      <a:pt x="1897" y="246"/>
                      <a:pt x="1848" y="222"/>
                      <a:pt x="1836" y="195"/>
                    </a:cubicBezTo>
                    <a:cubicBezTo>
                      <a:pt x="1824" y="168"/>
                      <a:pt x="1813" y="116"/>
                      <a:pt x="1851" y="84"/>
                    </a:cubicBezTo>
                    <a:cubicBezTo>
                      <a:pt x="1889" y="52"/>
                      <a:pt x="1996" y="0"/>
                      <a:pt x="2067" y="0"/>
                    </a:cubicBezTo>
                    <a:cubicBezTo>
                      <a:pt x="2138" y="0"/>
                      <a:pt x="2240" y="50"/>
                      <a:pt x="2280" y="81"/>
                    </a:cubicBezTo>
                    <a:cubicBezTo>
                      <a:pt x="2320" y="112"/>
                      <a:pt x="2319" y="162"/>
                      <a:pt x="2307" y="189"/>
                    </a:cubicBezTo>
                    <a:cubicBezTo>
                      <a:pt x="2295" y="216"/>
                      <a:pt x="2241" y="240"/>
                      <a:pt x="2211" y="240"/>
                    </a:cubicBezTo>
                    <a:cubicBezTo>
                      <a:pt x="2181" y="240"/>
                      <a:pt x="2139" y="218"/>
                      <a:pt x="2127" y="192"/>
                    </a:cubicBezTo>
                    <a:cubicBezTo>
                      <a:pt x="2115" y="166"/>
                      <a:pt x="2110" y="113"/>
                      <a:pt x="2142" y="81"/>
                    </a:cubicBezTo>
                    <a:cubicBezTo>
                      <a:pt x="2174" y="49"/>
                      <a:pt x="2282" y="17"/>
                      <a:pt x="2319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5" name="円/楕円 44"/>
            <p:cNvSpPr/>
            <p:nvPr/>
          </p:nvSpPr>
          <p:spPr>
            <a:xfrm>
              <a:off x="7724685" y="3176788"/>
              <a:ext cx="487629" cy="537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1385890" y="6136801"/>
            <a:ext cx="487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Use the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Mandelstam-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Leibbrandt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prescription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9" name="図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147" y="6031915"/>
            <a:ext cx="1956656" cy="6098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9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4314" y="-15643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-dependence?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36" y="399791"/>
            <a:ext cx="527164" cy="461281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6849223" y="731691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Ji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(2013)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808" y="1318201"/>
            <a:ext cx="430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 proposed factorization formula</a:t>
            </a: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79866"/>
            <a:ext cx="6459804" cy="1661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440358"/>
            <a:ext cx="6751112" cy="6115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01924" y="3914250"/>
            <a:ext cx="2132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Similar formula for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03300" y="6251803"/>
            <a:ext cx="735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Difficult to measure when x is small. (Need a large lattice.)</a:t>
            </a:r>
            <a:endParaRPr kumimoji="1" lang="ja-JP" altLang="en-US" sz="2400" dirty="0"/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342" y="5775207"/>
            <a:ext cx="1598870" cy="4304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2220827" y="592512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24" name="コンテンツ プレースホルダー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03" y="5851226"/>
            <a:ext cx="360060" cy="3150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498151" y="5777925"/>
            <a:ext cx="376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has support for all values of </a:t>
            </a:r>
            <a:endParaRPr kumimoji="1" lang="ja-JP" altLang="en-US" sz="2400" dirty="0"/>
          </a:p>
        </p:txBody>
      </p:sp>
      <p:sp>
        <p:nvSpPr>
          <p:cNvPr id="26" name="円弧 25"/>
          <p:cNvSpPr/>
          <p:nvPr/>
        </p:nvSpPr>
        <p:spPr>
          <a:xfrm rot="15353909" flipH="1">
            <a:off x="5121584" y="3151545"/>
            <a:ext cx="774191" cy="611639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08679" y="3564013"/>
            <a:ext cx="2883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erturbatively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calculable.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1924" y="5369216"/>
            <a:ext cx="108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Remarks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4933" y="1191616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Lin, Chen, Cohen,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Ji</a:t>
            </a:r>
            <a:r>
              <a:rPr kumimoji="1" lang="en-US" altLang="ja-JP" dirty="0" smtClean="0">
                <a:solidFill>
                  <a:srgbClr val="0070C0"/>
                </a:solidFill>
              </a:rPr>
              <a:t> (2014)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         can be calculated on a lattice in a universality class of gauges.  </a:t>
            </a:r>
          </a:p>
          <a:p>
            <a:r>
              <a:rPr lang="en-US" altLang="ja-JP" dirty="0" smtClean="0"/>
              <a:t>Need matching and need large </a:t>
            </a:r>
            <a:r>
              <a:rPr lang="en-US" altLang="ja-JP" dirty="0" err="1" smtClean="0"/>
              <a:t>Pz</a:t>
            </a:r>
            <a:endParaRPr lang="en-US" altLang="ja-JP" dirty="0" smtClean="0"/>
          </a:p>
          <a:p>
            <a:r>
              <a:rPr lang="en-US" altLang="ja-JP" dirty="0" smtClean="0"/>
              <a:t>Axial gauges are special. The argument generalizes </a:t>
            </a:r>
            <a:r>
              <a:rPr lang="en-US" altLang="ja-JP" dirty="0" err="1" smtClean="0"/>
              <a:t>nonperturbatively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1" y="1700808"/>
            <a:ext cx="736486" cy="4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113" y="3291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QCD factorization in DIS</a:t>
            </a:r>
            <a:endParaRPr kumimoji="1" lang="ja-JP" altLang="en-US" dirty="0"/>
          </a:p>
        </p:txBody>
      </p:sp>
      <p:pic>
        <p:nvPicPr>
          <p:cNvPr id="5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7869995" cy="9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97037" y="6028010"/>
            <a:ext cx="299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parton</a:t>
            </a:r>
            <a:r>
              <a:rPr lang="en-US" altLang="ja-JP" dirty="0">
                <a:solidFill>
                  <a:srgbClr val="FF0000"/>
                </a:solidFill>
              </a:rPr>
              <a:t> distribution function,</a:t>
            </a:r>
          </a:p>
          <a:p>
            <a:pPr eaLnBrk="1" hangingPunct="1"/>
            <a:r>
              <a:rPr lang="en-US" altLang="ja-JP" dirty="0"/>
              <a:t> </a:t>
            </a:r>
            <a:r>
              <a:rPr lang="en-US" altLang="ja-JP" dirty="0" err="1" smtClean="0"/>
              <a:t>nonperturbative</a:t>
            </a:r>
            <a:r>
              <a:rPr lang="en-US" altLang="ja-JP" dirty="0"/>
              <a:t>, universal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69354" y="6011681"/>
            <a:ext cx="291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 hard scattering coefficient,</a:t>
            </a:r>
          </a:p>
          <a:p>
            <a:pPr eaLnBrk="1" hangingPunct="1"/>
            <a:r>
              <a:rPr lang="en-US" altLang="ja-JP"/>
              <a:t> perturbative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V="1">
            <a:off x="3713162" y="5451747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 flipV="1">
            <a:off x="5184656" y="5380059"/>
            <a:ext cx="292217" cy="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 rot="2357365">
            <a:off x="3327030" y="1778001"/>
            <a:ext cx="1388218" cy="207071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312203"/>
              </p:ext>
            </p:extLst>
          </p:nvPr>
        </p:nvGraphicFramePr>
        <p:xfrm>
          <a:off x="2267744" y="1186427"/>
          <a:ext cx="1192594" cy="57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数式" r:id="rId9" imgW="469800" imgH="228600" progId="Equation.3">
                  <p:embed/>
                </p:oleObj>
              </mc:Choice>
              <mc:Fallback>
                <p:oleObj name="数式" r:id="rId9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186427"/>
                        <a:ext cx="1192594" cy="579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8"/>
          <p:cNvSpPr>
            <a:spLocks noChangeAspect="1"/>
          </p:cNvSpPr>
          <p:nvPr/>
        </p:nvSpPr>
        <p:spPr bwMode="auto">
          <a:xfrm rot="8041532">
            <a:off x="4758467" y="1701995"/>
            <a:ext cx="1436815" cy="215523"/>
          </a:xfrm>
          <a:custGeom>
            <a:avLst/>
            <a:gdLst>
              <a:gd name="T0" fmla="*/ 0 w 1128"/>
              <a:gd name="T1" fmla="*/ 0 h 167"/>
              <a:gd name="T2" fmla="*/ 84216 w 1128"/>
              <a:gd name="T3" fmla="*/ 161925 h 167"/>
              <a:gd name="T4" fmla="*/ 192358 w 1128"/>
              <a:gd name="T5" fmla="*/ 0 h 167"/>
              <a:gd name="T6" fmla="*/ 288058 w 1128"/>
              <a:gd name="T7" fmla="*/ 161925 h 167"/>
              <a:gd name="T8" fmla="*/ 383758 w 1128"/>
              <a:gd name="T9" fmla="*/ 0 h 167"/>
              <a:gd name="T10" fmla="*/ 488072 w 1128"/>
              <a:gd name="T11" fmla="*/ 161925 h 167"/>
              <a:gd name="T12" fmla="*/ 585686 w 1128"/>
              <a:gd name="T13" fmla="*/ 1939 h 167"/>
              <a:gd name="T14" fmla="*/ 691914 w 1128"/>
              <a:gd name="T15" fmla="*/ 159986 h 167"/>
              <a:gd name="T16" fmla="*/ 789528 w 1128"/>
              <a:gd name="T17" fmla="*/ 1939 h 167"/>
              <a:gd name="T18" fmla="*/ 886185 w 1128"/>
              <a:gd name="T19" fmla="*/ 158047 h 167"/>
              <a:gd name="T20" fmla="*/ 978058 w 1128"/>
              <a:gd name="T21" fmla="*/ 0 h 167"/>
              <a:gd name="T22" fmla="*/ 1079500 w 1128"/>
              <a:gd name="T23" fmla="*/ 159986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20858"/>
              </p:ext>
            </p:extLst>
          </p:nvPr>
        </p:nvGraphicFramePr>
        <p:xfrm>
          <a:off x="6298044" y="1085394"/>
          <a:ext cx="578212" cy="74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11" imgW="177646" imgH="228402" progId="Equation.3">
                  <p:embed/>
                </p:oleObj>
              </mc:Choice>
              <mc:Fallback>
                <p:oleObj name="Equation" r:id="rId11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044" y="1085394"/>
                        <a:ext cx="578212" cy="744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0"/>
          <p:cNvSpPr>
            <a:spLocks noChangeArrowheads="1"/>
          </p:cNvSpPr>
          <p:nvPr/>
        </p:nvSpPr>
        <p:spPr bwMode="auto">
          <a:xfrm rot="10800000">
            <a:off x="6395221" y="3356531"/>
            <a:ext cx="833660" cy="412115"/>
          </a:xfrm>
          <a:prstGeom prst="rightArrow">
            <a:avLst>
              <a:gd name="adj1" fmla="val 50000"/>
              <a:gd name="adj2" fmla="val 4597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070650" y="3194308"/>
            <a:ext cx="3324571" cy="7692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27216" y="3372861"/>
            <a:ext cx="833660" cy="412115"/>
          </a:xfrm>
          <a:prstGeom prst="rightArrow">
            <a:avLst>
              <a:gd name="adj1" fmla="val 50000"/>
              <a:gd name="adj2" fmla="val 4597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420849"/>
              </p:ext>
            </p:extLst>
          </p:nvPr>
        </p:nvGraphicFramePr>
        <p:xfrm>
          <a:off x="1632510" y="3274652"/>
          <a:ext cx="562048" cy="60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3" imgW="152268" imgH="164957" progId="Equation.3">
                  <p:embed/>
                </p:oleObj>
              </mc:Choice>
              <mc:Fallback>
                <p:oleObj name="Equation" r:id="rId13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510" y="3274652"/>
                        <a:ext cx="562048" cy="608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74529"/>
              </p:ext>
            </p:extLst>
          </p:nvPr>
        </p:nvGraphicFramePr>
        <p:xfrm>
          <a:off x="7272337" y="3258321"/>
          <a:ext cx="562048" cy="60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15" imgW="152268" imgH="164957" progId="Equation.3">
                  <p:embed/>
                </p:oleObj>
              </mc:Choice>
              <mc:Fallback>
                <p:oleObj name="Equation" r:id="rId15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7" y="3258321"/>
                        <a:ext cx="562048" cy="608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コネクタ 19"/>
          <p:cNvCxnSpPr>
            <a:endCxn id="31" idx="2"/>
          </p:cNvCxnSpPr>
          <p:nvPr/>
        </p:nvCxnSpPr>
        <p:spPr>
          <a:xfrm flipV="1">
            <a:off x="3379313" y="2401205"/>
            <a:ext cx="739687" cy="936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1" idx="6"/>
          </p:cNvCxnSpPr>
          <p:nvPr/>
        </p:nvCxnSpPr>
        <p:spPr>
          <a:xfrm>
            <a:off x="5330764" y="2401205"/>
            <a:ext cx="686038" cy="90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4119000" y="2162613"/>
            <a:ext cx="1211764" cy="477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732677" y="1361868"/>
            <a:ext cx="0" cy="3038216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059" name="図 205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45" y="2232128"/>
            <a:ext cx="405777" cy="338157"/>
          </a:xfrm>
          <a:prstGeom prst="rect">
            <a:avLst/>
          </a:prstGeom>
        </p:spPr>
      </p:pic>
      <p:pic>
        <p:nvPicPr>
          <p:cNvPr id="2061" name="図 206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83" y="3317085"/>
            <a:ext cx="490991" cy="4910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72" y="2648845"/>
            <a:ext cx="327327" cy="28641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0" y="2658035"/>
            <a:ext cx="327327" cy="2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93913" y="5520990"/>
            <a:ext cx="7298495" cy="10043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Operator definition</a:t>
            </a:r>
            <a:endParaRPr kumimoji="1" lang="ja-JP" altLang="en-US" dirty="0"/>
          </a:p>
        </p:txBody>
      </p:sp>
      <p:pic>
        <p:nvPicPr>
          <p:cNvPr id="4" name="図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41" y="1806968"/>
            <a:ext cx="8388024" cy="5320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895" y="3241568"/>
            <a:ext cx="2191670" cy="6949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74185" y="5616967"/>
            <a:ext cx="7151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 to find a </a:t>
            </a:r>
            <a:r>
              <a:rPr kumimoji="1" lang="en-US" altLang="ja-JP" sz="2400" dirty="0" err="1" smtClean="0"/>
              <a:t>parton</a:t>
            </a:r>
            <a:r>
              <a:rPr kumimoji="1" lang="en-US" altLang="ja-JP" sz="2400" dirty="0" smtClean="0"/>
              <a:t> of flavor      and momentum </a:t>
            </a:r>
          </a:p>
          <a:p>
            <a:r>
              <a:rPr kumimoji="1" lang="en-US" altLang="ja-JP" sz="2400" dirty="0" smtClean="0"/>
              <a:t>fraction       inside a fast-moving proton.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69" y="5633055"/>
            <a:ext cx="270518" cy="40579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45" y="6118003"/>
            <a:ext cx="327327" cy="28641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06" y="3163343"/>
            <a:ext cx="4540620" cy="85138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5176" y="4686176"/>
            <a:ext cx="597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Physical interpretation in the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light-cone gauge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697" y="4608399"/>
            <a:ext cx="2843808" cy="6825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61678" y="2715786"/>
            <a:ext cx="134043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Wilson line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444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951" y="2484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Measuring PDF on a lattice?</a:t>
            </a:r>
            <a:endParaRPr kumimoji="1" lang="ja-JP" altLang="en-US" dirty="0"/>
          </a:p>
        </p:txBody>
      </p:sp>
      <p:pic>
        <p:nvPicPr>
          <p:cNvPr id="3" name="図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13" y="1385469"/>
            <a:ext cx="7625476" cy="483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60519" y="2408178"/>
            <a:ext cx="5003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local operator along the light-cone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Real-time</a:t>
            </a:r>
            <a:r>
              <a:rPr lang="en-US" altLang="ja-JP" sz="2400" dirty="0" smtClean="0">
                <a:sym typeface="Wingdings" panose="05000000000000000000" pitchFamily="2" charset="2"/>
              </a:rPr>
              <a:t> problem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760519" y="3789040"/>
            <a:ext cx="7727461" cy="2755395"/>
            <a:chOff x="760519" y="3789040"/>
            <a:chExt cx="7727461" cy="2755395"/>
          </a:xfrm>
        </p:grpSpPr>
        <p:pic>
          <p:nvPicPr>
            <p:cNvPr id="9" name="図 8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4063" y="4221088"/>
              <a:ext cx="6970157" cy="165087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760519" y="3789040"/>
              <a:ext cx="5108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Local operator after taking the moment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771800" y="6144325"/>
              <a:ext cx="5716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70C0"/>
                  </a:solidFill>
                </a:rPr>
                <a:t>For a recent calculation, see</a:t>
              </a:r>
              <a:r>
                <a:rPr lang="en-US" altLang="ja-JP" sz="2000" dirty="0">
                  <a:solidFill>
                    <a:srgbClr val="0070C0"/>
                  </a:solidFill>
                </a:rPr>
                <a:t>,</a:t>
              </a:r>
              <a:r>
                <a:rPr kumimoji="1" lang="en-US" altLang="ja-JP" sz="2000" dirty="0" smtClean="0">
                  <a:solidFill>
                    <a:srgbClr val="0070C0"/>
                  </a:solidFill>
                </a:rPr>
                <a:t> T. </a:t>
              </a:r>
              <a:r>
                <a:rPr kumimoji="1" lang="en-US" altLang="ja-JP" sz="2000" dirty="0" err="1" smtClean="0">
                  <a:solidFill>
                    <a:srgbClr val="0070C0"/>
                  </a:solidFill>
                </a:rPr>
                <a:t>Doi</a:t>
              </a:r>
              <a:r>
                <a:rPr kumimoji="1" lang="en-US" altLang="ja-JP" sz="2000" dirty="0" smtClean="0">
                  <a:solidFill>
                    <a:srgbClr val="0070C0"/>
                  </a:solidFill>
                </a:rPr>
                <a:t>, et al.,  1312.4816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9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7533" y="52635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Polarized gluon distribution and      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02" y="379849"/>
            <a:ext cx="891149" cy="49509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36" y="1268760"/>
            <a:ext cx="8363776" cy="14029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23123" y="3116610"/>
            <a:ext cx="8354403" cy="3000669"/>
            <a:chOff x="423123" y="3116610"/>
            <a:chExt cx="8354403" cy="3000669"/>
          </a:xfrm>
        </p:grpSpPr>
        <p:pic>
          <p:nvPicPr>
            <p:cNvPr id="16" name="図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2535" y="3116610"/>
              <a:ext cx="6713264" cy="55084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23123" y="4058446"/>
              <a:ext cx="83544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Number density of right-handed gluons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minus</a:t>
              </a:r>
              <a:r>
                <a:rPr kumimoji="1" lang="en-US" altLang="ja-JP" sz="2400" dirty="0" smtClean="0"/>
                <a:t> left-handed gluons</a:t>
              </a:r>
            </a:p>
            <a:p>
              <a:r>
                <a:rPr lang="en-US" altLang="ja-JP" sz="2400" dirty="0"/>
                <a:t>i</a:t>
              </a:r>
              <a:r>
                <a:rPr kumimoji="1" lang="en-US" altLang="ja-JP" sz="2400" dirty="0" smtClean="0"/>
                <a:t>nside the 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longitudinally</a:t>
              </a:r>
              <a:r>
                <a:rPr kumimoji="1" lang="en-US" altLang="ja-JP" sz="2400" dirty="0" smtClean="0"/>
                <a:t> polarized nucleon.</a:t>
              </a:r>
              <a:endParaRPr kumimoji="1" lang="ja-JP" altLang="en-US" sz="24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325" y="4869160"/>
              <a:ext cx="3645821" cy="1248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852815" y="6279703"/>
            <a:ext cx="7532703" cy="461665"/>
            <a:chOff x="852815" y="6279703"/>
            <a:chExt cx="7532703" cy="461665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852815" y="6279703"/>
              <a:ext cx="753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Note that               is nonlocal even though it is a x-moment.</a:t>
              </a:r>
              <a:endParaRPr kumimoji="1" lang="ja-JP" altLang="en-US" sz="2400" dirty="0"/>
            </a:p>
          </p:txBody>
        </p:sp>
        <p:pic>
          <p:nvPicPr>
            <p:cNvPr id="9" name="図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031" y="6352468"/>
              <a:ext cx="553333" cy="307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7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577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Why is            interesting?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8209" y="2028332"/>
            <a:ext cx="4844031" cy="968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384373" y="2159699"/>
            <a:ext cx="833150" cy="737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24" y="342523"/>
            <a:ext cx="891149" cy="4950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5536" y="1484784"/>
            <a:ext cx="454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Decomposition of the nucleon spin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3829" y="3869871"/>
            <a:ext cx="3445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 the naïve quark model, </a:t>
            </a:r>
            <a:endParaRPr kumimoji="1" lang="ja-JP" altLang="en-US" sz="2400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384" y="3766995"/>
            <a:ext cx="3628199" cy="891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12006" y="5326131"/>
            <a:ext cx="432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latest value from experiment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93" y="5403255"/>
            <a:ext cx="2274814" cy="307415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6020540" y="4388125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830482" y="4490359"/>
            <a:ext cx="277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Polarized quark distribution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13090" y="5938475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``Spin crisis”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993" y="710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Determination of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3" y="331056"/>
            <a:ext cx="891149" cy="49509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0039" y="1473617"/>
            <a:ext cx="273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Longitudinal double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spin asymmetry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012" y="1473617"/>
            <a:ext cx="4452502" cy="14131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2413"/>
            <a:ext cx="4628584" cy="258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4" y="5863086"/>
            <a:ext cx="3950404" cy="906675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16" y="2840371"/>
            <a:ext cx="3718556" cy="293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00039" y="6047970"/>
            <a:ext cx="166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Latest value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5528746" y="977585"/>
            <a:ext cx="3598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PHENIX, STAR, COMPASS, HERMES… 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5993259"/>
            <a:ext cx="2227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DeFlorian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Sassot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dirty="0" err="1" smtClean="0">
                <a:solidFill>
                  <a:srgbClr val="0070C0"/>
                </a:solidFill>
              </a:rPr>
              <a:t>Stratmann</a:t>
            </a:r>
            <a:r>
              <a:rPr lang="en-US" altLang="ja-JP" dirty="0" smtClean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Vogelsang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27" y="-214699"/>
            <a:ext cx="9016693" cy="1552274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　　</a:t>
            </a:r>
            <a:r>
              <a:rPr lang="en-US" altLang="ja-JP" sz="3600" dirty="0" smtClean="0"/>
              <a:t>Towards </a:t>
            </a:r>
            <a:r>
              <a:rPr lang="en-US" altLang="ja-JP" sz="3600" dirty="0"/>
              <a:t>m</a:t>
            </a:r>
            <a:r>
              <a:rPr lang="en-US" altLang="ja-JP" sz="3600" dirty="0" smtClean="0"/>
              <a:t>easuring          on a lattice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90" y="403864"/>
            <a:ext cx="736486" cy="4091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237" y="1485276"/>
            <a:ext cx="8701596" cy="7399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61697" y="5157192"/>
            <a:ext cx="5007821" cy="506196"/>
            <a:chOff x="561697" y="5157192"/>
            <a:chExt cx="5007821" cy="506196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61697" y="5157192"/>
              <a:ext cx="3184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In the light-cone gauge, </a:t>
              </a:r>
              <a:endParaRPr kumimoji="1" lang="ja-JP" altLang="en-US" sz="2400" dirty="0"/>
            </a:p>
          </p:txBody>
        </p:sp>
        <p:pic>
          <p:nvPicPr>
            <p:cNvPr id="19" name="図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257" y="5202265"/>
              <a:ext cx="1629261" cy="461123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637426" y="5888392"/>
            <a:ext cx="8182537" cy="839300"/>
            <a:chOff x="637426" y="5888392"/>
            <a:chExt cx="8182537" cy="839300"/>
          </a:xfrm>
        </p:grpSpPr>
        <p:pic>
          <p:nvPicPr>
            <p:cNvPr id="24" name="図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426" y="5888392"/>
              <a:ext cx="3145467" cy="50734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3940166" y="5896695"/>
              <a:ext cx="48797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 is the (textbook) gluon spin operator </a:t>
              </a:r>
            </a:p>
            <a:p>
              <a:r>
                <a:rPr kumimoji="1" lang="en-US" altLang="ja-JP" sz="2400" dirty="0" smtClean="0"/>
                <a:t> used by </a:t>
              </a:r>
              <a:r>
                <a:rPr kumimoji="1" lang="en-US" altLang="ja-JP" sz="2400" dirty="0" smtClean="0">
                  <a:solidFill>
                    <a:schemeClr val="accent1"/>
                  </a:solidFill>
                </a:rPr>
                <a:t>Jaffe and </a:t>
              </a:r>
              <a:r>
                <a:rPr kumimoji="1" lang="en-US" altLang="ja-JP" sz="2400" dirty="0" err="1" smtClean="0">
                  <a:solidFill>
                    <a:schemeClr val="accent1"/>
                  </a:solidFill>
                </a:rPr>
                <a:t>Manohar</a:t>
              </a:r>
              <a:r>
                <a:rPr lang="en-US" altLang="ja-JP" sz="2400" dirty="0">
                  <a:solidFill>
                    <a:schemeClr val="accent1"/>
                  </a:solidFill>
                </a:rPr>
                <a:t> </a:t>
              </a:r>
              <a:r>
                <a:rPr lang="en-US" altLang="ja-JP" sz="2400" dirty="0" smtClean="0">
                  <a:solidFill>
                    <a:schemeClr val="accent1"/>
                  </a:solidFill>
                </a:rPr>
                <a:t>(1990).</a:t>
              </a:r>
              <a:endParaRPr kumimoji="1" lang="ja-JP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49407" y="2333843"/>
            <a:ext cx="6266972" cy="2414074"/>
            <a:chOff x="649407" y="2333843"/>
            <a:chExt cx="6266972" cy="2414074"/>
          </a:xfrm>
        </p:grpSpPr>
        <p:pic>
          <p:nvPicPr>
            <p:cNvPr id="14" name="図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9751" y="4005064"/>
              <a:ext cx="2785625" cy="74285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49407" y="3405019"/>
              <a:ext cx="62669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The `physical part’ of the gauge field </a:t>
              </a:r>
              <a:r>
                <a:rPr kumimoji="1" lang="en-US" altLang="ja-JP" sz="2400" dirty="0" smtClean="0">
                  <a:solidFill>
                    <a:srgbClr val="0070C0"/>
                  </a:solidFill>
                </a:rPr>
                <a:t>  Y.H. (2011)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11" y="2333843"/>
              <a:ext cx="4764813" cy="737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f(x,Q^2)=\frac{1}{4\pi} \int dy^- e^{ixP^+y^-} \langle P|\bar{q}_f(0) W[0,y^-]\gamma^+ q_f(y^-) |P\rangle_{Q^2}  template TPT1  env TPENV1  fore 0  back 16777215  eqnno 10"/>
  <p:tag name="FILENAME" val="TP_tmp"/>
  <p:tag name="ORIGWIDTH" val="268"/>
  <p:tag name="PICTUREFILESIZE" val="222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psilon^{ij}F^{i0}A^j  template TPT3  env TPENV3  fore 0  back 16777215  eqnno 2"/>
  <p:tag name="FILENAME" val="TP_tmp"/>
  <p:tag name="ORIGWIDTH" val="39"/>
  <p:tag name="PICTUREFILESIZE" val="40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artial^\mu K_\mu = F^{\mu\nu}\tilde{F}_{\mu\nu}  template TPT3  env TPENV3  fore 0  back 16777215  eqnno 3"/>
  <p:tag name="FILENAME" val="TP_tmp"/>
  <p:tag name="ORIGWIDTH" val="74"/>
  <p:tag name="PICTUREFILESIZE" val="566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z\sim \epsilon^{ij} \left(2F^{i0}A^j -F^{ij}A^0 -gf_{abc}A^0_a A^i_b A^j_c \right)  template TPT3  env TPENV3  fore 0  back 16777215  eqnno 4"/>
  <p:tag name="FILENAME" val="TP_tmp"/>
  <p:tag name="ORIGWIDTH" val="191"/>
  <p:tag name="PICTUREFILESIZE" val="151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0=0  template TPT3  env TPENV3  fore 0  back 16777215  eqnno 10"/>
  <p:tag name="FILENAME" val="TP_tmp"/>
  <p:tag name="ORIGWIDTH" val="32"/>
  <p:tag name="PICTUREFILESIZE" val="20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\mu  template TPT3  env TPENV3  fore 0  back 16777215  eqnno 3"/>
  <p:tag name="FILENAME" val="TP_tmp"/>
  <p:tag name="ORIGWIDTH" val="16"/>
  <p:tag name="PICTUREFILESIZE" val="14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amp;&amp; \langle PS|K^\mu |P+q,S\rangle_N\Big\arrowvert_{A\cdot n=0} \\&#10;&amp;&amp;\xrightarrow{q^\mu\to 0} 4\left(S^\mu -\frac{q\cdot S}{q\cdot n} n^\mu \right)\Delta G\left(n,P\right) + \frac{in^\mu}{q\cdot n}\langle PS|F_a^{\mu\nu}\tilde{F}^a_{\mu\nu} |PS\rangle_N  template TPT3  env TPENV3  fore 0  back 16777215  eqnno 5"/>
  <p:tag name="FILENAME" val="TP_tmp"/>
  <p:tag name="ORIGWIDTH" val="270"/>
  <p:tag name="PICTUREFILESIZE" val="304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n,P) &amp;=&amp; \frac{1}{2S^\mu} \int_0^\infty d\lambda \langle PS| n^\tau F_{\tau\nu}(\lambda n)W\tilde{F}^{\nu\mu}(0)|PS\rangle_N&#10;\\ &amp;=&amp; \Delta G + {\mathcal O}\left(\frac{n^2}{(P\cdot n)^2}\right)  template TPT3  env TPENV3  fore 0  back 16777215  eqnno 7"/>
  <p:tag name="FILENAME" val="TP_tmp"/>
  <p:tag name="ORIGWIDTH" val="253"/>
  <p:tag name="PICTUREFILESIZE" val="2419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\cdot n=0  template TPT3  env TPENV3  fore 0  back 16777215  eqnno 2"/>
  <p:tag name="FILENAME" val="TP_tmp"/>
  <p:tag name="ORIGWIDTH" val="42"/>
  <p:tag name="PICTUREFILESIZE" val="256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_0^\infty d\xi^0 \langle PS|  F^0_{\ \nu}(\xi^0){\cal L}\tilde{F}^{\nu 0}(0)|PS\rangle_N &amp;=&amp; \left.\langle PS|\vec{A}^a\cdot \vec{B}^a |PS\rangle_N \right\arrowvert_{A^0=0} \nonumber \\&#10;&amp;=&amp; 2S^0\Delta G + {\mathcal O}(1/P_z^2)  template TPT3  env TPENV3  fore 0  back 16777215  eqnno 8"/>
  <p:tag name="FILENAME" val="TP_tmp"/>
  <p:tag name="ORIGWIDTH" val="284"/>
  <p:tag name="PICTUREFILESIZE" val="2890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_0^\infty d\xi^z \langle PS|  F^{z}_{\ \nu}(\xi^z){\cal L}\tilde{F}^{\nu z}(0)|PS\rangle_N &amp;=&amp;\left.\langle PS|\epsilon^{ij}\left(F^{i0}A^j-\frac{1}{2}A^0F^{ij}\right)|PS\rangle_N \right\arrowvert_{A^z=0} \nonumber \\ &amp;=&amp; 2S^z\Delta G+ {\mathcal O}(1/P_z^2)  template TPT3  env TPENV3  fore 0  back 16777215  eqnno 9"/>
  <p:tag name="FILENAME" val="TP_tmp"/>
  <p:tag name="ORIGWIDTH" val="354"/>
  <p:tag name="PICTUREFILESIZE" val="334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^\pm = \frac{1}{\sqrt{2}} (y^0 \pm y^3)  template TPT3  env TPENV3  fore 0  back 16777215  eqnno 1"/>
  <p:tag name="FILENAME" val="TP_tmp"/>
  <p:tag name="ORIGWIDTH" val="82"/>
  <p:tag name="PICTUREFILESIZE" val="654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.\langle PS|\epsilon^{ij}F^{i0}  A^j |PS\rangle_N \right\arrowvert_{A^0=0} = 2S^z\Delta G + {\mathcal O}(1/P_z^2)  template TPT3  env TPENV3  fore 0  back 16777215  eqnno 10"/>
  <p:tag name="FILENAME" val="TP_tmp"/>
  <p:tag name="ORIGWIDTH" val="212"/>
  <p:tag name="PICTUREFILESIZE" val="162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.\langle PS|\epsilon^{ij}F^{iz} \partial^z A^j |PS\rangle_N \right\arrowvert_{A^z=0} = 2S^0\Delta G + {\mathcal O}(1/P_z^2)  template TPT3  env TPENV3  fore 0  back 16777215  eqnno 11"/>
  <p:tag name="FILENAME" val="TP_tmp"/>
  <p:tag name="ORIGWIDTH" val="223"/>
  <p:tag name="PICTUREFILESIZE" val="168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255  back 16777215  eqnno 1"/>
  <p:tag name="FILENAME" val="TP_tmp"/>
  <p:tag name="ORIGWIDTH" val="18"/>
  <p:tag name="PICTUREFILESIZE" val="14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P|{\mathcal O}|P\rangle_{\rm lattice} =1+\alpha_s \left( \gamma \ln a^2P^2 +c\right)  template TPT3  env TPENV3  fore 0  back 16777215  eqnno 3"/>
  <p:tag name="FILENAME" val="TP_tmp"/>
  <p:tag name="ORIGWIDTH" val="168"/>
  <p:tag name="PICTUREFILESIZE" val="110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P|{\mathcal O}|P\rangle_{\rm \overline{MS}} =1+\alpha_s \left( \gamma \ln P^2/\mu^2 +c'\right)  template TPT3  env TPENV3  fore 0  back 16777215  eqnno 3"/>
  <p:tag name="FILENAME" val="TP_tmp"/>
  <p:tag name="ORIGWIDTH" val="166"/>
  <p:tag name="PICTUREFILESIZE" val="1133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P|{\mathcal O}|P\rangle_{\rm lattice} = \left(1+\alpha_s \gamma \ln a^2\mu^2+c-c'\right)&#10;\langle P|{\mathcal O}|P\rangle_{\rm \overline{MS}}  template TPT3  env TPENV3  fore 0  back 16777215  eqnno 1"/>
  <p:tag name="FILENAME" val="TP_tmp"/>
  <p:tag name="ORIGWIDTH" val="236"/>
  <p:tag name="PICTUREFILESIZE" val="1640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amp;&amp; \left.\langle Ph | \epsilon^{ij}F^{i0}A^j |Ph\rangle_g \right|_{A^0=0} \\&#10;&amp;&amp; \qquad = \left[ 1+\frac{\alpha_s}{4\pi} \left( \frac{\beta_0}{\varepsilon_v} + \frac{103N_c-10N_f}{9}  \right) \right]\langle Ph|\epsilon^{ij}F^{i0}A^j |Ph\rangle_g^{tree}  template TPT3  env TPENV3  fore 0  back 16777215  eqnno 12"/>
  <p:tag name="FILENAME" val="TP_tmp"/>
  <p:tag name="ORIGWIDTH" val="272"/>
  <p:tag name="PICTUREFILESIZE" val="2927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amp;&amp;\left. \langle PS|\epsilon^{ij}F^{i0}A^j|PS\rangle_q \right\arrowvert_{A^0=0}\\&#10;&amp;&amp;\qquad =\frac{C_F\alpha_s}{4\pi}\left(&#10;\frac{3}{\varepsilon_v}+4\right) \langle PS|\bar{q}\gamma_5\gamma^z q|PS\rangle_q^{tree}  template TPT3  env TPENV3  fore 0  back 16777215  eqnno 15"/>
  <p:tag name="FILENAME" val="TP_tmp"/>
  <p:tag name="ORIGWIDTH" val="191"/>
  <p:tag name="PICTUREFILESIZE" val="241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+=0  template TPT3  env TPENV3  fore 0  back 16777215  eqnno 6"/>
  <p:tag name="FILENAME" val="TP_tmp"/>
  <p:tag name="ORIGWIDTH" val="34"/>
  <p:tag name="PICTUREFILESIZE" val="206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k^+} \to \frac{1}{k^++i\epsilon k^-}  template TPT3  env TPENV3  fore 0  back 16777215  eqnno 2"/>
  <p:tag name="FILENAME" val="TP_tmp"/>
  <p:tag name="ORIGWIDTH" val="77"/>
  <p:tag name="PICTUREFILESIZE" val="60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 template TPT3  env TPENV3  fore 0  back 16777215  eqnno 2"/>
  <p:tag name="FILENAME" val="TP_tmp"/>
  <p:tag name="ORIGWIDTH" val="8"/>
  <p:tag name="PICTUREFILESIZE" val="96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3  env TPENV3  fore 0  back 16777215  eqnno 2"/>
  <p:tag name="FILENAME" val="TP_tmp"/>
  <p:tag name="ORIGWIDTH" val="8"/>
  <p:tag name="PICTUREFILESIZE" val="96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(x,\mu^2,P^z)&amp;\equiv&amp; \int \frac{dz}{4\pi}e^{izxP^z}\langle P| \bar{q}(z) \gamma^z W q(0)|P\rangle&#10;\\ &amp;=&amp;\int^1_x \frac{dy}{y} Z\left(\frac{x}{y},\frac{\mu}{P^z}\right) q(y,\mu^2)+\cdots  template TPT3  env TPENV3  fore 0  back 16777215  eqnno 3"/>
  <p:tag name="FILENAME" val="TP_tmp"/>
  <p:tag name="ORIGWIDTH" val="210"/>
  <p:tag name="PICTUREFILESIZE" val="254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x,\mu^2,P^z)&amp;=&amp; \frac{i}{2xP^+}\int \frac{dz}{2\pi}e^{izxP^z} &#10;\langle PS| F^{+\alpha}(z)W\tilde{F}_{\alpha}^+(0)|PS\rangle  template TPT3  env TPENV3  fore 0  back 16777215  eqnno 2"/>
  <p:tag name="FILENAME" val="TP_tmp"/>
  <p:tag name="ORIGWIDTH" val="276"/>
  <p:tag name="PICTUREFILESIZE" val="201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(x,\mu^2,P^z)  template TPT3  env TPENV3  fore 0  back 16777215  eqnno 4"/>
  <p:tag name="FILENAME" val="TP_tmp"/>
  <p:tag name="ORIGWIDTH" val="52"/>
  <p:tag name="PICTUREFILESIZE" val="42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3  env TPENV3  fore 0  back 16777215  eqnno 2"/>
  <p:tag name="FILENAME" val="TP_tmp"/>
  <p:tag name="ORIGWIDTH" val="8"/>
  <p:tag name="PICTUREFILESIZE" val="96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3  env TPENV3  fore 0  back 16777215  eqnno 3"/>
  <p:tag name="FILENAME" val="TP_tmp"/>
  <p:tag name="ORIGWIDTH" val="8"/>
  <p:tag name="PICTUREFILESIZE" val="9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[0,y^-] = P\exp\left(ig\int^{y^-}_0 A^+(z^-)dz^- \right)  template TPT3  env TPENV3  fore 0  back 16777215  eqnno 4"/>
  <p:tag name="FILENAME" val="TP_tmp"/>
  <p:tag name="ORIGWIDTH" val="176"/>
  <p:tag name="PICTUREFILESIZE" val="121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+=\frac{1}{2}(A^0+A^z)=0  template TPT3  env TPENV3  fore 0  back 16777215  eqnno 5"/>
  <p:tag name="FILENAME" val="TP_tmp"/>
  <p:tag name="ORIGWIDTH" val="100"/>
  <p:tag name="PICTUREFILESIZE" val="56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f(x,Q^2)=\frac{1}{4\pi} \int dy^- e^{ixP^+y^-} \langle P|\bar{q}_f(0) W[0,y^-]\gamma^+ q_f(y^-) |P\rangle_{Q^2}  template TPT1  env TPENV1  fore 0  back 16777215  eqnno 10"/>
  <p:tag name="FILENAME" val="TP_tmp"/>
  <p:tag name="ORIGWIDTH" val="268"/>
  <p:tag name="PICTUREFILESIZE" val="22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f(j,Q^2)&amp;=&amp;\int_0^1 dx x^{j-1} q_f(x,Q^2) \\&#10;&amp;=&amp; \frac{1}{2(P^+)^j} \langle P| \bar{q}_f(0) \gamma^+ (iD^+)^{j-1} q_f(0)|P\rangle  template TPT1  env TPENV3  fore 0  back 16777215  eqnno 10"/>
  <p:tag name="FILENAME" val="TP_tmp"/>
  <p:tag name="ORIGWIDTH" val="228"/>
  <p:tag name="PICTUREFILESIZE" val="242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&amp;=&amp; \int dx \Delta G(x) \\&#10;&amp;=&amp; \int dx \frac{i}{2xP^+} \int&#10;  \frac{dy^-}{2\pi} e^{-ixP^+y^-} \langle PS| F^{+\mu}(y^-) W[y^-,0]\tilde F_{\mu}^{~+} (0)|PS\rangle  template TPT3  env TPENV3  fore 0  back 16777215  eqnno 6"/>
  <p:tag name="FILENAME" val="TP_tmp"/>
  <p:tag name="ORIGWIDTH" val="310"/>
  <p:tag name="PICTUREFILESIZE" val="26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F^{+\mu}\tilde{F}_\mu^{\ +} = F^{+\mu}F^{+\nu} \varepsilon^R_\mu \varepsilon^{R*}_\nu-&#10;F^{+\mu}F^{+\nu}&#10;\varepsilon^L_\mu \varepsilon^{L*}_\nu  template TPT3  env TPENV3  fore 0  back 16777215  eqnno 7"/>
  <p:tag name="FILENAME" val="TP_tmp"/>
  <p:tag name="ORIGWIDTH" val="195"/>
  <p:tag name="PICTUREFILESIZE" val="172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2} = \frac{1}{2}\Delta \Sigma + \Delta G + L^q + L^g  template TPT3  env TPENV3  fore 0  back 16777215  eqnno 2"/>
  <p:tag name="FILENAME" val="TP_tmp"/>
  <p:tag name="ORIGWIDTH" val="120"/>
  <p:tag name="PICTUREFILESIZE" val="56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Sigma=\sum_f \int dx \Delta q_f(x)=1  template TPT3  env TPENV3  fore 0  back 16777215  eqnno 1"/>
  <p:tag name="FILENAME" val="TP_tmp"/>
  <p:tag name="ORIGWIDTH" val="118"/>
  <p:tag name="PICTUREFILESIZE" val="64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Sigma = 0.25\sim 0.3  template TPT3  env TPENV3  fore 0  back 16777215  eqnno 2"/>
  <p:tag name="FILENAME" val="TP_tmp"/>
  <p:tag name="ORIGWIDTH" val="74"/>
  <p:tag name="PICTUREFILESIZE" val="43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\pi_{LL} &amp;=&amp; \frac{d\sigma^{++}- d\sigma^{+-} }{d\sigma^{++}+d\sigma^{+-}} \\&#10; &amp;\sim&amp; \sum_{a,b}\Delta f_a \otimes \Delta f_b\otimes \Delta \sigma_{a,b} \otimes D^\pi  template TPT3  env TPENV3  fore 0  back 16777215  eqnno 1"/>
  <p:tag name="FILENAME" val="TP_tmp"/>
  <p:tag name="ORIGWIDTH" val="167"/>
  <p:tag name="PICTUREFILESIZE" val="178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_{0.05}^{0.2}dx \, \Delta G(x) = 0.1\pm 0.06  template TPT3  env TPENV3  fore 0  back 16777215  eqnno 2"/>
  <p:tag name="FILENAME" val="TP_tmp"/>
  <p:tag name="ORIGWIDTH" val="122"/>
  <p:tag name="PICTUREFILESIZE" val="100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\mu)&amp;=&amp;\int dx \frac{i}{2xP^+}\int \frac{dy^-}{2\pi}e^{-ixP^+y^-} &#10;\langle PS| F^{+\alpha}(y^-)W\tilde{F}_{\alpha}^+(0)|PS\rangle \\  template TPT3  env TPENV3  fore 0  back 16777215  eqnno 2"/>
  <p:tag name="FILENAME" val="TP_tmp"/>
  <p:tag name="ORIGWIDTH" val="294"/>
  <p:tag name="PICTUREFILESIZE" val="215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phys}^\mu (x)\equiv \frac{1}{D^+}F^{+\mu}  template TPT3  env TPENV3  fore 255  back 16777215  eqnno 6"/>
  <p:tag name="FILENAME" val="TP_tmp"/>
  <p:tag name="ORIGWIDTH" val="90"/>
  <p:tag name="PICTUREFILESIZE" val="70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1}{2P^+}\langle PS|\epsilon^{ij}F^{i+}(0)A^j_{phys}(0)|PS\rangle  template TPT3  env TPENV3  fore 0  back 16777215  eqnno 1"/>
  <p:tag name="FILENAME" val="TP_tmp"/>
  <p:tag name="ORIGWIDTH" val="155"/>
  <p:tag name="PICTUREFILESIZE" val="109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psilon^{ij}F^{i0}A^j=(\vec{E}\times \vec{A})^z  template TPT3  env TPENV3  fore 0  back 16777215  eqnno 7"/>
  <p:tag name="FILENAME" val="TP_tmp"/>
  <p:tag name="ORIGWIDTH" val="93"/>
  <p:tag name="PICTUREFILESIZE" val="73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phys}^\mu=A^\mu  template TPT3  env TPENV3  fore 0  back 16777215  eqnno 6"/>
  <p:tag name="FILENAME" val="TP_tmp"/>
  <p:tag name="ORIGWIDTH" val="53"/>
  <p:tag name="PICTUREFILESIZE" val="33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P_z,\mu) = \frac{1}{2P^0}\langle PS|\epsilon^{ij}F^{i0}A^j |PS\rangle  template TPT3  env TPENV3  fore 0  back 16777215  eqnno 3"/>
  <p:tag name="FILENAME" val="TP_tmp"/>
  <p:tag name="ORIGWIDTH" val="160"/>
  <p:tag name="PICTUREFILESIZE" val="123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\mu)=\frac{1}{2P^+}\langle PS|\epsilon^{ij}F^{i+}(0)A^j_{phys}(0)|PS\rangle  template TPT3  env TPENV3  fore 0  back 16777215  eqnno 2"/>
  <p:tag name="FILENAME" val="TP_tmp"/>
  <p:tag name="ORIGWIDTH" val="187"/>
  <p:tag name="PICTUREFILESIZE" val="130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P_z,\mu) = \frac{1}{2P^0}\langle PS|\epsilon^{ij}F^{i0}A^j |PS\rangle  template TPT3  env TPENV3  fore 0  back 16777215  eqnno 3"/>
  <p:tag name="FILENAME" val="TP_tmp"/>
  <p:tag name="ORIGWIDTH" val="160"/>
  <p:tag name="PICTUREFILESIZE" val="123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\nabla}\cdot \vec{A}=0  template TPT3  env TPENV3  fore 0  back 16777215  eqnno 5"/>
  <p:tag name="FILENAME" val="TP_tmp"/>
  <p:tag name="ORIGWIDTH" val="44"/>
  <p:tag name="PICTUREFILESIZE" val="27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\mu = A^\mu_{Coul}  template TPT3  env TPENV3  fore 0  back 16777215  eqnno 2"/>
  <p:tag name="FILENAME" val="TP_tmp"/>
  <p:tag name="ORIGWIDTH" val="53"/>
  <p:tag name="PICTUREFILESIZE" val="3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  template TPT3  env TPENV3  fore 0  back 16777215  eqnno 1"/>
  <p:tag name="FILENAME" val="TP_tmp"/>
  <p:tag name="ORIGWIDTH" val="18"/>
  <p:tag name="PICTUREFILESIZE" val="14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Coul}^\mu  template TPT3  env TPENV3  fore 0  back 16777215  eqnno 7"/>
  <p:tag name="FILENAME" val="TP_tmp"/>
  <p:tag name="ORIGWIDTH" val="27"/>
  <p:tag name="PICTUREFILESIZE" val="18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phys}^\mu =\frac{1}{D^+}F^{+\mu}  template TPT3  env TPENV3  fore 0  back 16777215  eqnno 8"/>
  <p:tag name="FILENAME" val="TP_tmp"/>
  <p:tag name="ORIGWIDTH" val="77"/>
  <p:tag name="PICTUREFILESIZE" val="51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^+ \to \Lambda V^+,\quad V^- \to V^-/\Lambda, \quad \vec{V}_\perp \to \vec{V}_\perp  template TPT3  env TPENV3  fore 0  back 16777215  eqnno 8"/>
  <p:tag name="FILENAME" val="TP_tmp"/>
  <p:tag name="ORIGWIDTH" val="179"/>
  <p:tag name="PICTUREFILESIZE" val="98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Lambda \to \infty)  template TPT3  env TPENV3  fore 0  back 16777215  eqnno 1"/>
  <p:tag name="FILENAME" val="TP_tmp"/>
  <p:tag name="ORIGWIDTH" val="42"/>
  <p:tag name="PICTUREFILESIZE" val="21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Coul}^\mu  template TPT3  env TPENV3  fore 0  back 16777215  eqnno 7"/>
  <p:tag name="FILENAME" val="TP_tmp"/>
  <p:tag name="ORIGWIDTH" val="27"/>
  <p:tag name="PICTUREFILESIZE" val="18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phys}^\mu  template TPT3  env TPENV3  fore 0  back 16777215  eqnno 8"/>
  <p:tag name="FILENAME" val="TP_tmp"/>
  <p:tag name="ORIGWIDTH" val="27"/>
  <p:tag name="PICTUREFILESIZE" val="18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\epsilon^{ij}F^{i0}A^j_{Coul} \rangle  template TPT3  env TPENV3  fore 0  back 16777215  eqnno 3"/>
  <p:tag name="FILENAME" val="TP_tmp"/>
  <p:tag name="ORIGWIDTH" val="60"/>
  <p:tag name="PICTUREFILESIZE" val="54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\epsilon^{ij}F^{i+}A^j_{phys}\rangle  template TPT3  env TPENV3  fore 0  back 16777215  eqnno 2"/>
  <p:tag name="FILENAME" val="TP_tmp"/>
  <p:tag name="ORIGWIDTH" val="62"/>
  <p:tag name="PICTUREFILESIZE" val="54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^z\to \infty  template TPT3  env TPENV3  fore 0  back 16777215  eqnno 1"/>
  <p:tag name="FILENAME" val="TP_tmp"/>
  <p:tag name="ORIGWIDTH" val="40"/>
  <p:tag name="PICTUREFILESIZE" val="20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\mu \to \infty  template TPT3  env TPENV3  fore 0  back 16777215  eqnno 2"/>
  <p:tag name="FILENAME" val="TP_tmp"/>
  <p:tag name="ORIGWIDTH" val="38"/>
  <p:tag name="PICTUREFILESIZE" val="20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2(x,Q^2)=\sum_a \int_x^1 d\xi \, f_a(\xi,\mu^2) H_a\left(\frac{x}{\xi}, \frac{Q}{\mu}\right) + {\mathcal O}\left(\frac{1}{Q^2}\right)  template TPT3  env TPENV3  fore 0  back 16777215  eqnno 16"/>
  <p:tag name="FILENAME" val="TP_tmp"/>
  <p:tag name="ORIGWIDTH" val="238"/>
  <p:tag name="PICTUREFILESIZE" val="2498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^\mu  template TPT3  env TPENV3  fore 0  back 16777215  eqnno 9"/>
  <p:tag name="FILENAME" val="TP_tmp"/>
  <p:tag name="ORIGWIDTH" val="15"/>
  <p:tag name="PICTUREFILESIZE" val="14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^\mu-k^\mu  template TPT3  env TPENV3  fore 0  back 16777215  eqnno 10"/>
  <p:tag name="FILENAME" val="TP_tmp"/>
  <p:tag name="ORIGWIDTH" val="38"/>
  <p:tag name="PICTUREFILESIZE" val="29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PS| \epsilon^{ij}F^{i0}A^j |PS\rangle \sim  template TPT3  env TPENV3  fore 0  back 16777215  eqnno 3"/>
  <p:tag name="FILENAME" val="TP_tmp"/>
  <p:tag name="ORIGWIDTH" val="92"/>
  <p:tag name="PICTUREFILESIZE" val="73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&amp;=&amp;\frac{1}{2P^+}\langle PS|\epsilon^{ij}F^{i+}A^j|PS\rangle \\&#10; &amp;=&amp;\frac{C_F \alpha_s}{4\pi}\left(\frac{3}{\varepsilon}+7\right)  template TPT3  env TPENV3  fore 0  back 16777215  eqnno 4"/>
  <p:tag name="FILENAME" val="TP_tmp"/>
  <p:tag name="ORIGWIDTH" val="141"/>
  <p:tag name="PICTUREFILESIZE" val="166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5}{3\varepsilon}-\frac{1}{9} + \frac{4}{3}\ln \frac{4P_z^2}{m^2}\right)+{\mathcal O}\left(\frac{m^2}{P^2_z}\right)  template TPT3  env TPENV3  fore 0  back 16777215  eqnno 4"/>
  <p:tag name="FILENAME" val="TP_tmp"/>
  <p:tag name="ORIGWIDTH" val="189"/>
  <p:tag name="PICTUREFILESIZE" val="158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\nabla}\cdot \vec{A}=0  template TPT3  env TPENV3  fore 0  back 16777215  eqnno 5"/>
  <p:tag name="FILENAME" val="TP_tmp"/>
  <p:tag name="ORIGWIDTH" val="44"/>
  <p:tag name="PICTUREFILESIZE" val="27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+=0  template TPT3  env TPENV3  fore 0  back 16777215  eqnno 6"/>
  <p:tag name="FILENAME" val="TP_tmp"/>
  <p:tag name="ORIGWIDTH" val="34"/>
  <p:tag name="PICTUREFILESIZE" val="20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P_z,\mu) = \frac{1}{2P^0}\langle PS|\epsilon^{ij}F^{i0}A^j |PS\rangle  template TPT3  env TPENV3  fore 0  back 16777215  eqnno 3"/>
  <p:tag name="FILENAME" val="TP_tmp"/>
  <p:tag name="ORIGWIDTH" val="160"/>
  <p:tag name="PICTUREFILESIZE" val="123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tilde{G}(P^z,\mu)=Z_{gg}(P^z/\mu)\Delta G(\mu)+Z_{gq}(P^z/\mu)\Delta \Sigma(\mu)  template TPT3  env TPENV3  fore 0  back 16777215  eqnno 1"/>
  <p:tag name="FILENAME" val="TP_tmp"/>
  <p:tag name="ORIGWIDTH" val="226"/>
  <p:tag name="PICTUREFILESIZE" val="151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D^+}F^{+\mu}=A^\mu_{phys}  template TPT3  env TPENV3  fore 0  back 16777215  eqnno 14"/>
  <p:tag name="FILENAME" val="TP_tmp"/>
  <p:tag name="ORIGWIDTH" val="76"/>
  <p:tag name="PICTUREFILESIZE" val="55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H  template TPT3  env TPENV3  fore 0  back 16777215  eqnno 1"/>
  <p:tag name="FILENAME" val="TP_tmp"/>
  <p:tag name="ORIGWIDTH" val="12"/>
  <p:tag name="PICTUREFILESIZE" val="9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\mu = \frac{1}{D^0} F^{0\mu}  template TPT3  env TPENV3  fore 0  back 16777215  eqnno 13"/>
  <p:tag name="FILENAME" val="TP_tmp"/>
  <p:tag name="ORIGWIDTH" val="61"/>
  <p:tag name="PICTUREFILESIZE" val="47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0 =0  template TPT3  env TPENV3  fore 0  back 16777215  eqnno 12"/>
  <p:tag name="FILENAME" val="TP_tmp"/>
  <p:tag name="ORIGWIDTH" val="32"/>
  <p:tag name="PICTUREFILESIZE" val="20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P_z,\mu) = \frac{1}{2P^0}\langle PS|\epsilon^{ij}F^{i0}A^j |PS\rangle  template TPT3  env TPENV3  fore 0  back 16777215  eqnno 3"/>
  <p:tag name="FILENAME" val="TP_tmp"/>
  <p:tag name="ORIGWIDTH" val="160"/>
  <p:tag name="PICTUREFILESIZE" val="1233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5}{3\varepsilon}-\frac{1}{9} + \frac{4}{3}\ln \frac{4P_z^2}{m^2}\right)  template TPT3  env TPENV3  fore 0  back 16777215  eqnno 4"/>
  <p:tag name="FILENAME" val="TP_tmp"/>
  <p:tag name="ORIGWIDTH" val="136"/>
  <p:tag name="PICTUREFILESIZE" val="111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2}{\varepsilon}+4 \right)  template TPT3  env TPENV3  fore 0  back 16777215  eqnno 4"/>
  <p:tag name="FILENAME" val="TP_tmp"/>
  <p:tag name="ORIGWIDTH" val="79"/>
  <p:tag name="PICTUREFILESIZE" val="69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 \frac{2}{\varepsilon} + 4 +\ln \frac{4P_z^2}{m^2}\right)  template TPT3  env TPENV3  fore 0  back 16777215  eqnno 4"/>
  <p:tag name="FILENAME" val="TP_tmp"/>
  <p:tag name="ORIGWIDTH" val="120"/>
  <p:tag name="PICTUREFILESIZE" val="100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3}{\varepsilon}+7 \right)  template TPT3  env TPENV3  fore 0  back 16777215  eqnno 4"/>
  <p:tag name="FILENAME" val="TP_tmp"/>
  <p:tag name="ORIGWIDTH" val="79"/>
  <p:tag name="PICTUREFILESIZE" val="694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3}{2\varepsilon}+\frac{7}{2} \right)  template TPT3  env TPENV3  fore 0  back 16777215  eqnno 4"/>
  <p:tag name="FILENAME" val="TP_tmp"/>
  <p:tag name="ORIGWIDTH" val="86"/>
  <p:tag name="PICTUREFILESIZE" val="73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\nabla}\cdot \vec{A}=0  template TPT3  env TPENV3  fore 0  back 16777215  eqnno 5"/>
  <p:tag name="FILENAME" val="TP_tmp"/>
  <p:tag name="ORIGWIDTH" val="44"/>
  <p:tag name="PICTUREFILESIZE" val="27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artial \cdot A=0  template TPT3  env TPENV3  fore 0  back 16777215  eqnno 9"/>
  <p:tag name="FILENAME" val="TP_tmp"/>
  <p:tag name="ORIGWIDTH" val="41"/>
  <p:tag name="PICTUREFILESIZE" val="25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a  template TPT3  env TPENV3  fore 0  back 16777215  eqnno 2"/>
  <p:tag name="FILENAME" val="TP_tmp"/>
  <p:tag name="ORIGWIDTH" val="12"/>
  <p:tag name="PICTUREFILESIZE" val="14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0=0  template TPT3  env TPENV3  fore 0  back 16777215  eqnno 10"/>
  <p:tag name="FILENAME" val="TP_tmp"/>
  <p:tag name="ORIGWIDTH" val="32"/>
  <p:tag name="PICTUREFILESIZE" val="206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z=0  template TPT3  env TPENV3  fore 0  back 16777215  eqnno 11"/>
  <p:tag name="FILENAME" val="TP_tmp"/>
  <p:tag name="ORIGWIDTH" val="32"/>
  <p:tag name="PICTUREFILESIZE" val="206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x=0  template TPT3  env TPENV3  fore 0  back 16777215  eqnno 12"/>
  <p:tag name="FILENAME" val="TP_tmp"/>
  <p:tag name="ORIGWIDTH" val="34"/>
  <p:tag name="PICTUREFILESIZE" val="206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P_z,\mu) = \frac{1}{2P^0}\langle PS|\epsilon^{ij}F^{i0}A^j |PS\rangle  template TPT3  env TPENV3  fore 0  back 16777215  eqnno 3"/>
  <p:tag name="FILENAME" val="TP_tmp"/>
  <p:tag name="ORIGWIDTH" val="160"/>
  <p:tag name="PICTUREFILESIZE" val="1233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5}{3\varepsilon}-\frac{1}{9} + \frac{4}{3}\ln \frac{4P_z^2}{m^2}\right)  template TPT3  env TPENV3  fore 0  back 16777215  eqnno 4"/>
  <p:tag name="FILENAME" val="TP_tmp"/>
  <p:tag name="ORIGWIDTH" val="136"/>
  <p:tag name="PICTUREFILESIZE" val="111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2}{\varepsilon}+4 \right)  template TPT3  env TPENV3  fore 0  back 16777215  eqnno 4"/>
  <p:tag name="FILENAME" val="TP_tmp"/>
  <p:tag name="ORIGWIDTH" val="79"/>
  <p:tag name="PICTUREFILESIZE" val="694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 \frac{2}{\varepsilon} + 4 +\ln \frac{4P_z^2}{m^2}\right)  template TPT3  env TPENV3  fore 0  back 16777215  eqnno 4"/>
  <p:tag name="FILENAME" val="TP_tmp"/>
  <p:tag name="ORIGWIDTH" val="120"/>
  <p:tag name="PICTUREFILESIZE" val="100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3}{\varepsilon}+7 \right)  template TPT3  env TPENV3  fore 0  back 16777215  eqnno 4"/>
  <p:tag name="FILENAME" val="TP_tmp"/>
  <p:tag name="ORIGWIDTH" val="79"/>
  <p:tag name="PICTUREFILESIZE" val="694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3}{2\varepsilon}+\frac{7}{2} \right)  template TPT3  env TPENV3  fore 0  back 16777215  eqnno 4"/>
  <p:tag name="FILENAME" val="TP_tmp"/>
  <p:tag name="ORIGWIDTH" val="86"/>
  <p:tag name="PICTUREFILESIZE" val="73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\nabla}\cdot \vec{A}=0  template TPT3  env TPENV3  fore 0  back 16777215  eqnno 5"/>
  <p:tag name="FILENAME" val="TP_tmp"/>
  <p:tag name="ORIGWIDTH" val="44"/>
  <p:tag name="PICTUREFILESIZE" val="27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3  env TPENV3  fore 0  back 16777215  eqnno 1"/>
  <p:tag name="FILENAME" val="TP_tmp"/>
  <p:tag name="ORIGWIDTH" val="8"/>
  <p:tag name="PICTUREFILESIZE" val="96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artial \cdot A=0  template TPT3  env TPENV3  fore 0  back 16777215  eqnno 9"/>
  <p:tag name="FILENAME" val="TP_tmp"/>
  <p:tag name="ORIGWIDTH" val="41"/>
  <p:tag name="PICTUREFILESIZE" val="256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0=0  template TPT3  env TPENV3  fore 0  back 16777215  eqnno 10"/>
  <p:tag name="FILENAME" val="TP_tmp"/>
  <p:tag name="ORIGWIDTH" val="32"/>
  <p:tag name="PICTUREFILESIZE" val="20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z=0  template TPT3  env TPENV3  fore 0  back 16777215  eqnno 11"/>
  <p:tag name="FILENAME" val="TP_tmp"/>
  <p:tag name="ORIGWIDTH" val="32"/>
  <p:tag name="PICTUREFILESIZE" val="20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x=0  template TPT3  env TPENV3  fore 0  back 16777215  eqnno 12"/>
  <p:tag name="FILENAME" val="TP_tmp"/>
  <p:tag name="ORIGWIDTH" val="34"/>
  <p:tag name="PICTUREFILESIZE" val="20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\nabla}\cdot \vec{A}=0  template TPT3  env TPENV3  fore 0  back 16777215  eqnno 5"/>
  <p:tag name="FILENAME" val="TP_tmp"/>
  <p:tag name="ORIGWIDTH" val="44"/>
  <p:tag name="PICTUREFILESIZE" val="275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artial \cdot A=0  template TPT3  env TPENV3  fore 0  back 16777215  eqnno 9"/>
  <p:tag name="FILENAME" val="TP_tmp"/>
  <p:tag name="ORIGWIDTH" val="41"/>
  <p:tag name="PICTUREFILESIZE" val="25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0=0  template TPT3  env TPENV3  fore 0  back 16777215  eqnno 10"/>
  <p:tag name="FILENAME" val="TP_tmp"/>
  <p:tag name="ORIGWIDTH" val="32"/>
  <p:tag name="PICTUREFILESIZE" val="20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z=0  template TPT3  env TPENV3  fore 0  back 16777215  eqnno 11"/>
  <p:tag name="FILENAME" val="TP_tmp"/>
  <p:tag name="ORIGWIDTH" val="32"/>
  <p:tag name="PICTUREFILESIZE" val="20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x=0  template TPT3  env TPENV3  fore 0  back 16777215  eqnno 12"/>
  <p:tag name="FILENAME" val="TP_tmp"/>
  <p:tag name="ORIGWIDTH" val="34"/>
  <p:tag name="PICTUREFILESIZE" val="206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phys}^\mu  template TPT3  env TPENV3  fore 0  back 16777215  eqnno 13"/>
  <p:tag name="FILENAME" val="TP_tmp"/>
  <p:tag name="ORIGWIDTH" val="27"/>
  <p:tag name="PICTUREFILESIZE" val="18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3  env TPENV3  fore 0  back 16777215  eqnno 1"/>
  <p:tag name="FILENAME" val="TP_tmp"/>
  <p:tag name="ORIGWIDTH" val="8"/>
  <p:tag name="PICTUREFILESIZE" val="9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+_{WW} = -e\ln x_\perp^2 \delta(x^-)  template TPT3  env TPENV3  fore 0  back 16777215  eqnno 14"/>
  <p:tag name="FILENAME" val="TP_tmp"/>
  <p:tag name="ORIGWIDTH" val="101"/>
  <p:tag name="PICTUREFILESIZE" val="81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WW}^i=-2e\frac{x_\perp^i}{x_\perp^2}\theta(x^-)  template TPT3  env TPENV3  fore 0  back 16777215  eqnno 15"/>
  <p:tag name="FILENAME" val="TP_tmp"/>
  <p:tag name="ORIGWIDTH" val="97"/>
  <p:tag name="PICTUREFILESIZE" val="89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ec{\nabla}\cdot \vec{A}=0  template TPT3  env TPENV3  fore 0  back 16777215  eqnno 5"/>
  <p:tag name="FILENAME" val="TP_tmp"/>
  <p:tag name="ORIGWIDTH" val="44"/>
  <p:tag name="PICTUREFILESIZE" val="275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0=0  template TPT3  env TPENV3  fore 0  back 16777215  eqnno 10"/>
  <p:tag name="FILENAME" val="TP_tmp"/>
  <p:tag name="ORIGWIDTH" val="32"/>
  <p:tag name="PICTUREFILESIZE" val="206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z=0  template TPT3  env TPENV3  fore 0  back 16777215  eqnno 11"/>
  <p:tag name="FILENAME" val="TP_tmp"/>
  <p:tag name="ORIGWIDTH" val="32"/>
  <p:tag name="PICTUREFILESIZE" val="206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artial \cdot A=0  template TPT3  env TPENV3  fore 0  back 16777215  eqnno 9"/>
  <p:tag name="FILENAME" val="TP_tmp"/>
  <p:tag name="ORIGWIDTH" val="41"/>
  <p:tag name="PICTUREFILESIZE" val="256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x=0  template TPT3  env TPENV3  fore 0  back 16777215  eqnno 12"/>
  <p:tag name="FILENAME" val="TP_tmp"/>
  <p:tag name="ORIGWIDTH" val="34"/>
  <p:tag name="PICTUREFILESIZE" val="206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G(P_z,\mu)  template TPT3  env TPENV3  fore 0  back 16777215  eqnno 3"/>
  <p:tag name="FILENAME" val="TP_tmp"/>
  <p:tag name="ORIGWIDTH" val="47"/>
  <p:tag name="PICTUREFILESIZE" val="406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C_F \alpha_s}{4\pi}\left(\frac{3}{\varepsilon}+7 \right)  template TPT3  env TPENV3  fore 0  back 16777215  eqnno 4"/>
  <p:tag name="FILENAME" val="TP_tmp"/>
  <p:tag name="ORIGWIDTH" val="79"/>
  <p:tag name="PICTUREFILESIZE" val="694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0=0  template TPT3  env TPENV3  fore 0  back 16777215  eqnno 10"/>
  <p:tag name="FILENAME" val="TP_tmp"/>
  <p:tag name="ORIGWIDTH" val="32"/>
  <p:tag name="PICTUREFILESIZE" val="2064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654</Words>
  <Application>Microsoft Office PowerPoint</Application>
  <PresentationFormat>画面に合わせる (4:3)</PresentationFormat>
  <Paragraphs>164</Paragraphs>
  <Slides>26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44" baseType="lpstr">
      <vt:lpstr>Arial</vt:lpstr>
      <vt:lpstr>ＭＳ Ｐゴシック</vt:lpstr>
      <vt:lpstr>CMSY7</vt:lpstr>
      <vt:lpstr>CMR10</vt:lpstr>
      <vt:lpstr>CMSY5</vt:lpstr>
      <vt:lpstr>Calibri</vt:lpstr>
      <vt:lpstr>Palatino Linotype</vt:lpstr>
      <vt:lpstr>Wingdings</vt:lpstr>
      <vt:lpstr>CMMI5</vt:lpstr>
      <vt:lpstr>CMR7</vt:lpstr>
      <vt:lpstr>CMEX10</vt:lpstr>
      <vt:lpstr>CMSY10ORIG</vt:lpstr>
      <vt:lpstr>CMMI10</vt:lpstr>
      <vt:lpstr>CMR5</vt:lpstr>
      <vt:lpstr>CMMI7</vt:lpstr>
      <vt:lpstr>Office ​​テーマ</vt:lpstr>
      <vt:lpstr>数式</vt:lpstr>
      <vt:lpstr>Equation</vt:lpstr>
      <vt:lpstr>Gluon helicity        from a universality class of operators on a lattice</vt:lpstr>
      <vt:lpstr>Outline</vt:lpstr>
      <vt:lpstr>QCD factorization in DIS</vt:lpstr>
      <vt:lpstr>Operator definition</vt:lpstr>
      <vt:lpstr>Measuring PDF on a lattice?</vt:lpstr>
      <vt:lpstr>Polarized gluon distribution and      </vt:lpstr>
      <vt:lpstr>Why is            interesting?</vt:lpstr>
      <vt:lpstr>Determination of </vt:lpstr>
      <vt:lpstr>　　Towards measuring          on a lattice</vt:lpstr>
      <vt:lpstr>PowerPoint プレゼンテーション</vt:lpstr>
      <vt:lpstr>Jaffe-Manohar in the Coulomb gauge</vt:lpstr>
      <vt:lpstr>A subtlety</vt:lpstr>
      <vt:lpstr>The order of limits</vt:lpstr>
      <vt:lpstr>One-loop matching</vt:lpstr>
      <vt:lpstr>Generalization</vt:lpstr>
      <vt:lpstr>One-loop results</vt:lpstr>
      <vt:lpstr>One-loop results</vt:lpstr>
      <vt:lpstr>A universality class</vt:lpstr>
      <vt:lpstr>Weiszacker-Williams interpretation</vt:lpstr>
      <vt:lpstr>More on the temporal axial gauge</vt:lpstr>
      <vt:lpstr>All-order generalization</vt:lpstr>
      <vt:lpstr>Zoo of operators  </vt:lpstr>
      <vt:lpstr>One-loop matching</vt:lpstr>
      <vt:lpstr>PowerPoint プレゼンテーション</vt:lpstr>
      <vt:lpstr>-dependence?</vt:lpstr>
      <vt:lpstr>Conclusions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Gluon helicity       from a universality class of operators on a lattice</dc:title>
  <dc:creator>Yoshitaka</dc:creator>
  <cp:lastModifiedBy>Yoshitaka</cp:lastModifiedBy>
  <cp:revision>69</cp:revision>
  <dcterms:created xsi:type="dcterms:W3CDTF">2014-01-09T06:21:26Z</dcterms:created>
  <dcterms:modified xsi:type="dcterms:W3CDTF">2014-03-08T00:16:13Z</dcterms:modified>
</cp:coreProperties>
</file>