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6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2014/3/7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2014/3/7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2014/3/7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2014/3/7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2014/3/7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2014/3/7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2014/3/7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953294"/>
            <a:ext cx="7772400" cy="2043658"/>
          </a:xfrm>
        </p:spPr>
        <p:txBody>
          <a:bodyPr/>
          <a:lstStyle/>
          <a:p>
            <a:r>
              <a:rPr kumimoji="1" lang="en-US" altLang="ja-JP" dirty="0" smtClean="0"/>
              <a:t>Polarization transfer in fragmentation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3212976"/>
            <a:ext cx="7272808" cy="3384376"/>
          </a:xfrm>
        </p:spPr>
        <p:txBody>
          <a:bodyPr>
            <a:norm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Kiyoshi Tanida</a:t>
            </a:r>
          </a:p>
          <a:p>
            <a:r>
              <a:rPr lang="en-US" altLang="ja-JP" dirty="0" smtClean="0">
                <a:solidFill>
                  <a:schemeClr val="tx1"/>
                </a:solidFill>
              </a:rPr>
              <a:t>Seoul National University</a:t>
            </a:r>
          </a:p>
          <a:p>
            <a:endParaRPr lang="en-US" altLang="ja-JP" dirty="0" smtClean="0">
              <a:solidFill>
                <a:schemeClr val="tx1"/>
              </a:solidFill>
            </a:endParaRPr>
          </a:p>
          <a:p>
            <a:r>
              <a:rPr lang="en-US" altLang="ja-JP" dirty="0" smtClean="0"/>
              <a:t>@Workshop </a:t>
            </a:r>
            <a:r>
              <a:rPr lang="en-US" altLang="ja-JP" dirty="0"/>
              <a:t>on High-energy QCD 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and </a:t>
            </a:r>
            <a:r>
              <a:rPr lang="en-US" altLang="ja-JP" dirty="0"/>
              <a:t>nucleon structure </a:t>
            </a:r>
            <a:r>
              <a:rPr lang="ja-JP" altLang="en-US" dirty="0"/>
              <a:t>　　　　　　　　　　　　　 </a:t>
            </a:r>
            <a:r>
              <a:rPr lang="en-US" altLang="ja-JP" dirty="0"/>
              <a:t>March 7-8, 2014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3667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22114"/>
          </a:xfrm>
        </p:spPr>
        <p:txBody>
          <a:bodyPr/>
          <a:lstStyle/>
          <a:p>
            <a:r>
              <a:rPr lang="en-US" altLang="ja-JP" dirty="0">
                <a:solidFill>
                  <a:srgbClr val="0070C0"/>
                </a:solidFill>
              </a:rPr>
              <a:t>M</a:t>
            </a:r>
            <a:r>
              <a:rPr kumimoji="1" lang="en-US" altLang="ja-JP" dirty="0" smtClean="0">
                <a:solidFill>
                  <a:srgbClr val="0070C0"/>
                </a:solidFill>
              </a:rPr>
              <a:t>ore measurements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1052736"/>
                <a:ext cx="8928992" cy="5688632"/>
              </a:xfrm>
            </p:spPr>
            <p:txBody>
              <a:bodyPr>
                <a:normAutofit/>
              </a:bodyPr>
              <a:lstStyle/>
              <a:p>
                <a:r>
                  <a:rPr lang="en-US" altLang="ja-JP" sz="2800" dirty="0" smtClean="0"/>
                  <a:t>Polarization can be further used for charmed baryon studies </a:t>
                </a:r>
                <a:endParaRPr lang="en-US" altLang="ja-JP" sz="2400" dirty="0" smtClean="0"/>
              </a:p>
              <a:p>
                <a:r>
                  <a:rPr lang="en-US" altLang="ja-JP" sz="2800" dirty="0" smtClean="0"/>
                  <a:t>Parity of excited baryons can be determined</a:t>
                </a:r>
              </a:p>
              <a:p>
                <a:pPr lvl="1"/>
                <a:r>
                  <a:rPr lang="en-US" altLang="ja-JP" sz="2400" dirty="0" smtClean="0"/>
                  <a:t>Ex: spin 1/2 particle decaying </a:t>
                </a:r>
                <a:r>
                  <a:rPr lang="en-US" altLang="ja-JP" sz="2400" dirty="0" err="1" smtClean="0"/>
                  <a:t>Y</a:t>
                </a:r>
                <a:r>
                  <a:rPr lang="en-US" altLang="ja-JP" sz="2400" baseline="-25000" dirty="0" err="1" smtClean="0"/>
                  <a:t>c</a:t>
                </a:r>
                <a:r>
                  <a:rPr lang="en-US" altLang="ja-JP" sz="2400" dirty="0" smtClean="0"/>
                  <a:t> </a:t>
                </a:r>
                <a:r>
                  <a:rPr lang="en-US" altLang="ja-JP" sz="2400" dirty="0" smtClean="0">
                    <a:sym typeface="Wingdings" panose="05000000000000000000" pitchFamily="2" charset="2"/>
                  </a:rPr>
                  <a:t> </a:t>
                </a:r>
                <a:r>
                  <a:rPr lang="en-US" altLang="ja-JP" sz="2400" dirty="0" err="1" smtClean="0">
                    <a:latin typeface="Symbol" panose="05050102010706020507" pitchFamily="18" charset="2"/>
                    <a:sym typeface="Wingdings" panose="05000000000000000000" pitchFamily="2" charset="2"/>
                  </a:rPr>
                  <a:t>L</a:t>
                </a:r>
                <a:r>
                  <a:rPr lang="en-US" altLang="ja-JP" sz="2400" baseline="-25000" dirty="0" err="1" smtClean="0">
                    <a:sym typeface="Wingdings" panose="05000000000000000000" pitchFamily="2" charset="2"/>
                  </a:rPr>
                  <a:t>c</a:t>
                </a:r>
                <a:r>
                  <a:rPr lang="en-US" altLang="ja-JP" sz="2400" dirty="0" smtClean="0">
                    <a:sym typeface="Wingdings" panose="05000000000000000000" pitchFamily="2" charset="2"/>
                  </a:rPr>
                  <a:t> + </a:t>
                </a:r>
                <a:r>
                  <a:rPr lang="en-US" altLang="ja-JP" sz="2400" dirty="0" smtClean="0">
                    <a:latin typeface="Symbol" panose="05050102010706020507" pitchFamily="18" charset="2"/>
                    <a:sym typeface="Wingdings" panose="05000000000000000000" pitchFamily="2" charset="2"/>
                  </a:rPr>
                  <a:t>p</a:t>
                </a:r>
                <a:r>
                  <a:rPr lang="en-US" altLang="ja-JP" sz="2400" dirty="0" smtClean="0">
                    <a:sym typeface="Wingdings" panose="05000000000000000000" pitchFamily="2" charset="2"/>
                  </a:rPr>
                  <a:t> (i.e., </a:t>
                </a:r>
                <a:r>
                  <a:rPr lang="en-US" altLang="ja-JP" sz="2400" dirty="0" err="1" smtClean="0">
                    <a:latin typeface="Symbol" panose="05050102010706020507" pitchFamily="18" charset="2"/>
                    <a:sym typeface="Wingdings" panose="05000000000000000000" pitchFamily="2" charset="2"/>
                  </a:rPr>
                  <a:t>S</a:t>
                </a:r>
                <a:r>
                  <a:rPr lang="en-US" altLang="ja-JP" sz="2400" baseline="-25000" dirty="0" err="1" smtClean="0">
                    <a:sym typeface="Wingdings" panose="05000000000000000000" pitchFamily="2" charset="2"/>
                  </a:rPr>
                  <a:t>c</a:t>
                </a:r>
                <a:r>
                  <a:rPr lang="en-US" altLang="ja-JP" sz="2400" dirty="0" smtClean="0">
                    <a:sym typeface="Wingdings" panose="05000000000000000000" pitchFamily="2" charset="2"/>
                  </a:rPr>
                  <a:t>)</a:t>
                </a:r>
                <a:endParaRPr lang="en-US" altLang="ja-JP" sz="2400" dirty="0">
                  <a:sym typeface="Wingdings" panose="05000000000000000000" pitchFamily="2" charset="2"/>
                </a:endParaRPr>
              </a:p>
              <a:p>
                <a:pPr lvl="1"/>
                <a:r>
                  <a:rPr kumimoji="1" lang="en-US" altLang="ja-JP" sz="2400" dirty="0" smtClean="0">
                    <a:sym typeface="Wingdings" panose="05000000000000000000" pitchFamily="2" charset="2"/>
                  </a:rPr>
                  <a:t>S-wave decay (P=</a:t>
                </a:r>
                <a:r>
                  <a:rPr kumimoji="1" lang="ja-JP" altLang="en-US" sz="2400" dirty="0" smtClean="0">
                    <a:sym typeface="Wingdings" panose="05000000000000000000" pitchFamily="2" charset="2"/>
                  </a:rPr>
                  <a:t>－</a:t>
                </a:r>
                <a:r>
                  <a:rPr kumimoji="1" lang="en-US" altLang="ja-JP" sz="2400" dirty="0" smtClean="0">
                    <a:sym typeface="Wingdings" panose="05000000000000000000" pitchFamily="2" charset="2"/>
                  </a:rPr>
                  <a:t>): </a:t>
                </a:r>
                <a:br>
                  <a:rPr kumimoji="1" lang="en-US" altLang="ja-JP" sz="2400" dirty="0" smtClean="0">
                    <a:sym typeface="Wingdings" panose="05000000000000000000" pitchFamily="2" charset="2"/>
                  </a:rPr>
                </a:b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kumimoji="1" lang="en-US" altLang="ja-JP" sz="2400" i="1" smtClean="0">
                            <a:solidFill>
                              <a:srgbClr val="FF0000"/>
                            </a:solidFill>
                            <a:latin typeface="Cambria Math"/>
                            <a:sym typeface="Wingdings" panose="05000000000000000000" pitchFamily="2" charset="2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kumimoji="1" lang="en-US" altLang="ja-JP" sz="2400" i="1" smtClean="0">
                                <a:solidFill>
                                  <a:srgbClr val="FF0000"/>
                                </a:solidFill>
                                <a:latin typeface="Cambria Math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  <a:sym typeface="Wingdings" panose="05000000000000000000" pitchFamily="2" charset="2"/>
                              </a:rPr>
                              <m:t>𝑃</m:t>
                            </m:r>
                          </m:e>
                          <m:sub>
                            <m:sSub>
                              <m:sSubPr>
                                <m:ctrlPr>
                                  <a:rPr kumimoji="1" lang="en-US" altLang="ja-JP" sz="2400" i="1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sym typeface="Wingdings" panose="05000000000000000000" pitchFamily="2" charset="2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kumimoji="1" lang="el-GR" altLang="ja-JP" sz="2400" i="1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ea typeface="Cambria Math"/>
                                    <a:sym typeface="Wingdings" panose="05000000000000000000" pitchFamily="2" charset="2"/>
                                  </a:rPr>
                                  <m:t>Λ</m:t>
                                </m:r>
                              </m:e>
                              <m:sub>
                                <m:r>
                                  <a:rPr kumimoji="1" lang="en-US" altLang="ja-JP" sz="2400" b="0" i="1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sym typeface="Wingdings" panose="05000000000000000000" pitchFamily="2" charset="2"/>
                                  </a:rPr>
                                  <m:t>𝑐</m:t>
                                </m:r>
                              </m:sub>
                            </m:sSub>
                          </m:sub>
                        </m:sSub>
                      </m:e>
                    </m:acc>
                    <m:r>
                      <a:rPr kumimoji="1" lang="en-US" altLang="ja-JP" sz="2400" b="0" i="1" smtClean="0">
                        <a:solidFill>
                          <a:srgbClr val="FF0000"/>
                        </a:solidFill>
                        <a:latin typeface="Cambria Math"/>
                        <a:sym typeface="Wingdings" panose="05000000000000000000" pitchFamily="2" charset="2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/>
                            <a:sym typeface="Wingdings" panose="05000000000000000000" pitchFamily="2" charset="2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/>
                                <a:sym typeface="Wingdings" panose="05000000000000000000" pitchFamily="2" charset="2"/>
                              </a:rPr>
                              <m:t>𝑃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  <a:sym typeface="Wingdings" panose="05000000000000000000" pitchFamily="2" charset="2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b="0" i="1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sym typeface="Wingdings" panose="05000000000000000000" pitchFamily="2" charset="2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  <a:sym typeface="Wingdings" panose="05000000000000000000" pitchFamily="2" charset="2"/>
                                  </a:rPr>
                                  <m:t>𝑐</m:t>
                                </m:r>
                              </m:sub>
                            </m:sSub>
                          </m:sub>
                        </m:sSub>
                      </m:e>
                    </m:acc>
                  </m:oMath>
                </a14:m>
                <a:r>
                  <a:rPr kumimoji="1" lang="en-US" altLang="ja-JP" sz="2400" dirty="0" smtClean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, independent of decay angle</a:t>
                </a:r>
              </a:p>
              <a:p>
                <a:pPr lvl="1"/>
                <a:r>
                  <a:rPr lang="en-US" altLang="ja-JP" sz="2400" dirty="0" smtClean="0">
                    <a:sym typeface="Wingdings" panose="05000000000000000000" pitchFamily="2" charset="2"/>
                  </a:rPr>
                  <a:t>P-wave decay (P=+):</a:t>
                </a:r>
                <a:br>
                  <a:rPr lang="en-US" altLang="ja-JP" sz="2400" dirty="0" smtClean="0">
                    <a:sym typeface="Wingdings" panose="05000000000000000000" pitchFamily="2" charset="2"/>
                  </a:rPr>
                </a:b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altLang="ja-JP" sz="2400" i="1" smtClean="0">
                            <a:solidFill>
                              <a:srgbClr val="FF0000"/>
                            </a:solidFill>
                            <a:latin typeface="Cambria Math"/>
                            <a:sym typeface="Wingdings" panose="05000000000000000000" pitchFamily="2" charset="2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/>
                                <a:sym typeface="Wingdings" panose="05000000000000000000" pitchFamily="2" charset="2"/>
                              </a:rPr>
                              <m:t>𝑃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  <a:sym typeface="Wingdings" panose="05000000000000000000" pitchFamily="2" charset="2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altLang="ja-JP" sz="24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  <a:ea typeface="Cambria Math"/>
                                    <a:sym typeface="Wingdings" panose="05000000000000000000" pitchFamily="2" charset="2"/>
                                  </a:rPr>
                                  <m:t>Λ</m:t>
                                </m:r>
                              </m:e>
                              <m:sub>
                                <m: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  <a:sym typeface="Wingdings" panose="05000000000000000000" pitchFamily="2" charset="2"/>
                                  </a:rPr>
                                  <m:t>𝑐</m:t>
                                </m:r>
                              </m:sub>
                            </m:sSub>
                          </m:sub>
                        </m:sSub>
                      </m:e>
                    </m:acc>
                    <m:r>
                      <a:rPr lang="en-US" altLang="ja-JP" sz="2400" b="0" i="1" smtClean="0">
                        <a:solidFill>
                          <a:srgbClr val="FF0000"/>
                        </a:solidFill>
                        <a:latin typeface="Cambria Math"/>
                        <a:sym typeface="Wingdings" panose="05000000000000000000" pitchFamily="2" charset="2"/>
                      </a:rPr>
                      <m:t>=</m:t>
                    </m:r>
                    <m:sSub>
                      <m:sSubPr>
                        <m:ctrlP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/>
                            <a:sym typeface="Wingdings" panose="05000000000000000000" pitchFamily="2" charset="2"/>
                          </a:rPr>
                          <m:t>𝑃</m:t>
                        </m:r>
                      </m:e>
                      <m:sub>
                        <m:sSub>
                          <m:sSubPr>
                            <m:ctrlP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r>
                              <a:rPr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  <a:sym typeface="Wingdings" panose="05000000000000000000" pitchFamily="2" charset="2"/>
                              </a:rPr>
                              <m:t>𝑌</m:t>
                            </m:r>
                          </m:e>
                          <m:sub>
                            <m: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/>
                                <a:sym typeface="Wingdings" panose="05000000000000000000" pitchFamily="2" charset="2"/>
                              </a:rPr>
                              <m:t>𝑐</m:t>
                            </m:r>
                          </m:sub>
                        </m:sSub>
                      </m:sub>
                    </m:sSub>
                    <m:r>
                      <a:rPr lang="en-US" altLang="ja-JP" sz="2400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∙</m:t>
                    </m:r>
                    <m:acc>
                      <m:accPr>
                        <m:chr m:val="̂"/>
                        <m:ctrlPr>
                          <a:rPr lang="en-US" altLang="ja-JP" sz="240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</m:ctrlPr>
                      </m:accPr>
                      <m:e>
                        <m: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  <m:t>𝑛</m:t>
                        </m:r>
                      </m:e>
                    </m:acc>
                    <m:d>
                      <m:dPr>
                        <m:ctrlP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/>
                            <a:sym typeface="Wingdings" panose="05000000000000000000" pitchFamily="2" charset="2"/>
                          </a:rPr>
                        </m:ctrlPr>
                      </m:dPr>
                      <m:e>
                        <m: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/>
                            <a:sym typeface="Wingdings" panose="05000000000000000000" pitchFamily="2" charset="2"/>
                          </a:rPr>
                          <m:t>2</m:t>
                        </m:r>
                        <m:r>
                          <a:rPr lang="ja-JP" altLang="en-US" sz="2400" b="0" i="1" smtClean="0">
                            <a:solidFill>
                              <a:srgbClr val="FF0000"/>
                            </a:solidFill>
                            <a:latin typeface="Cambria Math"/>
                            <a:sym typeface="Wingdings" panose="05000000000000000000" pitchFamily="2" charset="2"/>
                          </a:rPr>
                          <m:t>𝜃</m:t>
                        </m:r>
                      </m:e>
                    </m:d>
                  </m:oMath>
                </a14:m>
                <a:r>
                  <a:rPr lang="en-US" altLang="ja-JP" sz="2400" dirty="0" smtClean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, depends on decay angle</a:t>
                </a:r>
                <a:br>
                  <a:rPr lang="en-US" altLang="ja-JP" sz="2400" dirty="0" smtClean="0">
                    <a:solidFill>
                      <a:srgbClr val="FF0000"/>
                    </a:solidFill>
                    <a:sym typeface="Wingdings" panose="05000000000000000000" pitchFamily="2" charset="2"/>
                  </a:rPr>
                </a:br>
                <a:r>
                  <a:rPr lang="en-US" altLang="ja-JP" sz="2400" dirty="0" smtClean="0">
                    <a:sym typeface="Wingdings" panose="05000000000000000000" pitchFamily="2" charset="2"/>
                  </a:rPr>
                  <a:t>(note: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ja-JP" sz="2400" i="1" smtClean="0">
                            <a:solidFill>
                              <a:schemeClr val="tx1"/>
                            </a:solidFill>
                            <a:latin typeface="Cambria Math"/>
                            <a:sym typeface="Wingdings" panose="05000000000000000000" pitchFamily="2" charset="2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altLang="ja-JP" sz="2400" i="1">
                                <a:latin typeface="Cambria Math"/>
                                <a:sym typeface="Wingdings" panose="05000000000000000000" pitchFamily="2" charset="2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ja-JP" sz="2400" i="1">
                                    <a:latin typeface="Cambria Math"/>
                                    <a:sym typeface="Wingdings" panose="05000000000000000000" pitchFamily="2" charset="2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i="1">
                                    <a:latin typeface="Cambria Math"/>
                                    <a:sym typeface="Wingdings" panose="05000000000000000000" pitchFamily="2" charset="2"/>
                                  </a:rPr>
                                  <m:t>𝑃</m:t>
                                </m:r>
                              </m:e>
                              <m:sub>
                                <m:sSub>
                                  <m:sSubPr>
                                    <m:ctrlPr>
                                      <a:rPr lang="en-US" altLang="ja-JP" sz="2400" i="1">
                                        <a:latin typeface="Cambria Math"/>
                                        <a:sym typeface="Wingdings" panose="05000000000000000000" pitchFamily="2" charset="2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altLang="ja-JP" sz="2400" i="1">
                                        <a:latin typeface="Cambria Math"/>
                                        <a:ea typeface="Cambria Math"/>
                                        <a:sym typeface="Wingdings" panose="05000000000000000000" pitchFamily="2" charset="2"/>
                                      </a:rPr>
                                      <m:t>Λ</m:t>
                                    </m:r>
                                  </m:e>
                                  <m:sub>
                                    <m:r>
                                      <a:rPr lang="en-US" altLang="ja-JP" sz="2400" i="1">
                                        <a:latin typeface="Cambria Math"/>
                                        <a:sym typeface="Wingdings" panose="05000000000000000000" pitchFamily="2" charset="2"/>
                                      </a:rPr>
                                      <m:t>𝑐</m:t>
                                    </m:r>
                                  </m:sub>
                                </m:sSub>
                              </m:sub>
                            </m:sSub>
                          </m:e>
                        </m:acc>
                      </m:e>
                    </m:d>
                    <m:r>
                      <a:rPr lang="en-US" altLang="ja-JP" sz="2400" b="0" i="1" smtClean="0">
                        <a:solidFill>
                          <a:schemeClr val="tx1"/>
                        </a:solidFill>
                        <a:latin typeface="Cambria Math"/>
                        <a:sym typeface="Wingdings" panose="05000000000000000000" pitchFamily="2" charset="2"/>
                      </a:rPr>
                      <m:t>=0</m:t>
                    </m:r>
                  </m:oMath>
                </a14:m>
                <a:r>
                  <a:rPr lang="en-US" altLang="ja-JP" sz="2400" dirty="0" smtClean="0">
                    <a:sym typeface="Wingdings" panose="05000000000000000000" pitchFamily="2" charset="2"/>
                  </a:rPr>
                  <a:t> for this case, so feed down correction to </a:t>
                </a:r>
                <a:r>
                  <a:rPr lang="en-US" altLang="ja-JP" sz="2400" dirty="0" err="1" smtClean="0">
                    <a:latin typeface="Symbol" panose="05050102010706020507" pitchFamily="18" charset="2"/>
                    <a:sym typeface="Wingdings" panose="05000000000000000000" pitchFamily="2" charset="2"/>
                  </a:rPr>
                  <a:t>L</a:t>
                </a:r>
                <a:r>
                  <a:rPr lang="en-US" altLang="ja-JP" sz="2400" baseline="-25000" dirty="0" err="1" smtClean="0">
                    <a:sym typeface="Wingdings" panose="05000000000000000000" pitchFamily="2" charset="2"/>
                  </a:rPr>
                  <a:t>c</a:t>
                </a:r>
                <a:r>
                  <a:rPr lang="en-US" altLang="ja-JP" sz="2400" dirty="0" smtClean="0">
                    <a:sym typeface="Wingdings" panose="05000000000000000000" pitchFamily="2" charset="2"/>
                  </a:rPr>
                  <a:t> polarization is straightforward)</a:t>
                </a:r>
              </a:p>
              <a:p>
                <a:pPr lvl="1"/>
                <a:r>
                  <a:rPr lang="en-US" altLang="ja-JP" sz="2400" dirty="0" smtClean="0">
                    <a:sym typeface="Wingdings" panose="05000000000000000000" pitchFamily="2" charset="2"/>
                  </a:rPr>
                  <a:t>In case of </a:t>
                </a:r>
                <a:r>
                  <a:rPr lang="en-US" altLang="ja-JP" sz="2400" dirty="0" err="1">
                    <a:latin typeface="Symbol" panose="05050102010706020507" pitchFamily="18" charset="2"/>
                    <a:sym typeface="Wingdings" panose="05000000000000000000" pitchFamily="2" charset="2"/>
                  </a:rPr>
                  <a:t>S</a:t>
                </a:r>
                <a:r>
                  <a:rPr lang="en-US" altLang="ja-JP" sz="2400" baseline="-25000" dirty="0" err="1">
                    <a:sym typeface="Wingdings" panose="05000000000000000000" pitchFamily="2" charset="2"/>
                  </a:rPr>
                  <a:t>c</a:t>
                </a:r>
                <a:r>
                  <a:rPr lang="en-US" altLang="ja-JP" sz="2400" dirty="0" smtClean="0">
                    <a:sym typeface="Wingdings" panose="05000000000000000000" pitchFamily="2" charset="2"/>
                  </a:rPr>
                  <a:t>, </a:t>
                </a:r>
                <a:r>
                  <a:rPr lang="en-US" altLang="ja-JP" sz="2400" dirty="0" err="1" smtClean="0">
                    <a:sym typeface="Wingdings" panose="05000000000000000000" pitchFamily="2" charset="2"/>
                  </a:rPr>
                  <a:t>P</a:t>
                </a:r>
                <a:r>
                  <a:rPr lang="en-US" altLang="ja-JP" sz="2400" baseline="-25000" dirty="0" err="1" smtClean="0">
                    <a:latin typeface="Symbol" panose="05050102010706020507" pitchFamily="18" charset="2"/>
                    <a:sym typeface="Wingdings" panose="05000000000000000000" pitchFamily="2" charset="2"/>
                  </a:rPr>
                  <a:t>S</a:t>
                </a:r>
                <a:r>
                  <a:rPr lang="en-US" altLang="ja-JP" sz="2400" baseline="-25000" dirty="0" err="1" smtClean="0">
                    <a:sym typeface="Wingdings" panose="05000000000000000000" pitchFamily="2" charset="2"/>
                  </a:rPr>
                  <a:t>c</a:t>
                </a:r>
                <a:r>
                  <a:rPr lang="en-US" altLang="ja-JP" sz="2400" baseline="-25000" dirty="0" smtClean="0">
                    <a:sym typeface="Wingdings" panose="05000000000000000000" pitchFamily="2" charset="2"/>
                  </a:rPr>
                  <a:t> </a:t>
                </a:r>
                <a:r>
                  <a:rPr lang="en-US" altLang="ja-JP" sz="2400" dirty="0" smtClean="0">
                    <a:sym typeface="Wingdings" panose="05000000000000000000" pitchFamily="2" charset="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ja-JP" sz="2400" b="0" i="0" dirty="0" smtClean="0">
                        <a:latin typeface="Cambria Math"/>
                        <a:sym typeface="Wingdings" panose="05000000000000000000" pitchFamily="2" charset="2"/>
                      </a:rPr>
                      <m:t>−</m:t>
                    </m:r>
                    <m:f>
                      <m:fPr>
                        <m:ctrlPr>
                          <a:rPr lang="en-US" altLang="ja-JP" sz="2400" i="1" dirty="0" smtClean="0">
                            <a:latin typeface="Cambria Math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en-US" altLang="ja-JP" sz="2400" b="0" i="1" dirty="0" smtClean="0">
                            <a:latin typeface="Cambria Math"/>
                            <a:sym typeface="Wingdings" panose="05000000000000000000" pitchFamily="2" charset="2"/>
                          </a:rPr>
                          <m:t>1</m:t>
                        </m:r>
                      </m:num>
                      <m:den>
                        <m:r>
                          <a:rPr lang="en-US" altLang="ja-JP" sz="2400" b="0" i="1" dirty="0" smtClean="0">
                            <a:latin typeface="Cambria Math"/>
                            <a:sym typeface="Wingdings" panose="05000000000000000000" pitchFamily="2" charset="2"/>
                          </a:rPr>
                          <m:t>3</m:t>
                        </m:r>
                      </m:den>
                    </m:f>
                    <m:sSub>
                      <m:sSubPr>
                        <m:ctrlPr>
                          <a:rPr lang="en-US" altLang="ja-JP" sz="2400" i="1" dirty="0" smtClean="0">
                            <a:latin typeface="Cambria Math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en-US" altLang="ja-JP" sz="2400" b="0" i="1" dirty="0" smtClean="0">
                            <a:latin typeface="Cambria Math"/>
                            <a:sym typeface="Wingdings" panose="05000000000000000000" pitchFamily="2" charset="2"/>
                          </a:rPr>
                          <m:t>𝑃</m:t>
                        </m:r>
                      </m:e>
                      <m:sub>
                        <m:r>
                          <a:rPr lang="en-US" altLang="ja-JP" sz="2400" b="0" i="1" dirty="0" smtClean="0">
                            <a:latin typeface="Cambria Math"/>
                            <a:sym typeface="Wingdings" panose="05000000000000000000" pitchFamily="2" charset="2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altLang="ja-JP" sz="2400" dirty="0" smtClean="0">
                    <a:sym typeface="Wingdings" panose="05000000000000000000" pitchFamily="2" charset="2"/>
                  </a:rPr>
                  <a:t> is expected from QM</a:t>
                </a:r>
              </a:p>
              <a:p>
                <a:pPr lvl="1"/>
                <a:endParaRPr lang="en-US" altLang="ja-JP" sz="2400" dirty="0" smtClean="0">
                  <a:sym typeface="Wingdings" panose="05000000000000000000" pitchFamily="2" charset="2"/>
                </a:endParaRPr>
              </a:p>
              <a:p>
                <a:pPr marL="457200" lvl="1" indent="0">
                  <a:buNone/>
                </a:pPr>
                <a:endParaRPr kumimoji="1" lang="ja-JP" altLang="en-US" sz="2400" dirty="0"/>
              </a:p>
            </p:txBody>
          </p:sp>
        </mc:Choice>
        <mc:Fallback xmlns="">
          <p:sp>
            <p:nvSpPr>
              <p:cNvPr id="3" name="コンテンツ プレースホルダー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1052736"/>
                <a:ext cx="8928992" cy="5688632"/>
              </a:xfrm>
              <a:blipFill rotWithShape="1">
                <a:blip r:embed="rId2"/>
                <a:stretch>
                  <a:fillRect l="-1230" t="-96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32736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50106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rgbClr val="00B050"/>
                </a:solidFill>
              </a:rPr>
              <a:t>Yet another possibility</a:t>
            </a:r>
            <a:endParaRPr kumimoji="1" lang="ja-JP" altLang="en-US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コンテンツ プレースホルダー 2"/>
              <p:cNvSpPr>
                <a:spLocks noGrp="1"/>
              </p:cNvSpPr>
              <p:nvPr>
                <p:ph idx="1"/>
              </p:nvPr>
            </p:nvSpPr>
            <p:spPr>
              <a:xfrm>
                <a:off x="72008" y="1052736"/>
                <a:ext cx="9036496" cy="5688632"/>
              </a:xfrm>
            </p:spPr>
            <p:txBody>
              <a:bodyPr>
                <a:normAutofit/>
              </a:bodyPr>
              <a:lstStyle/>
              <a:p>
                <a:r>
                  <a:rPr kumimoji="1" lang="en-US" altLang="ja-JP" sz="2800" dirty="0" smtClean="0"/>
                  <a:t>Polarization </a:t>
                </a:r>
                <a:r>
                  <a:rPr kumimoji="1" lang="en-US" altLang="ja-JP" sz="2800" dirty="0" smtClean="0"/>
                  <a:t>can be </a:t>
                </a:r>
                <a:r>
                  <a:rPr kumimoji="1" lang="en-US" altLang="ja-JP" sz="2800" dirty="0" smtClean="0"/>
                  <a:t>measured for excited baryons</a:t>
                </a:r>
              </a:p>
              <a:p>
                <a:pPr lvl="1"/>
                <a:r>
                  <a:rPr lang="en-US" altLang="ja-JP" sz="2400" dirty="0"/>
                  <a:t>C</a:t>
                </a:r>
                <a:r>
                  <a:rPr kumimoji="1" lang="en-US" altLang="ja-JP" sz="2400" dirty="0" smtClean="0"/>
                  <a:t>an be used </a:t>
                </a:r>
                <a:r>
                  <a:rPr kumimoji="1" lang="en-US" altLang="ja-JP" sz="2400" dirty="0" smtClean="0"/>
                  <a:t>to study baryon structure</a:t>
                </a:r>
              </a:p>
              <a:p>
                <a:r>
                  <a:rPr lang="en-US" altLang="ja-JP" sz="2800" dirty="0" smtClean="0"/>
                  <a:t>For example, </a:t>
                </a:r>
                <a:r>
                  <a:rPr lang="en-US" altLang="ja-JP" sz="2800" dirty="0" err="1" smtClean="0">
                    <a:latin typeface="Symbol" panose="05050102010706020507" pitchFamily="18" charset="2"/>
                  </a:rPr>
                  <a:t>L</a:t>
                </a:r>
                <a:r>
                  <a:rPr lang="en-US" altLang="ja-JP" sz="2800" baseline="-25000" dirty="0" err="1" smtClean="0"/>
                  <a:t>c</a:t>
                </a:r>
                <a:r>
                  <a:rPr lang="en-US" altLang="ja-JP" sz="2800" dirty="0" smtClean="0"/>
                  <a:t>(2593) may be 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altLang="ja-JP" sz="2400" dirty="0" smtClean="0"/>
                  <a:t>a three quark state with spin-0 </a:t>
                </a:r>
                <a:r>
                  <a:rPr lang="en-US" altLang="ja-JP" sz="2400" dirty="0" err="1" smtClean="0"/>
                  <a:t>diquark</a:t>
                </a:r>
                <a:r>
                  <a:rPr lang="en-US" altLang="ja-JP" sz="2400" dirty="0" smtClean="0"/>
                  <a:t> + c with relative L=1</a:t>
                </a:r>
                <a:br>
                  <a:rPr lang="en-US" altLang="ja-JP" sz="2400" dirty="0" smtClean="0"/>
                </a:br>
                <a:r>
                  <a:rPr lang="en-US" altLang="ja-JP" sz="2400" dirty="0" smtClean="0"/>
                  <a:t>(QM + Heavy quark symmetry)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kumimoji="1" lang="en-US" altLang="ja-JP" sz="2400" dirty="0" smtClean="0"/>
                  <a:t>a bound state of DN (</a:t>
                </a:r>
                <a:r>
                  <a:rPr kumimoji="1" lang="en-US" altLang="ja-JP" sz="2400" dirty="0" err="1" smtClean="0"/>
                  <a:t>Hyodo</a:t>
                </a:r>
                <a:r>
                  <a:rPr kumimoji="1" lang="en-US" altLang="ja-JP" sz="2400" dirty="0" smtClean="0"/>
                  <a:t> et al.)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altLang="ja-JP" sz="2400" dirty="0" smtClean="0"/>
                  <a:t>...</a:t>
                </a:r>
                <a:endParaRPr kumimoji="1" lang="en-US" altLang="ja-JP" sz="2400" dirty="0" smtClean="0"/>
              </a:p>
              <a:p>
                <a:pPr lvl="1"/>
                <a:r>
                  <a:rPr lang="en-US" altLang="ja-JP" sz="2400" dirty="0" smtClean="0"/>
                  <a:t>If 1. is the case,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400" b="0" i="0" dirty="0" smtClean="0">
                        <a:latin typeface="Cambria Math"/>
                        <a:sym typeface="Wingdings" panose="05000000000000000000" pitchFamily="2" charset="2"/>
                      </a:rPr>
                      <m:t>P</m:t>
                    </m:r>
                    <m:r>
                      <a:rPr lang="en-US" altLang="ja-JP" sz="2400" b="0" i="0" dirty="0" smtClean="0">
                        <a:latin typeface="Cambria Math"/>
                        <a:sym typeface="Wingdings" panose="05000000000000000000" pitchFamily="2" charset="2"/>
                      </a:rPr>
                      <m:t>=−</m:t>
                    </m:r>
                    <m:f>
                      <m:fPr>
                        <m:ctrlPr>
                          <a:rPr lang="en-US" altLang="ja-JP" sz="2400" i="1" dirty="0">
                            <a:latin typeface="Cambria Math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en-US" altLang="ja-JP" sz="2400" i="1" dirty="0">
                            <a:latin typeface="Cambria Math"/>
                            <a:sym typeface="Wingdings" panose="05000000000000000000" pitchFamily="2" charset="2"/>
                          </a:rPr>
                          <m:t>1</m:t>
                        </m:r>
                      </m:num>
                      <m:den>
                        <m:r>
                          <a:rPr lang="en-US" altLang="ja-JP" sz="2400" i="1" dirty="0">
                            <a:latin typeface="Cambria Math"/>
                            <a:sym typeface="Wingdings" panose="05000000000000000000" pitchFamily="2" charset="2"/>
                          </a:rPr>
                          <m:t>3</m:t>
                        </m:r>
                      </m:den>
                    </m:f>
                    <m:sSub>
                      <m:sSubPr>
                        <m:ctrlPr>
                          <a:rPr lang="en-US" altLang="ja-JP" sz="2400" i="1" dirty="0">
                            <a:latin typeface="Cambria Math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en-US" altLang="ja-JP" sz="2400" i="1" dirty="0">
                            <a:latin typeface="Cambria Math"/>
                            <a:sym typeface="Wingdings" panose="05000000000000000000" pitchFamily="2" charset="2"/>
                          </a:rPr>
                          <m:t>𝑃</m:t>
                        </m:r>
                      </m:e>
                      <m:sub>
                        <m:r>
                          <a:rPr lang="en-US" altLang="ja-JP" sz="2400" i="1" dirty="0">
                            <a:latin typeface="Cambria Math"/>
                            <a:sym typeface="Wingdings" panose="05000000000000000000" pitchFamily="2" charset="2"/>
                          </a:rPr>
                          <m:t>𝑐</m:t>
                        </m:r>
                      </m:sub>
                    </m:sSub>
                  </m:oMath>
                </a14:m>
                <a:endParaRPr kumimoji="1" lang="en-US" altLang="ja-JP" sz="2400" dirty="0" smtClean="0"/>
              </a:p>
              <a:p>
                <a:pPr lvl="1"/>
                <a:r>
                  <a:rPr lang="en-US" altLang="ja-JP" sz="2400" dirty="0" smtClean="0"/>
                  <a:t>If 2.,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400" dirty="0">
                        <a:latin typeface="Cambria Math"/>
                        <a:sym typeface="Wingdings" panose="05000000000000000000" pitchFamily="2" charset="2"/>
                      </a:rPr>
                      <m:t>P</m:t>
                    </m:r>
                    <m:r>
                      <a:rPr lang="en-US" altLang="ja-JP" sz="2400" dirty="0">
                        <a:latin typeface="Cambria Math"/>
                        <a:sym typeface="Wingdings" panose="05000000000000000000" pitchFamily="2" charset="2"/>
                      </a:rPr>
                      <m:t>=0</m:t>
                    </m:r>
                  </m:oMath>
                </a14:m>
                <a:endParaRPr kumimoji="1" lang="en-US" altLang="ja-JP" sz="2400" dirty="0" smtClean="0"/>
              </a:p>
              <a:p>
                <a:r>
                  <a:rPr lang="en-US" altLang="ja-JP" sz="2800" dirty="0" smtClean="0"/>
                  <a:t>Would be a powerful tool to identify exotic baryons</a:t>
                </a:r>
                <a:endParaRPr kumimoji="1" lang="ja-JP" altLang="en-US" sz="2800" dirty="0"/>
              </a:p>
            </p:txBody>
          </p:sp>
        </mc:Choice>
        <mc:Fallback>
          <p:sp>
            <p:nvSpPr>
              <p:cNvPr id="3" name="コンテンツ プレースホルダー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2008" y="1052736"/>
                <a:ext cx="9036496" cy="5688632"/>
              </a:xfrm>
              <a:blipFill rotWithShape="1">
                <a:blip r:embed="rId2"/>
                <a:stretch>
                  <a:fillRect l="-1215" t="-96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45592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50106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rgbClr val="0070C0"/>
                </a:solidFill>
              </a:rPr>
              <a:t>Summary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836712"/>
            <a:ext cx="8928992" cy="5904656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Polarization transfer from longitudinally polarized quark to baryon </a:t>
            </a:r>
            <a:r>
              <a:rPr lang="en-US" altLang="ja-JP" sz="2800" dirty="0" smtClean="0">
                <a:sym typeface="Wingdings" panose="05000000000000000000" pitchFamily="2" charset="2"/>
              </a:rPr>
              <a:t> </a:t>
            </a:r>
            <a:r>
              <a:rPr lang="en-US" altLang="ja-JP" sz="2800" dirty="0" err="1" smtClean="0">
                <a:sym typeface="Wingdings" panose="05000000000000000000" pitchFamily="2" charset="2"/>
              </a:rPr>
              <a:t>helicity</a:t>
            </a:r>
            <a:r>
              <a:rPr lang="en-US" altLang="ja-JP" sz="2800" dirty="0" smtClean="0">
                <a:sym typeface="Wingdings" panose="05000000000000000000" pitchFamily="2" charset="2"/>
              </a:rPr>
              <a:t> contribution of quark in baryon</a:t>
            </a:r>
          </a:p>
          <a:p>
            <a:r>
              <a:rPr kumimoji="1" lang="en-US" altLang="ja-JP" sz="2800" dirty="0" smtClean="0">
                <a:sym typeface="Wingdings" panose="05000000000000000000" pitchFamily="2" charset="2"/>
              </a:rPr>
              <a:t>Past measurements on </a:t>
            </a:r>
            <a:r>
              <a:rPr kumimoji="1" lang="en-US" altLang="ja-JP" sz="2800" dirty="0" smtClean="0">
                <a:latin typeface="Symbol" panose="05050102010706020507" pitchFamily="18" charset="2"/>
                <a:sym typeface="Wingdings" panose="05000000000000000000" pitchFamily="2" charset="2"/>
              </a:rPr>
              <a:t>L</a:t>
            </a:r>
            <a:r>
              <a:rPr kumimoji="1" lang="en-US" altLang="ja-JP" sz="2800" dirty="0" smtClean="0">
                <a:sym typeface="Wingdings" panose="05000000000000000000" pitchFamily="2" charset="2"/>
              </a:rPr>
              <a:t> at LEP (Z</a:t>
            </a:r>
            <a:r>
              <a:rPr kumimoji="1" lang="en-US" altLang="ja-JP" sz="2800" baseline="30000" dirty="0" smtClean="0">
                <a:sym typeface="Wingdings" panose="05000000000000000000" pitchFamily="2" charset="2"/>
              </a:rPr>
              <a:t>0</a:t>
            </a:r>
            <a:r>
              <a:rPr kumimoji="1" lang="en-US" altLang="ja-JP" sz="2800" dirty="0" smtClean="0">
                <a:sym typeface="Wingdings" panose="05000000000000000000" pitchFamily="2" charset="2"/>
              </a:rPr>
              <a:t> decay) and in DIS</a:t>
            </a:r>
          </a:p>
          <a:p>
            <a:pPr lvl="1"/>
            <a:r>
              <a:rPr lang="en-US" altLang="ja-JP" sz="2400" dirty="0" smtClean="0">
                <a:sym typeface="Wingdings" panose="05000000000000000000" pitchFamily="2" charset="2"/>
              </a:rPr>
              <a:t>Uncertainty in non-leading </a:t>
            </a:r>
            <a:r>
              <a:rPr lang="en-US" altLang="ja-JP" sz="2400" dirty="0" smtClean="0">
                <a:latin typeface="Symbol" panose="05050102010706020507" pitchFamily="18" charset="2"/>
                <a:sym typeface="Wingdings" panose="05000000000000000000" pitchFamily="2" charset="2"/>
              </a:rPr>
              <a:t>L</a:t>
            </a:r>
            <a:r>
              <a:rPr lang="en-US" altLang="ja-JP" sz="2400" dirty="0" smtClean="0">
                <a:sym typeface="Wingdings" panose="05000000000000000000" pitchFamily="2" charset="2"/>
              </a:rPr>
              <a:t> (from </a:t>
            </a:r>
            <a:r>
              <a:rPr lang="en-US" altLang="ja-JP" sz="2400" dirty="0" err="1" smtClean="0">
                <a:sym typeface="Wingdings" panose="05000000000000000000" pitchFamily="2" charset="2"/>
              </a:rPr>
              <a:t>ss</a:t>
            </a:r>
            <a:r>
              <a:rPr lang="en-US" altLang="ja-JP" sz="2400" dirty="0" smtClean="0">
                <a:sym typeface="Wingdings" panose="05000000000000000000" pitchFamily="2" charset="2"/>
              </a:rPr>
              <a:t>-bar production in fragmentation) is sizable and limits the capability</a:t>
            </a:r>
          </a:p>
          <a:p>
            <a:r>
              <a:rPr lang="en-US" altLang="ja-JP" sz="2800" dirty="0" smtClean="0">
                <a:sym typeface="Wingdings" panose="05000000000000000000" pitchFamily="2" charset="2"/>
              </a:rPr>
              <a:t>Heavy quark – no cc-bar production in fragmentation</a:t>
            </a:r>
          </a:p>
          <a:p>
            <a:r>
              <a:rPr lang="en-US" altLang="ja-JP" sz="2800" dirty="0" smtClean="0">
                <a:sym typeface="Wingdings" panose="05000000000000000000" pitchFamily="2" charset="2"/>
              </a:rPr>
              <a:t>Sizable polarization is expected for </a:t>
            </a:r>
            <a:r>
              <a:rPr kumimoji="1" lang="en-US" altLang="ja-JP" sz="2800" dirty="0" smtClean="0">
                <a:sym typeface="Wingdings" panose="05000000000000000000" pitchFamily="2" charset="2"/>
              </a:rPr>
              <a:t>c quark </a:t>
            </a:r>
            <a:r>
              <a:rPr lang="en-US" altLang="ja-JP" sz="2800" dirty="0" smtClean="0">
                <a:sym typeface="Wingdings" panose="05000000000000000000" pitchFamily="2" charset="2"/>
              </a:rPr>
              <a:t>from b decay</a:t>
            </a:r>
          </a:p>
          <a:p>
            <a:r>
              <a:rPr lang="en-US" altLang="ja-JP" sz="2800" dirty="0" err="1" smtClean="0">
                <a:latin typeface="Symbol" panose="05050102010706020507" pitchFamily="18" charset="2"/>
                <a:sym typeface="Wingdings" panose="05000000000000000000" pitchFamily="2" charset="2"/>
              </a:rPr>
              <a:t>L</a:t>
            </a:r>
            <a:r>
              <a:rPr lang="en-US" altLang="ja-JP" sz="2800" baseline="-25000" dirty="0" err="1" smtClean="0">
                <a:sym typeface="Wingdings" panose="05000000000000000000" pitchFamily="2" charset="2"/>
              </a:rPr>
              <a:t>c</a:t>
            </a:r>
            <a:r>
              <a:rPr lang="en-US" altLang="ja-JP" sz="2800" dirty="0" smtClean="0">
                <a:sym typeface="Wingdings" panose="05000000000000000000" pitchFamily="2" charset="2"/>
              </a:rPr>
              <a:t> polarization can be measured in </a:t>
            </a:r>
            <a:r>
              <a:rPr lang="en-US" altLang="ja-JP" sz="2800" dirty="0" err="1">
                <a:latin typeface="Symbol" panose="05050102010706020507" pitchFamily="18" charset="2"/>
                <a:sym typeface="Wingdings" panose="05000000000000000000" pitchFamily="2" charset="2"/>
              </a:rPr>
              <a:t>L</a:t>
            </a:r>
            <a:r>
              <a:rPr lang="en-US" altLang="ja-JP" sz="2800" baseline="-25000" dirty="0" err="1">
                <a:sym typeface="Wingdings" panose="05000000000000000000" pitchFamily="2" charset="2"/>
              </a:rPr>
              <a:t>c</a:t>
            </a:r>
            <a:r>
              <a:rPr lang="en-US" altLang="ja-JP" sz="2800" baseline="-25000" dirty="0">
                <a:sym typeface="Wingdings" panose="05000000000000000000" pitchFamily="2" charset="2"/>
              </a:rPr>
              <a:t> </a:t>
            </a:r>
            <a:r>
              <a:rPr lang="en-US" altLang="ja-JP" sz="2800" dirty="0" smtClean="0">
                <a:sym typeface="Wingdings" panose="05000000000000000000" pitchFamily="2" charset="2"/>
              </a:rPr>
              <a:t> </a:t>
            </a:r>
            <a:r>
              <a:rPr lang="en-US" altLang="ja-JP" sz="2800" dirty="0" smtClean="0">
                <a:latin typeface="Symbol" panose="05050102010706020507" pitchFamily="18" charset="2"/>
                <a:sym typeface="Wingdings" panose="05000000000000000000" pitchFamily="2" charset="2"/>
              </a:rPr>
              <a:t>L</a:t>
            </a:r>
            <a:r>
              <a:rPr lang="en-US" altLang="ja-JP" sz="2800" baseline="-25000" dirty="0" smtClean="0">
                <a:sym typeface="Wingdings" panose="05000000000000000000" pitchFamily="2" charset="2"/>
              </a:rPr>
              <a:t> </a:t>
            </a:r>
            <a:r>
              <a:rPr lang="en-US" altLang="ja-JP" sz="2800" dirty="0" smtClean="0">
                <a:sym typeface="Wingdings" panose="05000000000000000000" pitchFamily="2" charset="2"/>
              </a:rPr>
              <a:t>+ </a:t>
            </a:r>
            <a:r>
              <a:rPr lang="en-US" altLang="ja-JP" sz="2800" dirty="0" smtClean="0">
                <a:latin typeface="Symbol" panose="05050102010706020507" pitchFamily="18" charset="2"/>
                <a:sym typeface="Wingdings" panose="05000000000000000000" pitchFamily="2" charset="2"/>
              </a:rPr>
              <a:t>p</a:t>
            </a:r>
            <a:r>
              <a:rPr lang="en-US" altLang="ja-JP" sz="2800" dirty="0" smtClean="0">
                <a:sym typeface="Wingdings" panose="05000000000000000000" pitchFamily="2" charset="2"/>
              </a:rPr>
              <a:t> mode with good accuracy in B-factories</a:t>
            </a:r>
          </a:p>
          <a:p>
            <a:r>
              <a:rPr lang="en-US" altLang="ja-JP" sz="2800" dirty="0" smtClean="0">
                <a:sym typeface="Wingdings" panose="05000000000000000000" pitchFamily="2" charset="2"/>
              </a:rPr>
              <a:t>Baryon polarization can be further used for other studies</a:t>
            </a:r>
          </a:p>
          <a:p>
            <a:pPr lvl="1"/>
            <a:r>
              <a:rPr kumimoji="1" lang="en-US" altLang="ja-JP" sz="2400" dirty="0" smtClean="0">
                <a:sym typeface="Wingdings" panose="05000000000000000000" pitchFamily="2" charset="2"/>
              </a:rPr>
              <a:t>Parity determination</a:t>
            </a:r>
          </a:p>
          <a:p>
            <a:pPr lvl="1"/>
            <a:r>
              <a:rPr lang="en-US" altLang="ja-JP" sz="2400" smtClean="0">
                <a:sym typeface="Wingdings" panose="05000000000000000000" pitchFamily="2" charset="2"/>
              </a:rPr>
              <a:t>Exotic search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35329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22114"/>
          </a:xfrm>
        </p:spPr>
        <p:txBody>
          <a:bodyPr/>
          <a:lstStyle/>
          <a:p>
            <a:r>
              <a:rPr lang="en-US" altLang="ja-JP" dirty="0" smtClean="0">
                <a:solidFill>
                  <a:srgbClr val="0070C0"/>
                </a:solidFill>
              </a:rPr>
              <a:t>Introduction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836712"/>
            <a:ext cx="8928992" cy="5904656"/>
          </a:xfrm>
        </p:spPr>
        <p:txBody>
          <a:bodyPr>
            <a:normAutofit/>
          </a:bodyPr>
          <a:lstStyle/>
          <a:p>
            <a:r>
              <a:rPr kumimoji="1" lang="en-US" altLang="ja-JP" sz="2800" dirty="0" err="1" smtClean="0"/>
              <a:t>Helicity</a:t>
            </a:r>
            <a:r>
              <a:rPr kumimoji="1" lang="en-US" altLang="ja-JP" sz="2800" dirty="0" smtClean="0"/>
              <a:t> PDF: </a:t>
            </a:r>
            <a:r>
              <a:rPr kumimoji="1" lang="en-US" altLang="ja-JP" sz="2800" dirty="0" err="1" smtClean="0">
                <a:latin typeface="Symbol" panose="05050102010706020507" pitchFamily="18" charset="2"/>
              </a:rPr>
              <a:t>D</a:t>
            </a:r>
            <a:r>
              <a:rPr kumimoji="1" lang="en-US" altLang="ja-JP" sz="2800" dirty="0" err="1" smtClean="0"/>
              <a:t>q</a:t>
            </a:r>
            <a:r>
              <a:rPr kumimoji="1" lang="en-US" altLang="ja-JP" sz="2800" dirty="0" smtClean="0"/>
              <a:t>, </a:t>
            </a:r>
            <a:r>
              <a:rPr kumimoji="1" lang="en-US" altLang="ja-JP" sz="2800" dirty="0" smtClean="0">
                <a:latin typeface="Symbol" panose="05050102010706020507" pitchFamily="18" charset="2"/>
              </a:rPr>
              <a:t>D</a:t>
            </a:r>
            <a:r>
              <a:rPr kumimoji="1" lang="en-US" altLang="ja-JP" sz="2800" dirty="0" smtClean="0"/>
              <a:t>g</a:t>
            </a:r>
            <a:br>
              <a:rPr kumimoji="1" lang="en-US" altLang="ja-JP" sz="2800" dirty="0" smtClean="0"/>
            </a:br>
            <a:r>
              <a:rPr kumimoji="1" lang="en-US" altLang="ja-JP" sz="2800" dirty="0" smtClean="0">
                <a:sym typeface="Wingdings" panose="05000000000000000000" pitchFamily="2" charset="2"/>
              </a:rPr>
              <a:t> distribution of (longitudinally) polarized </a:t>
            </a:r>
            <a:r>
              <a:rPr kumimoji="1" lang="en-US" altLang="ja-JP" sz="2800" dirty="0" err="1" smtClean="0">
                <a:sym typeface="Wingdings" panose="05000000000000000000" pitchFamily="2" charset="2"/>
              </a:rPr>
              <a:t>parton</a:t>
            </a:r>
            <a:r>
              <a:rPr kumimoji="1" lang="en-US" altLang="ja-JP" sz="2800" dirty="0" smtClean="0">
                <a:sym typeface="Wingdings" panose="05000000000000000000" pitchFamily="2" charset="2"/>
              </a:rPr>
              <a:t> in </a:t>
            </a:r>
            <a:br>
              <a:rPr kumimoji="1" lang="en-US" altLang="ja-JP" sz="2800" dirty="0" smtClean="0">
                <a:sym typeface="Wingdings" panose="05000000000000000000" pitchFamily="2" charset="2"/>
              </a:rPr>
            </a:br>
            <a:r>
              <a:rPr kumimoji="1" lang="en-US" altLang="ja-JP" sz="2800" dirty="0" smtClean="0">
                <a:sym typeface="Wingdings" panose="05000000000000000000" pitchFamily="2" charset="2"/>
              </a:rPr>
              <a:t>     a baryon.</a:t>
            </a:r>
          </a:p>
          <a:p>
            <a:r>
              <a:rPr lang="en-US" altLang="ja-JP" sz="2800" dirty="0" smtClean="0">
                <a:sym typeface="Wingdings" panose="05000000000000000000" pitchFamily="2" charset="2"/>
              </a:rPr>
              <a:t>Analog in fragmentation: polarization transfer</a:t>
            </a:r>
          </a:p>
          <a:p>
            <a:pPr lvl="1"/>
            <a:r>
              <a:rPr lang="en-US" altLang="ja-JP" sz="2400" dirty="0" smtClean="0">
                <a:sym typeface="Wingdings" panose="05000000000000000000" pitchFamily="2" charset="2"/>
              </a:rPr>
              <a:t>P</a:t>
            </a:r>
            <a:r>
              <a:rPr kumimoji="1" lang="en-US" altLang="ja-JP" sz="2400" dirty="0" smtClean="0">
                <a:sym typeface="Wingdings" panose="05000000000000000000" pitchFamily="2" charset="2"/>
              </a:rPr>
              <a:t>olarized quark  polarized baryon </a:t>
            </a:r>
          </a:p>
          <a:p>
            <a:pPr lvl="1"/>
            <a:r>
              <a:rPr lang="en-US" altLang="ja-JP" sz="2400" dirty="0" smtClean="0">
                <a:sym typeface="Wingdings" panose="05000000000000000000" pitchFamily="2" charset="2"/>
              </a:rPr>
              <a:t>Also reflects quark </a:t>
            </a:r>
            <a:r>
              <a:rPr lang="en-US" altLang="ja-JP" sz="2400" dirty="0" err="1" smtClean="0">
                <a:sym typeface="Wingdings" panose="05000000000000000000" pitchFamily="2" charset="2"/>
              </a:rPr>
              <a:t>helicity</a:t>
            </a:r>
            <a:r>
              <a:rPr lang="en-US" altLang="ja-JP" sz="2400" dirty="0" smtClean="0">
                <a:sym typeface="Wingdings" panose="05000000000000000000" pitchFamily="2" charset="2"/>
              </a:rPr>
              <a:t> structure </a:t>
            </a:r>
            <a:endParaRPr lang="en-US" altLang="ja-JP" sz="2400" dirty="0" smtClean="0"/>
          </a:p>
          <a:p>
            <a:pPr lvl="1"/>
            <a:r>
              <a:rPr lang="en-US" altLang="ja-JP" sz="2400" dirty="0"/>
              <a:t>The fragmentation </a:t>
            </a:r>
            <a:r>
              <a:rPr lang="en-US" altLang="ja-JP" sz="2400" dirty="0">
                <a:solidFill>
                  <a:srgbClr val="FF0000"/>
                </a:solidFill>
              </a:rPr>
              <a:t>polarization transfer factor </a:t>
            </a:r>
            <a:r>
              <a:rPr lang="en-US" altLang="ja-JP" sz="2400" dirty="0" smtClean="0">
                <a:solidFill>
                  <a:srgbClr val="FF0000"/>
                </a:solidFill>
              </a:rPr>
              <a:t>is </a:t>
            </a:r>
            <a:r>
              <a:rPr lang="en-US" altLang="ja-JP" sz="2400" dirty="0">
                <a:solidFill>
                  <a:srgbClr val="FF0000"/>
                </a:solidFill>
              </a:rPr>
              <a:t>equal to the fraction of spin</a:t>
            </a:r>
            <a:r>
              <a:rPr lang="en-US" altLang="ja-JP" sz="2400" dirty="0"/>
              <a:t> carried by the f-flavor-quark divided by the average </a:t>
            </a:r>
            <a:r>
              <a:rPr lang="en-US" altLang="ja-JP" sz="2400" dirty="0" smtClean="0"/>
              <a:t>number of </a:t>
            </a:r>
            <a:r>
              <a:rPr lang="en-US" altLang="ja-JP" sz="2400" dirty="0"/>
              <a:t>quark of flavor f in the </a:t>
            </a:r>
            <a:r>
              <a:rPr lang="en-US" altLang="ja-JP" sz="2400" dirty="0" smtClean="0"/>
              <a:t>hyperon</a:t>
            </a:r>
          </a:p>
          <a:p>
            <a:pPr lvl="1"/>
            <a:r>
              <a:rPr lang="en-US" altLang="ja-JP" sz="2400" dirty="0">
                <a:sym typeface="Wingdings" panose="05000000000000000000" pitchFamily="2" charset="2"/>
              </a:rPr>
              <a:t>First suggested by </a:t>
            </a:r>
            <a:r>
              <a:rPr lang="en-US" altLang="ja-JP" sz="2400" dirty="0"/>
              <a:t>Augustin and </a:t>
            </a:r>
            <a:r>
              <a:rPr lang="en-US" altLang="ja-JP" sz="2400" dirty="0" err="1"/>
              <a:t>Renard</a:t>
            </a:r>
            <a:r>
              <a:rPr lang="en-US" altLang="ja-JP" sz="2400" dirty="0"/>
              <a:t> in 1979</a:t>
            </a:r>
          </a:p>
          <a:p>
            <a:r>
              <a:rPr lang="en-US" altLang="ja-JP" sz="2800" dirty="0" smtClean="0"/>
              <a:t>Longitudinal polarization in weak decays</a:t>
            </a:r>
          </a:p>
          <a:p>
            <a:pPr lvl="1"/>
            <a:r>
              <a:rPr lang="en-US" altLang="ja-JP" sz="2400" dirty="0" smtClean="0"/>
              <a:t>Quark polarization: reliably calculable</a:t>
            </a:r>
          </a:p>
          <a:p>
            <a:pPr lvl="1"/>
            <a:r>
              <a:rPr lang="en-US" altLang="ja-JP" sz="2400" dirty="0" smtClean="0">
                <a:sym typeface="Wingdings" panose="05000000000000000000" pitchFamily="2" charset="2"/>
              </a:rPr>
              <a:t>Baryon polarization: measurable</a:t>
            </a:r>
          </a:p>
          <a:p>
            <a:pPr marL="457200" lvl="1" indent="0">
              <a:buNone/>
            </a:pPr>
            <a:endParaRPr lang="en-US" altLang="ja-JP" sz="2400" dirty="0" smtClean="0"/>
          </a:p>
          <a:p>
            <a:pPr lvl="1"/>
            <a:endParaRPr lang="en-US" altLang="ja-JP" sz="2400" dirty="0" smtClean="0"/>
          </a:p>
          <a:p>
            <a:endParaRPr lang="en-US" altLang="ja-JP" sz="2800" dirty="0" smtClean="0"/>
          </a:p>
        </p:txBody>
      </p:sp>
    </p:spTree>
    <p:extLst>
      <p:ext uri="{BB962C8B-B14F-4D97-AF65-F5344CB8AC3E}">
        <p14:creationId xmlns:p14="http://schemas.microsoft.com/office/powerpoint/2010/main" val="766487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94122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rgbClr val="0070C0"/>
                </a:solidFill>
              </a:rPr>
              <a:t>Past measurements (1) -- LEP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5688632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OPAL and ALEPH measured </a:t>
            </a:r>
            <a:r>
              <a:rPr kumimoji="1" lang="en-US" altLang="ja-JP" sz="2800" dirty="0" smtClean="0">
                <a:latin typeface="Symbol" panose="05050102010706020507" pitchFamily="18" charset="2"/>
              </a:rPr>
              <a:t>L</a:t>
            </a:r>
            <a:r>
              <a:rPr kumimoji="1" lang="en-US" altLang="ja-JP" sz="2800" dirty="0" smtClean="0"/>
              <a:t> polarization in Z</a:t>
            </a:r>
            <a:r>
              <a:rPr kumimoji="1" lang="en-US" altLang="ja-JP" sz="2800" baseline="30000" dirty="0" smtClean="0"/>
              <a:t>0</a:t>
            </a:r>
            <a:r>
              <a:rPr kumimoji="1" lang="en-US" altLang="ja-JP" sz="2800" dirty="0" smtClean="0"/>
              <a:t> decay</a:t>
            </a:r>
          </a:p>
          <a:p>
            <a:pPr lvl="1"/>
            <a:r>
              <a:rPr lang="en-US" altLang="ja-JP" dirty="0" smtClean="0"/>
              <a:t>Z</a:t>
            </a:r>
            <a:r>
              <a:rPr lang="en-US" altLang="ja-JP" baseline="30000" dirty="0" smtClean="0"/>
              <a:t>0</a:t>
            </a:r>
            <a:r>
              <a:rPr lang="en-US" altLang="ja-JP" dirty="0" smtClean="0"/>
              <a:t> </a:t>
            </a:r>
            <a:r>
              <a:rPr lang="en-US" altLang="ja-JP" dirty="0" smtClean="0">
                <a:sym typeface="Wingdings" panose="05000000000000000000" pitchFamily="2" charset="2"/>
              </a:rPr>
              <a:t> s: polarized by -0.94 </a:t>
            </a:r>
          </a:p>
          <a:p>
            <a:pPr lvl="1"/>
            <a:r>
              <a:rPr lang="en-US" altLang="ja-JP" dirty="0" smtClean="0">
                <a:solidFill>
                  <a:srgbClr val="FF0000"/>
                </a:solidFill>
                <a:sym typeface="Wingdings" panose="05000000000000000000" pitchFamily="2" charset="2"/>
              </a:rPr>
              <a:t>Contamination by</a:t>
            </a:r>
            <a:br>
              <a:rPr lang="en-US" altLang="ja-JP" dirty="0" smtClean="0">
                <a:solidFill>
                  <a:srgbClr val="FF0000"/>
                </a:solidFill>
                <a:sym typeface="Wingdings" panose="05000000000000000000" pitchFamily="2" charset="2"/>
              </a:rPr>
            </a:br>
            <a:r>
              <a:rPr lang="en-US" altLang="ja-JP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ss</a:t>
            </a:r>
            <a:r>
              <a:rPr lang="en-US" altLang="ja-JP" dirty="0" smtClean="0">
                <a:solidFill>
                  <a:srgbClr val="FF0000"/>
                </a:solidFill>
                <a:sym typeface="Wingdings" panose="05000000000000000000" pitchFamily="2" charset="2"/>
              </a:rPr>
              <a:t>-bar pair creation </a:t>
            </a:r>
            <a:br>
              <a:rPr lang="en-US" altLang="ja-JP" dirty="0" smtClean="0">
                <a:solidFill>
                  <a:srgbClr val="FF0000"/>
                </a:solidFill>
                <a:sym typeface="Wingdings" panose="05000000000000000000" pitchFamily="2" charset="2"/>
              </a:rPr>
            </a:br>
            <a:r>
              <a:rPr lang="en-US" altLang="ja-JP" dirty="0" smtClean="0">
                <a:solidFill>
                  <a:srgbClr val="FF0000"/>
                </a:solidFill>
                <a:sym typeface="Wingdings" panose="05000000000000000000" pitchFamily="2" charset="2"/>
              </a:rPr>
              <a:t>during fragmentation</a:t>
            </a:r>
            <a:r>
              <a:rPr lang="en-US" altLang="ja-JP" dirty="0" smtClean="0">
                <a:sym typeface="Wingdings" panose="05000000000000000000" pitchFamily="2" charset="2"/>
              </a:rPr>
              <a:t/>
            </a:r>
            <a:br>
              <a:rPr lang="en-US" altLang="ja-JP" dirty="0" smtClean="0">
                <a:sym typeface="Wingdings" panose="05000000000000000000" pitchFamily="2" charset="2"/>
              </a:rPr>
            </a:br>
            <a:r>
              <a:rPr lang="en-US" altLang="ja-JP" dirty="0" smtClean="0">
                <a:sym typeface="Wingdings" panose="05000000000000000000" pitchFamily="2" charset="2"/>
              </a:rPr>
              <a:t> treated in simulation,</a:t>
            </a:r>
            <a:br>
              <a:rPr lang="en-US" altLang="ja-JP" dirty="0" smtClean="0">
                <a:sym typeface="Wingdings" panose="05000000000000000000" pitchFamily="2" charset="2"/>
              </a:rPr>
            </a:br>
            <a:r>
              <a:rPr lang="en-US" altLang="ja-JP" dirty="0" smtClean="0">
                <a:sym typeface="Wingdings" panose="05000000000000000000" pitchFamily="2" charset="2"/>
              </a:rPr>
              <a:t>    with sizable uncertainty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C</a:t>
            </a:r>
            <a:r>
              <a:rPr lang="en-US" altLang="ja-JP" dirty="0" smtClean="0">
                <a:sym typeface="Wingdings" panose="05000000000000000000" pitchFamily="2" charset="2"/>
              </a:rPr>
              <a:t>onsistent with quark</a:t>
            </a:r>
            <a:br>
              <a:rPr lang="en-US" altLang="ja-JP" dirty="0" smtClean="0">
                <a:sym typeface="Wingdings" panose="05000000000000000000" pitchFamily="2" charset="2"/>
              </a:rPr>
            </a:br>
            <a:r>
              <a:rPr lang="en-US" altLang="ja-JP" dirty="0" smtClean="0">
                <a:sym typeface="Wingdings" panose="05000000000000000000" pitchFamily="2" charset="2"/>
              </a:rPr>
              <a:t>model within the </a:t>
            </a:r>
            <a:br>
              <a:rPr lang="en-US" altLang="ja-JP" dirty="0" smtClean="0">
                <a:sym typeface="Wingdings" panose="05000000000000000000" pitchFamily="2" charset="2"/>
              </a:rPr>
            </a:br>
            <a:r>
              <a:rPr lang="en-US" altLang="ja-JP" dirty="0" smtClean="0">
                <a:sym typeface="Wingdings" panose="05000000000000000000" pitchFamily="2" charset="2"/>
              </a:rPr>
              <a:t>uncertainty</a:t>
            </a:r>
          </a:p>
          <a:p>
            <a:endParaRPr lang="en-US" altLang="ja-JP" sz="2400" dirty="0" smtClean="0">
              <a:sym typeface="Wingdings" panose="05000000000000000000" pitchFamily="2" charset="2"/>
            </a:endParaRPr>
          </a:p>
          <a:p>
            <a:pPr lvl="1"/>
            <a:endParaRPr kumimoji="1" lang="ja-JP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72816"/>
            <a:ext cx="4291285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9153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94122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rgbClr val="00B050"/>
                </a:solidFill>
              </a:rPr>
              <a:t>Another analysis</a:t>
            </a:r>
            <a:endParaRPr kumimoji="1" lang="ja-JP" altLang="en-US" dirty="0">
              <a:solidFill>
                <a:srgbClr val="00B05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5688632"/>
          </a:xfrm>
        </p:spPr>
        <p:txBody>
          <a:bodyPr/>
          <a:lstStyle/>
          <a:p>
            <a:r>
              <a:rPr lang="en-US" altLang="ja-JP" sz="2800" dirty="0" smtClean="0">
                <a:sym typeface="Wingdings" panose="05000000000000000000" pitchFamily="2" charset="2"/>
              </a:rPr>
              <a:t>By Liu and Liang (</a:t>
            </a:r>
            <a:r>
              <a:rPr lang="en-US" altLang="ja-JP" sz="2800" dirty="0" err="1" smtClean="0"/>
              <a:t>arXiv:hep-ph</a:t>
            </a:r>
            <a:r>
              <a:rPr lang="en-US" altLang="ja-JP" sz="2800" dirty="0" smtClean="0"/>
              <a:t>/0005172v1</a:t>
            </a:r>
            <a:r>
              <a:rPr lang="en-US" altLang="ja-JP" sz="2800" dirty="0" smtClean="0">
                <a:sym typeface="Wingdings" panose="05000000000000000000" pitchFamily="2" charset="2"/>
              </a:rPr>
              <a:t>)</a:t>
            </a:r>
          </a:p>
          <a:p>
            <a:pPr lvl="1"/>
            <a:r>
              <a:rPr lang="en-US" altLang="ja-JP" sz="2400" dirty="0" smtClean="0">
                <a:sym typeface="Wingdings" panose="05000000000000000000" pitchFamily="2" charset="2"/>
              </a:rPr>
              <a:t>Quark model (SU(6)) vs DIS + Hyperon-</a:t>
            </a:r>
            <a:r>
              <a:rPr lang="en-US" altLang="ja-JP" sz="2400" dirty="0" smtClean="0">
                <a:latin typeface="Symbol" panose="05050102010706020507" pitchFamily="18" charset="2"/>
                <a:sym typeface="Wingdings" panose="05000000000000000000" pitchFamily="2" charset="2"/>
              </a:rPr>
              <a:t>b </a:t>
            </a:r>
            <a:r>
              <a:rPr lang="en-US" altLang="ja-JP" sz="2400" dirty="0" smtClean="0">
                <a:sym typeface="Wingdings" panose="05000000000000000000" pitchFamily="2" charset="2"/>
              </a:rPr>
              <a:t>+ </a:t>
            </a:r>
            <a:r>
              <a:rPr lang="en-US" altLang="ja-JP" sz="2400" dirty="0" err="1" smtClean="0">
                <a:sym typeface="Wingdings" panose="05000000000000000000" pitchFamily="2" charset="2"/>
              </a:rPr>
              <a:t>SU</a:t>
            </a:r>
            <a:r>
              <a:rPr lang="en-US" altLang="ja-JP" sz="2400" baseline="-25000" dirty="0" err="1" smtClean="0">
                <a:sym typeface="Wingdings" panose="05000000000000000000" pitchFamily="2" charset="2"/>
              </a:rPr>
              <a:t>f</a:t>
            </a:r>
            <a:r>
              <a:rPr lang="en-US" altLang="ja-JP" sz="2400" dirty="0" smtClean="0">
                <a:sym typeface="Wingdings" panose="05000000000000000000" pitchFamily="2" charset="2"/>
              </a:rPr>
              <a:t>(3)</a:t>
            </a:r>
          </a:p>
          <a:p>
            <a:pPr lvl="1"/>
            <a:r>
              <a:rPr lang="en-US" altLang="ja-JP" sz="2400" dirty="0" smtClean="0">
                <a:sym typeface="Wingdings" panose="05000000000000000000" pitchFamily="2" charset="2"/>
              </a:rPr>
              <a:t>QM is favored, but </a:t>
            </a:r>
            <a:br>
              <a:rPr lang="en-US" altLang="ja-JP" sz="2400" dirty="0" smtClean="0">
                <a:sym typeface="Wingdings" panose="05000000000000000000" pitchFamily="2" charset="2"/>
              </a:rPr>
            </a:br>
            <a:r>
              <a:rPr lang="en-US" altLang="ja-JP" sz="2400" dirty="0" smtClean="0">
                <a:sym typeface="Wingdings" panose="05000000000000000000" pitchFamily="2" charset="2"/>
              </a:rPr>
              <a:t>uncertainty in pair creation </a:t>
            </a:r>
            <a:br>
              <a:rPr lang="en-US" altLang="ja-JP" sz="2400" dirty="0" smtClean="0">
                <a:sym typeface="Wingdings" panose="05000000000000000000" pitchFamily="2" charset="2"/>
              </a:rPr>
            </a:br>
            <a:r>
              <a:rPr lang="en-US" altLang="ja-JP" sz="2400" dirty="0" smtClean="0">
                <a:sym typeface="Wingdings" panose="05000000000000000000" pitchFamily="2" charset="2"/>
              </a:rPr>
              <a:t>is not taken into account</a:t>
            </a:r>
          </a:p>
          <a:p>
            <a:pPr marL="457200" lvl="1" indent="0">
              <a:buNone/>
            </a:pPr>
            <a:endParaRPr lang="en-US" altLang="ja-JP" sz="2400" dirty="0" smtClean="0">
              <a:sym typeface="Wingdings" panose="05000000000000000000" pitchFamily="2" charset="2"/>
            </a:endParaRPr>
          </a:p>
          <a:p>
            <a:pPr lvl="1"/>
            <a:endParaRPr kumimoji="1" lang="ja-JP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09" y="3613981"/>
            <a:ext cx="4295775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698" y="2420888"/>
            <a:ext cx="4607473" cy="443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2862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94122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rgbClr val="00B050"/>
                </a:solidFill>
              </a:rPr>
              <a:t>Past measurements (2) -- DIS</a:t>
            </a:r>
            <a:endParaRPr kumimoji="1" lang="ja-JP" altLang="en-US" dirty="0">
              <a:solidFill>
                <a:srgbClr val="00B05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5688632"/>
          </a:xfrm>
        </p:spPr>
        <p:txBody>
          <a:bodyPr>
            <a:normAutofit/>
          </a:bodyPr>
          <a:lstStyle/>
          <a:p>
            <a:r>
              <a:rPr lang="en-US" altLang="ja-JP" sz="2800" dirty="0" smtClean="0">
                <a:sym typeface="Wingdings" panose="05000000000000000000" pitchFamily="2" charset="2"/>
              </a:rPr>
              <a:t>Example in HERMES: polarization transfer from beam positron to </a:t>
            </a:r>
            <a:r>
              <a:rPr lang="en-US" altLang="ja-JP" sz="2800" dirty="0" smtClean="0">
                <a:latin typeface="Symbol" panose="05050102010706020507" pitchFamily="18" charset="2"/>
                <a:sym typeface="Wingdings" panose="05000000000000000000" pitchFamily="2" charset="2"/>
              </a:rPr>
              <a:t>L</a:t>
            </a:r>
            <a:r>
              <a:rPr lang="en-US" altLang="ja-JP" sz="2800" dirty="0">
                <a:sym typeface="Wingdings" panose="05000000000000000000" pitchFamily="2" charset="2"/>
              </a:rPr>
              <a:t>. </a:t>
            </a:r>
            <a:r>
              <a:rPr lang="en-US" altLang="ja-JP" sz="2000" dirty="0">
                <a:sym typeface="Wingdings" panose="05000000000000000000" pitchFamily="2" charset="2"/>
              </a:rPr>
              <a:t>[</a:t>
            </a:r>
            <a:r>
              <a:rPr lang="en-US" altLang="ja-JP" sz="2000" dirty="0" smtClean="0">
                <a:sym typeface="Wingdings" panose="05000000000000000000" pitchFamily="2" charset="2"/>
              </a:rPr>
              <a:t>PRD 74 (2006) 072004</a:t>
            </a:r>
            <a:r>
              <a:rPr lang="en-US" altLang="ja-JP" sz="2000" dirty="0">
                <a:sym typeface="Wingdings" panose="05000000000000000000" pitchFamily="2" charset="2"/>
              </a:rPr>
              <a:t>]</a:t>
            </a:r>
            <a:endParaRPr lang="en-US" altLang="ja-JP" sz="2800" dirty="0" smtClean="0">
              <a:sym typeface="Wingdings" panose="05000000000000000000" pitchFamily="2" charset="2"/>
            </a:endParaRPr>
          </a:p>
          <a:p>
            <a:r>
              <a:rPr lang="en-US" altLang="ja-JP" sz="2800" dirty="0" smtClean="0">
                <a:sym typeface="Wingdings" panose="05000000000000000000" pitchFamily="2" charset="2"/>
              </a:rPr>
              <a:t>Initially, </a:t>
            </a:r>
            <a:r>
              <a:rPr lang="en-US" altLang="ja-JP" sz="2800" dirty="0" err="1" smtClean="0">
                <a:sym typeface="Wingdings" panose="05000000000000000000" pitchFamily="2" charset="2"/>
              </a:rPr>
              <a:t>u&amp;d</a:t>
            </a:r>
            <a:r>
              <a:rPr lang="en-US" altLang="ja-JP" sz="2800" dirty="0" smtClean="0">
                <a:sym typeface="Wingdings" panose="05000000000000000000" pitchFamily="2" charset="2"/>
              </a:rPr>
              <a:t> quarks</a:t>
            </a:r>
            <a:br>
              <a:rPr lang="en-US" altLang="ja-JP" sz="2800" dirty="0" smtClean="0">
                <a:sym typeface="Wingdings" panose="05000000000000000000" pitchFamily="2" charset="2"/>
              </a:rPr>
            </a:br>
            <a:r>
              <a:rPr lang="en-US" altLang="ja-JP" sz="2800" dirty="0" smtClean="0">
                <a:sym typeface="Wingdings" panose="05000000000000000000" pitchFamily="2" charset="2"/>
              </a:rPr>
              <a:t>dominate, and the</a:t>
            </a:r>
            <a:br>
              <a:rPr lang="en-US" altLang="ja-JP" sz="2800" dirty="0" smtClean="0">
                <a:sym typeface="Wingdings" panose="05000000000000000000" pitchFamily="2" charset="2"/>
              </a:rPr>
            </a:br>
            <a:r>
              <a:rPr lang="en-US" altLang="ja-JP" sz="2800" dirty="0" smtClean="0">
                <a:sym typeface="Wingdings" panose="05000000000000000000" pitchFamily="2" charset="2"/>
              </a:rPr>
              <a:t>result is not </a:t>
            </a:r>
            <a:br>
              <a:rPr lang="en-US" altLang="ja-JP" sz="2800" dirty="0" smtClean="0">
                <a:sym typeface="Wingdings" panose="05000000000000000000" pitchFamily="2" charset="2"/>
              </a:rPr>
            </a:br>
            <a:r>
              <a:rPr lang="en-US" altLang="ja-JP" sz="2800" dirty="0" smtClean="0">
                <a:sym typeface="Wingdings" panose="05000000000000000000" pitchFamily="2" charset="2"/>
              </a:rPr>
              <a:t>unexpected</a:t>
            </a:r>
          </a:p>
          <a:p>
            <a:endParaRPr lang="en-US" altLang="ja-JP" sz="2800" dirty="0">
              <a:sym typeface="Wingdings" panose="05000000000000000000" pitchFamily="2" charset="2"/>
            </a:endParaRPr>
          </a:p>
          <a:p>
            <a:endParaRPr lang="en-US" altLang="ja-JP" sz="2800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altLang="ja-JP" sz="2800" dirty="0" smtClean="0">
                <a:sym typeface="Wingdings" panose="05000000000000000000" pitchFamily="2" charset="2"/>
              </a:rPr>
              <a:t>     Interpretation </a:t>
            </a:r>
            <a:br>
              <a:rPr lang="en-US" altLang="ja-JP" sz="2800" dirty="0" smtClean="0">
                <a:sym typeface="Wingdings" panose="05000000000000000000" pitchFamily="2" charset="2"/>
              </a:rPr>
            </a:br>
            <a:r>
              <a:rPr lang="en-US" altLang="ja-JP" sz="2800" dirty="0" smtClean="0">
                <a:sym typeface="Wingdings" panose="05000000000000000000" pitchFamily="2" charset="2"/>
              </a:rPr>
              <a:t>     is limited by </a:t>
            </a:r>
            <a:br>
              <a:rPr lang="en-US" altLang="ja-JP" sz="2800" dirty="0" smtClean="0">
                <a:sym typeface="Wingdings" panose="05000000000000000000" pitchFamily="2" charset="2"/>
              </a:rPr>
            </a:br>
            <a:r>
              <a:rPr lang="en-US" altLang="ja-JP" sz="2800" dirty="0" smtClean="0">
                <a:sym typeface="Wingdings" panose="05000000000000000000" pitchFamily="2" charset="2"/>
              </a:rPr>
              <a:t>     fragmentation</a:t>
            </a:r>
            <a:br>
              <a:rPr lang="en-US" altLang="ja-JP" sz="2800" dirty="0" smtClean="0">
                <a:sym typeface="Wingdings" panose="05000000000000000000" pitchFamily="2" charset="2"/>
              </a:rPr>
            </a:br>
            <a:r>
              <a:rPr lang="en-US" altLang="ja-JP" sz="2800" dirty="0" smtClean="0">
                <a:sym typeface="Wingdings" panose="05000000000000000000" pitchFamily="2" charset="2"/>
              </a:rPr>
              <a:t>     uncertainty</a:t>
            </a:r>
            <a:endParaRPr lang="en-US" altLang="ja-JP" sz="2400" dirty="0" smtClean="0">
              <a:sym typeface="Wingdings" panose="05000000000000000000" pitchFamily="2" charset="2"/>
            </a:endParaRPr>
          </a:p>
          <a:p>
            <a:pPr lvl="1"/>
            <a:endParaRPr kumimoji="1" lang="ja-JP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988840"/>
            <a:ext cx="5501664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下矢印 3"/>
          <p:cNvSpPr/>
          <p:nvPr/>
        </p:nvSpPr>
        <p:spPr>
          <a:xfrm>
            <a:off x="1619672" y="3861048"/>
            <a:ext cx="484632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3702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50106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rgbClr val="0070C0"/>
                </a:solidFill>
              </a:rPr>
              <a:t>So, what can we do?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5616624"/>
          </a:xfrm>
        </p:spPr>
        <p:txBody>
          <a:bodyPr>
            <a:normAutofit/>
          </a:bodyPr>
          <a:lstStyle/>
          <a:p>
            <a:r>
              <a:rPr lang="en-US" altLang="ja-JP" sz="2800" dirty="0" smtClean="0"/>
              <a:t>Problem: </a:t>
            </a:r>
            <a:r>
              <a:rPr lang="en-US" altLang="ja-JP" sz="2800" dirty="0" smtClean="0">
                <a:latin typeface="Symbol" panose="05050102010706020507" pitchFamily="18" charset="2"/>
              </a:rPr>
              <a:t>L</a:t>
            </a:r>
            <a:r>
              <a:rPr lang="en-US" altLang="ja-JP" sz="2800" dirty="0" smtClean="0"/>
              <a:t> can be produced from u/d quark</a:t>
            </a:r>
            <a:br>
              <a:rPr lang="en-US" altLang="ja-JP" sz="2800" dirty="0" smtClean="0"/>
            </a:br>
            <a:r>
              <a:rPr lang="en-US" altLang="ja-JP" sz="2800" dirty="0" smtClean="0">
                <a:sym typeface="Wingdings" panose="05000000000000000000" pitchFamily="2" charset="2"/>
              </a:rPr>
              <a:t> Uncertainty for dilution</a:t>
            </a:r>
          </a:p>
          <a:p>
            <a:r>
              <a:rPr lang="en-US" altLang="ja-JP" sz="2800" dirty="0" smtClean="0">
                <a:sym typeface="Wingdings" panose="05000000000000000000" pitchFamily="2" charset="2"/>
              </a:rPr>
              <a:t>This problem does not appear in heavier quarks</a:t>
            </a:r>
            <a:r>
              <a:rPr lang="en-US" altLang="ja-JP" sz="2800" dirty="0">
                <a:sym typeface="Wingdings" panose="05000000000000000000" pitchFamily="2" charset="2"/>
              </a:rPr>
              <a:t/>
            </a:r>
            <a:br>
              <a:rPr lang="en-US" altLang="ja-JP" sz="2800" dirty="0">
                <a:sym typeface="Wingdings" panose="05000000000000000000" pitchFamily="2" charset="2"/>
              </a:rPr>
            </a:br>
            <a:endParaRPr lang="en-US" altLang="ja-JP" sz="2800" dirty="0" smtClean="0"/>
          </a:p>
        </p:txBody>
      </p:sp>
      <p:sp>
        <p:nvSpPr>
          <p:cNvPr id="4" name="下矢印 3"/>
          <p:cNvSpPr/>
          <p:nvPr/>
        </p:nvSpPr>
        <p:spPr>
          <a:xfrm>
            <a:off x="3655320" y="2564904"/>
            <a:ext cx="484632" cy="7623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30680" y="3350144"/>
            <a:ext cx="57735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 smtClean="0"/>
              <a:t>Proposed measurement:</a:t>
            </a:r>
            <a:br>
              <a:rPr kumimoji="1" lang="en-US" altLang="ja-JP" sz="3200" dirty="0" smtClean="0"/>
            </a:br>
            <a:r>
              <a:rPr kumimoji="1" lang="en-US" altLang="ja-JP" sz="3200" dirty="0" smtClean="0">
                <a:solidFill>
                  <a:srgbClr val="FF0000"/>
                </a:solidFill>
              </a:rPr>
              <a:t>Polarization of charmed baryons, </a:t>
            </a:r>
            <a:br>
              <a:rPr kumimoji="1" lang="en-US" altLang="ja-JP" sz="3200" dirty="0" smtClean="0">
                <a:solidFill>
                  <a:srgbClr val="FF0000"/>
                </a:solidFill>
              </a:rPr>
            </a:br>
            <a:r>
              <a:rPr kumimoji="1" lang="en-US" altLang="ja-JP" sz="3200" dirty="0" smtClean="0">
                <a:solidFill>
                  <a:srgbClr val="FF0000"/>
                </a:solidFill>
              </a:rPr>
              <a:t>especially </a:t>
            </a:r>
            <a:r>
              <a:rPr kumimoji="1" lang="en-US" altLang="ja-JP" sz="3200" dirty="0" err="1" smtClean="0">
                <a:solidFill>
                  <a:srgbClr val="FF0000"/>
                </a:solidFill>
                <a:latin typeface="Symbol" panose="05050102010706020507" pitchFamily="18" charset="2"/>
              </a:rPr>
              <a:t>L</a:t>
            </a:r>
            <a:r>
              <a:rPr kumimoji="1" lang="en-US" altLang="ja-JP" sz="3200" baseline="-25000" dirty="0" err="1" smtClean="0">
                <a:solidFill>
                  <a:srgbClr val="FF0000"/>
                </a:solidFill>
              </a:rPr>
              <a:t>c</a:t>
            </a:r>
            <a:r>
              <a:rPr kumimoji="1" lang="en-US" altLang="ja-JP" sz="3200" dirty="0" smtClean="0">
                <a:solidFill>
                  <a:srgbClr val="FF0000"/>
                </a:solidFill>
              </a:rPr>
              <a:t>.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114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50106"/>
          </a:xfrm>
        </p:spPr>
        <p:txBody>
          <a:bodyPr/>
          <a:lstStyle/>
          <a:p>
            <a:r>
              <a:rPr lang="en-US" altLang="ja-JP" dirty="0" smtClean="0">
                <a:solidFill>
                  <a:srgbClr val="00B050"/>
                </a:solidFill>
              </a:rPr>
              <a:t>Quark polarization</a:t>
            </a:r>
            <a:endParaRPr kumimoji="1" lang="ja-JP" altLang="en-US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980728"/>
                <a:ext cx="8856984" cy="5760640"/>
              </a:xfrm>
            </p:spPr>
            <p:txBody>
              <a:bodyPr>
                <a:normAutofit/>
              </a:bodyPr>
              <a:lstStyle/>
              <a:p>
                <a:r>
                  <a:rPr kumimoji="1" lang="en-US" altLang="ja-JP" sz="2800" dirty="0" smtClean="0"/>
                  <a:t>Z</a:t>
                </a:r>
                <a:r>
                  <a:rPr kumimoji="1" lang="en-US" altLang="ja-JP" sz="2800" baseline="30000" dirty="0" smtClean="0"/>
                  <a:t>0</a:t>
                </a:r>
                <a:r>
                  <a:rPr kumimoji="1" lang="en-US" altLang="ja-JP" sz="2800" dirty="0" smtClean="0"/>
                  <a:t> decay </a:t>
                </a:r>
                <a:r>
                  <a:rPr kumimoji="1" lang="en-US" altLang="ja-JP" sz="2800" dirty="0" smtClean="0">
                    <a:sym typeface="Wingdings" panose="05000000000000000000" pitchFamily="2" charset="2"/>
                  </a:rPr>
                  <a:t> Large polarization (</a:t>
                </a:r>
                <a:r>
                  <a:rPr kumimoji="1" lang="ja-JP" altLang="en-US" sz="2800" dirty="0" smtClean="0">
                    <a:sym typeface="Wingdings" panose="05000000000000000000" pitchFamily="2" charset="2"/>
                  </a:rPr>
                  <a:t>～</a:t>
                </a:r>
                <a:r>
                  <a:rPr kumimoji="1" lang="en-US" altLang="ja-JP" sz="2800" dirty="0" smtClean="0">
                    <a:sym typeface="Wingdings" panose="05000000000000000000" pitchFamily="2" charset="2"/>
                  </a:rPr>
                  <a:t>0.67)</a:t>
                </a:r>
              </a:p>
              <a:p>
                <a:pPr lvl="1"/>
                <a:r>
                  <a:rPr kumimoji="1" lang="en-US" altLang="ja-JP" sz="2400" dirty="0" smtClean="0">
                    <a:sym typeface="Wingdings" panose="05000000000000000000" pitchFamily="2" charset="2"/>
                  </a:rPr>
                  <a:t>From LEP. Problem of statistics</a:t>
                </a:r>
              </a:p>
              <a:p>
                <a:r>
                  <a:rPr kumimoji="1" lang="en-US" altLang="ja-JP" sz="2800" dirty="0" smtClean="0"/>
                  <a:t>b decay </a:t>
                </a:r>
                <a:r>
                  <a:rPr kumimoji="1" lang="en-US" altLang="ja-JP" sz="2800" dirty="0" smtClean="0">
                    <a:sym typeface="Wingdings" panose="05000000000000000000" pitchFamily="2" charset="2"/>
                  </a:rPr>
                  <a:t> huge statistics in B-factories</a:t>
                </a:r>
                <a:endParaRPr lang="en-US" altLang="ja-JP" sz="2800" dirty="0">
                  <a:sym typeface="Wingdings" panose="05000000000000000000" pitchFamily="2" charset="2"/>
                </a:endParaRPr>
              </a:p>
              <a:p>
                <a:pPr lvl="1"/>
                <a:r>
                  <a:rPr kumimoji="1" lang="en-US" altLang="ja-JP" sz="2400" dirty="0" smtClean="0">
                    <a:sym typeface="Wingdings" panose="05000000000000000000" pitchFamily="2" charset="2"/>
                  </a:rPr>
                  <a:t>c quark is left handed</a:t>
                </a:r>
              </a:p>
              <a:p>
                <a:pPr lvl="1"/>
                <a:r>
                  <a:rPr lang="en-US" altLang="ja-JP" sz="2400" dirty="0" smtClean="0">
                    <a:sym typeface="Wingdings" panose="05000000000000000000" pitchFamily="2" charset="2"/>
                  </a:rPr>
                  <a:t>P</a:t>
                </a:r>
                <a:r>
                  <a:rPr lang="en-US" altLang="ja-JP" sz="2400" baseline="-25000" dirty="0" smtClean="0">
                    <a:sym typeface="Wingdings" panose="05000000000000000000" pitchFamily="2" charset="2"/>
                  </a:rPr>
                  <a:t>c</a:t>
                </a:r>
                <a:r>
                  <a:rPr lang="ja-JP" altLang="en-US" sz="2400" baseline="-25000" dirty="0" smtClean="0">
                    <a:sym typeface="Wingdings" panose="05000000000000000000" pitchFamily="2" charset="2"/>
                  </a:rPr>
                  <a:t> </a:t>
                </a:r>
                <a:r>
                  <a:rPr lang="en-US" altLang="ja-JP" sz="2400" dirty="0" smtClean="0">
                    <a:sym typeface="Wingdings" panose="05000000000000000000" pitchFamily="2" charset="2"/>
                  </a:rPr>
                  <a:t>=</a:t>
                </a:r>
                <a:r>
                  <a:rPr lang="ja-JP" altLang="en-US" sz="2400" dirty="0" smtClean="0">
                    <a:sym typeface="Wingdings" panose="05000000000000000000" pitchFamily="2" charset="2"/>
                  </a:rPr>
                  <a:t> </a:t>
                </a:r>
                <a:r>
                  <a:rPr lang="en-US" altLang="ja-JP" sz="2400" dirty="0" err="1" smtClean="0">
                    <a:latin typeface="Symbol" panose="05050102010706020507" pitchFamily="18" charset="2"/>
                    <a:sym typeface="Wingdings" panose="05000000000000000000" pitchFamily="2" charset="2"/>
                  </a:rPr>
                  <a:t>b</a:t>
                </a:r>
                <a:r>
                  <a:rPr lang="en-US" altLang="ja-JP" sz="2400" baseline="-25000" dirty="0" err="1" smtClean="0">
                    <a:sym typeface="Wingdings" panose="05000000000000000000" pitchFamily="2" charset="2"/>
                  </a:rPr>
                  <a:t>c</a:t>
                </a:r>
                <a:r>
                  <a:rPr lang="ja-JP" altLang="en-US" sz="2400" dirty="0" smtClean="0">
                    <a:sym typeface="Wingdings" panose="05000000000000000000" pitchFamily="2" charset="2"/>
                  </a:rPr>
                  <a:t>～</a:t>
                </a:r>
                <a:r>
                  <a:rPr lang="en-US" altLang="ja-JP" sz="2400" dirty="0" smtClean="0">
                    <a:sym typeface="Wingdings" panose="05000000000000000000" pitchFamily="2" charset="2"/>
                  </a:rPr>
                  <a:t>0.4</a:t>
                </a:r>
              </a:p>
              <a:p>
                <a:pPr lvl="1"/>
                <a:r>
                  <a:rPr kumimoji="1" lang="en-US" altLang="ja-JP" sz="2400" dirty="0" err="1" smtClean="0">
                    <a:sym typeface="Wingdings" panose="05000000000000000000" pitchFamily="2" charset="2"/>
                  </a:rPr>
                  <a:t>ee</a:t>
                </a:r>
                <a:r>
                  <a:rPr kumimoji="1" lang="en-US" altLang="ja-JP" sz="2400" dirty="0" smtClean="0">
                    <a:sym typeface="Wingdings" panose="05000000000000000000" pitchFamily="2" charset="2"/>
                  </a:rPr>
                  <a:t>  cc background can be </a:t>
                </a:r>
                <a:br>
                  <a:rPr kumimoji="1" lang="en-US" altLang="ja-JP" sz="2400" dirty="0" smtClean="0">
                    <a:sym typeface="Wingdings" panose="05000000000000000000" pitchFamily="2" charset="2"/>
                  </a:rPr>
                </a:br>
                <a:r>
                  <a:rPr kumimoji="1" lang="en-US" altLang="ja-JP" sz="2400" dirty="0" smtClean="0">
                    <a:sym typeface="Wingdings" panose="05000000000000000000" pitchFamily="2" charset="2"/>
                  </a:rPr>
                  <a:t>suppressed by kinematical </a:t>
                </a:r>
                <a:br>
                  <a:rPr kumimoji="1" lang="en-US" altLang="ja-JP" sz="2400" dirty="0" smtClean="0">
                    <a:sym typeface="Wingdings" panose="05000000000000000000" pitchFamily="2" charset="2"/>
                  </a:rPr>
                </a:br>
                <a:r>
                  <a:rPr kumimoji="1" lang="en-US" altLang="ja-JP" sz="2400" dirty="0" smtClean="0">
                    <a:sym typeface="Wingdings" panose="05000000000000000000" pitchFamily="2" charset="2"/>
                  </a:rPr>
                  <a:t>cut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400" i="1" smtClean="0">
                            <a:latin typeface="Cambria Math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kumimoji="1" lang="en-US" altLang="ja-JP" sz="2400" b="0" i="1" smtClean="0">
                            <a:latin typeface="Cambria Math"/>
                            <a:sym typeface="Wingdings" panose="05000000000000000000" pitchFamily="2" charset="2"/>
                          </a:rPr>
                          <m:t>𝑥</m:t>
                        </m:r>
                      </m:e>
                      <m:sub>
                        <m:r>
                          <a:rPr kumimoji="1" lang="en-US" altLang="ja-JP" sz="2400" b="0" i="1" smtClean="0">
                            <a:latin typeface="Cambria Math"/>
                            <a:sym typeface="Wingdings" panose="05000000000000000000" pitchFamily="2" charset="2"/>
                          </a:rPr>
                          <m:t>𝑝</m:t>
                        </m:r>
                      </m:sub>
                    </m:sSub>
                    <m:r>
                      <a:rPr kumimoji="1" lang="en-US" altLang="ja-JP" sz="2400" b="0" i="1" smtClean="0">
                        <a:latin typeface="Cambria Math"/>
                        <a:sym typeface="Wingdings" panose="05000000000000000000" pitchFamily="2" charset="2"/>
                      </a:rPr>
                      <m:t>=</m:t>
                    </m:r>
                    <m:f>
                      <m:fPr>
                        <m:ctrlPr>
                          <a:rPr kumimoji="1" lang="en-US" altLang="ja-JP" sz="2400" b="0" i="1" smtClean="0">
                            <a:latin typeface="Cambria Math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kumimoji="1" lang="en-US" altLang="ja-JP" sz="2400" b="0" i="1" smtClean="0">
                            <a:latin typeface="Cambria Math"/>
                            <a:sym typeface="Wingdings" panose="05000000000000000000" pitchFamily="2" charset="2"/>
                          </a:rPr>
                          <m:t>𝑝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1" lang="en-US" altLang="ja-JP" sz="2400" b="0" i="1" smtClean="0">
                                <a:latin typeface="Cambria Math"/>
                                <a:sym typeface="Wingdings" panose="05000000000000000000" pitchFamily="2" charset="2"/>
                              </a:rPr>
                            </m:ctrlPr>
                          </m:radPr>
                          <m:deg/>
                          <m:e>
                            <m:r>
                              <a:rPr kumimoji="1" lang="en-US" altLang="ja-JP" sz="2400" b="0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𝑠</m:t>
                            </m:r>
                            <m:r>
                              <a:rPr kumimoji="1" lang="en-US" altLang="ja-JP" sz="2400" b="0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/4−</m:t>
                            </m:r>
                            <m:sSup>
                              <m:sSupPr>
                                <m:ctrlPr>
                                  <a:rPr kumimoji="1" lang="en-US" altLang="ja-JP" sz="2400" b="0" i="1" smtClean="0">
                                    <a:latin typeface="Cambria Math"/>
                                    <a:sym typeface="Wingdings" panose="05000000000000000000" pitchFamily="2" charset="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ja-JP" sz="2400" b="0" i="1" smtClean="0">
                                    <a:latin typeface="Cambria Math"/>
                                    <a:sym typeface="Wingdings" panose="05000000000000000000" pitchFamily="2" charset="2"/>
                                  </a:rPr>
                                  <m:t>𝑀</m:t>
                                </m:r>
                              </m:e>
                              <m:sup>
                                <m:r>
                                  <a:rPr kumimoji="1" lang="en-US" altLang="ja-JP" sz="2400" b="0" i="1" smtClean="0">
                                    <a:latin typeface="Cambria Math"/>
                                    <a:sym typeface="Wingdings" panose="05000000000000000000" pitchFamily="2" charset="2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kumimoji="1" lang="en-US" altLang="ja-JP" sz="2400" b="0" i="1" smtClean="0">
                        <a:latin typeface="Cambria Math"/>
                        <a:sym typeface="Wingdings" panose="05000000000000000000" pitchFamily="2" charset="2"/>
                      </a:rPr>
                      <m:t>&lt;0.25</m:t>
                    </m:r>
                  </m:oMath>
                </a14:m>
                <a:endParaRPr kumimoji="1" lang="ja-JP" altLang="en-US" sz="2400" dirty="0"/>
              </a:p>
            </p:txBody>
          </p:sp>
        </mc:Choice>
        <mc:Fallback xmlns="">
          <p:sp>
            <p:nvSpPr>
              <p:cNvPr id="3" name="コンテンツ プレースホルダー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980728"/>
                <a:ext cx="8856984" cy="5760640"/>
              </a:xfrm>
              <a:blipFill rotWithShape="1">
                <a:blip r:embed="rId2"/>
                <a:stretch>
                  <a:fillRect l="-1239" t="-148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92895"/>
            <a:ext cx="4464496" cy="4323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1597975" y="4996333"/>
            <a:ext cx="2613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on </a:t>
            </a:r>
            <a:r>
              <a:rPr kumimoji="1" lang="en-US" altLang="ja-JP" sz="2400" dirty="0" smtClean="0">
                <a:latin typeface="Symbol" panose="05050102010706020507" pitchFamily="18" charset="2"/>
              </a:rPr>
              <a:t>U</a:t>
            </a:r>
            <a:r>
              <a:rPr kumimoji="1" lang="en-US" altLang="ja-JP" sz="2400" dirty="0" smtClean="0"/>
              <a:t>(4s) resonance</a:t>
            </a:r>
          </a:p>
          <a:p>
            <a:endParaRPr kumimoji="1" lang="en-US" altLang="ja-JP" sz="2400" dirty="0" smtClean="0"/>
          </a:p>
          <a:p>
            <a:r>
              <a:rPr lang="en-US" altLang="ja-JP" sz="2400" dirty="0" smtClean="0"/>
              <a:t>off resonance</a:t>
            </a:r>
            <a:endParaRPr kumimoji="1" lang="ja-JP" altLang="en-US" sz="2400" dirty="0"/>
          </a:p>
        </p:txBody>
      </p:sp>
      <p:cxnSp>
        <p:nvCxnSpPr>
          <p:cNvPr id="6" name="直線矢印コネクタ 5"/>
          <p:cNvCxnSpPr/>
          <p:nvPr/>
        </p:nvCxnSpPr>
        <p:spPr>
          <a:xfrm flipV="1">
            <a:off x="4211960" y="4870809"/>
            <a:ext cx="1224136" cy="35839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矢印コネクタ 7"/>
          <p:cNvCxnSpPr/>
          <p:nvPr/>
        </p:nvCxnSpPr>
        <p:spPr>
          <a:xfrm>
            <a:off x="3450336" y="5986272"/>
            <a:ext cx="2201784" cy="3501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9008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22114"/>
          </a:xfrm>
        </p:spPr>
        <p:txBody>
          <a:bodyPr/>
          <a:lstStyle/>
          <a:p>
            <a:r>
              <a:rPr lang="en-US" altLang="ja-JP" dirty="0" err="1" smtClean="0">
                <a:solidFill>
                  <a:srgbClr val="00B050"/>
                </a:solidFill>
                <a:latin typeface="Symbol" panose="05050102010706020507" pitchFamily="18" charset="2"/>
              </a:rPr>
              <a:t>L</a:t>
            </a:r>
            <a:r>
              <a:rPr lang="en-US" altLang="ja-JP" baseline="-25000" dirty="0" err="1" smtClean="0">
                <a:solidFill>
                  <a:srgbClr val="00B050"/>
                </a:solidFill>
              </a:rPr>
              <a:t>c</a:t>
            </a:r>
            <a:r>
              <a:rPr kumimoji="1" lang="en-US" altLang="ja-JP" dirty="0" smtClean="0">
                <a:solidFill>
                  <a:srgbClr val="00B050"/>
                </a:solidFill>
              </a:rPr>
              <a:t> polarization measurement</a:t>
            </a:r>
            <a:endParaRPr kumimoji="1" lang="ja-JP" altLang="en-US" dirty="0">
              <a:solidFill>
                <a:srgbClr val="00B05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24744"/>
            <a:ext cx="8856984" cy="5616624"/>
          </a:xfrm>
        </p:spPr>
        <p:txBody>
          <a:bodyPr>
            <a:normAutofit/>
          </a:bodyPr>
          <a:lstStyle/>
          <a:p>
            <a:r>
              <a:rPr lang="en-US" altLang="ja-JP" sz="2800" dirty="0" smtClean="0"/>
              <a:t>Weak decay asymmetry: </a:t>
            </a:r>
            <a:r>
              <a:rPr lang="en-US" altLang="ja-JP" sz="2800" dirty="0" smtClean="0">
                <a:solidFill>
                  <a:srgbClr val="FF0000"/>
                </a:solidFill>
              </a:rPr>
              <a:t>quite large</a:t>
            </a:r>
          </a:p>
          <a:p>
            <a:pPr lvl="1"/>
            <a:r>
              <a:rPr kumimoji="1" lang="en-US" altLang="ja-JP" sz="2400" dirty="0" smtClean="0"/>
              <a:t> </a:t>
            </a:r>
            <a:r>
              <a:rPr kumimoji="1" lang="en-US" altLang="ja-JP" sz="2400" dirty="0" err="1" smtClean="0">
                <a:latin typeface="Symbol" panose="05050102010706020507" pitchFamily="18" charset="2"/>
              </a:rPr>
              <a:t>L</a:t>
            </a:r>
            <a:r>
              <a:rPr kumimoji="1" lang="en-US" altLang="ja-JP" sz="2400" baseline="-25000" dirty="0" err="1" smtClean="0"/>
              <a:t>c</a:t>
            </a:r>
            <a:r>
              <a:rPr kumimoji="1" lang="en-US" altLang="ja-JP" sz="2400" dirty="0" smtClean="0"/>
              <a:t> </a:t>
            </a:r>
            <a:r>
              <a:rPr kumimoji="1" lang="en-US" altLang="ja-JP" sz="2400" dirty="0" smtClean="0">
                <a:sym typeface="Wingdings" panose="05000000000000000000" pitchFamily="2" charset="2"/>
              </a:rPr>
              <a:t> </a:t>
            </a:r>
            <a:r>
              <a:rPr kumimoji="1" lang="en-US" altLang="ja-JP" sz="2400" dirty="0" smtClean="0">
                <a:latin typeface="Symbol" panose="05050102010706020507" pitchFamily="18" charset="2"/>
                <a:sym typeface="Wingdings" panose="05000000000000000000" pitchFamily="2" charset="2"/>
              </a:rPr>
              <a:t>L</a:t>
            </a:r>
            <a:r>
              <a:rPr kumimoji="1" lang="en-US" altLang="ja-JP" sz="2400" dirty="0" smtClean="0">
                <a:sym typeface="Wingdings" panose="05000000000000000000" pitchFamily="2" charset="2"/>
              </a:rPr>
              <a:t> + </a:t>
            </a:r>
            <a:r>
              <a:rPr kumimoji="1" lang="en-US" altLang="ja-JP" sz="2400" dirty="0" smtClean="0">
                <a:latin typeface="Symbol" panose="05050102010706020507" pitchFamily="18" charset="2"/>
                <a:sym typeface="Wingdings" panose="05000000000000000000" pitchFamily="2" charset="2"/>
              </a:rPr>
              <a:t>p</a:t>
            </a:r>
            <a:r>
              <a:rPr kumimoji="1" lang="en-US" altLang="ja-JP" sz="2400" dirty="0" smtClean="0">
                <a:sym typeface="Wingdings" panose="05000000000000000000" pitchFamily="2" charset="2"/>
              </a:rPr>
              <a:t>: </a:t>
            </a:r>
            <a:r>
              <a:rPr kumimoji="1" lang="en-US" altLang="ja-JP" sz="2400" dirty="0" smtClean="0">
                <a:latin typeface="Symbol" panose="05050102010706020507" pitchFamily="18" charset="2"/>
                <a:sym typeface="Wingdings" panose="05000000000000000000" pitchFamily="2" charset="2"/>
              </a:rPr>
              <a:t>a</a:t>
            </a:r>
            <a:r>
              <a:rPr kumimoji="1" lang="en-US" altLang="ja-JP" sz="2400" dirty="0" smtClean="0">
                <a:sym typeface="Wingdings" panose="05000000000000000000" pitchFamily="2" charset="2"/>
              </a:rPr>
              <a:t> = -0.91±0.15  can be better determined</a:t>
            </a:r>
            <a:br>
              <a:rPr kumimoji="1" lang="en-US" altLang="ja-JP" sz="2400" dirty="0" smtClean="0">
                <a:sym typeface="Wingdings" panose="05000000000000000000" pitchFamily="2" charset="2"/>
              </a:rPr>
            </a:br>
            <a:r>
              <a:rPr kumimoji="1" lang="en-US" altLang="ja-JP" sz="2400" dirty="0" smtClean="0">
                <a:sym typeface="Wingdings" panose="05000000000000000000" pitchFamily="2" charset="2"/>
              </a:rPr>
              <a:t>BR</a:t>
            </a:r>
            <a:r>
              <a:rPr kumimoji="1" lang="ja-JP" altLang="en-US" sz="2400" dirty="0" smtClean="0">
                <a:sym typeface="Wingdings" panose="05000000000000000000" pitchFamily="2" charset="2"/>
              </a:rPr>
              <a:t>～</a:t>
            </a:r>
            <a:r>
              <a:rPr kumimoji="1" lang="en-US" altLang="ja-JP" sz="2400" dirty="0" smtClean="0">
                <a:sym typeface="Wingdings" panose="05000000000000000000" pitchFamily="2" charset="2"/>
              </a:rPr>
              <a:t>1.4%</a:t>
            </a:r>
          </a:p>
          <a:p>
            <a:pPr lvl="1"/>
            <a:r>
              <a:rPr lang="en-US" altLang="ja-JP" sz="2400" dirty="0"/>
              <a:t> </a:t>
            </a:r>
            <a:r>
              <a:rPr lang="en-US" altLang="ja-JP" sz="2400" dirty="0" err="1">
                <a:latin typeface="Symbol" panose="05050102010706020507" pitchFamily="18" charset="2"/>
              </a:rPr>
              <a:t>L</a:t>
            </a:r>
            <a:r>
              <a:rPr lang="en-US" altLang="ja-JP" sz="2400" baseline="-25000" dirty="0" err="1"/>
              <a:t>c</a:t>
            </a:r>
            <a:r>
              <a:rPr lang="en-US" altLang="ja-JP" sz="2400" dirty="0"/>
              <a:t> </a:t>
            </a:r>
            <a:r>
              <a:rPr lang="en-US" altLang="ja-JP" sz="2400" dirty="0">
                <a:sym typeface="Wingdings" panose="05000000000000000000" pitchFamily="2" charset="2"/>
              </a:rPr>
              <a:t> </a:t>
            </a:r>
            <a:r>
              <a:rPr lang="en-US" altLang="ja-JP" sz="2400" dirty="0">
                <a:latin typeface="Symbol" panose="05050102010706020507" pitchFamily="18" charset="2"/>
                <a:sym typeface="Wingdings" panose="05000000000000000000" pitchFamily="2" charset="2"/>
              </a:rPr>
              <a:t>L</a:t>
            </a:r>
            <a:r>
              <a:rPr lang="en-US" altLang="ja-JP" sz="2400" dirty="0">
                <a:sym typeface="Wingdings" panose="05000000000000000000" pitchFamily="2" charset="2"/>
              </a:rPr>
              <a:t> </a:t>
            </a:r>
            <a:r>
              <a:rPr lang="en-US" altLang="ja-JP" sz="2400" dirty="0" smtClean="0">
                <a:sym typeface="Wingdings" panose="05000000000000000000" pitchFamily="2" charset="2"/>
              </a:rPr>
              <a:t>+ </a:t>
            </a:r>
            <a:r>
              <a:rPr lang="en-US" altLang="ja-JP" sz="2400" dirty="0" err="1" smtClean="0">
                <a:sym typeface="Wingdings" panose="05000000000000000000" pitchFamily="2" charset="2"/>
              </a:rPr>
              <a:t>e,</a:t>
            </a:r>
            <a:r>
              <a:rPr lang="en-US" altLang="ja-JP" sz="2400" dirty="0" err="1" smtClean="0">
                <a:latin typeface="Symbol" panose="05050102010706020507" pitchFamily="18" charset="2"/>
                <a:sym typeface="Wingdings" panose="05000000000000000000" pitchFamily="2" charset="2"/>
              </a:rPr>
              <a:t>m</a:t>
            </a:r>
            <a:r>
              <a:rPr lang="en-US" altLang="ja-JP" sz="2400" dirty="0" smtClean="0">
                <a:sym typeface="Wingdings" panose="05000000000000000000" pitchFamily="2" charset="2"/>
              </a:rPr>
              <a:t> + </a:t>
            </a:r>
            <a:r>
              <a:rPr lang="en-US" altLang="ja-JP" sz="2400" dirty="0" smtClean="0">
                <a:latin typeface="Symbol" panose="05050102010706020507" pitchFamily="18" charset="2"/>
                <a:sym typeface="Wingdings" panose="05000000000000000000" pitchFamily="2" charset="2"/>
              </a:rPr>
              <a:t>n</a:t>
            </a:r>
            <a:r>
              <a:rPr lang="en-US" altLang="ja-JP" sz="2400" dirty="0" smtClean="0">
                <a:sym typeface="Wingdings" panose="05000000000000000000" pitchFamily="2" charset="2"/>
              </a:rPr>
              <a:t>: </a:t>
            </a:r>
            <a:r>
              <a:rPr lang="en-US" altLang="ja-JP" sz="2400" dirty="0">
                <a:latin typeface="Symbol" panose="05050102010706020507" pitchFamily="18" charset="2"/>
                <a:sym typeface="Wingdings" panose="05000000000000000000" pitchFamily="2" charset="2"/>
              </a:rPr>
              <a:t>a</a:t>
            </a:r>
            <a:r>
              <a:rPr lang="en-US" altLang="ja-JP" sz="2400" dirty="0">
                <a:sym typeface="Wingdings" panose="05000000000000000000" pitchFamily="2" charset="2"/>
              </a:rPr>
              <a:t> = -</a:t>
            </a:r>
            <a:r>
              <a:rPr lang="en-US" altLang="ja-JP" sz="2400" dirty="0" smtClean="0">
                <a:sym typeface="Wingdings" panose="05000000000000000000" pitchFamily="2" charset="2"/>
              </a:rPr>
              <a:t>0.86±0.04</a:t>
            </a:r>
            <a:br>
              <a:rPr lang="en-US" altLang="ja-JP" sz="2400" dirty="0" smtClean="0">
                <a:sym typeface="Wingdings" panose="05000000000000000000" pitchFamily="2" charset="2"/>
              </a:rPr>
            </a:br>
            <a:r>
              <a:rPr lang="en-US" altLang="ja-JP" sz="2400" dirty="0" smtClean="0">
                <a:sym typeface="Wingdings" panose="05000000000000000000" pitchFamily="2" charset="2"/>
              </a:rPr>
              <a:t>BR</a:t>
            </a:r>
            <a:r>
              <a:rPr lang="ja-JP" altLang="en-US" sz="2400" dirty="0" smtClean="0">
                <a:sym typeface="Wingdings" panose="05000000000000000000" pitchFamily="2" charset="2"/>
              </a:rPr>
              <a:t>～</a:t>
            </a:r>
            <a:r>
              <a:rPr lang="en-US" altLang="ja-JP" sz="2400" dirty="0" smtClean="0">
                <a:sym typeface="Wingdings" panose="05000000000000000000" pitchFamily="2" charset="2"/>
              </a:rPr>
              <a:t>2.7% each</a:t>
            </a:r>
          </a:p>
          <a:p>
            <a:r>
              <a:rPr kumimoji="1" lang="en-US" altLang="ja-JP" sz="2800" dirty="0" smtClean="0">
                <a:sym typeface="Wingdings" panose="05000000000000000000" pitchFamily="2" charset="2"/>
              </a:rPr>
              <a:t>Statistics (rough estimation)</a:t>
            </a:r>
          </a:p>
          <a:p>
            <a:pPr lvl="1"/>
            <a:r>
              <a:rPr lang="en-US" altLang="ja-JP" sz="2400" dirty="0" smtClean="0">
                <a:sym typeface="Wingdings" panose="05000000000000000000" pitchFamily="2" charset="2"/>
              </a:rPr>
              <a:t>7.7x10</a:t>
            </a:r>
            <a:r>
              <a:rPr lang="en-US" altLang="ja-JP" sz="2400" baseline="30000" dirty="0" smtClean="0">
                <a:sym typeface="Wingdings" panose="05000000000000000000" pitchFamily="2" charset="2"/>
              </a:rPr>
              <a:t>8</a:t>
            </a:r>
            <a:r>
              <a:rPr lang="en-US" altLang="ja-JP" sz="2400" dirty="0" smtClean="0">
                <a:sym typeface="Wingdings" panose="05000000000000000000" pitchFamily="2" charset="2"/>
              </a:rPr>
              <a:t> BB pair is available</a:t>
            </a:r>
          </a:p>
          <a:p>
            <a:pPr lvl="1"/>
            <a:r>
              <a:rPr kumimoji="1" lang="en-US" altLang="ja-JP" sz="2400" dirty="0" smtClean="0">
                <a:sym typeface="Wingdings" panose="05000000000000000000" pitchFamily="2" charset="2"/>
              </a:rPr>
              <a:t>BR(</a:t>
            </a:r>
            <a:r>
              <a:rPr kumimoji="1" lang="en-US" altLang="ja-JP" sz="2400" dirty="0" err="1" smtClean="0">
                <a:sym typeface="Wingdings" panose="05000000000000000000" pitchFamily="2" charset="2"/>
              </a:rPr>
              <a:t>B</a:t>
            </a:r>
            <a:r>
              <a:rPr kumimoji="1" lang="en-US" altLang="ja-JP" sz="2400" dirty="0" err="1" smtClean="0">
                <a:latin typeface="Symbol" panose="05050102010706020507" pitchFamily="18" charset="2"/>
                <a:sym typeface="Wingdings" panose="05000000000000000000" pitchFamily="2" charset="2"/>
              </a:rPr>
              <a:t>L</a:t>
            </a:r>
            <a:r>
              <a:rPr kumimoji="1" lang="en-US" altLang="ja-JP" sz="2400" baseline="-25000" dirty="0" err="1" smtClean="0">
                <a:sym typeface="Wingdings" panose="05000000000000000000" pitchFamily="2" charset="2"/>
              </a:rPr>
              <a:t>c</a:t>
            </a:r>
            <a:r>
              <a:rPr kumimoji="1" lang="en-US" altLang="ja-JP" sz="2400" dirty="0" err="1" smtClean="0">
                <a:sym typeface="Wingdings" panose="05000000000000000000" pitchFamily="2" charset="2"/>
              </a:rPr>
              <a:t>X</a:t>
            </a:r>
            <a:r>
              <a:rPr kumimoji="1" lang="en-US" altLang="ja-JP" sz="2400" dirty="0" smtClean="0">
                <a:sym typeface="Wingdings" panose="05000000000000000000" pitchFamily="2" charset="2"/>
              </a:rPr>
              <a:t>)</a:t>
            </a:r>
            <a:r>
              <a:rPr kumimoji="1" lang="ja-JP" altLang="en-US" sz="2400" dirty="0" smtClean="0">
                <a:sym typeface="Wingdings" panose="05000000000000000000" pitchFamily="2" charset="2"/>
              </a:rPr>
              <a:t>～</a:t>
            </a:r>
            <a:r>
              <a:rPr lang="en-US" altLang="ja-JP" sz="2400" dirty="0">
                <a:sym typeface="Wingdings" panose="05000000000000000000" pitchFamily="2" charset="2"/>
              </a:rPr>
              <a:t>5</a:t>
            </a:r>
            <a:r>
              <a:rPr kumimoji="1" lang="ja-JP" altLang="en-US" sz="2400" dirty="0" smtClean="0">
                <a:sym typeface="Wingdings" panose="05000000000000000000" pitchFamily="2" charset="2"/>
              </a:rPr>
              <a:t>％</a:t>
            </a:r>
            <a:r>
              <a:rPr kumimoji="1" lang="en-US" altLang="ja-JP" sz="2400" dirty="0" smtClean="0">
                <a:sym typeface="Wingdings" panose="05000000000000000000" pitchFamily="2" charset="2"/>
              </a:rPr>
              <a:t>(×2)</a:t>
            </a:r>
            <a:endParaRPr kumimoji="1" lang="en-US" altLang="ja-JP" sz="2400" dirty="0" smtClean="0">
              <a:sym typeface="Wingdings" panose="05000000000000000000" pitchFamily="2" charset="2"/>
            </a:endParaRPr>
          </a:p>
          <a:p>
            <a:pPr lvl="1"/>
            <a:r>
              <a:rPr lang="en-US" altLang="ja-JP" sz="2400" dirty="0" smtClean="0">
                <a:sym typeface="Wingdings" panose="05000000000000000000" pitchFamily="2" charset="2"/>
              </a:rPr>
              <a:t>Acceptance &amp; analysis efficiency  </a:t>
            </a:r>
            <a:r>
              <a:rPr lang="ja-JP" altLang="en-US" sz="2400" dirty="0" smtClean="0">
                <a:sym typeface="Wingdings" panose="05000000000000000000" pitchFamily="2" charset="2"/>
              </a:rPr>
              <a:t>～ </a:t>
            </a:r>
            <a:r>
              <a:rPr lang="en-US" altLang="ja-JP" sz="2400" dirty="0" smtClean="0">
                <a:sym typeface="Wingdings" panose="05000000000000000000" pitchFamily="2" charset="2"/>
              </a:rPr>
              <a:t>20%</a:t>
            </a:r>
          </a:p>
          <a:p>
            <a:pPr marL="0" indent="0">
              <a:buNone/>
            </a:pPr>
            <a:r>
              <a:rPr lang="en-US" altLang="ja-JP" sz="2800" dirty="0">
                <a:sym typeface="Wingdings" panose="05000000000000000000" pitchFamily="2" charset="2"/>
              </a:rPr>
              <a:t>      O(10</a:t>
            </a:r>
            <a:r>
              <a:rPr lang="en-US" altLang="ja-JP" sz="2800" baseline="30000" dirty="0">
                <a:sym typeface="Wingdings" panose="05000000000000000000" pitchFamily="2" charset="2"/>
              </a:rPr>
              <a:t>5</a:t>
            </a:r>
            <a:r>
              <a:rPr lang="en-US" altLang="ja-JP" sz="2800" dirty="0">
                <a:sym typeface="Wingdings" panose="05000000000000000000" pitchFamily="2" charset="2"/>
              </a:rPr>
              <a:t>) </a:t>
            </a:r>
            <a:r>
              <a:rPr lang="en-US" altLang="ja-JP" sz="2800" dirty="0" smtClean="0">
                <a:sym typeface="Wingdings" panose="05000000000000000000" pitchFamily="2" charset="2"/>
              </a:rPr>
              <a:t>counts in </a:t>
            </a:r>
            <a:r>
              <a:rPr lang="en-US" altLang="ja-JP" sz="2800" dirty="0" err="1">
                <a:latin typeface="Symbol" panose="05050102010706020507" pitchFamily="18" charset="2"/>
              </a:rPr>
              <a:t>L</a:t>
            </a:r>
            <a:r>
              <a:rPr lang="en-US" altLang="ja-JP" sz="2800" baseline="-25000" dirty="0" err="1"/>
              <a:t>c</a:t>
            </a:r>
            <a:r>
              <a:rPr lang="en-US" altLang="ja-JP" sz="2800" dirty="0"/>
              <a:t> </a:t>
            </a:r>
            <a:r>
              <a:rPr lang="en-US" altLang="ja-JP" sz="2800" dirty="0">
                <a:sym typeface="Wingdings" panose="05000000000000000000" pitchFamily="2" charset="2"/>
              </a:rPr>
              <a:t> </a:t>
            </a:r>
            <a:r>
              <a:rPr lang="en-US" altLang="ja-JP" sz="2800" dirty="0">
                <a:latin typeface="Symbol" panose="05050102010706020507" pitchFamily="18" charset="2"/>
                <a:sym typeface="Wingdings" panose="05000000000000000000" pitchFamily="2" charset="2"/>
              </a:rPr>
              <a:t>L</a:t>
            </a:r>
            <a:r>
              <a:rPr lang="en-US" altLang="ja-JP" sz="2800" dirty="0">
                <a:sym typeface="Wingdings" panose="05000000000000000000" pitchFamily="2" charset="2"/>
              </a:rPr>
              <a:t> + </a:t>
            </a:r>
            <a:r>
              <a:rPr lang="en-US" altLang="ja-JP" sz="2800" dirty="0">
                <a:latin typeface="Symbol" panose="05050102010706020507" pitchFamily="18" charset="2"/>
                <a:sym typeface="Wingdings" panose="05000000000000000000" pitchFamily="2" charset="2"/>
              </a:rPr>
              <a:t>p </a:t>
            </a:r>
            <a:r>
              <a:rPr lang="en-US" altLang="ja-JP" sz="2800" dirty="0" smtClean="0">
                <a:sym typeface="Wingdings" panose="05000000000000000000" pitchFamily="2" charset="2"/>
              </a:rPr>
              <a:t>mode only</a:t>
            </a:r>
          </a:p>
          <a:p>
            <a:r>
              <a:rPr lang="en-US" altLang="ja-JP" sz="2800" dirty="0" smtClean="0">
                <a:sym typeface="Wingdings" panose="05000000000000000000" pitchFamily="2" charset="2"/>
              </a:rPr>
              <a:t>Statistical uncertainty (rough estimation)</a:t>
            </a:r>
          </a:p>
          <a:p>
            <a:pPr lvl="1"/>
            <a:r>
              <a:rPr lang="en-US" altLang="ja-JP" sz="2400" dirty="0" err="1" smtClean="0">
                <a:latin typeface="Symbol" panose="05050102010706020507" pitchFamily="18" charset="2"/>
                <a:sym typeface="Wingdings" panose="05000000000000000000" pitchFamily="2" charset="2"/>
              </a:rPr>
              <a:t>d</a:t>
            </a:r>
            <a:r>
              <a:rPr lang="en-US" altLang="ja-JP" sz="2400" dirty="0" err="1" smtClean="0">
                <a:sym typeface="Wingdings" panose="05000000000000000000" pitchFamily="2" charset="2"/>
              </a:rPr>
              <a:t>P</a:t>
            </a:r>
            <a:r>
              <a:rPr lang="ja-JP" altLang="en-US" sz="2400" dirty="0" smtClean="0">
                <a:sym typeface="Wingdings" panose="05000000000000000000" pitchFamily="2" charset="2"/>
              </a:rPr>
              <a:t>～</a:t>
            </a:r>
            <a:r>
              <a:rPr lang="en-US" altLang="ja-JP" sz="2400" dirty="0" smtClean="0">
                <a:sym typeface="Wingdings" panose="05000000000000000000" pitchFamily="2" charset="2"/>
              </a:rPr>
              <a:t>0.02</a:t>
            </a:r>
            <a:r>
              <a:rPr lang="ja-JP" altLang="en-US" sz="2400" dirty="0" smtClean="0">
                <a:sym typeface="Wingdings" panose="05000000000000000000" pitchFamily="2" charset="2"/>
              </a:rPr>
              <a:t> </a:t>
            </a:r>
            <a:r>
              <a:rPr lang="en-US" altLang="ja-JP" sz="2400" dirty="0" smtClean="0">
                <a:sym typeface="Wingdings" panose="05000000000000000000" pitchFamily="2" charset="2"/>
              </a:rPr>
              <a:t>with S/N=0.2</a:t>
            </a:r>
            <a:endParaRPr lang="en-US" altLang="ja-JP" sz="24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12947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58614"/>
            <a:ext cx="8229600" cy="850106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rgbClr val="00B050"/>
                </a:solidFill>
              </a:rPr>
              <a:t>Comparison with model calculation</a:t>
            </a:r>
            <a:endParaRPr kumimoji="1" lang="ja-JP" altLang="en-US" dirty="0">
              <a:solidFill>
                <a:srgbClr val="00B05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5760640"/>
          </a:xfrm>
        </p:spPr>
        <p:txBody>
          <a:bodyPr>
            <a:normAutofit/>
          </a:bodyPr>
          <a:lstStyle/>
          <a:p>
            <a:r>
              <a:rPr lang="en-US" altLang="ja-JP" sz="2800" dirty="0" smtClean="0"/>
              <a:t>To what extent can we </a:t>
            </a:r>
            <a:br>
              <a:rPr lang="en-US" altLang="ja-JP" sz="2800" dirty="0" smtClean="0"/>
            </a:br>
            <a:r>
              <a:rPr lang="en-US" altLang="ja-JP" sz="2800" dirty="0" smtClean="0"/>
              <a:t>distinguish models?</a:t>
            </a:r>
          </a:p>
          <a:p>
            <a:pPr lvl="1"/>
            <a:r>
              <a:rPr lang="en-US" altLang="ja-JP" sz="2400" dirty="0" smtClean="0"/>
              <a:t>In QM, </a:t>
            </a:r>
            <a:r>
              <a:rPr lang="en-US" altLang="ja-JP" sz="2400" dirty="0" err="1" smtClean="0"/>
              <a:t>P</a:t>
            </a:r>
            <a:r>
              <a:rPr lang="en-US" altLang="ja-JP" sz="2400" baseline="-25000" dirty="0" err="1" smtClean="0">
                <a:latin typeface="Symbol" panose="05050102010706020507" pitchFamily="18" charset="2"/>
              </a:rPr>
              <a:t>L</a:t>
            </a:r>
            <a:r>
              <a:rPr lang="en-US" altLang="ja-JP" sz="2400" baseline="-25000" dirty="0" err="1" smtClean="0"/>
              <a:t>c</a:t>
            </a:r>
            <a:r>
              <a:rPr lang="en-US" altLang="ja-JP" sz="2400" dirty="0" smtClean="0"/>
              <a:t>=P</a:t>
            </a:r>
            <a:r>
              <a:rPr lang="en-US" altLang="ja-JP" sz="2400" baseline="-25000" dirty="0" smtClean="0"/>
              <a:t>c</a:t>
            </a:r>
            <a:r>
              <a:rPr lang="en-US" altLang="ja-JP" sz="2400" dirty="0" smtClean="0"/>
              <a:t>~0.4</a:t>
            </a:r>
          </a:p>
          <a:p>
            <a:pPr lvl="1"/>
            <a:r>
              <a:rPr lang="en-US" altLang="ja-JP" sz="2400" dirty="0" smtClean="0">
                <a:latin typeface="Symbol" panose="05050102010706020507" pitchFamily="18" charset="2"/>
              </a:rPr>
              <a:t>d</a:t>
            </a:r>
            <a:r>
              <a:rPr lang="en-US" altLang="ja-JP" sz="2400" dirty="0" smtClean="0"/>
              <a:t>P</a:t>
            </a:r>
            <a:r>
              <a:rPr lang="en-US" altLang="ja-JP" sz="2400" baseline="-25000" dirty="0" smtClean="0">
                <a:latin typeface="Symbol" panose="05050102010706020507" pitchFamily="18" charset="2"/>
              </a:rPr>
              <a:t>L</a:t>
            </a:r>
            <a:r>
              <a:rPr lang="en-US" altLang="ja-JP" sz="2400" baseline="-25000" dirty="0" smtClean="0"/>
              <a:t>c</a:t>
            </a:r>
            <a:r>
              <a:rPr lang="en-US" altLang="ja-JP" sz="2400" dirty="0" smtClean="0"/>
              <a:t>~0.02 gives </a:t>
            </a:r>
            <a:r>
              <a:rPr lang="en-US" altLang="ja-JP" sz="2400" dirty="0" smtClean="0">
                <a:latin typeface="Symbol" panose="05050102010706020507" pitchFamily="18" charset="2"/>
              </a:rPr>
              <a:t>dD</a:t>
            </a:r>
            <a:r>
              <a:rPr lang="en-US" altLang="ja-JP" sz="2400" dirty="0" smtClean="0"/>
              <a:t>C~0.05</a:t>
            </a:r>
          </a:p>
          <a:p>
            <a:pPr lvl="1"/>
            <a:r>
              <a:rPr lang="en-US" altLang="ja-JP" sz="2400" dirty="0" smtClean="0"/>
              <a:t>Easy to distinguish </a:t>
            </a:r>
            <a:r>
              <a:rPr lang="en-US" altLang="ja-JP" sz="2400" dirty="0">
                <a:latin typeface="Symbol" panose="05050102010706020507" pitchFamily="18" charset="2"/>
              </a:rPr>
              <a:t>D</a:t>
            </a:r>
            <a:r>
              <a:rPr lang="en-US" altLang="ja-JP" sz="2400" dirty="0"/>
              <a:t>C</a:t>
            </a:r>
            <a:r>
              <a:rPr lang="en-US" altLang="ja-JP" sz="2400" dirty="0" smtClean="0"/>
              <a:t>~1 </a:t>
            </a:r>
            <a:br>
              <a:rPr lang="en-US" altLang="ja-JP" sz="2400" dirty="0" smtClean="0"/>
            </a:br>
            <a:r>
              <a:rPr lang="en-US" altLang="ja-JP" sz="2400" dirty="0" smtClean="0"/>
              <a:t>and</a:t>
            </a:r>
            <a:r>
              <a:rPr lang="en-US" altLang="ja-JP" sz="2400" dirty="0"/>
              <a:t> </a:t>
            </a:r>
            <a:r>
              <a:rPr lang="en-US" altLang="ja-JP" sz="2400" dirty="0" smtClean="0">
                <a:latin typeface="Symbol" panose="05050102010706020507" pitchFamily="18" charset="2"/>
              </a:rPr>
              <a:t>D</a:t>
            </a:r>
            <a:r>
              <a:rPr lang="en-US" altLang="ja-JP" sz="2400" dirty="0" smtClean="0"/>
              <a:t>C~0.6</a:t>
            </a:r>
          </a:p>
          <a:p>
            <a:r>
              <a:rPr lang="en-US" altLang="ja-JP" sz="2800" dirty="0" smtClean="0"/>
              <a:t>Theoretically, heavy quark symmetry supports QM</a:t>
            </a:r>
          </a:p>
          <a:p>
            <a:r>
              <a:rPr lang="en-US" altLang="ja-JP" sz="2800" dirty="0" smtClean="0"/>
              <a:t>Note: contributions from higher resonances, such as </a:t>
            </a:r>
            <a:r>
              <a:rPr lang="en-US" altLang="ja-JP" sz="2800" dirty="0" err="1" smtClean="0">
                <a:latin typeface="Symbol" panose="05050102010706020507" pitchFamily="18" charset="2"/>
              </a:rPr>
              <a:t>S</a:t>
            </a:r>
            <a:r>
              <a:rPr lang="en-US" altLang="ja-JP" sz="2800" baseline="-25000" dirty="0" err="1" smtClean="0"/>
              <a:t>c</a:t>
            </a:r>
            <a:r>
              <a:rPr lang="en-US" altLang="ja-JP" sz="2800" dirty="0" smtClean="0"/>
              <a:t>, should be taken into account.</a:t>
            </a:r>
          </a:p>
          <a:p>
            <a:pPr lvl="1"/>
            <a:r>
              <a:rPr lang="en-US" altLang="ja-JP" sz="2400" dirty="0" smtClean="0"/>
              <a:t>Such contributions (on yields) are measurable [e.g.,</a:t>
            </a:r>
            <a:r>
              <a:rPr lang="en-US" altLang="ja-JP" sz="2400" dirty="0"/>
              <a:t> </a:t>
            </a:r>
            <a:r>
              <a:rPr lang="en-US" altLang="ja-JP" sz="2400" dirty="0" smtClean="0"/>
              <a:t>presentation </a:t>
            </a:r>
            <a:r>
              <a:rPr lang="en-US" altLang="ja-JP" sz="2400" dirty="0"/>
              <a:t>by M. </a:t>
            </a:r>
            <a:r>
              <a:rPr lang="en-US" altLang="ja-JP" sz="2400" dirty="0" err="1"/>
              <a:t>Sumihara</a:t>
            </a:r>
            <a:r>
              <a:rPr lang="en-US" altLang="ja-JP" sz="2400" dirty="0"/>
              <a:t> in Hadron2013</a:t>
            </a:r>
            <a:r>
              <a:rPr lang="en-US" altLang="ja-JP" sz="2400" dirty="0" smtClean="0"/>
              <a:t>]</a:t>
            </a:r>
          </a:p>
          <a:p>
            <a:pPr lvl="1"/>
            <a:r>
              <a:rPr lang="en-US" altLang="ja-JP" sz="2400" dirty="0" smtClean="0"/>
              <a:t>Polarizations of such excited baryons should be modeled, too.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62050"/>
            <a:ext cx="4295775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34321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</TotalTime>
  <Words>374</Words>
  <Application>Microsoft Office PowerPoint</Application>
  <PresentationFormat>画面に合わせる (4:3)</PresentationFormat>
  <Paragraphs>92</Paragraphs>
  <Slides>12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3" baseType="lpstr">
      <vt:lpstr>Office テーマ</vt:lpstr>
      <vt:lpstr>Polarization transfer in fragmentation</vt:lpstr>
      <vt:lpstr>Introduction</vt:lpstr>
      <vt:lpstr>Past measurements (1) -- LEP</vt:lpstr>
      <vt:lpstr>Another analysis</vt:lpstr>
      <vt:lpstr>Past measurements (2) -- DIS</vt:lpstr>
      <vt:lpstr>So, what can we do?</vt:lpstr>
      <vt:lpstr>Quark polarization</vt:lpstr>
      <vt:lpstr>Lc polarization measurement</vt:lpstr>
      <vt:lpstr>Comparison with model calculation</vt:lpstr>
      <vt:lpstr>More measurements</vt:lpstr>
      <vt:lpstr>Yet another possibility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Polarization transfer in fragmentation</dc:title>
  <dc:creator>tanida</dc:creator>
  <cp:lastModifiedBy>tanida</cp:lastModifiedBy>
  <cp:revision>51</cp:revision>
  <dcterms:created xsi:type="dcterms:W3CDTF">2014-03-06T00:42:42Z</dcterms:created>
  <dcterms:modified xsi:type="dcterms:W3CDTF">2014-03-07T01:33:11Z</dcterms:modified>
</cp:coreProperties>
</file>