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21" r:id="rId3"/>
    <p:sldId id="373" r:id="rId4"/>
    <p:sldId id="383" r:id="rId5"/>
    <p:sldId id="315" r:id="rId6"/>
    <p:sldId id="396" r:id="rId7"/>
    <p:sldId id="397" r:id="rId8"/>
    <p:sldId id="270" r:id="rId9"/>
    <p:sldId id="376" r:id="rId10"/>
    <p:sldId id="363" r:id="rId11"/>
    <p:sldId id="389" r:id="rId12"/>
    <p:sldId id="395" r:id="rId13"/>
    <p:sldId id="400" r:id="rId14"/>
    <p:sldId id="403" r:id="rId15"/>
    <p:sldId id="401" r:id="rId16"/>
    <p:sldId id="404" r:id="rId17"/>
    <p:sldId id="405" r:id="rId18"/>
    <p:sldId id="364" r:id="rId19"/>
    <p:sldId id="372" r:id="rId20"/>
    <p:sldId id="378" r:id="rId21"/>
    <p:sldId id="379" r:id="rId22"/>
    <p:sldId id="377" r:id="rId23"/>
    <p:sldId id="360" r:id="rId24"/>
    <p:sldId id="366" r:id="rId25"/>
    <p:sldId id="367" r:id="rId26"/>
    <p:sldId id="352" r:id="rId27"/>
    <p:sldId id="382" r:id="rId28"/>
    <p:sldId id="399" r:id="rId29"/>
    <p:sldId id="394" r:id="rId30"/>
    <p:sldId id="371" r:id="rId31"/>
    <p:sldId id="335" r:id="rId32"/>
    <p:sldId id="392" r:id="rId33"/>
    <p:sldId id="393" r:id="rId34"/>
    <p:sldId id="402" r:id="rId35"/>
    <p:sldId id="390" r:id="rId3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00"/>
    <a:srgbClr val="FF6FCF"/>
    <a:srgbClr val="FF0080"/>
    <a:srgbClr val="00FFFF"/>
    <a:srgbClr val="FFFF66"/>
    <a:srgbClr val="80FF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5" autoAdjust="0"/>
    <p:restoredTop sz="93698" autoAdjust="0"/>
  </p:normalViewPr>
  <p:slideViewPr>
    <p:cSldViewPr snapToGrid="0">
      <p:cViewPr varScale="1">
        <p:scale>
          <a:sx n="105" d="100"/>
          <a:sy n="105" d="100"/>
        </p:scale>
        <p:origin x="-1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1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oumi\Documents\&#23398;&#20250;&#31561;\heavyquark2014-2\hoqm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noumi\Documents\&#23398;&#20250;&#31561;\heavyquark2014-2\hoq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907456490725"/>
          <c:y val="0.0428356076954658"/>
          <c:w val="0.719696488749927"/>
          <c:h val="0.802659484889104"/>
        </c:manualLayout>
      </c:layout>
      <c:scatterChart>
        <c:scatterStyle val="smoothMarker"/>
        <c:varyColors val="0"/>
        <c:ser>
          <c:idx val="1"/>
          <c:order val="0"/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Sheet1!$B$4:$B$30</c:f>
              <c:numCache>
                <c:formatCode>General</c:formatCode>
                <c:ptCount val="27"/>
                <c:pt idx="0">
                  <c:v>0.34</c:v>
                </c:pt>
                <c:pt idx="1">
                  <c:v>0.4</c:v>
                </c:pt>
                <c:pt idx="2">
                  <c:v>0.5</c:v>
                </c:pt>
                <c:pt idx="3">
                  <c:v>0.6</c:v>
                </c:pt>
                <c:pt idx="4">
                  <c:v>0.7</c:v>
                </c:pt>
                <c:pt idx="5">
                  <c:v>0.8</c:v>
                </c:pt>
                <c:pt idx="6">
                  <c:v>0.9</c:v>
                </c:pt>
                <c:pt idx="7">
                  <c:v>1.0</c:v>
                </c:pt>
                <c:pt idx="8">
                  <c:v>1.1</c:v>
                </c:pt>
                <c:pt idx="9">
                  <c:v>1.2</c:v>
                </c:pt>
                <c:pt idx="10">
                  <c:v>1.3</c:v>
                </c:pt>
                <c:pt idx="11">
                  <c:v>1.4</c:v>
                </c:pt>
                <c:pt idx="12">
                  <c:v>1.5</c:v>
                </c:pt>
                <c:pt idx="13">
                  <c:v>1.75</c:v>
                </c:pt>
                <c:pt idx="14">
                  <c:v>2.0</c:v>
                </c:pt>
                <c:pt idx="15">
                  <c:v>2.25</c:v>
                </c:pt>
                <c:pt idx="16">
                  <c:v>2.5</c:v>
                </c:pt>
                <c:pt idx="17">
                  <c:v>2.75</c:v>
                </c:pt>
                <c:pt idx="18">
                  <c:v>3.0</c:v>
                </c:pt>
                <c:pt idx="19">
                  <c:v>3.25</c:v>
                </c:pt>
                <c:pt idx="20">
                  <c:v>3.5</c:v>
                </c:pt>
                <c:pt idx="21">
                  <c:v>3.75</c:v>
                </c:pt>
                <c:pt idx="22">
                  <c:v>4.0</c:v>
                </c:pt>
                <c:pt idx="23">
                  <c:v>4.25</c:v>
                </c:pt>
                <c:pt idx="24">
                  <c:v>4.5</c:v>
                </c:pt>
                <c:pt idx="25">
                  <c:v>4.75</c:v>
                </c:pt>
                <c:pt idx="26">
                  <c:v>5.0</c:v>
                </c:pt>
              </c:numCache>
            </c:numRef>
          </c:xVal>
          <c:yVal>
            <c:numRef>
              <c:f>Sheet1!$M$4:$M$30</c:f>
              <c:numCache>
                <c:formatCode>General</c:formatCode>
                <c:ptCount val="27"/>
                <c:pt idx="0">
                  <c:v>0.47412401118447</c:v>
                </c:pt>
                <c:pt idx="1">
                  <c:v>0.449793530615422</c:v>
                </c:pt>
                <c:pt idx="2">
                  <c:v>0.420520647149339</c:v>
                </c:pt>
                <c:pt idx="3">
                  <c:v>0.399816471658153</c:v>
                </c:pt>
                <c:pt idx="4">
                  <c:v>0.384345539979623</c:v>
                </c:pt>
                <c:pt idx="5">
                  <c:v>0.37232070372465</c:v>
                </c:pt>
                <c:pt idx="6">
                  <c:v>0.362692530333384</c:v>
                </c:pt>
                <c:pt idx="7">
                  <c:v>0.354801921739053</c:v>
                </c:pt>
                <c:pt idx="8">
                  <c:v>0.348213000300077</c:v>
                </c:pt>
                <c:pt idx="9">
                  <c:v>0.342625454154916</c:v>
                </c:pt>
                <c:pt idx="10">
                  <c:v>0.337825354820971</c:v>
                </c:pt>
                <c:pt idx="11">
                  <c:v>0.333656025543357</c:v>
                </c:pt>
                <c:pt idx="12">
                  <c:v>0.33</c:v>
                </c:pt>
                <c:pt idx="13">
                  <c:v>0.322563657651046</c:v>
                </c:pt>
                <c:pt idx="14">
                  <c:v>0.316871895511637</c:v>
                </c:pt>
                <c:pt idx="15">
                  <c:v>0.312373277058367</c:v>
                </c:pt>
                <c:pt idx="16">
                  <c:v>0.308727188735006</c:v>
                </c:pt>
                <c:pt idx="17">
                  <c:v>0.305711682844348</c:v>
                </c:pt>
                <c:pt idx="18">
                  <c:v>0.303175850506394</c:v>
                </c:pt>
                <c:pt idx="19">
                  <c:v>0.301013461061622</c:v>
                </c:pt>
                <c:pt idx="20">
                  <c:v>0.299147543778795</c:v>
                </c:pt>
                <c:pt idx="21">
                  <c:v>0.297520949844427</c:v>
                </c:pt>
                <c:pt idx="22">
                  <c:v>0.296090350083963</c:v>
                </c:pt>
                <c:pt idx="23">
                  <c:v>0.294822291365898</c:v>
                </c:pt>
                <c:pt idx="24">
                  <c:v>0.29369053175131</c:v>
                </c:pt>
                <c:pt idx="25">
                  <c:v>0.292674195056475</c:v>
                </c:pt>
                <c:pt idx="26">
                  <c:v>0.291756464988156</c:v>
                </c:pt>
              </c:numCache>
            </c:numRef>
          </c:yVal>
          <c:smooth val="1"/>
        </c:ser>
        <c:ser>
          <c:idx val="2"/>
          <c:order val="1"/>
          <c:tx>
            <c:v>rho-mode(ss)</c:v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Sheet1!$B$4:$B$30</c:f>
              <c:numCache>
                <c:formatCode>General</c:formatCode>
                <c:ptCount val="27"/>
                <c:pt idx="0">
                  <c:v>0.34</c:v>
                </c:pt>
                <c:pt idx="1">
                  <c:v>0.4</c:v>
                </c:pt>
                <c:pt idx="2">
                  <c:v>0.5</c:v>
                </c:pt>
                <c:pt idx="3">
                  <c:v>0.6</c:v>
                </c:pt>
                <c:pt idx="4">
                  <c:v>0.7</c:v>
                </c:pt>
                <c:pt idx="5">
                  <c:v>0.8</c:v>
                </c:pt>
                <c:pt idx="6">
                  <c:v>0.9</c:v>
                </c:pt>
                <c:pt idx="7">
                  <c:v>1.0</c:v>
                </c:pt>
                <c:pt idx="8">
                  <c:v>1.1</c:v>
                </c:pt>
                <c:pt idx="9">
                  <c:v>1.2</c:v>
                </c:pt>
                <c:pt idx="10">
                  <c:v>1.3</c:v>
                </c:pt>
                <c:pt idx="11">
                  <c:v>1.4</c:v>
                </c:pt>
                <c:pt idx="12">
                  <c:v>1.5</c:v>
                </c:pt>
                <c:pt idx="13">
                  <c:v>1.75</c:v>
                </c:pt>
                <c:pt idx="14">
                  <c:v>2.0</c:v>
                </c:pt>
                <c:pt idx="15">
                  <c:v>2.25</c:v>
                </c:pt>
                <c:pt idx="16">
                  <c:v>2.5</c:v>
                </c:pt>
                <c:pt idx="17">
                  <c:v>2.75</c:v>
                </c:pt>
                <c:pt idx="18">
                  <c:v>3.0</c:v>
                </c:pt>
                <c:pt idx="19">
                  <c:v>3.25</c:v>
                </c:pt>
                <c:pt idx="20">
                  <c:v>3.5</c:v>
                </c:pt>
                <c:pt idx="21">
                  <c:v>3.75</c:v>
                </c:pt>
                <c:pt idx="22">
                  <c:v>4.0</c:v>
                </c:pt>
                <c:pt idx="23">
                  <c:v>4.25</c:v>
                </c:pt>
                <c:pt idx="24">
                  <c:v>4.5</c:v>
                </c:pt>
                <c:pt idx="25">
                  <c:v>4.75</c:v>
                </c:pt>
                <c:pt idx="26">
                  <c:v>5.0</c:v>
                </c:pt>
              </c:numCache>
            </c:numRef>
          </c:xVal>
          <c:yVal>
            <c:numRef>
              <c:f>Sheet1!$N$4:$N$30</c:f>
              <c:numCache>
                <c:formatCode>General</c:formatCode>
                <c:ptCount val="27"/>
                <c:pt idx="0">
                  <c:v>0.47412401118447</c:v>
                </c:pt>
                <c:pt idx="1">
                  <c:v>0.50462401118447</c:v>
                </c:pt>
                <c:pt idx="2">
                  <c:v>0.539190677851137</c:v>
                </c:pt>
                <c:pt idx="3">
                  <c:v>0.562235122295581</c:v>
                </c:pt>
                <c:pt idx="4">
                  <c:v>0.578695439755899</c:v>
                </c:pt>
                <c:pt idx="5">
                  <c:v>0.591040677851137</c:v>
                </c:pt>
                <c:pt idx="6">
                  <c:v>0.600642529702988</c:v>
                </c:pt>
                <c:pt idx="7">
                  <c:v>0.60832401118447</c:v>
                </c:pt>
                <c:pt idx="8">
                  <c:v>0.614608859669319</c:v>
                </c:pt>
                <c:pt idx="9">
                  <c:v>0.619846233406692</c:v>
                </c:pt>
                <c:pt idx="10">
                  <c:v>0.624277857338316</c:v>
                </c:pt>
                <c:pt idx="11">
                  <c:v>0.628076392136851</c:v>
                </c:pt>
                <c:pt idx="12">
                  <c:v>0.631368455628914</c:v>
                </c:pt>
                <c:pt idx="13">
                  <c:v>0.637952582613041</c:v>
                </c:pt>
                <c:pt idx="14">
                  <c:v>0.642890677851137</c:v>
                </c:pt>
                <c:pt idx="15">
                  <c:v>0.646731418591878</c:v>
                </c:pt>
                <c:pt idx="16">
                  <c:v>0.64980401118447</c:v>
                </c:pt>
                <c:pt idx="17">
                  <c:v>0.652317950578409</c:v>
                </c:pt>
                <c:pt idx="18">
                  <c:v>0.654412900073359</c:v>
                </c:pt>
                <c:pt idx="19">
                  <c:v>0.656185549646008</c:v>
                </c:pt>
                <c:pt idx="20">
                  <c:v>0.657704963565422</c:v>
                </c:pt>
                <c:pt idx="21">
                  <c:v>0.659021788962248</c:v>
                </c:pt>
                <c:pt idx="22">
                  <c:v>0.66017401118447</c:v>
                </c:pt>
                <c:pt idx="23">
                  <c:v>0.661190677851137</c:v>
                </c:pt>
                <c:pt idx="24">
                  <c:v>0.66209438155484</c:v>
                </c:pt>
                <c:pt idx="25">
                  <c:v>0.662902958552891</c:v>
                </c:pt>
                <c:pt idx="26">
                  <c:v>0.663630677851137</c:v>
                </c:pt>
              </c:numCache>
            </c:numRef>
          </c:yVal>
          <c:smooth val="1"/>
        </c:ser>
        <c:ser>
          <c:idx val="5"/>
          <c:order val="2"/>
          <c:tx>
            <c:v>rho(P)sym</c:v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Sheet1!$B$4:$B$30</c:f>
              <c:numCache>
                <c:formatCode>General</c:formatCode>
                <c:ptCount val="27"/>
                <c:pt idx="0">
                  <c:v>0.34</c:v>
                </c:pt>
                <c:pt idx="1">
                  <c:v>0.4</c:v>
                </c:pt>
                <c:pt idx="2">
                  <c:v>0.5</c:v>
                </c:pt>
                <c:pt idx="3">
                  <c:v>0.6</c:v>
                </c:pt>
                <c:pt idx="4">
                  <c:v>0.7</c:v>
                </c:pt>
                <c:pt idx="5">
                  <c:v>0.8</c:v>
                </c:pt>
                <c:pt idx="6">
                  <c:v>0.9</c:v>
                </c:pt>
                <c:pt idx="7">
                  <c:v>1.0</c:v>
                </c:pt>
                <c:pt idx="8">
                  <c:v>1.1</c:v>
                </c:pt>
                <c:pt idx="9">
                  <c:v>1.2</c:v>
                </c:pt>
                <c:pt idx="10">
                  <c:v>1.3</c:v>
                </c:pt>
                <c:pt idx="11">
                  <c:v>1.4</c:v>
                </c:pt>
                <c:pt idx="12">
                  <c:v>1.5</c:v>
                </c:pt>
                <c:pt idx="13">
                  <c:v>1.75</c:v>
                </c:pt>
                <c:pt idx="14">
                  <c:v>2.0</c:v>
                </c:pt>
                <c:pt idx="15">
                  <c:v>2.25</c:v>
                </c:pt>
                <c:pt idx="16">
                  <c:v>2.5</c:v>
                </c:pt>
                <c:pt idx="17">
                  <c:v>2.75</c:v>
                </c:pt>
                <c:pt idx="18">
                  <c:v>3.0</c:v>
                </c:pt>
                <c:pt idx="19">
                  <c:v>3.25</c:v>
                </c:pt>
                <c:pt idx="20">
                  <c:v>3.5</c:v>
                </c:pt>
                <c:pt idx="21">
                  <c:v>3.75</c:v>
                </c:pt>
                <c:pt idx="22">
                  <c:v>4.0</c:v>
                </c:pt>
                <c:pt idx="23">
                  <c:v>4.25</c:v>
                </c:pt>
                <c:pt idx="24">
                  <c:v>4.5</c:v>
                </c:pt>
                <c:pt idx="25">
                  <c:v>4.75</c:v>
                </c:pt>
                <c:pt idx="26">
                  <c:v>5.0</c:v>
                </c:pt>
              </c:numCache>
            </c:numRef>
          </c:xVal>
          <c:yVal>
            <c:numRef>
              <c:f>Sheet1!$O$4:$O$30</c:f>
              <c:numCache>
                <c:formatCode>General</c:formatCode>
                <c:ptCount val="27"/>
                <c:pt idx="0">
                  <c:v>0.77912401118447</c:v>
                </c:pt>
                <c:pt idx="1">
                  <c:v>0.76387401118447</c:v>
                </c:pt>
                <c:pt idx="2">
                  <c:v>0.746590677851137</c:v>
                </c:pt>
                <c:pt idx="3">
                  <c:v>0.735068455628914</c:v>
                </c:pt>
                <c:pt idx="4">
                  <c:v>0.726838296898756</c:v>
                </c:pt>
                <c:pt idx="5">
                  <c:v>0.720665677851137</c:v>
                </c:pt>
                <c:pt idx="6">
                  <c:v>0.715864751925211</c:v>
                </c:pt>
                <c:pt idx="7">
                  <c:v>0.71202401118447</c:v>
                </c:pt>
                <c:pt idx="8">
                  <c:v>0.708881586942046</c:v>
                </c:pt>
                <c:pt idx="9">
                  <c:v>0.706262900073359</c:v>
                </c:pt>
                <c:pt idx="10">
                  <c:v>0.704047088107547</c:v>
                </c:pt>
                <c:pt idx="11">
                  <c:v>0.702147820708279</c:v>
                </c:pt>
                <c:pt idx="12">
                  <c:v>0.700501788962247</c:v>
                </c:pt>
                <c:pt idx="13">
                  <c:v>0.697209725470184</c:v>
                </c:pt>
                <c:pt idx="14">
                  <c:v>0.694740677851137</c:v>
                </c:pt>
                <c:pt idx="15">
                  <c:v>0.692820307480766</c:v>
                </c:pt>
                <c:pt idx="16">
                  <c:v>0.69128401118447</c:v>
                </c:pt>
                <c:pt idx="17">
                  <c:v>0.6900270414875</c:v>
                </c:pt>
                <c:pt idx="18">
                  <c:v>0.688979566740026</c:v>
                </c:pt>
                <c:pt idx="19">
                  <c:v>0.688093241953701</c:v>
                </c:pt>
                <c:pt idx="20">
                  <c:v>0.687333534993994</c:v>
                </c:pt>
                <c:pt idx="21">
                  <c:v>0.686675122295581</c:v>
                </c:pt>
                <c:pt idx="22">
                  <c:v>0.68609901118447</c:v>
                </c:pt>
                <c:pt idx="23">
                  <c:v>0.685590677851137</c:v>
                </c:pt>
                <c:pt idx="24">
                  <c:v>0.685138825999285</c:v>
                </c:pt>
                <c:pt idx="25">
                  <c:v>0.684734537500259</c:v>
                </c:pt>
                <c:pt idx="26">
                  <c:v>0.684370677851137</c:v>
                </c:pt>
              </c:numCache>
            </c:numRef>
          </c:yVal>
          <c:smooth val="1"/>
        </c:ser>
        <c:ser>
          <c:idx val="0"/>
          <c:order val="3"/>
          <c:spPr>
            <a:ln>
              <a:solidFill>
                <a:schemeClr val="tx2"/>
              </a:solidFill>
            </a:ln>
          </c:spPr>
          <c:marker>
            <c:symbol val="none"/>
          </c:marker>
          <c:xVal>
            <c:numRef>
              <c:f>Sheet1!$B$4:$B$30</c:f>
              <c:numCache>
                <c:formatCode>General</c:formatCode>
                <c:ptCount val="27"/>
                <c:pt idx="0">
                  <c:v>0.34</c:v>
                </c:pt>
                <c:pt idx="1">
                  <c:v>0.4</c:v>
                </c:pt>
                <c:pt idx="2">
                  <c:v>0.5</c:v>
                </c:pt>
                <c:pt idx="3">
                  <c:v>0.6</c:v>
                </c:pt>
                <c:pt idx="4">
                  <c:v>0.7</c:v>
                </c:pt>
                <c:pt idx="5">
                  <c:v>0.8</c:v>
                </c:pt>
                <c:pt idx="6">
                  <c:v>0.9</c:v>
                </c:pt>
                <c:pt idx="7">
                  <c:v>1.0</c:v>
                </c:pt>
                <c:pt idx="8">
                  <c:v>1.1</c:v>
                </c:pt>
                <c:pt idx="9">
                  <c:v>1.2</c:v>
                </c:pt>
                <c:pt idx="10">
                  <c:v>1.3</c:v>
                </c:pt>
                <c:pt idx="11">
                  <c:v>1.4</c:v>
                </c:pt>
                <c:pt idx="12">
                  <c:v>1.5</c:v>
                </c:pt>
                <c:pt idx="13">
                  <c:v>1.75</c:v>
                </c:pt>
                <c:pt idx="14">
                  <c:v>2.0</c:v>
                </c:pt>
                <c:pt idx="15">
                  <c:v>2.25</c:v>
                </c:pt>
                <c:pt idx="16">
                  <c:v>2.5</c:v>
                </c:pt>
                <c:pt idx="17">
                  <c:v>2.75</c:v>
                </c:pt>
                <c:pt idx="18">
                  <c:v>3.0</c:v>
                </c:pt>
                <c:pt idx="19">
                  <c:v>3.25</c:v>
                </c:pt>
                <c:pt idx="20">
                  <c:v>3.5</c:v>
                </c:pt>
                <c:pt idx="21">
                  <c:v>3.75</c:v>
                </c:pt>
                <c:pt idx="22">
                  <c:v>4.0</c:v>
                </c:pt>
                <c:pt idx="23">
                  <c:v>4.25</c:v>
                </c:pt>
                <c:pt idx="24">
                  <c:v>4.5</c:v>
                </c:pt>
                <c:pt idx="25">
                  <c:v>4.75</c:v>
                </c:pt>
                <c:pt idx="26">
                  <c:v>5.0</c:v>
                </c:pt>
              </c:numCache>
            </c:numRef>
          </c:xVal>
          <c:yVal>
            <c:numRef>
              <c:f>Sheet1!$V$4:$V$30</c:f>
              <c:numCache>
                <c:formatCode>General</c:formatCode>
                <c:ptCount val="27"/>
                <c:pt idx="0">
                  <c:v>0.47412401118447</c:v>
                </c:pt>
                <c:pt idx="1">
                  <c:v>0.480293530615422</c:v>
                </c:pt>
                <c:pt idx="2">
                  <c:v>0.485587313816006</c:v>
                </c:pt>
                <c:pt idx="3">
                  <c:v>0.487927582769264</c:v>
                </c:pt>
                <c:pt idx="4">
                  <c:v>0.488916968551052</c:v>
                </c:pt>
                <c:pt idx="5">
                  <c:v>0.489237370391316</c:v>
                </c:pt>
                <c:pt idx="6">
                  <c:v>0.489211048851903</c:v>
                </c:pt>
                <c:pt idx="7">
                  <c:v>0.489001921739053</c:v>
                </c:pt>
                <c:pt idx="8">
                  <c:v>0.488697848784926</c:v>
                </c:pt>
                <c:pt idx="9">
                  <c:v>0.488347676377138</c:v>
                </c:pt>
                <c:pt idx="10">
                  <c:v>0.487979200974818</c:v>
                </c:pt>
                <c:pt idx="11">
                  <c:v>0.487608406495738</c:v>
                </c:pt>
                <c:pt idx="12">
                  <c:v>0.487244444444445</c:v>
                </c:pt>
                <c:pt idx="13">
                  <c:v>0.486392229079618</c:v>
                </c:pt>
                <c:pt idx="14">
                  <c:v>0.485638562178303</c:v>
                </c:pt>
                <c:pt idx="15">
                  <c:v>0.484980684465775</c:v>
                </c:pt>
                <c:pt idx="16">
                  <c:v>0.484407188735006</c:v>
                </c:pt>
                <c:pt idx="17">
                  <c:v>0.483905622238287</c:v>
                </c:pt>
                <c:pt idx="18">
                  <c:v>0.483464739395283</c:v>
                </c:pt>
                <c:pt idx="19">
                  <c:v>0.48307499952316</c:v>
                </c:pt>
                <c:pt idx="20">
                  <c:v>0.482728496159747</c:v>
                </c:pt>
                <c:pt idx="21">
                  <c:v>0.482418727622205</c:v>
                </c:pt>
                <c:pt idx="22">
                  <c:v>0.482140350083963</c:v>
                </c:pt>
                <c:pt idx="23">
                  <c:v>0.481888958032565</c:v>
                </c:pt>
                <c:pt idx="24">
                  <c:v>0.48166090212168</c:v>
                </c:pt>
                <c:pt idx="25">
                  <c:v>0.481453142424896</c:v>
                </c:pt>
                <c:pt idx="26">
                  <c:v>0.481263131654823</c:v>
                </c:pt>
              </c:numCache>
            </c:numRef>
          </c:yVal>
          <c:smooth val="1"/>
        </c:ser>
        <c:ser>
          <c:idx val="3"/>
          <c:order val="4"/>
          <c:tx>
            <c:strRef>
              <c:f>Sheet1!$B$4</c:f>
              <c:strCache>
                <c:ptCount val="1"/>
                <c:pt idx="0">
                  <c:v>0.34</c:v>
                </c:pt>
              </c:strCache>
            </c:strRef>
          </c:tx>
          <c:spPr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Sheet1!$B$4:$B$30</c:f>
              <c:numCache>
                <c:formatCode>General</c:formatCode>
                <c:ptCount val="27"/>
                <c:pt idx="0">
                  <c:v>0.34</c:v>
                </c:pt>
                <c:pt idx="1">
                  <c:v>0.4</c:v>
                </c:pt>
                <c:pt idx="2">
                  <c:v>0.5</c:v>
                </c:pt>
                <c:pt idx="3">
                  <c:v>0.6</c:v>
                </c:pt>
                <c:pt idx="4">
                  <c:v>0.7</c:v>
                </c:pt>
                <c:pt idx="5">
                  <c:v>0.8</c:v>
                </c:pt>
                <c:pt idx="6">
                  <c:v>0.9</c:v>
                </c:pt>
                <c:pt idx="7">
                  <c:v>1.0</c:v>
                </c:pt>
                <c:pt idx="8">
                  <c:v>1.1</c:v>
                </c:pt>
                <c:pt idx="9">
                  <c:v>1.2</c:v>
                </c:pt>
                <c:pt idx="10">
                  <c:v>1.3</c:v>
                </c:pt>
                <c:pt idx="11">
                  <c:v>1.4</c:v>
                </c:pt>
                <c:pt idx="12">
                  <c:v>1.5</c:v>
                </c:pt>
                <c:pt idx="13">
                  <c:v>1.75</c:v>
                </c:pt>
                <c:pt idx="14">
                  <c:v>2.0</c:v>
                </c:pt>
                <c:pt idx="15">
                  <c:v>2.25</c:v>
                </c:pt>
                <c:pt idx="16">
                  <c:v>2.5</c:v>
                </c:pt>
                <c:pt idx="17">
                  <c:v>2.75</c:v>
                </c:pt>
                <c:pt idx="18">
                  <c:v>3.0</c:v>
                </c:pt>
                <c:pt idx="19">
                  <c:v>3.25</c:v>
                </c:pt>
                <c:pt idx="20">
                  <c:v>3.5</c:v>
                </c:pt>
                <c:pt idx="21">
                  <c:v>3.75</c:v>
                </c:pt>
                <c:pt idx="22">
                  <c:v>4.0</c:v>
                </c:pt>
                <c:pt idx="23">
                  <c:v>4.25</c:v>
                </c:pt>
                <c:pt idx="24">
                  <c:v>4.5</c:v>
                </c:pt>
                <c:pt idx="25">
                  <c:v>4.75</c:v>
                </c:pt>
                <c:pt idx="26">
                  <c:v>5.0</c:v>
                </c:pt>
              </c:numCache>
            </c:numRef>
          </c:xVal>
          <c:yVal>
            <c:numRef>
              <c:f>Sheet1!$W$4:$W$30</c:f>
              <c:numCache>
                <c:formatCode>General</c:formatCode>
                <c:ptCount val="27"/>
                <c:pt idx="0">
                  <c:v>0.77912401118447</c:v>
                </c:pt>
                <c:pt idx="1">
                  <c:v>0.739543530615422</c:v>
                </c:pt>
                <c:pt idx="2">
                  <c:v>0.692987313816006</c:v>
                </c:pt>
                <c:pt idx="3">
                  <c:v>0.660760916102597</c:v>
                </c:pt>
                <c:pt idx="4">
                  <c:v>0.637059825693909</c:v>
                </c:pt>
                <c:pt idx="5">
                  <c:v>0.618862370391316</c:v>
                </c:pt>
                <c:pt idx="6">
                  <c:v>0.604433271074125</c:v>
                </c:pt>
                <c:pt idx="7">
                  <c:v>0.592701921739053</c:v>
                </c:pt>
                <c:pt idx="8">
                  <c:v>0.582970576057653</c:v>
                </c:pt>
                <c:pt idx="9">
                  <c:v>0.574764343043805</c:v>
                </c:pt>
                <c:pt idx="10">
                  <c:v>0.567748431744049</c:v>
                </c:pt>
                <c:pt idx="11">
                  <c:v>0.561679835067167</c:v>
                </c:pt>
                <c:pt idx="12">
                  <c:v>0.556377777777778</c:v>
                </c:pt>
                <c:pt idx="13">
                  <c:v>0.545649371936761</c:v>
                </c:pt>
                <c:pt idx="14">
                  <c:v>0.537488562178303</c:v>
                </c:pt>
                <c:pt idx="15">
                  <c:v>0.531069573354664</c:v>
                </c:pt>
                <c:pt idx="16">
                  <c:v>0.525887188735006</c:v>
                </c:pt>
                <c:pt idx="17">
                  <c:v>0.521614713147378</c:v>
                </c:pt>
                <c:pt idx="18">
                  <c:v>0.518031406061949</c:v>
                </c:pt>
                <c:pt idx="19">
                  <c:v>0.514982691830852</c:v>
                </c:pt>
                <c:pt idx="20">
                  <c:v>0.512357067588319</c:v>
                </c:pt>
                <c:pt idx="21">
                  <c:v>0.510072060955539</c:v>
                </c:pt>
                <c:pt idx="22">
                  <c:v>0.508065350083964</c:v>
                </c:pt>
                <c:pt idx="23">
                  <c:v>0.506288958032565</c:v>
                </c:pt>
                <c:pt idx="24">
                  <c:v>0.504705346566125</c:v>
                </c:pt>
                <c:pt idx="25">
                  <c:v>0.503284721372264</c:v>
                </c:pt>
                <c:pt idx="26">
                  <c:v>0.502003131654823</c:v>
                </c:pt>
              </c:numCache>
            </c:numRef>
          </c:yVal>
          <c:smooth val="1"/>
        </c:ser>
        <c:ser>
          <c:idx val="4"/>
          <c:order val="5"/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Sheet1!$B$4:$B$30</c:f>
              <c:numCache>
                <c:formatCode>General</c:formatCode>
                <c:ptCount val="27"/>
                <c:pt idx="0">
                  <c:v>0.34</c:v>
                </c:pt>
                <c:pt idx="1">
                  <c:v>0.4</c:v>
                </c:pt>
                <c:pt idx="2">
                  <c:v>0.5</c:v>
                </c:pt>
                <c:pt idx="3">
                  <c:v>0.6</c:v>
                </c:pt>
                <c:pt idx="4">
                  <c:v>0.7</c:v>
                </c:pt>
                <c:pt idx="5">
                  <c:v>0.8</c:v>
                </c:pt>
                <c:pt idx="6">
                  <c:v>0.9</c:v>
                </c:pt>
                <c:pt idx="7">
                  <c:v>1.0</c:v>
                </c:pt>
                <c:pt idx="8">
                  <c:v>1.1</c:v>
                </c:pt>
                <c:pt idx="9">
                  <c:v>1.2</c:v>
                </c:pt>
                <c:pt idx="10">
                  <c:v>1.3</c:v>
                </c:pt>
                <c:pt idx="11">
                  <c:v>1.4</c:v>
                </c:pt>
                <c:pt idx="12">
                  <c:v>1.5</c:v>
                </c:pt>
                <c:pt idx="13">
                  <c:v>1.75</c:v>
                </c:pt>
                <c:pt idx="14">
                  <c:v>2.0</c:v>
                </c:pt>
                <c:pt idx="15">
                  <c:v>2.25</c:v>
                </c:pt>
                <c:pt idx="16">
                  <c:v>2.5</c:v>
                </c:pt>
                <c:pt idx="17">
                  <c:v>2.75</c:v>
                </c:pt>
                <c:pt idx="18">
                  <c:v>3.0</c:v>
                </c:pt>
                <c:pt idx="19">
                  <c:v>3.25</c:v>
                </c:pt>
                <c:pt idx="20">
                  <c:v>3.5</c:v>
                </c:pt>
                <c:pt idx="21">
                  <c:v>3.75</c:v>
                </c:pt>
                <c:pt idx="22">
                  <c:v>4.0</c:v>
                </c:pt>
                <c:pt idx="23">
                  <c:v>4.25</c:v>
                </c:pt>
                <c:pt idx="24">
                  <c:v>4.5</c:v>
                </c:pt>
                <c:pt idx="25">
                  <c:v>4.75</c:v>
                </c:pt>
                <c:pt idx="26">
                  <c:v>5.0</c:v>
                </c:pt>
              </c:numCache>
            </c:numRef>
          </c:xVal>
          <c:yVal>
            <c:numRef>
              <c:f>Sheet1!$X$4:$X$30</c:f>
              <c:numCache>
                <c:formatCode>General</c:formatCode>
                <c:ptCount val="27"/>
                <c:pt idx="0">
                  <c:v>0.47412401118447</c:v>
                </c:pt>
                <c:pt idx="1">
                  <c:v>0.47412401118447</c:v>
                </c:pt>
                <c:pt idx="2">
                  <c:v>0.47412401118447</c:v>
                </c:pt>
                <c:pt idx="3">
                  <c:v>0.47412401118447</c:v>
                </c:pt>
                <c:pt idx="4">
                  <c:v>0.47412401118447</c:v>
                </c:pt>
                <c:pt idx="5">
                  <c:v>0.47412401118447</c:v>
                </c:pt>
                <c:pt idx="6">
                  <c:v>0.47412401118447</c:v>
                </c:pt>
                <c:pt idx="7">
                  <c:v>0.47412401118447</c:v>
                </c:pt>
                <c:pt idx="8">
                  <c:v>0.47412401118447</c:v>
                </c:pt>
                <c:pt idx="9">
                  <c:v>0.47412401118447</c:v>
                </c:pt>
                <c:pt idx="10">
                  <c:v>0.47412401118447</c:v>
                </c:pt>
                <c:pt idx="11">
                  <c:v>0.47412401118447</c:v>
                </c:pt>
                <c:pt idx="12">
                  <c:v>0.47412401118447</c:v>
                </c:pt>
                <c:pt idx="13">
                  <c:v>0.47412401118447</c:v>
                </c:pt>
                <c:pt idx="14">
                  <c:v>0.47412401118447</c:v>
                </c:pt>
                <c:pt idx="15">
                  <c:v>0.47412401118447</c:v>
                </c:pt>
                <c:pt idx="16">
                  <c:v>0.47412401118447</c:v>
                </c:pt>
                <c:pt idx="17">
                  <c:v>0.47412401118447</c:v>
                </c:pt>
                <c:pt idx="18">
                  <c:v>0.47412401118447</c:v>
                </c:pt>
                <c:pt idx="19">
                  <c:v>0.47412401118447</c:v>
                </c:pt>
                <c:pt idx="20">
                  <c:v>0.47412401118447</c:v>
                </c:pt>
                <c:pt idx="21">
                  <c:v>0.47412401118447</c:v>
                </c:pt>
                <c:pt idx="22">
                  <c:v>0.47412401118447</c:v>
                </c:pt>
                <c:pt idx="23">
                  <c:v>0.47412401118447</c:v>
                </c:pt>
                <c:pt idx="24">
                  <c:v>0.47412401118447</c:v>
                </c:pt>
                <c:pt idx="25">
                  <c:v>0.47412401118447</c:v>
                </c:pt>
                <c:pt idx="26">
                  <c:v>0.47412401118447</c:v>
                </c:pt>
              </c:numCache>
            </c:numRef>
          </c:yVal>
          <c:smooth val="1"/>
        </c:ser>
        <c:ser>
          <c:idx val="6"/>
          <c:order val="6"/>
          <c:spPr>
            <a:ln>
              <a:solidFill>
                <a:schemeClr val="bg2">
                  <a:lumMod val="10000"/>
                </a:schemeClr>
              </a:solidFill>
            </a:ln>
          </c:spPr>
          <c:marker>
            <c:symbol val="none"/>
          </c:marker>
          <c:xVal>
            <c:numRef>
              <c:f>Sheet1!$B$4:$B$30</c:f>
              <c:numCache>
                <c:formatCode>General</c:formatCode>
                <c:ptCount val="27"/>
                <c:pt idx="0">
                  <c:v>0.34</c:v>
                </c:pt>
                <c:pt idx="1">
                  <c:v>0.4</c:v>
                </c:pt>
                <c:pt idx="2">
                  <c:v>0.5</c:v>
                </c:pt>
                <c:pt idx="3">
                  <c:v>0.6</c:v>
                </c:pt>
                <c:pt idx="4">
                  <c:v>0.7</c:v>
                </c:pt>
                <c:pt idx="5">
                  <c:v>0.8</c:v>
                </c:pt>
                <c:pt idx="6">
                  <c:v>0.9</c:v>
                </c:pt>
                <c:pt idx="7">
                  <c:v>1.0</c:v>
                </c:pt>
                <c:pt idx="8">
                  <c:v>1.1</c:v>
                </c:pt>
                <c:pt idx="9">
                  <c:v>1.2</c:v>
                </c:pt>
                <c:pt idx="10">
                  <c:v>1.3</c:v>
                </c:pt>
                <c:pt idx="11">
                  <c:v>1.4</c:v>
                </c:pt>
                <c:pt idx="12">
                  <c:v>1.5</c:v>
                </c:pt>
                <c:pt idx="13">
                  <c:v>1.75</c:v>
                </c:pt>
                <c:pt idx="14">
                  <c:v>2.0</c:v>
                </c:pt>
                <c:pt idx="15">
                  <c:v>2.25</c:v>
                </c:pt>
                <c:pt idx="16">
                  <c:v>2.5</c:v>
                </c:pt>
                <c:pt idx="17">
                  <c:v>2.75</c:v>
                </c:pt>
                <c:pt idx="18">
                  <c:v>3.0</c:v>
                </c:pt>
                <c:pt idx="19">
                  <c:v>3.25</c:v>
                </c:pt>
                <c:pt idx="20">
                  <c:v>3.5</c:v>
                </c:pt>
                <c:pt idx="21">
                  <c:v>3.75</c:v>
                </c:pt>
                <c:pt idx="22">
                  <c:v>4.0</c:v>
                </c:pt>
                <c:pt idx="23">
                  <c:v>4.25</c:v>
                </c:pt>
                <c:pt idx="24">
                  <c:v>4.5</c:v>
                </c:pt>
                <c:pt idx="25">
                  <c:v>4.75</c:v>
                </c:pt>
                <c:pt idx="26">
                  <c:v>5.0</c:v>
                </c:pt>
              </c:numCache>
            </c:numRef>
          </c:xVal>
          <c:yVal>
            <c:numRef>
              <c:f>Sheet1!$AB$4:$AB$30</c:f>
              <c:numCache>
                <c:formatCode>General</c:formatCode>
                <c:ptCount val="27"/>
                <c:pt idx="0">
                  <c:v>0.0</c:v>
                </c:pt>
                <c:pt idx="1">
                  <c:v>0.0305</c:v>
                </c:pt>
                <c:pt idx="2">
                  <c:v>0.0650666666666667</c:v>
                </c:pt>
                <c:pt idx="3">
                  <c:v>0.0881111111111111</c:v>
                </c:pt>
                <c:pt idx="4">
                  <c:v>0.104571428571429</c:v>
                </c:pt>
                <c:pt idx="5">
                  <c:v>0.116916666666667</c:v>
                </c:pt>
                <c:pt idx="6">
                  <c:v>0.126518518518518</c:v>
                </c:pt>
                <c:pt idx="7">
                  <c:v>0.1342</c:v>
                </c:pt>
                <c:pt idx="8">
                  <c:v>0.140484848484848</c:v>
                </c:pt>
                <c:pt idx="9">
                  <c:v>0.145722222222222</c:v>
                </c:pt>
                <c:pt idx="10">
                  <c:v>0.150153846153846</c:v>
                </c:pt>
                <c:pt idx="11">
                  <c:v>0.153952380952381</c:v>
                </c:pt>
                <c:pt idx="12">
                  <c:v>0.157244444444445</c:v>
                </c:pt>
                <c:pt idx="13">
                  <c:v>0.163828571428571</c:v>
                </c:pt>
                <c:pt idx="14">
                  <c:v>0.168766666666667</c:v>
                </c:pt>
                <c:pt idx="15">
                  <c:v>0.172607407407407</c:v>
                </c:pt>
                <c:pt idx="16">
                  <c:v>0.17568</c:v>
                </c:pt>
                <c:pt idx="17">
                  <c:v>0.178193939393939</c:v>
                </c:pt>
                <c:pt idx="18">
                  <c:v>0.180288888888889</c:v>
                </c:pt>
                <c:pt idx="19">
                  <c:v>0.182061538461539</c:v>
                </c:pt>
                <c:pt idx="20">
                  <c:v>0.183580952380952</c:v>
                </c:pt>
                <c:pt idx="21">
                  <c:v>0.184897777777778</c:v>
                </c:pt>
                <c:pt idx="22">
                  <c:v>0.18605</c:v>
                </c:pt>
                <c:pt idx="23">
                  <c:v>0.187066666666667</c:v>
                </c:pt>
                <c:pt idx="24">
                  <c:v>0.18797037037037</c:v>
                </c:pt>
                <c:pt idx="25">
                  <c:v>0.188778947368421</c:v>
                </c:pt>
                <c:pt idx="26">
                  <c:v>0.189506666666667</c:v>
                </c:pt>
              </c:numCache>
            </c:numRef>
          </c:yVal>
          <c:smooth val="1"/>
        </c:ser>
        <c:ser>
          <c:idx val="7"/>
          <c:order val="7"/>
          <c:spPr>
            <a:ln>
              <a:solidFill>
                <a:schemeClr val="bg2">
                  <a:lumMod val="25000"/>
                </a:schemeClr>
              </a:solidFill>
            </a:ln>
          </c:spPr>
          <c:marker>
            <c:symbol val="none"/>
          </c:marker>
          <c:xVal>
            <c:numRef>
              <c:f>Sheet1!$B$4:$B$30</c:f>
              <c:numCache>
                <c:formatCode>General</c:formatCode>
                <c:ptCount val="27"/>
                <c:pt idx="0">
                  <c:v>0.34</c:v>
                </c:pt>
                <c:pt idx="1">
                  <c:v>0.4</c:v>
                </c:pt>
                <c:pt idx="2">
                  <c:v>0.5</c:v>
                </c:pt>
                <c:pt idx="3">
                  <c:v>0.6</c:v>
                </c:pt>
                <c:pt idx="4">
                  <c:v>0.7</c:v>
                </c:pt>
                <c:pt idx="5">
                  <c:v>0.8</c:v>
                </c:pt>
                <c:pt idx="6">
                  <c:v>0.9</c:v>
                </c:pt>
                <c:pt idx="7">
                  <c:v>1.0</c:v>
                </c:pt>
                <c:pt idx="8">
                  <c:v>1.1</c:v>
                </c:pt>
                <c:pt idx="9">
                  <c:v>1.2</c:v>
                </c:pt>
                <c:pt idx="10">
                  <c:v>1.3</c:v>
                </c:pt>
                <c:pt idx="11">
                  <c:v>1.4</c:v>
                </c:pt>
                <c:pt idx="12">
                  <c:v>1.5</c:v>
                </c:pt>
                <c:pt idx="13">
                  <c:v>1.75</c:v>
                </c:pt>
                <c:pt idx="14">
                  <c:v>2.0</c:v>
                </c:pt>
                <c:pt idx="15">
                  <c:v>2.25</c:v>
                </c:pt>
                <c:pt idx="16">
                  <c:v>2.5</c:v>
                </c:pt>
                <c:pt idx="17">
                  <c:v>2.75</c:v>
                </c:pt>
                <c:pt idx="18">
                  <c:v>3.0</c:v>
                </c:pt>
                <c:pt idx="19">
                  <c:v>3.25</c:v>
                </c:pt>
                <c:pt idx="20">
                  <c:v>3.5</c:v>
                </c:pt>
                <c:pt idx="21">
                  <c:v>3.75</c:v>
                </c:pt>
                <c:pt idx="22">
                  <c:v>4.0</c:v>
                </c:pt>
                <c:pt idx="23">
                  <c:v>4.25</c:v>
                </c:pt>
                <c:pt idx="24">
                  <c:v>4.5</c:v>
                </c:pt>
                <c:pt idx="25">
                  <c:v>4.75</c:v>
                </c:pt>
                <c:pt idx="26">
                  <c:v>5.0</c:v>
                </c:pt>
              </c:numCache>
            </c:numRef>
          </c:xVal>
          <c:yVal>
            <c:numRef>
              <c:f>Sheet1!$AC$4:$AC$30</c:f>
              <c:numCache>
                <c:formatCode>General</c:formatCode>
                <c:ptCount val="27"/>
                <c:pt idx="0">
                  <c:v>0.305</c:v>
                </c:pt>
                <c:pt idx="1">
                  <c:v>0.28975</c:v>
                </c:pt>
                <c:pt idx="2">
                  <c:v>0.272466666666667</c:v>
                </c:pt>
                <c:pt idx="3">
                  <c:v>0.260944444444444</c:v>
                </c:pt>
                <c:pt idx="4">
                  <c:v>0.252714285714286</c:v>
                </c:pt>
                <c:pt idx="5">
                  <c:v>0.246541666666667</c:v>
                </c:pt>
                <c:pt idx="6">
                  <c:v>0.241740740740741</c:v>
                </c:pt>
                <c:pt idx="7">
                  <c:v>0.2379</c:v>
                </c:pt>
                <c:pt idx="8">
                  <c:v>0.234757575757576</c:v>
                </c:pt>
                <c:pt idx="9">
                  <c:v>0.232138888888889</c:v>
                </c:pt>
                <c:pt idx="10">
                  <c:v>0.229923076923077</c:v>
                </c:pt>
                <c:pt idx="11">
                  <c:v>0.22802380952381</c:v>
                </c:pt>
                <c:pt idx="12">
                  <c:v>0.226377777777778</c:v>
                </c:pt>
                <c:pt idx="13">
                  <c:v>0.223085714285714</c:v>
                </c:pt>
                <c:pt idx="14">
                  <c:v>0.220616666666667</c:v>
                </c:pt>
                <c:pt idx="15">
                  <c:v>0.218696296296296</c:v>
                </c:pt>
                <c:pt idx="16">
                  <c:v>0.21716</c:v>
                </c:pt>
                <c:pt idx="17">
                  <c:v>0.21590303030303</c:v>
                </c:pt>
                <c:pt idx="18">
                  <c:v>0.214855555555556</c:v>
                </c:pt>
                <c:pt idx="19">
                  <c:v>0.213969230769231</c:v>
                </c:pt>
                <c:pt idx="20">
                  <c:v>0.213209523809524</c:v>
                </c:pt>
                <c:pt idx="21">
                  <c:v>0.212551111111111</c:v>
                </c:pt>
                <c:pt idx="22">
                  <c:v>0.211975</c:v>
                </c:pt>
                <c:pt idx="23">
                  <c:v>0.211466666666667</c:v>
                </c:pt>
                <c:pt idx="24">
                  <c:v>0.211014814814815</c:v>
                </c:pt>
                <c:pt idx="25">
                  <c:v>0.210610526315789</c:v>
                </c:pt>
                <c:pt idx="26">
                  <c:v>0.210246666666667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2123592"/>
        <c:axId val="2132111768"/>
      </c:scatterChart>
      <c:valAx>
        <c:axId val="2132123592"/>
        <c:scaling>
          <c:orientation val="minMax"/>
          <c:max val="5.0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2400"/>
                </a:pPr>
                <a:r>
                  <a:rPr lang="en-US" sz="2400" dirty="0"/>
                  <a:t>M</a:t>
                </a:r>
                <a:r>
                  <a:rPr lang="en-US" sz="2400" baseline="-25000" dirty="0"/>
                  <a:t>Q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[GeV/c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]</a:t>
                </a:r>
                <a:endParaRPr lang="ja-JP" sz="2400" dirty="0"/>
              </a:p>
            </c:rich>
          </c:tx>
          <c:layout>
            <c:manualLayout>
              <c:xMode val="edge"/>
              <c:yMode val="edge"/>
              <c:x val="0.426451514205653"/>
              <c:y val="0.925897332632577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txPr>
          <a:bodyPr rot="-60000000" vert="horz"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ja-JP"/>
          </a:p>
        </c:txPr>
        <c:crossAx val="2132111768"/>
        <c:crosses val="autoZero"/>
        <c:crossBetween val="midCat"/>
        <c:majorUnit val="0.5"/>
        <c:minorUnit val="0.1"/>
      </c:valAx>
      <c:valAx>
        <c:axId val="2132111768"/>
        <c:scaling>
          <c:orientation val="minMax"/>
          <c:max val="0.8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ja-JP"/>
          </a:p>
        </c:txPr>
        <c:crossAx val="2132123592"/>
        <c:crosses val="autoZero"/>
        <c:crossBetween val="midCat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5907456490725"/>
          <c:y val="0.0428356076954658"/>
          <c:w val="0.719696488749927"/>
          <c:h val="0.802659484889104"/>
        </c:manualLayout>
      </c:layout>
      <c:scatterChart>
        <c:scatterStyle val="smoothMarker"/>
        <c:varyColors val="0"/>
        <c:ser>
          <c:idx val="1"/>
          <c:order val="0"/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Sheet1!$B$4:$B$30</c:f>
              <c:numCache>
                <c:formatCode>General</c:formatCode>
                <c:ptCount val="27"/>
                <c:pt idx="0">
                  <c:v>0.34</c:v>
                </c:pt>
                <c:pt idx="1">
                  <c:v>0.4</c:v>
                </c:pt>
                <c:pt idx="2">
                  <c:v>0.5</c:v>
                </c:pt>
                <c:pt idx="3">
                  <c:v>0.6</c:v>
                </c:pt>
                <c:pt idx="4">
                  <c:v>0.7</c:v>
                </c:pt>
                <c:pt idx="5">
                  <c:v>0.8</c:v>
                </c:pt>
                <c:pt idx="6">
                  <c:v>0.9</c:v>
                </c:pt>
                <c:pt idx="7">
                  <c:v>1.0</c:v>
                </c:pt>
                <c:pt idx="8">
                  <c:v>1.1</c:v>
                </c:pt>
                <c:pt idx="9">
                  <c:v>1.2</c:v>
                </c:pt>
                <c:pt idx="10">
                  <c:v>1.3</c:v>
                </c:pt>
                <c:pt idx="11">
                  <c:v>1.4</c:v>
                </c:pt>
                <c:pt idx="12">
                  <c:v>1.5</c:v>
                </c:pt>
                <c:pt idx="13">
                  <c:v>1.75</c:v>
                </c:pt>
                <c:pt idx="14">
                  <c:v>2.0</c:v>
                </c:pt>
                <c:pt idx="15">
                  <c:v>2.25</c:v>
                </c:pt>
                <c:pt idx="16">
                  <c:v>2.5</c:v>
                </c:pt>
                <c:pt idx="17">
                  <c:v>2.75</c:v>
                </c:pt>
                <c:pt idx="18">
                  <c:v>3.0</c:v>
                </c:pt>
                <c:pt idx="19">
                  <c:v>3.25</c:v>
                </c:pt>
                <c:pt idx="20">
                  <c:v>3.5</c:v>
                </c:pt>
                <c:pt idx="21">
                  <c:v>3.75</c:v>
                </c:pt>
                <c:pt idx="22">
                  <c:v>4.0</c:v>
                </c:pt>
                <c:pt idx="23">
                  <c:v>4.25</c:v>
                </c:pt>
                <c:pt idx="24">
                  <c:v>4.5</c:v>
                </c:pt>
                <c:pt idx="25">
                  <c:v>4.75</c:v>
                </c:pt>
                <c:pt idx="26">
                  <c:v>5.0</c:v>
                </c:pt>
              </c:numCache>
            </c:numRef>
          </c:xVal>
          <c:yVal>
            <c:numRef>
              <c:f>Sheet1!$M$4:$M$30</c:f>
              <c:numCache>
                <c:formatCode>General</c:formatCode>
                <c:ptCount val="27"/>
                <c:pt idx="0">
                  <c:v>0.47412401118447</c:v>
                </c:pt>
                <c:pt idx="1">
                  <c:v>0.449793530615422</c:v>
                </c:pt>
                <c:pt idx="2">
                  <c:v>0.420520647149339</c:v>
                </c:pt>
                <c:pt idx="3">
                  <c:v>0.399816471658153</c:v>
                </c:pt>
                <c:pt idx="4">
                  <c:v>0.384345539979623</c:v>
                </c:pt>
                <c:pt idx="5">
                  <c:v>0.37232070372465</c:v>
                </c:pt>
                <c:pt idx="6">
                  <c:v>0.362692530333384</c:v>
                </c:pt>
                <c:pt idx="7">
                  <c:v>0.354801921739053</c:v>
                </c:pt>
                <c:pt idx="8">
                  <c:v>0.348213000300077</c:v>
                </c:pt>
                <c:pt idx="9">
                  <c:v>0.342625454154916</c:v>
                </c:pt>
                <c:pt idx="10">
                  <c:v>0.337825354820971</c:v>
                </c:pt>
                <c:pt idx="11">
                  <c:v>0.333656025543357</c:v>
                </c:pt>
                <c:pt idx="12">
                  <c:v>0.33</c:v>
                </c:pt>
                <c:pt idx="13">
                  <c:v>0.322563657651046</c:v>
                </c:pt>
                <c:pt idx="14">
                  <c:v>0.316871895511637</c:v>
                </c:pt>
                <c:pt idx="15">
                  <c:v>0.312373277058367</c:v>
                </c:pt>
                <c:pt idx="16">
                  <c:v>0.308727188735006</c:v>
                </c:pt>
                <c:pt idx="17">
                  <c:v>0.305711682844348</c:v>
                </c:pt>
                <c:pt idx="18">
                  <c:v>0.303175850506394</c:v>
                </c:pt>
                <c:pt idx="19">
                  <c:v>0.301013461061622</c:v>
                </c:pt>
                <c:pt idx="20">
                  <c:v>0.299147543778795</c:v>
                </c:pt>
                <c:pt idx="21">
                  <c:v>0.297520949844427</c:v>
                </c:pt>
                <c:pt idx="22">
                  <c:v>0.296090350083963</c:v>
                </c:pt>
                <c:pt idx="23">
                  <c:v>0.294822291365898</c:v>
                </c:pt>
                <c:pt idx="24">
                  <c:v>0.29369053175131</c:v>
                </c:pt>
                <c:pt idx="25">
                  <c:v>0.292674195056475</c:v>
                </c:pt>
                <c:pt idx="26">
                  <c:v>0.291756464988156</c:v>
                </c:pt>
              </c:numCache>
            </c:numRef>
          </c:yVal>
          <c:smooth val="1"/>
        </c:ser>
        <c:ser>
          <c:idx val="2"/>
          <c:order val="1"/>
          <c:tx>
            <c:v>rho-mode(ss)</c:v>
          </c:tx>
          <c:spPr>
            <a:ln w="57150" cmpd="sng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Sheet1!$B$4:$B$30</c:f>
              <c:numCache>
                <c:formatCode>General</c:formatCode>
                <c:ptCount val="27"/>
                <c:pt idx="0">
                  <c:v>0.34</c:v>
                </c:pt>
                <c:pt idx="1">
                  <c:v>0.4</c:v>
                </c:pt>
                <c:pt idx="2">
                  <c:v>0.5</c:v>
                </c:pt>
                <c:pt idx="3">
                  <c:v>0.6</c:v>
                </c:pt>
                <c:pt idx="4">
                  <c:v>0.7</c:v>
                </c:pt>
                <c:pt idx="5">
                  <c:v>0.8</c:v>
                </c:pt>
                <c:pt idx="6">
                  <c:v>0.9</c:v>
                </c:pt>
                <c:pt idx="7">
                  <c:v>1.0</c:v>
                </c:pt>
                <c:pt idx="8">
                  <c:v>1.1</c:v>
                </c:pt>
                <c:pt idx="9">
                  <c:v>1.2</c:v>
                </c:pt>
                <c:pt idx="10">
                  <c:v>1.3</c:v>
                </c:pt>
                <c:pt idx="11">
                  <c:v>1.4</c:v>
                </c:pt>
                <c:pt idx="12">
                  <c:v>1.5</c:v>
                </c:pt>
                <c:pt idx="13">
                  <c:v>1.75</c:v>
                </c:pt>
                <c:pt idx="14">
                  <c:v>2.0</c:v>
                </c:pt>
                <c:pt idx="15">
                  <c:v>2.25</c:v>
                </c:pt>
                <c:pt idx="16">
                  <c:v>2.5</c:v>
                </c:pt>
                <c:pt idx="17">
                  <c:v>2.75</c:v>
                </c:pt>
                <c:pt idx="18">
                  <c:v>3.0</c:v>
                </c:pt>
                <c:pt idx="19">
                  <c:v>3.25</c:v>
                </c:pt>
                <c:pt idx="20">
                  <c:v>3.5</c:v>
                </c:pt>
                <c:pt idx="21">
                  <c:v>3.75</c:v>
                </c:pt>
                <c:pt idx="22">
                  <c:v>4.0</c:v>
                </c:pt>
                <c:pt idx="23">
                  <c:v>4.25</c:v>
                </c:pt>
                <c:pt idx="24">
                  <c:v>4.5</c:v>
                </c:pt>
                <c:pt idx="25">
                  <c:v>4.75</c:v>
                </c:pt>
                <c:pt idx="26">
                  <c:v>5.0</c:v>
                </c:pt>
              </c:numCache>
            </c:numRef>
          </c:xVal>
          <c:yVal>
            <c:numRef>
              <c:f>Sheet1!$N$4:$N$30</c:f>
              <c:numCache>
                <c:formatCode>General</c:formatCode>
                <c:ptCount val="27"/>
                <c:pt idx="0">
                  <c:v>0.47412401118447</c:v>
                </c:pt>
                <c:pt idx="1">
                  <c:v>0.50462401118447</c:v>
                </c:pt>
                <c:pt idx="2">
                  <c:v>0.539190677851137</c:v>
                </c:pt>
                <c:pt idx="3">
                  <c:v>0.562235122295581</c:v>
                </c:pt>
                <c:pt idx="4">
                  <c:v>0.578695439755899</c:v>
                </c:pt>
                <c:pt idx="5">
                  <c:v>0.591040677851137</c:v>
                </c:pt>
                <c:pt idx="6">
                  <c:v>0.600642529702988</c:v>
                </c:pt>
                <c:pt idx="7">
                  <c:v>0.60832401118447</c:v>
                </c:pt>
                <c:pt idx="8">
                  <c:v>0.614608859669319</c:v>
                </c:pt>
                <c:pt idx="9">
                  <c:v>0.619846233406692</c:v>
                </c:pt>
                <c:pt idx="10">
                  <c:v>0.624277857338316</c:v>
                </c:pt>
                <c:pt idx="11">
                  <c:v>0.628076392136851</c:v>
                </c:pt>
                <c:pt idx="12">
                  <c:v>0.631368455628914</c:v>
                </c:pt>
                <c:pt idx="13">
                  <c:v>0.637952582613041</c:v>
                </c:pt>
                <c:pt idx="14">
                  <c:v>0.642890677851137</c:v>
                </c:pt>
                <c:pt idx="15">
                  <c:v>0.646731418591878</c:v>
                </c:pt>
                <c:pt idx="16">
                  <c:v>0.64980401118447</c:v>
                </c:pt>
                <c:pt idx="17">
                  <c:v>0.652317950578409</c:v>
                </c:pt>
                <c:pt idx="18">
                  <c:v>0.654412900073359</c:v>
                </c:pt>
                <c:pt idx="19">
                  <c:v>0.656185549646008</c:v>
                </c:pt>
                <c:pt idx="20">
                  <c:v>0.657704963565422</c:v>
                </c:pt>
                <c:pt idx="21">
                  <c:v>0.659021788962248</c:v>
                </c:pt>
                <c:pt idx="22">
                  <c:v>0.66017401118447</c:v>
                </c:pt>
                <c:pt idx="23">
                  <c:v>0.661190677851137</c:v>
                </c:pt>
                <c:pt idx="24">
                  <c:v>0.66209438155484</c:v>
                </c:pt>
                <c:pt idx="25">
                  <c:v>0.662902958552891</c:v>
                </c:pt>
                <c:pt idx="26">
                  <c:v>0.663630677851137</c:v>
                </c:pt>
              </c:numCache>
            </c:numRef>
          </c:yVal>
          <c:smooth val="1"/>
        </c:ser>
        <c:ser>
          <c:idx val="5"/>
          <c:order val="2"/>
          <c:tx>
            <c:v>rho(P)sym</c:v>
          </c:tx>
          <c:spPr>
            <a:ln w="57150" cmpd="sng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Sheet1!$B$4:$B$30</c:f>
              <c:numCache>
                <c:formatCode>General</c:formatCode>
                <c:ptCount val="27"/>
                <c:pt idx="0">
                  <c:v>0.34</c:v>
                </c:pt>
                <c:pt idx="1">
                  <c:v>0.4</c:v>
                </c:pt>
                <c:pt idx="2">
                  <c:v>0.5</c:v>
                </c:pt>
                <c:pt idx="3">
                  <c:v>0.6</c:v>
                </c:pt>
                <c:pt idx="4">
                  <c:v>0.7</c:v>
                </c:pt>
                <c:pt idx="5">
                  <c:v>0.8</c:v>
                </c:pt>
                <c:pt idx="6">
                  <c:v>0.9</c:v>
                </c:pt>
                <c:pt idx="7">
                  <c:v>1.0</c:v>
                </c:pt>
                <c:pt idx="8">
                  <c:v>1.1</c:v>
                </c:pt>
                <c:pt idx="9">
                  <c:v>1.2</c:v>
                </c:pt>
                <c:pt idx="10">
                  <c:v>1.3</c:v>
                </c:pt>
                <c:pt idx="11">
                  <c:v>1.4</c:v>
                </c:pt>
                <c:pt idx="12">
                  <c:v>1.5</c:v>
                </c:pt>
                <c:pt idx="13">
                  <c:v>1.75</c:v>
                </c:pt>
                <c:pt idx="14">
                  <c:v>2.0</c:v>
                </c:pt>
                <c:pt idx="15">
                  <c:v>2.25</c:v>
                </c:pt>
                <c:pt idx="16">
                  <c:v>2.5</c:v>
                </c:pt>
                <c:pt idx="17">
                  <c:v>2.75</c:v>
                </c:pt>
                <c:pt idx="18">
                  <c:v>3.0</c:v>
                </c:pt>
                <c:pt idx="19">
                  <c:v>3.25</c:v>
                </c:pt>
                <c:pt idx="20">
                  <c:v>3.5</c:v>
                </c:pt>
                <c:pt idx="21">
                  <c:v>3.75</c:v>
                </c:pt>
                <c:pt idx="22">
                  <c:v>4.0</c:v>
                </c:pt>
                <c:pt idx="23">
                  <c:v>4.25</c:v>
                </c:pt>
                <c:pt idx="24">
                  <c:v>4.5</c:v>
                </c:pt>
                <c:pt idx="25">
                  <c:v>4.75</c:v>
                </c:pt>
                <c:pt idx="26">
                  <c:v>5.0</c:v>
                </c:pt>
              </c:numCache>
            </c:numRef>
          </c:xVal>
          <c:yVal>
            <c:numRef>
              <c:f>Sheet1!$O$4:$O$30</c:f>
              <c:numCache>
                <c:formatCode>General</c:formatCode>
                <c:ptCount val="27"/>
                <c:pt idx="0">
                  <c:v>0.77912401118447</c:v>
                </c:pt>
                <c:pt idx="1">
                  <c:v>0.76387401118447</c:v>
                </c:pt>
                <c:pt idx="2">
                  <c:v>0.746590677851137</c:v>
                </c:pt>
                <c:pt idx="3">
                  <c:v>0.735068455628914</c:v>
                </c:pt>
                <c:pt idx="4">
                  <c:v>0.726838296898756</c:v>
                </c:pt>
                <c:pt idx="5">
                  <c:v>0.720665677851137</c:v>
                </c:pt>
                <c:pt idx="6">
                  <c:v>0.715864751925211</c:v>
                </c:pt>
                <c:pt idx="7">
                  <c:v>0.71202401118447</c:v>
                </c:pt>
                <c:pt idx="8">
                  <c:v>0.708881586942046</c:v>
                </c:pt>
                <c:pt idx="9">
                  <c:v>0.706262900073359</c:v>
                </c:pt>
                <c:pt idx="10">
                  <c:v>0.704047088107547</c:v>
                </c:pt>
                <c:pt idx="11">
                  <c:v>0.702147820708279</c:v>
                </c:pt>
                <c:pt idx="12">
                  <c:v>0.700501788962247</c:v>
                </c:pt>
                <c:pt idx="13">
                  <c:v>0.697209725470184</c:v>
                </c:pt>
                <c:pt idx="14">
                  <c:v>0.694740677851137</c:v>
                </c:pt>
                <c:pt idx="15">
                  <c:v>0.692820307480766</c:v>
                </c:pt>
                <c:pt idx="16">
                  <c:v>0.69128401118447</c:v>
                </c:pt>
                <c:pt idx="17">
                  <c:v>0.6900270414875</c:v>
                </c:pt>
                <c:pt idx="18">
                  <c:v>0.688979566740026</c:v>
                </c:pt>
                <c:pt idx="19">
                  <c:v>0.688093241953701</c:v>
                </c:pt>
                <c:pt idx="20">
                  <c:v>0.687333534993994</c:v>
                </c:pt>
                <c:pt idx="21">
                  <c:v>0.686675122295581</c:v>
                </c:pt>
                <c:pt idx="22">
                  <c:v>0.68609901118447</c:v>
                </c:pt>
                <c:pt idx="23">
                  <c:v>0.685590677851137</c:v>
                </c:pt>
                <c:pt idx="24">
                  <c:v>0.685138825999285</c:v>
                </c:pt>
                <c:pt idx="25">
                  <c:v>0.684734537500259</c:v>
                </c:pt>
                <c:pt idx="26">
                  <c:v>0.684370677851137</c:v>
                </c:pt>
              </c:numCache>
            </c:numRef>
          </c:yVal>
          <c:smooth val="1"/>
        </c:ser>
        <c:ser>
          <c:idx val="0"/>
          <c:order val="3"/>
          <c:spPr>
            <a:ln w="57150" cmpd="sng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Sheet1!$B$4:$B$30</c:f>
              <c:numCache>
                <c:formatCode>General</c:formatCode>
                <c:ptCount val="27"/>
                <c:pt idx="0">
                  <c:v>0.34</c:v>
                </c:pt>
                <c:pt idx="1">
                  <c:v>0.4</c:v>
                </c:pt>
                <c:pt idx="2">
                  <c:v>0.5</c:v>
                </c:pt>
                <c:pt idx="3">
                  <c:v>0.6</c:v>
                </c:pt>
                <c:pt idx="4">
                  <c:v>0.7</c:v>
                </c:pt>
                <c:pt idx="5">
                  <c:v>0.8</c:v>
                </c:pt>
                <c:pt idx="6">
                  <c:v>0.9</c:v>
                </c:pt>
                <c:pt idx="7">
                  <c:v>1.0</c:v>
                </c:pt>
                <c:pt idx="8">
                  <c:v>1.1</c:v>
                </c:pt>
                <c:pt idx="9">
                  <c:v>1.2</c:v>
                </c:pt>
                <c:pt idx="10">
                  <c:v>1.3</c:v>
                </c:pt>
                <c:pt idx="11">
                  <c:v>1.4</c:v>
                </c:pt>
                <c:pt idx="12">
                  <c:v>1.5</c:v>
                </c:pt>
                <c:pt idx="13">
                  <c:v>1.75</c:v>
                </c:pt>
                <c:pt idx="14">
                  <c:v>2.0</c:v>
                </c:pt>
                <c:pt idx="15">
                  <c:v>2.25</c:v>
                </c:pt>
                <c:pt idx="16">
                  <c:v>2.5</c:v>
                </c:pt>
                <c:pt idx="17">
                  <c:v>2.75</c:v>
                </c:pt>
                <c:pt idx="18">
                  <c:v>3.0</c:v>
                </c:pt>
                <c:pt idx="19">
                  <c:v>3.25</c:v>
                </c:pt>
                <c:pt idx="20">
                  <c:v>3.5</c:v>
                </c:pt>
                <c:pt idx="21">
                  <c:v>3.75</c:v>
                </c:pt>
                <c:pt idx="22">
                  <c:v>4.0</c:v>
                </c:pt>
                <c:pt idx="23">
                  <c:v>4.25</c:v>
                </c:pt>
                <c:pt idx="24">
                  <c:v>4.5</c:v>
                </c:pt>
                <c:pt idx="25">
                  <c:v>4.75</c:v>
                </c:pt>
                <c:pt idx="26">
                  <c:v>5.0</c:v>
                </c:pt>
              </c:numCache>
            </c:numRef>
          </c:xVal>
          <c:yVal>
            <c:numRef>
              <c:f>Sheet1!$V$4:$V$30</c:f>
              <c:numCache>
                <c:formatCode>General</c:formatCode>
                <c:ptCount val="27"/>
                <c:pt idx="0">
                  <c:v>0.47412401118447</c:v>
                </c:pt>
                <c:pt idx="1">
                  <c:v>0.480293530615422</c:v>
                </c:pt>
                <c:pt idx="2">
                  <c:v>0.485587313816006</c:v>
                </c:pt>
                <c:pt idx="3">
                  <c:v>0.487927582769264</c:v>
                </c:pt>
                <c:pt idx="4">
                  <c:v>0.488916968551052</c:v>
                </c:pt>
                <c:pt idx="5">
                  <c:v>0.489237370391316</c:v>
                </c:pt>
                <c:pt idx="6">
                  <c:v>0.489211048851903</c:v>
                </c:pt>
                <c:pt idx="7">
                  <c:v>0.489001921739053</c:v>
                </c:pt>
                <c:pt idx="8">
                  <c:v>0.488697848784926</c:v>
                </c:pt>
                <c:pt idx="9">
                  <c:v>0.488347676377138</c:v>
                </c:pt>
                <c:pt idx="10">
                  <c:v>0.487979200974818</c:v>
                </c:pt>
                <c:pt idx="11">
                  <c:v>0.487608406495738</c:v>
                </c:pt>
                <c:pt idx="12">
                  <c:v>0.487244444444445</c:v>
                </c:pt>
                <c:pt idx="13">
                  <c:v>0.486392229079618</c:v>
                </c:pt>
                <c:pt idx="14">
                  <c:v>0.485638562178303</c:v>
                </c:pt>
                <c:pt idx="15">
                  <c:v>0.484980684465775</c:v>
                </c:pt>
                <c:pt idx="16">
                  <c:v>0.484407188735006</c:v>
                </c:pt>
                <c:pt idx="17">
                  <c:v>0.483905622238287</c:v>
                </c:pt>
                <c:pt idx="18">
                  <c:v>0.483464739395283</c:v>
                </c:pt>
                <c:pt idx="19">
                  <c:v>0.48307499952316</c:v>
                </c:pt>
                <c:pt idx="20">
                  <c:v>0.482728496159747</c:v>
                </c:pt>
                <c:pt idx="21">
                  <c:v>0.482418727622205</c:v>
                </c:pt>
                <c:pt idx="22">
                  <c:v>0.482140350083963</c:v>
                </c:pt>
                <c:pt idx="23">
                  <c:v>0.481888958032565</c:v>
                </c:pt>
                <c:pt idx="24">
                  <c:v>0.48166090212168</c:v>
                </c:pt>
                <c:pt idx="25">
                  <c:v>0.481453142424896</c:v>
                </c:pt>
                <c:pt idx="26">
                  <c:v>0.481263131654823</c:v>
                </c:pt>
              </c:numCache>
            </c:numRef>
          </c:yVal>
          <c:smooth val="1"/>
        </c:ser>
        <c:ser>
          <c:idx val="3"/>
          <c:order val="4"/>
          <c:tx>
            <c:strRef>
              <c:f>Sheet1!$B$4</c:f>
              <c:strCache>
                <c:ptCount val="1"/>
                <c:pt idx="0">
                  <c:v>0.34</c:v>
                </c:pt>
              </c:strCache>
            </c:strRef>
          </c:tx>
          <c:spPr>
            <a:ln w="57150" cmpd="sng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Sheet1!$B$4:$B$30</c:f>
              <c:numCache>
                <c:formatCode>General</c:formatCode>
                <c:ptCount val="27"/>
                <c:pt idx="0">
                  <c:v>0.34</c:v>
                </c:pt>
                <c:pt idx="1">
                  <c:v>0.4</c:v>
                </c:pt>
                <c:pt idx="2">
                  <c:v>0.5</c:v>
                </c:pt>
                <c:pt idx="3">
                  <c:v>0.6</c:v>
                </c:pt>
                <c:pt idx="4">
                  <c:v>0.7</c:v>
                </c:pt>
                <c:pt idx="5">
                  <c:v>0.8</c:v>
                </c:pt>
                <c:pt idx="6">
                  <c:v>0.9</c:v>
                </c:pt>
                <c:pt idx="7">
                  <c:v>1.0</c:v>
                </c:pt>
                <c:pt idx="8">
                  <c:v>1.1</c:v>
                </c:pt>
                <c:pt idx="9">
                  <c:v>1.2</c:v>
                </c:pt>
                <c:pt idx="10">
                  <c:v>1.3</c:v>
                </c:pt>
                <c:pt idx="11">
                  <c:v>1.4</c:v>
                </c:pt>
                <c:pt idx="12">
                  <c:v>1.5</c:v>
                </c:pt>
                <c:pt idx="13">
                  <c:v>1.75</c:v>
                </c:pt>
                <c:pt idx="14">
                  <c:v>2.0</c:v>
                </c:pt>
                <c:pt idx="15">
                  <c:v>2.25</c:v>
                </c:pt>
                <c:pt idx="16">
                  <c:v>2.5</c:v>
                </c:pt>
                <c:pt idx="17">
                  <c:v>2.75</c:v>
                </c:pt>
                <c:pt idx="18">
                  <c:v>3.0</c:v>
                </c:pt>
                <c:pt idx="19">
                  <c:v>3.25</c:v>
                </c:pt>
                <c:pt idx="20">
                  <c:v>3.5</c:v>
                </c:pt>
                <c:pt idx="21">
                  <c:v>3.75</c:v>
                </c:pt>
                <c:pt idx="22">
                  <c:v>4.0</c:v>
                </c:pt>
                <c:pt idx="23">
                  <c:v>4.25</c:v>
                </c:pt>
                <c:pt idx="24">
                  <c:v>4.5</c:v>
                </c:pt>
                <c:pt idx="25">
                  <c:v>4.75</c:v>
                </c:pt>
                <c:pt idx="26">
                  <c:v>5.0</c:v>
                </c:pt>
              </c:numCache>
            </c:numRef>
          </c:xVal>
          <c:yVal>
            <c:numRef>
              <c:f>Sheet1!$W$4:$W$30</c:f>
              <c:numCache>
                <c:formatCode>General</c:formatCode>
                <c:ptCount val="27"/>
                <c:pt idx="0">
                  <c:v>0.77912401118447</c:v>
                </c:pt>
                <c:pt idx="1">
                  <c:v>0.739543530615422</c:v>
                </c:pt>
                <c:pt idx="2">
                  <c:v>0.692987313816006</c:v>
                </c:pt>
                <c:pt idx="3">
                  <c:v>0.660760916102597</c:v>
                </c:pt>
                <c:pt idx="4">
                  <c:v>0.637059825693909</c:v>
                </c:pt>
                <c:pt idx="5">
                  <c:v>0.618862370391316</c:v>
                </c:pt>
                <c:pt idx="6">
                  <c:v>0.604433271074125</c:v>
                </c:pt>
                <c:pt idx="7">
                  <c:v>0.592701921739053</c:v>
                </c:pt>
                <c:pt idx="8">
                  <c:v>0.582970576057653</c:v>
                </c:pt>
                <c:pt idx="9">
                  <c:v>0.574764343043805</c:v>
                </c:pt>
                <c:pt idx="10">
                  <c:v>0.567748431744049</c:v>
                </c:pt>
                <c:pt idx="11">
                  <c:v>0.561679835067167</c:v>
                </c:pt>
                <c:pt idx="12">
                  <c:v>0.556377777777778</c:v>
                </c:pt>
                <c:pt idx="13">
                  <c:v>0.545649371936761</c:v>
                </c:pt>
                <c:pt idx="14">
                  <c:v>0.537488562178303</c:v>
                </c:pt>
                <c:pt idx="15">
                  <c:v>0.531069573354664</c:v>
                </c:pt>
                <c:pt idx="16">
                  <c:v>0.525887188735006</c:v>
                </c:pt>
                <c:pt idx="17">
                  <c:v>0.521614713147378</c:v>
                </c:pt>
                <c:pt idx="18">
                  <c:v>0.518031406061949</c:v>
                </c:pt>
                <c:pt idx="19">
                  <c:v>0.514982691830852</c:v>
                </c:pt>
                <c:pt idx="20">
                  <c:v>0.512357067588319</c:v>
                </c:pt>
                <c:pt idx="21">
                  <c:v>0.510072060955539</c:v>
                </c:pt>
                <c:pt idx="22">
                  <c:v>0.508065350083964</c:v>
                </c:pt>
                <c:pt idx="23">
                  <c:v>0.506288958032565</c:v>
                </c:pt>
                <c:pt idx="24">
                  <c:v>0.504705346566125</c:v>
                </c:pt>
                <c:pt idx="25">
                  <c:v>0.503284721372264</c:v>
                </c:pt>
                <c:pt idx="26">
                  <c:v>0.502003131654823</c:v>
                </c:pt>
              </c:numCache>
            </c:numRef>
          </c:yVal>
          <c:smooth val="1"/>
        </c:ser>
        <c:ser>
          <c:idx val="4"/>
          <c:order val="5"/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Sheet1!$B$4:$B$30</c:f>
              <c:numCache>
                <c:formatCode>General</c:formatCode>
                <c:ptCount val="27"/>
                <c:pt idx="0">
                  <c:v>0.34</c:v>
                </c:pt>
                <c:pt idx="1">
                  <c:v>0.4</c:v>
                </c:pt>
                <c:pt idx="2">
                  <c:v>0.5</c:v>
                </c:pt>
                <c:pt idx="3">
                  <c:v>0.6</c:v>
                </c:pt>
                <c:pt idx="4">
                  <c:v>0.7</c:v>
                </c:pt>
                <c:pt idx="5">
                  <c:v>0.8</c:v>
                </c:pt>
                <c:pt idx="6">
                  <c:v>0.9</c:v>
                </c:pt>
                <c:pt idx="7">
                  <c:v>1.0</c:v>
                </c:pt>
                <c:pt idx="8">
                  <c:v>1.1</c:v>
                </c:pt>
                <c:pt idx="9">
                  <c:v>1.2</c:v>
                </c:pt>
                <c:pt idx="10">
                  <c:v>1.3</c:v>
                </c:pt>
                <c:pt idx="11">
                  <c:v>1.4</c:v>
                </c:pt>
                <c:pt idx="12">
                  <c:v>1.5</c:v>
                </c:pt>
                <c:pt idx="13">
                  <c:v>1.75</c:v>
                </c:pt>
                <c:pt idx="14">
                  <c:v>2.0</c:v>
                </c:pt>
                <c:pt idx="15">
                  <c:v>2.25</c:v>
                </c:pt>
                <c:pt idx="16">
                  <c:v>2.5</c:v>
                </c:pt>
                <c:pt idx="17">
                  <c:v>2.75</c:v>
                </c:pt>
                <c:pt idx="18">
                  <c:v>3.0</c:v>
                </c:pt>
                <c:pt idx="19">
                  <c:v>3.25</c:v>
                </c:pt>
                <c:pt idx="20">
                  <c:v>3.5</c:v>
                </c:pt>
                <c:pt idx="21">
                  <c:v>3.75</c:v>
                </c:pt>
                <c:pt idx="22">
                  <c:v>4.0</c:v>
                </c:pt>
                <c:pt idx="23">
                  <c:v>4.25</c:v>
                </c:pt>
                <c:pt idx="24">
                  <c:v>4.5</c:v>
                </c:pt>
                <c:pt idx="25">
                  <c:v>4.75</c:v>
                </c:pt>
                <c:pt idx="26">
                  <c:v>5.0</c:v>
                </c:pt>
              </c:numCache>
            </c:numRef>
          </c:xVal>
          <c:yVal>
            <c:numRef>
              <c:f>Sheet1!$X$4:$X$30</c:f>
              <c:numCache>
                <c:formatCode>General</c:formatCode>
                <c:ptCount val="27"/>
                <c:pt idx="0">
                  <c:v>0.47412401118447</c:v>
                </c:pt>
                <c:pt idx="1">
                  <c:v>0.47412401118447</c:v>
                </c:pt>
                <c:pt idx="2">
                  <c:v>0.47412401118447</c:v>
                </c:pt>
                <c:pt idx="3">
                  <c:v>0.47412401118447</c:v>
                </c:pt>
                <c:pt idx="4">
                  <c:v>0.47412401118447</c:v>
                </c:pt>
                <c:pt idx="5">
                  <c:v>0.47412401118447</c:v>
                </c:pt>
                <c:pt idx="6">
                  <c:v>0.47412401118447</c:v>
                </c:pt>
                <c:pt idx="7">
                  <c:v>0.47412401118447</c:v>
                </c:pt>
                <c:pt idx="8">
                  <c:v>0.47412401118447</c:v>
                </c:pt>
                <c:pt idx="9">
                  <c:v>0.47412401118447</c:v>
                </c:pt>
                <c:pt idx="10">
                  <c:v>0.47412401118447</c:v>
                </c:pt>
                <c:pt idx="11">
                  <c:v>0.47412401118447</c:v>
                </c:pt>
                <c:pt idx="12">
                  <c:v>0.47412401118447</c:v>
                </c:pt>
                <c:pt idx="13">
                  <c:v>0.47412401118447</c:v>
                </c:pt>
                <c:pt idx="14">
                  <c:v>0.47412401118447</c:v>
                </c:pt>
                <c:pt idx="15">
                  <c:v>0.47412401118447</c:v>
                </c:pt>
                <c:pt idx="16">
                  <c:v>0.47412401118447</c:v>
                </c:pt>
                <c:pt idx="17">
                  <c:v>0.47412401118447</c:v>
                </c:pt>
                <c:pt idx="18">
                  <c:v>0.47412401118447</c:v>
                </c:pt>
                <c:pt idx="19">
                  <c:v>0.47412401118447</c:v>
                </c:pt>
                <c:pt idx="20">
                  <c:v>0.47412401118447</c:v>
                </c:pt>
                <c:pt idx="21">
                  <c:v>0.47412401118447</c:v>
                </c:pt>
                <c:pt idx="22">
                  <c:v>0.47412401118447</c:v>
                </c:pt>
                <c:pt idx="23">
                  <c:v>0.47412401118447</c:v>
                </c:pt>
                <c:pt idx="24">
                  <c:v>0.47412401118447</c:v>
                </c:pt>
                <c:pt idx="25">
                  <c:v>0.47412401118447</c:v>
                </c:pt>
                <c:pt idx="26">
                  <c:v>0.47412401118447</c:v>
                </c:pt>
              </c:numCache>
            </c:numRef>
          </c:yVal>
          <c:smooth val="1"/>
        </c:ser>
        <c:ser>
          <c:idx val="6"/>
          <c:order val="6"/>
          <c:spPr>
            <a:ln>
              <a:solidFill>
                <a:schemeClr val="bg2">
                  <a:lumMod val="10000"/>
                </a:schemeClr>
              </a:solidFill>
            </a:ln>
          </c:spPr>
          <c:marker>
            <c:symbol val="none"/>
          </c:marker>
          <c:xVal>
            <c:numRef>
              <c:f>Sheet1!$B$4:$B$30</c:f>
              <c:numCache>
                <c:formatCode>General</c:formatCode>
                <c:ptCount val="27"/>
                <c:pt idx="0">
                  <c:v>0.34</c:v>
                </c:pt>
                <c:pt idx="1">
                  <c:v>0.4</c:v>
                </c:pt>
                <c:pt idx="2">
                  <c:v>0.5</c:v>
                </c:pt>
                <c:pt idx="3">
                  <c:v>0.6</c:v>
                </c:pt>
                <c:pt idx="4">
                  <c:v>0.7</c:v>
                </c:pt>
                <c:pt idx="5">
                  <c:v>0.8</c:v>
                </c:pt>
                <c:pt idx="6">
                  <c:v>0.9</c:v>
                </c:pt>
                <c:pt idx="7">
                  <c:v>1.0</c:v>
                </c:pt>
                <c:pt idx="8">
                  <c:v>1.1</c:v>
                </c:pt>
                <c:pt idx="9">
                  <c:v>1.2</c:v>
                </c:pt>
                <c:pt idx="10">
                  <c:v>1.3</c:v>
                </c:pt>
                <c:pt idx="11">
                  <c:v>1.4</c:v>
                </c:pt>
                <c:pt idx="12">
                  <c:v>1.5</c:v>
                </c:pt>
                <c:pt idx="13">
                  <c:v>1.75</c:v>
                </c:pt>
                <c:pt idx="14">
                  <c:v>2.0</c:v>
                </c:pt>
                <c:pt idx="15">
                  <c:v>2.25</c:v>
                </c:pt>
                <c:pt idx="16">
                  <c:v>2.5</c:v>
                </c:pt>
                <c:pt idx="17">
                  <c:v>2.75</c:v>
                </c:pt>
                <c:pt idx="18">
                  <c:v>3.0</c:v>
                </c:pt>
                <c:pt idx="19">
                  <c:v>3.25</c:v>
                </c:pt>
                <c:pt idx="20">
                  <c:v>3.5</c:v>
                </c:pt>
                <c:pt idx="21">
                  <c:v>3.75</c:v>
                </c:pt>
                <c:pt idx="22">
                  <c:v>4.0</c:v>
                </c:pt>
                <c:pt idx="23">
                  <c:v>4.25</c:v>
                </c:pt>
                <c:pt idx="24">
                  <c:v>4.5</c:v>
                </c:pt>
                <c:pt idx="25">
                  <c:v>4.75</c:v>
                </c:pt>
                <c:pt idx="26">
                  <c:v>5.0</c:v>
                </c:pt>
              </c:numCache>
            </c:numRef>
          </c:xVal>
          <c:yVal>
            <c:numRef>
              <c:f>Sheet1!$AB$4:$AB$30</c:f>
              <c:numCache>
                <c:formatCode>General</c:formatCode>
                <c:ptCount val="27"/>
                <c:pt idx="0">
                  <c:v>0.0</c:v>
                </c:pt>
                <c:pt idx="1">
                  <c:v>0.0305</c:v>
                </c:pt>
                <c:pt idx="2">
                  <c:v>0.0650666666666667</c:v>
                </c:pt>
                <c:pt idx="3">
                  <c:v>0.0881111111111111</c:v>
                </c:pt>
                <c:pt idx="4">
                  <c:v>0.104571428571429</c:v>
                </c:pt>
                <c:pt idx="5">
                  <c:v>0.116916666666667</c:v>
                </c:pt>
                <c:pt idx="6">
                  <c:v>0.126518518518518</c:v>
                </c:pt>
                <c:pt idx="7">
                  <c:v>0.1342</c:v>
                </c:pt>
                <c:pt idx="8">
                  <c:v>0.140484848484848</c:v>
                </c:pt>
                <c:pt idx="9">
                  <c:v>0.145722222222222</c:v>
                </c:pt>
                <c:pt idx="10">
                  <c:v>0.150153846153846</c:v>
                </c:pt>
                <c:pt idx="11">
                  <c:v>0.153952380952381</c:v>
                </c:pt>
                <c:pt idx="12">
                  <c:v>0.157244444444445</c:v>
                </c:pt>
                <c:pt idx="13">
                  <c:v>0.163828571428571</c:v>
                </c:pt>
                <c:pt idx="14">
                  <c:v>0.168766666666667</c:v>
                </c:pt>
                <c:pt idx="15">
                  <c:v>0.172607407407407</c:v>
                </c:pt>
                <c:pt idx="16">
                  <c:v>0.17568</c:v>
                </c:pt>
                <c:pt idx="17">
                  <c:v>0.178193939393939</c:v>
                </c:pt>
                <c:pt idx="18">
                  <c:v>0.180288888888889</c:v>
                </c:pt>
                <c:pt idx="19">
                  <c:v>0.182061538461539</c:v>
                </c:pt>
                <c:pt idx="20">
                  <c:v>0.183580952380952</c:v>
                </c:pt>
                <c:pt idx="21">
                  <c:v>0.184897777777778</c:v>
                </c:pt>
                <c:pt idx="22">
                  <c:v>0.18605</c:v>
                </c:pt>
                <c:pt idx="23">
                  <c:v>0.187066666666667</c:v>
                </c:pt>
                <c:pt idx="24">
                  <c:v>0.18797037037037</c:v>
                </c:pt>
                <c:pt idx="25">
                  <c:v>0.188778947368421</c:v>
                </c:pt>
                <c:pt idx="26">
                  <c:v>0.189506666666667</c:v>
                </c:pt>
              </c:numCache>
            </c:numRef>
          </c:yVal>
          <c:smooth val="1"/>
        </c:ser>
        <c:ser>
          <c:idx val="7"/>
          <c:order val="7"/>
          <c:spPr>
            <a:ln>
              <a:solidFill>
                <a:schemeClr val="bg2">
                  <a:lumMod val="25000"/>
                </a:schemeClr>
              </a:solidFill>
            </a:ln>
          </c:spPr>
          <c:marker>
            <c:symbol val="none"/>
          </c:marker>
          <c:xVal>
            <c:numRef>
              <c:f>Sheet1!$B$4:$B$30</c:f>
              <c:numCache>
                <c:formatCode>General</c:formatCode>
                <c:ptCount val="27"/>
                <c:pt idx="0">
                  <c:v>0.34</c:v>
                </c:pt>
                <c:pt idx="1">
                  <c:v>0.4</c:v>
                </c:pt>
                <c:pt idx="2">
                  <c:v>0.5</c:v>
                </c:pt>
                <c:pt idx="3">
                  <c:v>0.6</c:v>
                </c:pt>
                <c:pt idx="4">
                  <c:v>0.7</c:v>
                </c:pt>
                <c:pt idx="5">
                  <c:v>0.8</c:v>
                </c:pt>
                <c:pt idx="6">
                  <c:v>0.9</c:v>
                </c:pt>
                <c:pt idx="7">
                  <c:v>1.0</c:v>
                </c:pt>
                <c:pt idx="8">
                  <c:v>1.1</c:v>
                </c:pt>
                <c:pt idx="9">
                  <c:v>1.2</c:v>
                </c:pt>
                <c:pt idx="10">
                  <c:v>1.3</c:v>
                </c:pt>
                <c:pt idx="11">
                  <c:v>1.4</c:v>
                </c:pt>
                <c:pt idx="12">
                  <c:v>1.5</c:v>
                </c:pt>
                <c:pt idx="13">
                  <c:v>1.75</c:v>
                </c:pt>
                <c:pt idx="14">
                  <c:v>2.0</c:v>
                </c:pt>
                <c:pt idx="15">
                  <c:v>2.25</c:v>
                </c:pt>
                <c:pt idx="16">
                  <c:v>2.5</c:v>
                </c:pt>
                <c:pt idx="17">
                  <c:v>2.75</c:v>
                </c:pt>
                <c:pt idx="18">
                  <c:v>3.0</c:v>
                </c:pt>
                <c:pt idx="19">
                  <c:v>3.25</c:v>
                </c:pt>
                <c:pt idx="20">
                  <c:v>3.5</c:v>
                </c:pt>
                <c:pt idx="21">
                  <c:v>3.75</c:v>
                </c:pt>
                <c:pt idx="22">
                  <c:v>4.0</c:v>
                </c:pt>
                <c:pt idx="23">
                  <c:v>4.25</c:v>
                </c:pt>
                <c:pt idx="24">
                  <c:v>4.5</c:v>
                </c:pt>
                <c:pt idx="25">
                  <c:v>4.75</c:v>
                </c:pt>
                <c:pt idx="26">
                  <c:v>5.0</c:v>
                </c:pt>
              </c:numCache>
            </c:numRef>
          </c:xVal>
          <c:yVal>
            <c:numRef>
              <c:f>Sheet1!$AC$4:$AC$30</c:f>
              <c:numCache>
                <c:formatCode>General</c:formatCode>
                <c:ptCount val="27"/>
                <c:pt idx="0">
                  <c:v>0.305</c:v>
                </c:pt>
                <c:pt idx="1">
                  <c:v>0.28975</c:v>
                </c:pt>
                <c:pt idx="2">
                  <c:v>0.272466666666667</c:v>
                </c:pt>
                <c:pt idx="3">
                  <c:v>0.260944444444444</c:v>
                </c:pt>
                <c:pt idx="4">
                  <c:v>0.252714285714286</c:v>
                </c:pt>
                <c:pt idx="5">
                  <c:v>0.246541666666667</c:v>
                </c:pt>
                <c:pt idx="6">
                  <c:v>0.241740740740741</c:v>
                </c:pt>
                <c:pt idx="7">
                  <c:v>0.2379</c:v>
                </c:pt>
                <c:pt idx="8">
                  <c:v>0.234757575757576</c:v>
                </c:pt>
                <c:pt idx="9">
                  <c:v>0.232138888888889</c:v>
                </c:pt>
                <c:pt idx="10">
                  <c:v>0.229923076923077</c:v>
                </c:pt>
                <c:pt idx="11">
                  <c:v>0.22802380952381</c:v>
                </c:pt>
                <c:pt idx="12">
                  <c:v>0.226377777777778</c:v>
                </c:pt>
                <c:pt idx="13">
                  <c:v>0.223085714285714</c:v>
                </c:pt>
                <c:pt idx="14">
                  <c:v>0.220616666666667</c:v>
                </c:pt>
                <c:pt idx="15">
                  <c:v>0.218696296296296</c:v>
                </c:pt>
                <c:pt idx="16">
                  <c:v>0.21716</c:v>
                </c:pt>
                <c:pt idx="17">
                  <c:v>0.21590303030303</c:v>
                </c:pt>
                <c:pt idx="18">
                  <c:v>0.214855555555556</c:v>
                </c:pt>
                <c:pt idx="19">
                  <c:v>0.213969230769231</c:v>
                </c:pt>
                <c:pt idx="20">
                  <c:v>0.213209523809524</c:v>
                </c:pt>
                <c:pt idx="21">
                  <c:v>0.212551111111111</c:v>
                </c:pt>
                <c:pt idx="22">
                  <c:v>0.211975</c:v>
                </c:pt>
                <c:pt idx="23">
                  <c:v>0.211466666666667</c:v>
                </c:pt>
                <c:pt idx="24">
                  <c:v>0.211014814814815</c:v>
                </c:pt>
                <c:pt idx="25">
                  <c:v>0.210610526315789</c:v>
                </c:pt>
                <c:pt idx="26">
                  <c:v>0.210246666666667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0291528"/>
        <c:axId val="-2140297304"/>
      </c:scatterChart>
      <c:valAx>
        <c:axId val="-2140291528"/>
        <c:scaling>
          <c:orientation val="minMax"/>
          <c:max val="5.0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2400"/>
                </a:pPr>
                <a:r>
                  <a:rPr lang="en-US" sz="2400" dirty="0"/>
                  <a:t>M</a:t>
                </a:r>
                <a:r>
                  <a:rPr lang="en-US" sz="2400" baseline="-25000" dirty="0"/>
                  <a:t>Q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[GeV/c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]</a:t>
                </a:r>
                <a:endParaRPr lang="ja-JP" sz="2400" dirty="0"/>
              </a:p>
            </c:rich>
          </c:tx>
          <c:layout>
            <c:manualLayout>
              <c:xMode val="edge"/>
              <c:yMode val="edge"/>
              <c:x val="0.426451514205653"/>
              <c:y val="0.925897332632577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txPr>
          <a:bodyPr rot="-60000000" vert="horz"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ja-JP"/>
          </a:p>
        </c:txPr>
        <c:crossAx val="-2140297304"/>
        <c:crosses val="autoZero"/>
        <c:crossBetween val="midCat"/>
        <c:majorUnit val="0.5"/>
        <c:minorUnit val="0.1"/>
      </c:valAx>
      <c:valAx>
        <c:axId val="-2140297304"/>
        <c:scaling>
          <c:orientation val="minMax"/>
          <c:max val="0.8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ja-JP"/>
          </a:p>
        </c:txPr>
        <c:crossAx val="-2140291528"/>
        <c:crosses val="autoZero"/>
        <c:crossBetween val="midCat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Relationship Id="rId3" Type="http://schemas.openxmlformats.org/officeDocument/2006/relationships/image" Target="../media/image35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11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15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C5800-15DB-5148-B5D1-032A91EA8866}" type="datetimeFigureOut">
              <a:rPr kumimoji="1" lang="ja-JP" altLang="en-US" smtClean="0"/>
              <a:t>14/08/07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799C2-1B8E-1243-BD3C-0D194B8741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96998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D3DAA-C438-8A41-94AA-57F7EB8CE687}" type="datetimeFigureOut">
              <a:rPr kumimoji="1" lang="ja-JP" altLang="en-US" smtClean="0"/>
              <a:t>14/08/07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355D6-6E17-6848-AF70-F1407DDC83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1112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FBA74-C774-4738-B21E-E1673FD2307B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9901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FBA74-C774-4738-B21E-E1673FD2307B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9901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FBA74-C774-4738-B21E-E1673FD2307B}" type="slidenum">
              <a:rPr kumimoji="1" lang="ja-JP" altLang="en-US" smtClean="0"/>
              <a:pPr/>
              <a:t>33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9901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JPARC workshop at Tokai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5555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JPARC workshop at Tokai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16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JPARC workshop at Tokai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84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JPARC workshop at Tokai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10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JPARC workshop at Tokai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127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JPARC workshop at Tokai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47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JPARC workshop at Tokai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20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JPARC workshop at Tokai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985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JPARC workshop at Tokai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28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JPARC workshop at Tokai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288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JPARC workshop at Tokai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6506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JPARC workshop at Tokai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959B7-98A6-5F44-AA12-0A1321722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173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1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2.emf"/><Relationship Id="rId9" Type="http://schemas.openxmlformats.org/officeDocument/2006/relationships/oleObject" Target="../embeddings/oleObject23.bin"/><Relationship Id="rId10" Type="http://schemas.openxmlformats.org/officeDocument/2006/relationships/oleObject" Target="../embeddings/oleObject24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9.bin"/><Relationship Id="rId12" Type="http://schemas.openxmlformats.org/officeDocument/2006/relationships/oleObject" Target="../embeddings/oleObject30.bin"/><Relationship Id="rId13" Type="http://schemas.openxmlformats.org/officeDocument/2006/relationships/oleObject" Target="../embeddings/oleObject31.bin"/><Relationship Id="rId14" Type="http://schemas.openxmlformats.org/officeDocument/2006/relationships/image" Target="../media/image1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5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1.emf"/><Relationship Id="rId9" Type="http://schemas.openxmlformats.org/officeDocument/2006/relationships/oleObject" Target="../embeddings/oleObject28.bin"/><Relationship Id="rId10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1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1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emf"/><Relationship Id="rId12" Type="http://schemas.openxmlformats.org/officeDocument/2006/relationships/oleObject" Target="../embeddings/oleObject42.bin"/><Relationship Id="rId13" Type="http://schemas.openxmlformats.org/officeDocument/2006/relationships/image" Target="../media/image2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8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39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40.bin"/><Relationship Id="rId8" Type="http://schemas.openxmlformats.org/officeDocument/2006/relationships/image" Target="../media/image21.emf"/><Relationship Id="rId9" Type="http://schemas.openxmlformats.org/officeDocument/2006/relationships/oleObject" Target="../embeddings/oleObject41.bin"/><Relationship Id="rId10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oleObject" Target="../embeddings/oleObject43.bin"/><Relationship Id="rId5" Type="http://schemas.openxmlformats.org/officeDocument/2006/relationships/image" Target="../media/image26.emf"/><Relationship Id="rId6" Type="http://schemas.openxmlformats.org/officeDocument/2006/relationships/oleObject" Target="../embeddings/oleObject44.bin"/><Relationship Id="rId7" Type="http://schemas.openxmlformats.org/officeDocument/2006/relationships/image" Target="../media/image27.emf"/><Relationship Id="rId8" Type="http://schemas.openxmlformats.org/officeDocument/2006/relationships/oleObject" Target="../embeddings/oleObject45.bin"/><Relationship Id="rId9" Type="http://schemas.openxmlformats.org/officeDocument/2006/relationships/image" Target="../media/image28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oleObject" Target="../embeddings/oleObject46.bin"/><Relationship Id="rId5" Type="http://schemas.openxmlformats.org/officeDocument/2006/relationships/image" Target="../media/image31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32.emf"/><Relationship Id="rId5" Type="http://schemas.openxmlformats.org/officeDocument/2006/relationships/image" Target="../media/image25.emf"/><Relationship Id="rId6" Type="http://schemas.openxmlformats.org/officeDocument/2006/relationships/oleObject" Target="../embeddings/oleObject48.bin"/><Relationship Id="rId7" Type="http://schemas.openxmlformats.org/officeDocument/2006/relationships/image" Target="../media/image3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50.bin"/><Relationship Id="rId6" Type="http://schemas.openxmlformats.org/officeDocument/2006/relationships/image" Target="../media/image34.emf"/><Relationship Id="rId7" Type="http://schemas.openxmlformats.org/officeDocument/2006/relationships/oleObject" Target="../embeddings/oleObject51.bin"/><Relationship Id="rId8" Type="http://schemas.openxmlformats.org/officeDocument/2006/relationships/image" Target="../media/image35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emf"/><Relationship Id="rId12" Type="http://schemas.openxmlformats.org/officeDocument/2006/relationships/oleObject" Target="../embeddings/oleObject56.bin"/><Relationship Id="rId13" Type="http://schemas.openxmlformats.org/officeDocument/2006/relationships/image" Target="../media/image41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2.emf"/><Relationship Id="rId4" Type="http://schemas.openxmlformats.org/officeDocument/2006/relationships/oleObject" Target="../embeddings/oleObject52.bin"/><Relationship Id="rId5" Type="http://schemas.openxmlformats.org/officeDocument/2006/relationships/image" Target="../media/image37.emf"/><Relationship Id="rId6" Type="http://schemas.openxmlformats.org/officeDocument/2006/relationships/oleObject" Target="../embeddings/oleObject53.bin"/><Relationship Id="rId7" Type="http://schemas.openxmlformats.org/officeDocument/2006/relationships/image" Target="../media/image38.emf"/><Relationship Id="rId8" Type="http://schemas.openxmlformats.org/officeDocument/2006/relationships/oleObject" Target="../embeddings/oleObject54.bin"/><Relationship Id="rId9" Type="http://schemas.openxmlformats.org/officeDocument/2006/relationships/image" Target="../media/image39.emf"/><Relationship Id="rId10" Type="http://schemas.openxmlformats.org/officeDocument/2006/relationships/oleObject" Target="../embeddings/oleObject5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4" Type="http://schemas.openxmlformats.org/officeDocument/2006/relationships/image" Target="../media/image45.emf"/><Relationship Id="rId5" Type="http://schemas.openxmlformats.org/officeDocument/2006/relationships/oleObject" Target="../embeddings/oleObject58.bin"/><Relationship Id="rId6" Type="http://schemas.openxmlformats.org/officeDocument/2006/relationships/image" Target="../media/image46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emf"/><Relationship Id="rId12" Type="http://schemas.openxmlformats.org/officeDocument/2006/relationships/oleObject" Target="../embeddings/oleObject63.bin"/><Relationship Id="rId13" Type="http://schemas.openxmlformats.org/officeDocument/2006/relationships/image" Target="../media/image23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9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60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61.bin"/><Relationship Id="rId8" Type="http://schemas.openxmlformats.org/officeDocument/2006/relationships/image" Target="../media/image21.emf"/><Relationship Id="rId9" Type="http://schemas.openxmlformats.org/officeDocument/2006/relationships/oleObject" Target="../embeddings/oleObject62.bin"/><Relationship Id="rId10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.bin"/><Relationship Id="rId12" Type="http://schemas.openxmlformats.org/officeDocument/2006/relationships/image" Target="../media/image8.emf"/><Relationship Id="rId13" Type="http://schemas.openxmlformats.org/officeDocument/2006/relationships/oleObject" Target="../embeddings/oleObject8.bin"/><Relationship Id="rId14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6.emf"/><Relationship Id="rId13" Type="http://schemas.openxmlformats.org/officeDocument/2006/relationships/oleObject" Target="../embeddings/oleObject15.bin"/><Relationship Id="rId14" Type="http://schemas.openxmlformats.org/officeDocument/2006/relationships/oleObject" Target="../embeddings/oleObject16.bin"/><Relationship Id="rId15" Type="http://schemas.openxmlformats.org/officeDocument/2006/relationships/oleObject" Target="../embeddings/oleObject17.bin"/><Relationship Id="rId16" Type="http://schemas.openxmlformats.org/officeDocument/2006/relationships/image" Target="../media/image7.emf"/><Relationship Id="rId17" Type="http://schemas.openxmlformats.org/officeDocument/2006/relationships/oleObject" Target="../embeddings/oleObject18.bin"/><Relationship Id="rId18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0.emf"/><Relationship Id="rId9" Type="http://schemas.openxmlformats.org/officeDocument/2006/relationships/oleObject" Target="../embeddings/oleObject12.bin"/><Relationship Id="rId10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52285" y="145724"/>
            <a:ext cx="7959008" cy="1426123"/>
          </a:xfrm>
          <a:ln w="28575" cmpd="sng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dirty="0"/>
              <a:t>Productions </a:t>
            </a:r>
            <a:r>
              <a:rPr lang="en-US" altLang="ja-JP" dirty="0" smtClean="0"/>
              <a:t>of </a:t>
            </a:r>
            <a:r>
              <a:rPr lang="en-US" altLang="ja-JP" dirty="0"/>
              <a:t>charmed baryons	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JPARC workshop at Tokai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8" name="サブタイトル 2"/>
          <p:cNvSpPr>
            <a:spLocks noGrp="1"/>
          </p:cNvSpPr>
          <p:nvPr>
            <p:ph type="subTitle" idx="1"/>
          </p:nvPr>
        </p:nvSpPr>
        <p:spPr>
          <a:xfrm>
            <a:off x="610618" y="1662192"/>
            <a:ext cx="7791481" cy="1123052"/>
          </a:xfrm>
        </p:spPr>
        <p:txBody>
          <a:bodyPr>
            <a:normAutofit/>
          </a:bodyPr>
          <a:lstStyle/>
          <a:p>
            <a:r>
              <a:rPr lang="en-US" altLang="ja-JP" sz="2800" dirty="0" smtClean="0">
                <a:solidFill>
                  <a:schemeClr val="tx1"/>
                </a:solidFill>
              </a:rPr>
              <a:t>Atsushi </a:t>
            </a:r>
            <a:r>
              <a:rPr lang="en-US" altLang="ja-JP" sz="2800" dirty="0" err="1" smtClean="0">
                <a:solidFill>
                  <a:schemeClr val="tx1"/>
                </a:solidFill>
              </a:rPr>
              <a:t>Hosaka</a:t>
            </a:r>
            <a:r>
              <a:rPr lang="en-US" altLang="ja-JP" sz="2800" dirty="0" smtClean="0">
                <a:solidFill>
                  <a:schemeClr val="tx1"/>
                </a:solidFill>
              </a:rPr>
              <a:t>,   RCNP, Osaka</a:t>
            </a:r>
            <a:endParaRPr lang="en-US" altLang="ja-JP" sz="2800" dirty="0">
              <a:solidFill>
                <a:schemeClr val="tx1"/>
              </a:solidFill>
            </a:endParaRPr>
          </a:p>
          <a:p>
            <a:r>
              <a:rPr lang="en-US" altLang="ja-JP" sz="2800" dirty="0" smtClean="0">
                <a:solidFill>
                  <a:schemeClr val="tx1"/>
                </a:solidFill>
              </a:rPr>
              <a:t> Mini workshop at JPARCII, 2014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6972" y="3514592"/>
            <a:ext cx="699878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"/>
                <a:cs typeface="Times"/>
              </a:rPr>
              <a:t>Contents</a:t>
            </a:r>
          </a:p>
          <a:p>
            <a:r>
              <a:rPr lang="en-US" altLang="ja-JP" sz="2800" dirty="0" smtClean="0">
                <a:latin typeface="Times"/>
                <a:cs typeface="Times"/>
              </a:rPr>
              <a:t>1.  Introduction</a:t>
            </a:r>
            <a:endParaRPr lang="en-US" altLang="ja-JP" sz="2800" dirty="0">
              <a:latin typeface="Times"/>
              <a:cs typeface="Times"/>
            </a:endParaRPr>
          </a:p>
          <a:p>
            <a:r>
              <a:rPr kumimoji="1" lang="en-US" altLang="ja-JP" sz="2800" dirty="0" smtClean="0">
                <a:latin typeface="Times"/>
                <a:cs typeface="Times"/>
              </a:rPr>
              <a:t>2.  Structure: </a:t>
            </a:r>
            <a:r>
              <a:rPr kumimoji="1" lang="en-US" altLang="ja-JP" sz="2400" i="1" dirty="0" smtClean="0">
                <a:solidFill>
                  <a:srgbClr val="0000FF"/>
                </a:solidFill>
                <a:latin typeface="Times"/>
                <a:cs typeface="Times"/>
              </a:rPr>
              <a:t>How </a:t>
            </a:r>
            <a:r>
              <a:rPr kumimoji="1" lang="en-US" altLang="ja-JP" sz="2400" b="1" i="1" dirty="0" err="1" smtClean="0">
                <a:solidFill>
                  <a:srgbClr val="FF0000"/>
                </a:solidFill>
                <a:latin typeface="Times"/>
                <a:cs typeface="Times"/>
              </a:rPr>
              <a:t>ρλ</a:t>
            </a:r>
            <a:r>
              <a:rPr kumimoji="1" lang="en-US" altLang="ja-JP" sz="2400" b="1" i="1" dirty="0" smtClean="0">
                <a:solidFill>
                  <a:srgbClr val="FF0000"/>
                </a:solidFill>
                <a:latin typeface="Times"/>
                <a:cs typeface="Times"/>
              </a:rPr>
              <a:t> modes </a:t>
            </a:r>
            <a:r>
              <a:rPr lang="en-US" altLang="ja-JP" sz="2400" i="1" dirty="0" smtClean="0">
                <a:solidFill>
                  <a:srgbClr val="0000FF"/>
                </a:solidFill>
                <a:latin typeface="Times"/>
                <a:cs typeface="Times"/>
              </a:rPr>
              <a:t>appear in </a:t>
            </a:r>
            <a:r>
              <a:rPr kumimoji="1" lang="en-US" altLang="ja-JP" sz="2400" i="1" dirty="0" smtClean="0">
                <a:solidFill>
                  <a:srgbClr val="0000FF"/>
                </a:solidFill>
                <a:latin typeface="Times"/>
                <a:cs typeface="Times"/>
              </a:rPr>
              <a:t>the spectrum</a:t>
            </a:r>
            <a:endParaRPr kumimoji="1" lang="en-US" altLang="ja-JP" sz="2800" i="1" dirty="0" smtClean="0">
              <a:solidFill>
                <a:srgbClr val="0000FF"/>
              </a:solidFill>
              <a:latin typeface="Times"/>
              <a:cs typeface="Times"/>
            </a:endParaRPr>
          </a:p>
          <a:p>
            <a:r>
              <a:rPr lang="en-US" altLang="ja-JP" sz="2800" dirty="0" smtClean="0">
                <a:latin typeface="Times"/>
                <a:cs typeface="Times"/>
              </a:rPr>
              <a:t>3.  </a:t>
            </a:r>
            <a:r>
              <a:rPr lang="en-US" altLang="ja-JP" sz="2800" dirty="0">
                <a:latin typeface="Times"/>
                <a:cs typeface="Times"/>
              </a:rPr>
              <a:t>C</a:t>
            </a:r>
            <a:r>
              <a:rPr lang="en-US" altLang="ja-JP" sz="2800" dirty="0" smtClean="0">
                <a:latin typeface="Times"/>
                <a:cs typeface="Times"/>
              </a:rPr>
              <a:t>harmed baryon productions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61863" y="5402017"/>
            <a:ext cx="5234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>
                <a:solidFill>
                  <a:srgbClr val="0000FF"/>
                </a:solidFill>
                <a:latin typeface="Times"/>
                <a:cs typeface="Times"/>
              </a:rPr>
              <a:t>Baryons </a:t>
            </a:r>
            <a:r>
              <a:rPr lang="en-US" altLang="ja-JP" sz="2800" i="1" dirty="0" smtClean="0">
                <a:solidFill>
                  <a:srgbClr val="0000FF"/>
                </a:solidFill>
                <a:latin typeface="Times"/>
                <a:cs typeface="Times"/>
              </a:rPr>
              <a:t>with </a:t>
            </a:r>
            <a:r>
              <a:rPr lang="en-US" altLang="ja-JP" sz="2800" i="1" dirty="0" smtClean="0">
                <a:solidFill>
                  <a:srgbClr val="FF0000"/>
                </a:solidFill>
                <a:latin typeface="Times"/>
                <a:cs typeface="Times"/>
              </a:rPr>
              <a:t>heavy quark(s) </a:t>
            </a:r>
            <a:r>
              <a:rPr lang="en-US" altLang="ja-JP" sz="2800" i="1" dirty="0" smtClean="0">
                <a:solidFill>
                  <a:srgbClr val="0000FF"/>
                </a:solidFill>
                <a:latin typeface="Times"/>
                <a:cs typeface="Times"/>
              </a:rPr>
              <a:t>may </a:t>
            </a:r>
          </a:p>
          <a:p>
            <a:r>
              <a:rPr lang="en-US" altLang="ja-JP" sz="2800" i="1" dirty="0" smtClean="0">
                <a:solidFill>
                  <a:srgbClr val="0000FF"/>
                </a:solidFill>
                <a:latin typeface="Times"/>
                <a:cs typeface="Times"/>
              </a:rPr>
              <a:t>disentangle </a:t>
            </a:r>
            <a:r>
              <a:rPr lang="en-US" altLang="ja-JP" sz="2800" i="1" dirty="0" smtClean="0">
                <a:solidFill>
                  <a:srgbClr val="FF0000"/>
                </a:solidFill>
                <a:latin typeface="Times"/>
                <a:cs typeface="Times"/>
              </a:rPr>
              <a:t>light quark dynamics</a:t>
            </a:r>
            <a:endParaRPr kumimoji="1" lang="ja-JP" altLang="en-US" sz="2800" i="1" dirty="0" smtClean="0">
              <a:solidFill>
                <a:srgbClr val="FF0000"/>
              </a:solidFill>
              <a:latin typeface="Times"/>
              <a:cs typeface="Times"/>
            </a:endParaRPr>
          </a:p>
        </p:txBody>
      </p:sp>
      <p:grpSp>
        <p:nvGrpSpPr>
          <p:cNvPr id="9" name="図形グループ 8"/>
          <p:cNvGrpSpPr/>
          <p:nvPr/>
        </p:nvGrpSpPr>
        <p:grpSpPr>
          <a:xfrm>
            <a:off x="6492185" y="5046409"/>
            <a:ext cx="1603095" cy="1528397"/>
            <a:chOff x="763128" y="2809546"/>
            <a:chExt cx="1749808" cy="1671332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763128" y="2843434"/>
              <a:ext cx="1749808" cy="1637444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1439798" y="3925305"/>
              <a:ext cx="368199" cy="3681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1844273" y="3094449"/>
              <a:ext cx="214169" cy="22906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C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137338" y="3120062"/>
              <a:ext cx="209356" cy="209356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rgbClr val="00804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cxnSp>
          <p:nvCxnSpPr>
            <p:cNvPr id="14" name="直線矢印コネクタ 13"/>
            <p:cNvCxnSpPr/>
            <p:nvPr/>
          </p:nvCxnSpPr>
          <p:spPr>
            <a:xfrm>
              <a:off x="1342111" y="3203525"/>
              <a:ext cx="606113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 flipH="1" flipV="1">
              <a:off x="1616305" y="3261246"/>
              <a:ext cx="8087" cy="80176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" name="オブジェクト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4397714"/>
                </p:ext>
              </p:extLst>
            </p:nvPr>
          </p:nvGraphicFramePr>
          <p:xfrm>
            <a:off x="1658045" y="3494070"/>
            <a:ext cx="260667" cy="3330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105" name="数式" r:id="rId3" imgW="228600" imgH="292100" progId="Equation.DSMT4">
                    <p:embed/>
                  </p:oleObj>
                </mc:Choice>
                <mc:Fallback>
                  <p:oleObj name="数式" r:id="rId3" imgW="228600" imgH="292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658045" y="3494070"/>
                          <a:ext cx="260667" cy="3330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オブジェクト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8370526"/>
                </p:ext>
              </p:extLst>
            </p:nvPr>
          </p:nvGraphicFramePr>
          <p:xfrm>
            <a:off x="1456007" y="2809546"/>
            <a:ext cx="260666" cy="318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106" name="数式" r:id="rId5" imgW="228600" imgH="279400" progId="Equation.DSMT4">
                    <p:embed/>
                  </p:oleObj>
                </mc:Choice>
                <mc:Fallback>
                  <p:oleObj name="数式" r:id="rId5" imgW="228600" imgH="279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456007" y="2809546"/>
                          <a:ext cx="260666" cy="31859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テキスト ボックス 17"/>
          <p:cNvSpPr txBox="1"/>
          <p:nvPr/>
        </p:nvSpPr>
        <p:spPr>
          <a:xfrm>
            <a:off x="892416" y="2861575"/>
            <a:ext cx="7596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8000"/>
                </a:solidFill>
                <a:latin typeface="Times"/>
                <a:cs typeface="Times"/>
              </a:rPr>
              <a:t>W</a:t>
            </a:r>
            <a:r>
              <a:rPr kumimoji="1" lang="en-US" altLang="ja-JP" sz="2400" dirty="0" smtClean="0">
                <a:solidFill>
                  <a:srgbClr val="008000"/>
                </a:solidFill>
                <a:latin typeface="Times"/>
                <a:cs typeface="Times"/>
              </a:rPr>
              <a:t>ith </a:t>
            </a:r>
            <a:r>
              <a:rPr kumimoji="1" lang="en-US" altLang="ja-JP" sz="2400" dirty="0" err="1" smtClean="0">
                <a:solidFill>
                  <a:srgbClr val="008000"/>
                </a:solidFill>
                <a:latin typeface="Times"/>
                <a:cs typeface="Times"/>
              </a:rPr>
              <a:t>Noumi</a:t>
            </a:r>
            <a:r>
              <a:rPr kumimoji="1" lang="en-US" altLang="ja-JP" sz="2400" dirty="0" smtClean="0">
                <a:solidFill>
                  <a:srgbClr val="008000"/>
                </a:solidFill>
                <a:latin typeface="Times"/>
                <a:cs typeface="Times"/>
              </a:rPr>
              <a:t>, </a:t>
            </a:r>
            <a:r>
              <a:rPr kumimoji="1" lang="en-US" altLang="ja-JP" sz="2400" dirty="0" err="1" smtClean="0">
                <a:solidFill>
                  <a:srgbClr val="008000"/>
                </a:solidFill>
                <a:latin typeface="Times"/>
                <a:cs typeface="Times"/>
              </a:rPr>
              <a:t>Shirotori</a:t>
            </a:r>
            <a:r>
              <a:rPr kumimoji="1" lang="en-US" altLang="ja-JP" sz="2400" dirty="0" smtClean="0">
                <a:solidFill>
                  <a:srgbClr val="008000"/>
                </a:solidFill>
                <a:latin typeface="Times"/>
                <a:cs typeface="Times"/>
              </a:rPr>
              <a:t>, Kim, </a:t>
            </a:r>
            <a:r>
              <a:rPr kumimoji="1" lang="en-US" altLang="ja-JP" sz="2400" dirty="0" err="1" smtClean="0">
                <a:solidFill>
                  <a:srgbClr val="008000"/>
                </a:solidFill>
                <a:latin typeface="Times"/>
                <a:cs typeface="Times"/>
              </a:rPr>
              <a:t>Sadato</a:t>
            </a:r>
            <a:r>
              <a:rPr kumimoji="1" lang="en-US" altLang="ja-JP" sz="2400" dirty="0" smtClean="0">
                <a:solidFill>
                  <a:srgbClr val="008000"/>
                </a:solidFill>
                <a:latin typeface="Times"/>
                <a:cs typeface="Times"/>
              </a:rPr>
              <a:t>, Yoshida, Oka, </a:t>
            </a:r>
            <a:r>
              <a:rPr kumimoji="1" lang="en-US" altLang="ja-JP" sz="2400" dirty="0" err="1" smtClean="0">
                <a:solidFill>
                  <a:srgbClr val="008000"/>
                </a:solidFill>
                <a:latin typeface="Times"/>
                <a:cs typeface="Times"/>
              </a:rPr>
              <a:t>Hiyama</a:t>
            </a:r>
            <a:endParaRPr kumimoji="1" lang="en-US" altLang="ja-JP" sz="2400" dirty="0" smtClean="0">
              <a:solidFill>
                <a:srgbClr val="0080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04975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165564"/>
            <a:ext cx="3520275" cy="926636"/>
          </a:xfrm>
        </p:spPr>
        <p:txBody>
          <a:bodyPr>
            <a:normAutofit/>
          </a:bodyPr>
          <a:lstStyle/>
          <a:p>
            <a:r>
              <a:rPr kumimoji="1" lang="en-US" altLang="ja-JP" sz="3600" dirty="0" err="1" smtClean="0"/>
              <a:t>qqQ</a:t>
            </a:r>
            <a:r>
              <a:rPr kumimoji="1" lang="en-US" altLang="ja-JP" sz="3600" dirty="0" smtClean="0"/>
              <a:t> systems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JPARC workshop at Tokai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77465" y="344847"/>
            <a:ext cx="5044971" cy="1200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Times"/>
                <a:cs typeface="Times"/>
              </a:rPr>
              <a:t>Quark model calculation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  <a:latin typeface="Times"/>
                <a:cs typeface="Times"/>
              </a:rPr>
              <a:t>with spin-spin interaction</a:t>
            </a:r>
            <a:r>
              <a:rPr lang="en-US" altLang="ja-JP" sz="2400" dirty="0" smtClean="0">
                <a:latin typeface="Times"/>
                <a:cs typeface="Times"/>
              </a:rPr>
              <a:t>:  </a:t>
            </a:r>
          </a:p>
          <a:p>
            <a:r>
              <a:rPr lang="en-US" altLang="ja-JP" sz="2400" dirty="0" smtClean="0">
                <a:latin typeface="Times"/>
                <a:cs typeface="Times"/>
              </a:rPr>
              <a:t>Yoshida, </a:t>
            </a:r>
            <a:r>
              <a:rPr lang="en-US" altLang="ja-JP" sz="2400" dirty="0" err="1" smtClean="0">
                <a:latin typeface="Times"/>
                <a:cs typeface="Times"/>
              </a:rPr>
              <a:t>Sadato</a:t>
            </a:r>
            <a:r>
              <a:rPr lang="en-US" altLang="ja-JP" sz="2400" dirty="0" smtClean="0">
                <a:latin typeface="Times"/>
                <a:cs typeface="Times"/>
              </a:rPr>
              <a:t>, </a:t>
            </a:r>
            <a:r>
              <a:rPr lang="en-US" altLang="ja-JP" sz="2400" dirty="0" err="1" smtClean="0">
                <a:latin typeface="Times"/>
                <a:cs typeface="Times"/>
              </a:rPr>
              <a:t>Hiyama</a:t>
            </a:r>
            <a:r>
              <a:rPr lang="en-US" altLang="ja-JP" sz="2400" dirty="0" smtClean="0">
                <a:latin typeface="Times"/>
                <a:cs typeface="Times"/>
              </a:rPr>
              <a:t>, Oka, </a:t>
            </a:r>
            <a:r>
              <a:rPr lang="en-US" altLang="ja-JP" sz="2400" dirty="0" err="1" smtClean="0">
                <a:latin typeface="Times"/>
                <a:cs typeface="Times"/>
              </a:rPr>
              <a:t>Hosaka</a:t>
            </a:r>
            <a:endParaRPr kumimoji="1" lang="ja-JP" altLang="en-US" sz="2400" dirty="0" smtClean="0">
              <a:latin typeface="Times"/>
              <a:cs typeface="Time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35420" y="2091377"/>
            <a:ext cx="3877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"/>
                <a:cs typeface="Times"/>
              </a:rPr>
              <a:t>Quark model </a:t>
            </a:r>
            <a:r>
              <a:rPr kumimoji="1" lang="en-US" altLang="ja-JP" sz="2800" dirty="0" err="1" smtClean="0">
                <a:latin typeface="Times"/>
                <a:cs typeface="Times"/>
              </a:rPr>
              <a:t>hamiltonian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625180"/>
              </p:ext>
            </p:extLst>
          </p:nvPr>
        </p:nvGraphicFramePr>
        <p:xfrm>
          <a:off x="779463" y="2539527"/>
          <a:ext cx="7726362" cy="175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30" name="数式" r:id="rId3" imgW="6197600" imgH="1409700" progId="Equation.DSMT4">
                  <p:embed/>
                </p:oleObj>
              </mc:Choice>
              <mc:Fallback>
                <p:oleObj name="数式" r:id="rId3" imgW="6197600" imgH="140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9463" y="2539527"/>
                        <a:ext cx="7726362" cy="175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テキスト ボックス 21"/>
          <p:cNvSpPr txBox="1"/>
          <p:nvPr/>
        </p:nvSpPr>
        <p:spPr>
          <a:xfrm>
            <a:off x="1157666" y="4228312"/>
            <a:ext cx="6278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"/>
                <a:cs typeface="Times"/>
              </a:rPr>
              <a:t>Solved by the Gaussian expansion method 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9206" y="5464705"/>
            <a:ext cx="767635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  <a:latin typeface="Times"/>
                <a:cs typeface="Times"/>
              </a:rPr>
              <a:t>See how systems change as </a:t>
            </a:r>
            <a:r>
              <a:rPr kumimoji="1" lang="en-US" altLang="ja-JP" sz="3600" i="1" dirty="0" smtClean="0">
                <a:solidFill>
                  <a:srgbClr val="FF0000"/>
                </a:solidFill>
                <a:latin typeface="Times"/>
                <a:cs typeface="Times"/>
              </a:rPr>
              <a:t>M</a:t>
            </a:r>
            <a:r>
              <a:rPr kumimoji="1" lang="en-US" altLang="ja-JP" sz="3600" i="1" baseline="-25000" dirty="0" smtClean="0">
                <a:solidFill>
                  <a:srgbClr val="FF0000"/>
                </a:solidFill>
                <a:latin typeface="Times"/>
                <a:cs typeface="Times"/>
              </a:rPr>
              <a:t>Q</a:t>
            </a:r>
            <a:r>
              <a:rPr kumimoji="1" lang="en-US" altLang="ja-JP" sz="3600" dirty="0" smtClean="0">
                <a:solidFill>
                  <a:srgbClr val="FF0000"/>
                </a:solidFill>
                <a:latin typeface="Times"/>
                <a:cs typeface="Times"/>
              </a:rPr>
              <a:t> is </a:t>
            </a:r>
            <a:r>
              <a:rPr lang="en-US" altLang="ja-JP" sz="3600" dirty="0" smtClean="0">
                <a:solidFill>
                  <a:srgbClr val="FF0000"/>
                </a:solidFill>
                <a:latin typeface="Times"/>
                <a:cs typeface="Times"/>
              </a:rPr>
              <a:t>varied</a:t>
            </a:r>
            <a:endParaRPr kumimoji="1" lang="ja-JP" altLang="en-US" sz="3600" dirty="0" smtClean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84200" y="2044700"/>
            <a:ext cx="8153400" cy="284480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554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US" altLang="ja-JP" dirty="0" smtClean="0"/>
              <a:t>Excitation spectrum</a:t>
            </a:r>
            <a:endParaRPr kumimoji="1" lang="ja-JP" altLang="en-US" dirty="0"/>
          </a:p>
        </p:txBody>
      </p:sp>
      <p:cxnSp>
        <p:nvCxnSpPr>
          <p:cNvPr id="52" name="直線コネクタ 51"/>
          <p:cNvCxnSpPr/>
          <p:nvPr/>
        </p:nvCxnSpPr>
        <p:spPr>
          <a:xfrm>
            <a:off x="755704" y="5917342"/>
            <a:ext cx="115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755704" y="5558898"/>
            <a:ext cx="1152000" cy="0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755704" y="4477182"/>
            <a:ext cx="1152000" cy="0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755704" y="3757102"/>
            <a:ext cx="11520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755704" y="2316942"/>
            <a:ext cx="1152000" cy="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755704" y="3381663"/>
            <a:ext cx="1152000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755704" y="3469070"/>
            <a:ext cx="1152000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755576" y="2028910"/>
            <a:ext cx="11520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774216" y="3179653"/>
            <a:ext cx="1152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/>
          <p:nvPr/>
        </p:nvSpPr>
        <p:spPr>
          <a:xfrm>
            <a:off x="685762" y="5197262"/>
            <a:ext cx="8467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/>
              <a:t>Σ</a:t>
            </a:r>
            <a:r>
              <a:rPr lang="en-US" altLang="ja-JP" b="1" dirty="0" smtClean="0"/>
              <a:t>(1/2</a:t>
            </a:r>
            <a:r>
              <a:rPr lang="en-US" altLang="ja-JP" b="1" baseline="30000" dirty="0"/>
              <a:t>+</a:t>
            </a:r>
            <a:r>
              <a:rPr lang="en-US" altLang="ja-JP" b="1" dirty="0"/>
              <a:t>) </a:t>
            </a:r>
            <a:endParaRPr lang="ja-JP" altLang="en-US" b="1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683568" y="5953647"/>
            <a:ext cx="87536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/>
              <a:t>Λ</a:t>
            </a:r>
            <a:r>
              <a:rPr lang="en-US" altLang="ja-JP" b="1" dirty="0" smtClean="0"/>
              <a:t>(1/2</a:t>
            </a:r>
            <a:r>
              <a:rPr lang="en-US" altLang="ja-JP" b="1" baseline="30000" dirty="0"/>
              <a:t>+</a:t>
            </a:r>
            <a:r>
              <a:rPr lang="en-US" altLang="ja-JP" b="1" dirty="0"/>
              <a:t>)</a:t>
            </a:r>
            <a:endParaRPr lang="ja-JP" altLang="en-US" b="1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86150" y="4104025"/>
            <a:ext cx="8467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/>
              <a:t>Σ</a:t>
            </a:r>
            <a:r>
              <a:rPr lang="en-US" altLang="ja-JP" b="1" dirty="0" smtClean="0"/>
              <a:t>(3/2</a:t>
            </a:r>
            <a:r>
              <a:rPr lang="en-US" altLang="ja-JP" b="1" baseline="30000" dirty="0"/>
              <a:t>+</a:t>
            </a:r>
            <a:r>
              <a:rPr lang="en-US" altLang="ja-JP" b="1" dirty="0"/>
              <a:t>) </a:t>
            </a:r>
            <a:endParaRPr lang="ja-JP" altLang="en-US" b="1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683568" y="3789040"/>
            <a:ext cx="13974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chemeClr val="tx2"/>
                </a:solidFill>
              </a:rPr>
              <a:t>Λ</a:t>
            </a:r>
            <a:r>
              <a:rPr lang="en-US" altLang="ja-JP" b="1" dirty="0" smtClean="0">
                <a:solidFill>
                  <a:schemeClr val="tx2"/>
                </a:solidFill>
              </a:rPr>
              <a:t>(1/2</a:t>
            </a:r>
            <a:r>
              <a:rPr lang="en-US" altLang="ja-JP" b="1" baseline="30000" dirty="0" smtClean="0">
                <a:solidFill>
                  <a:schemeClr val="tx2"/>
                </a:solidFill>
                <a:latin typeface="Symbol" panose="05050102010706020507" pitchFamily="18" charset="2"/>
              </a:rPr>
              <a:t>-</a:t>
            </a:r>
            <a:r>
              <a:rPr lang="en-US" altLang="ja-JP" b="1" dirty="0" smtClean="0">
                <a:solidFill>
                  <a:schemeClr val="tx2"/>
                </a:solidFill>
              </a:rPr>
              <a:t>, 3/2</a:t>
            </a:r>
            <a:r>
              <a:rPr lang="en-US" altLang="ja-JP" b="1" baseline="30000" dirty="0" smtClean="0">
                <a:solidFill>
                  <a:schemeClr val="tx2"/>
                </a:solidFill>
                <a:latin typeface="Symbol" panose="05050102010706020507" pitchFamily="18" charset="2"/>
              </a:rPr>
              <a:t>-</a:t>
            </a:r>
            <a:r>
              <a:rPr lang="en-US" altLang="ja-JP" b="1" dirty="0" smtClean="0">
                <a:solidFill>
                  <a:schemeClr val="tx2"/>
                </a:solidFill>
              </a:rPr>
              <a:t>)</a:t>
            </a:r>
            <a:endParaRPr lang="ja-JP" altLang="en-US" b="1" dirty="0">
              <a:solidFill>
                <a:schemeClr val="tx2"/>
              </a:solidFill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32040" y="2939753"/>
            <a:ext cx="3257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rgbClr val="FF0000"/>
                </a:solidFill>
              </a:rPr>
              <a:t>Λ</a:t>
            </a:r>
            <a:endParaRPr lang="en-US" altLang="ja-JP" b="1" dirty="0" smtClean="0">
              <a:solidFill>
                <a:srgbClr val="FF0000"/>
              </a:solidFill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432040" y="3202525"/>
            <a:ext cx="29309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chemeClr val="tx2"/>
                </a:solidFill>
              </a:rPr>
              <a:t>Σ</a:t>
            </a:r>
            <a:endParaRPr lang="en-US" altLang="ja-JP" b="1" dirty="0" smtClean="0">
              <a:solidFill>
                <a:schemeClr val="tx2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432040" y="3370395"/>
            <a:ext cx="33855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Σ</a:t>
            </a:r>
            <a:endParaRPr lang="en-US" altLang="ja-JP" b="1" dirty="0" smtClean="0">
              <a:solidFill>
                <a:srgbClr val="FF0000"/>
              </a:solidFill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412804" y="2092820"/>
            <a:ext cx="29309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chemeClr val="tx2"/>
                </a:solidFill>
              </a:rPr>
              <a:t>Σ</a:t>
            </a:r>
            <a:endParaRPr lang="ja-JP" altLang="en-US" b="1" dirty="0">
              <a:solidFill>
                <a:schemeClr val="tx2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412804" y="1821556"/>
            <a:ext cx="3257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rgbClr val="FF0000"/>
                </a:solidFill>
              </a:rPr>
              <a:t>Λ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505759" y="1412776"/>
            <a:ext cx="146160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Hyperons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kumimoji="1" lang="ja-JP" altLang="en-US" smtClean="0"/>
              <a:t>11</a:t>
            </a:fld>
            <a:endParaRPr kumimoji="1" lang="ja-JP" altLang="en-US"/>
          </a:p>
        </p:txBody>
      </p:sp>
      <p:cxnSp>
        <p:nvCxnSpPr>
          <p:cNvPr id="72" name="直線コネクタ 71"/>
          <p:cNvCxnSpPr/>
          <p:nvPr/>
        </p:nvCxnSpPr>
        <p:spPr>
          <a:xfrm>
            <a:off x="7281828" y="5917342"/>
            <a:ext cx="115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7281828" y="5054842"/>
            <a:ext cx="1152000" cy="0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7281828" y="4765214"/>
            <a:ext cx="1152000" cy="0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7281828" y="4260115"/>
            <a:ext cx="11520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>
            <a:off x="7281828" y="3108805"/>
            <a:ext cx="1152000" cy="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>
            <a:off x="7281828" y="3381663"/>
            <a:ext cx="1152000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7281828" y="3469070"/>
            <a:ext cx="1152000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7281700" y="2316942"/>
            <a:ext cx="11520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7281828" y="2654375"/>
            <a:ext cx="1152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テキスト ボックス 89"/>
          <p:cNvSpPr txBox="1"/>
          <p:nvPr/>
        </p:nvSpPr>
        <p:spPr>
          <a:xfrm>
            <a:off x="6482556" y="1403484"/>
            <a:ext cx="257008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Charmed </a:t>
            </a:r>
            <a:r>
              <a:rPr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baryons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7281700" y="5074732"/>
            <a:ext cx="9111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/>
              <a:t>Σ</a:t>
            </a:r>
            <a:r>
              <a:rPr lang="en-US" altLang="ja-JP" b="1" baseline="-25000" dirty="0" err="1" smtClean="0"/>
              <a:t>c</a:t>
            </a:r>
            <a:r>
              <a:rPr lang="en-US" altLang="ja-JP" b="1" dirty="0"/>
              <a:t>(1/2</a:t>
            </a:r>
            <a:r>
              <a:rPr lang="en-US" altLang="ja-JP" b="1" baseline="30000" dirty="0"/>
              <a:t>+</a:t>
            </a:r>
            <a:r>
              <a:rPr lang="en-US" altLang="ja-JP" b="1" dirty="0"/>
              <a:t>) </a:t>
            </a:r>
            <a:endParaRPr lang="ja-JP" altLang="en-US" b="1" dirty="0"/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7307348" y="5953647"/>
            <a:ext cx="93975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/>
              <a:t>Λ</a:t>
            </a:r>
            <a:r>
              <a:rPr lang="en-US" altLang="ja-JP" b="1" baseline="-25000" dirty="0" err="1" smtClean="0"/>
              <a:t>c</a:t>
            </a:r>
            <a:r>
              <a:rPr lang="en-US" altLang="ja-JP" b="1" dirty="0" smtClean="0"/>
              <a:t>(1/2</a:t>
            </a:r>
            <a:r>
              <a:rPr lang="en-US" altLang="ja-JP" b="1" baseline="30000" dirty="0"/>
              <a:t>+</a:t>
            </a:r>
            <a:r>
              <a:rPr lang="en-US" altLang="ja-JP" b="1" dirty="0"/>
              <a:t>)</a:t>
            </a:r>
            <a:endParaRPr lang="ja-JP" altLang="en-US" b="1" dirty="0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7281700" y="4405175"/>
            <a:ext cx="9111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/>
              <a:t>Σ</a:t>
            </a:r>
            <a:r>
              <a:rPr lang="en-US" altLang="ja-JP" b="1" baseline="-25000" dirty="0" err="1" smtClean="0"/>
              <a:t>c</a:t>
            </a:r>
            <a:r>
              <a:rPr lang="en-US" altLang="ja-JP" b="1" dirty="0" smtClean="0"/>
              <a:t>(3/2</a:t>
            </a:r>
            <a:r>
              <a:rPr lang="en-US" altLang="ja-JP" b="1" baseline="30000" dirty="0"/>
              <a:t>+</a:t>
            </a:r>
            <a:r>
              <a:rPr lang="en-US" altLang="ja-JP" b="1" dirty="0"/>
              <a:t>) </a:t>
            </a:r>
            <a:endParaRPr lang="ja-JP" altLang="en-US" b="1" dirty="0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7281700" y="3866899"/>
            <a:ext cx="146187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chemeClr val="tx2"/>
                </a:solidFill>
              </a:rPr>
              <a:t>Λ</a:t>
            </a:r>
            <a:r>
              <a:rPr lang="en-US" altLang="ja-JP" b="1" baseline="-25000" dirty="0" err="1" smtClean="0">
                <a:solidFill>
                  <a:schemeClr val="tx2"/>
                </a:solidFill>
              </a:rPr>
              <a:t>c</a:t>
            </a:r>
            <a:r>
              <a:rPr lang="en-US" altLang="ja-JP" b="1" dirty="0" smtClean="0">
                <a:solidFill>
                  <a:schemeClr val="tx2"/>
                </a:solidFill>
              </a:rPr>
              <a:t>(1/2</a:t>
            </a:r>
            <a:r>
              <a:rPr lang="en-US" altLang="ja-JP" b="1" baseline="30000" dirty="0" smtClean="0">
                <a:solidFill>
                  <a:schemeClr val="tx2"/>
                </a:solidFill>
                <a:latin typeface="Symbol" panose="05050102010706020507" pitchFamily="18" charset="2"/>
              </a:rPr>
              <a:t>-</a:t>
            </a:r>
            <a:r>
              <a:rPr lang="en-US" altLang="ja-JP" b="1" dirty="0" smtClean="0">
                <a:solidFill>
                  <a:schemeClr val="tx2"/>
                </a:solidFill>
              </a:rPr>
              <a:t>, 3/2</a:t>
            </a:r>
            <a:r>
              <a:rPr lang="en-US" altLang="ja-JP" b="1" baseline="30000" dirty="0" smtClean="0">
                <a:solidFill>
                  <a:schemeClr val="tx2"/>
                </a:solidFill>
                <a:latin typeface="Symbol" panose="05050102010706020507" pitchFamily="18" charset="2"/>
              </a:rPr>
              <a:t>-</a:t>
            </a:r>
            <a:r>
              <a:rPr lang="en-US" altLang="ja-JP" b="1" dirty="0" smtClean="0">
                <a:solidFill>
                  <a:schemeClr val="tx2"/>
                </a:solidFill>
              </a:rPr>
              <a:t>)</a:t>
            </a:r>
            <a:endParaRPr lang="ja-JP" altLang="en-US" b="1" dirty="0">
              <a:solidFill>
                <a:schemeClr val="tx2"/>
              </a:solidFill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8477232" y="2100918"/>
            <a:ext cx="38611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rgbClr val="FF0000"/>
                </a:solidFill>
              </a:rPr>
              <a:t>Λ</a:t>
            </a:r>
            <a:r>
              <a:rPr lang="en-US" altLang="ja-JP" b="1" baseline="-25000" dirty="0" err="1" smtClean="0">
                <a:solidFill>
                  <a:srgbClr val="FF0000"/>
                </a:solidFill>
              </a:rPr>
              <a:t>c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8486337" y="3131323"/>
            <a:ext cx="37669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 err="1" smtClean="0">
                <a:solidFill>
                  <a:schemeClr val="tx2"/>
                </a:solidFill>
              </a:rPr>
              <a:t>Σ</a:t>
            </a:r>
            <a:r>
              <a:rPr lang="en-US" altLang="ja-JP" sz="2000" b="1" baseline="-25000" dirty="0" err="1" smtClean="0">
                <a:solidFill>
                  <a:schemeClr val="tx2"/>
                </a:solidFill>
              </a:rPr>
              <a:t>c</a:t>
            </a:r>
            <a:endParaRPr lang="en-US" altLang="ja-JP" sz="1600" b="1" dirty="0" smtClean="0">
              <a:solidFill>
                <a:schemeClr val="tx2"/>
              </a:solidFill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8477232" y="2456518"/>
            <a:ext cx="38611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rgbClr val="FF0000"/>
                </a:solidFill>
              </a:rPr>
              <a:t>Λ</a:t>
            </a:r>
            <a:r>
              <a:rPr lang="en-US" altLang="ja-JP" b="1" baseline="-25000" dirty="0" err="1" smtClean="0">
                <a:solidFill>
                  <a:srgbClr val="FF0000"/>
                </a:solidFill>
              </a:rPr>
              <a:t>c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8486337" y="3347223"/>
            <a:ext cx="37669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 err="1" smtClean="0">
                <a:solidFill>
                  <a:schemeClr val="tx2"/>
                </a:solidFill>
              </a:rPr>
              <a:t>Σ</a:t>
            </a:r>
            <a:r>
              <a:rPr lang="en-US" altLang="ja-JP" sz="2000" b="1" baseline="-25000" dirty="0" err="1" smtClean="0">
                <a:solidFill>
                  <a:schemeClr val="tx2"/>
                </a:solidFill>
              </a:rPr>
              <a:t>c</a:t>
            </a:r>
            <a:endParaRPr lang="en-US" altLang="ja-JP" sz="1600" b="1" dirty="0" smtClean="0">
              <a:solidFill>
                <a:schemeClr val="tx2"/>
              </a:solidFill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8486337" y="2864623"/>
            <a:ext cx="37669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 err="1" smtClean="0">
                <a:solidFill>
                  <a:schemeClr val="tx2"/>
                </a:solidFill>
              </a:rPr>
              <a:t>Σ</a:t>
            </a:r>
            <a:r>
              <a:rPr lang="en-US" altLang="ja-JP" sz="2000" b="1" baseline="-25000" dirty="0" err="1" smtClean="0">
                <a:solidFill>
                  <a:schemeClr val="tx2"/>
                </a:solidFill>
              </a:rPr>
              <a:t>c</a:t>
            </a:r>
            <a:endParaRPr lang="en-US" altLang="ja-JP" sz="1600" b="1" dirty="0" smtClean="0">
              <a:solidFill>
                <a:schemeClr val="tx2"/>
              </a:solidFill>
            </a:endParaRPr>
          </a:p>
        </p:txBody>
      </p:sp>
      <p:sp>
        <p:nvSpPr>
          <p:cNvPr id="10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06860" y="853604"/>
            <a:ext cx="7008440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smtClean="0"/>
              <a:t>L=1 excited states: </a:t>
            </a:r>
            <a:r>
              <a:rPr lang="en-US" altLang="ja-JP" dirty="0" smtClean="0">
                <a:solidFill>
                  <a:schemeClr val="tx2"/>
                </a:solidFill>
              </a:rPr>
              <a:t>spin-spin interaction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JPARC workshop at Tokai</a:t>
            </a:r>
            <a:endParaRPr kumimoji="1" lang="ja-JP" altLang="en-US"/>
          </a:p>
        </p:txBody>
      </p:sp>
      <p:sp>
        <p:nvSpPr>
          <p:cNvPr id="45" name="右中かっこ 44"/>
          <p:cNvSpPr/>
          <p:nvPr/>
        </p:nvSpPr>
        <p:spPr>
          <a:xfrm>
            <a:off x="2066935" y="4432951"/>
            <a:ext cx="261478" cy="1593872"/>
          </a:xfrm>
          <a:prstGeom prst="rightBrace">
            <a:avLst>
              <a:gd name="adj1" fmla="val 40478"/>
              <a:gd name="adj2" fmla="val 50000"/>
            </a:avLst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右中かっこ 45"/>
          <p:cNvSpPr/>
          <p:nvPr/>
        </p:nvSpPr>
        <p:spPr>
          <a:xfrm>
            <a:off x="2082371" y="1892721"/>
            <a:ext cx="258495" cy="2032670"/>
          </a:xfrm>
          <a:prstGeom prst="rightBrace">
            <a:avLst>
              <a:gd name="adj1" fmla="val 40478"/>
              <a:gd name="adj2" fmla="val 50000"/>
            </a:avLst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右中かっこ 46"/>
          <p:cNvSpPr/>
          <p:nvPr/>
        </p:nvSpPr>
        <p:spPr>
          <a:xfrm flipH="1">
            <a:off x="6838805" y="4672516"/>
            <a:ext cx="283397" cy="1316949"/>
          </a:xfrm>
          <a:prstGeom prst="rightBrace">
            <a:avLst>
              <a:gd name="adj1" fmla="val 40478"/>
              <a:gd name="adj2" fmla="val 50000"/>
            </a:avLst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右中かっこ 47"/>
          <p:cNvSpPr/>
          <p:nvPr/>
        </p:nvSpPr>
        <p:spPr>
          <a:xfrm flipH="1">
            <a:off x="6829336" y="2259781"/>
            <a:ext cx="267963" cy="1949032"/>
          </a:xfrm>
          <a:prstGeom prst="rightBrace">
            <a:avLst>
              <a:gd name="adj1" fmla="val 40478"/>
              <a:gd name="adj2" fmla="val 50000"/>
            </a:avLst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27247" y="5005749"/>
            <a:ext cx="399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"/>
                <a:cs typeface="Times"/>
                <a:sym typeface="Wingdings"/>
              </a:rPr>
              <a:t>  </a:t>
            </a:r>
            <a:r>
              <a:rPr kumimoji="1" lang="en-US" altLang="ja-JP" sz="2800" i="1" dirty="0" smtClean="0">
                <a:latin typeface="Times"/>
                <a:cs typeface="Times"/>
              </a:rPr>
              <a:t>l</a:t>
            </a:r>
            <a:r>
              <a:rPr kumimoji="1" lang="en-US" altLang="ja-JP" sz="2800" dirty="0" smtClean="0">
                <a:latin typeface="Times"/>
                <a:cs typeface="Times"/>
              </a:rPr>
              <a:t> = 0, ground states </a:t>
            </a:r>
            <a:r>
              <a:rPr kumimoji="1" lang="en-US" altLang="ja-JP" sz="2800" dirty="0" smtClean="0">
                <a:latin typeface="Times"/>
                <a:cs typeface="Times"/>
                <a:sym typeface="Wingdings"/>
              </a:rPr>
              <a:t>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680036" y="2891865"/>
            <a:ext cx="3922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"/>
                <a:cs typeface="Times"/>
                <a:sym typeface="Wingdings"/>
              </a:rPr>
              <a:t>  </a:t>
            </a:r>
            <a:r>
              <a:rPr kumimoji="1" lang="en-US" altLang="ja-JP" sz="2800" i="1" dirty="0" smtClean="0">
                <a:latin typeface="Times"/>
                <a:cs typeface="Times"/>
              </a:rPr>
              <a:t>l</a:t>
            </a:r>
            <a:r>
              <a:rPr kumimoji="1" lang="en-US" altLang="ja-JP" sz="2800" dirty="0" smtClean="0">
                <a:latin typeface="Times"/>
                <a:cs typeface="Times"/>
              </a:rPr>
              <a:t> = 1, excited states </a:t>
            </a:r>
            <a:r>
              <a:rPr kumimoji="1" lang="en-US" altLang="ja-JP" sz="2800" dirty="0" smtClean="0">
                <a:latin typeface="Times"/>
                <a:cs typeface="Times"/>
                <a:sym typeface="Wingdings"/>
              </a:rPr>
              <a:t>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493458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399235" y="1568967"/>
            <a:ext cx="3274718" cy="4308430"/>
          </a:xfrm>
          <a:prstGeom prst="rect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US" altLang="ja-JP" dirty="0" smtClean="0"/>
              <a:t>Excitation spectrum</a:t>
            </a:r>
            <a:endParaRPr kumimoji="1" lang="ja-JP" altLang="en-US" dirty="0"/>
          </a:p>
        </p:txBody>
      </p:sp>
      <p:cxnSp>
        <p:nvCxnSpPr>
          <p:cNvPr id="52" name="直線コネクタ 51"/>
          <p:cNvCxnSpPr/>
          <p:nvPr/>
        </p:nvCxnSpPr>
        <p:spPr>
          <a:xfrm>
            <a:off x="755704" y="5917342"/>
            <a:ext cx="115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755704" y="5558898"/>
            <a:ext cx="1152000" cy="0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755704" y="4477182"/>
            <a:ext cx="1152000" cy="0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755704" y="3757102"/>
            <a:ext cx="11520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755704" y="2316942"/>
            <a:ext cx="1152000" cy="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755704" y="3381663"/>
            <a:ext cx="1152000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755704" y="3469070"/>
            <a:ext cx="1152000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755576" y="2028910"/>
            <a:ext cx="11520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774216" y="3179653"/>
            <a:ext cx="1152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/>
          <p:nvPr/>
        </p:nvSpPr>
        <p:spPr>
          <a:xfrm>
            <a:off x="685762" y="5197262"/>
            <a:ext cx="8467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/>
              <a:t>Σ</a:t>
            </a:r>
            <a:r>
              <a:rPr lang="en-US" altLang="ja-JP" b="1" dirty="0" smtClean="0"/>
              <a:t>(1/2</a:t>
            </a:r>
            <a:r>
              <a:rPr lang="en-US" altLang="ja-JP" b="1" baseline="30000" dirty="0"/>
              <a:t>+</a:t>
            </a:r>
            <a:r>
              <a:rPr lang="en-US" altLang="ja-JP" b="1" dirty="0"/>
              <a:t>) </a:t>
            </a:r>
            <a:endParaRPr lang="ja-JP" altLang="en-US" b="1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683568" y="5953647"/>
            <a:ext cx="87536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/>
              <a:t>Λ</a:t>
            </a:r>
            <a:r>
              <a:rPr lang="en-US" altLang="ja-JP" b="1" dirty="0" smtClean="0"/>
              <a:t>(1/2</a:t>
            </a:r>
            <a:r>
              <a:rPr lang="en-US" altLang="ja-JP" b="1" baseline="30000" dirty="0"/>
              <a:t>+</a:t>
            </a:r>
            <a:r>
              <a:rPr lang="en-US" altLang="ja-JP" b="1" dirty="0"/>
              <a:t>)</a:t>
            </a:r>
            <a:endParaRPr lang="ja-JP" altLang="en-US" b="1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86150" y="4104025"/>
            <a:ext cx="8467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/>
              <a:t>Σ</a:t>
            </a:r>
            <a:r>
              <a:rPr lang="en-US" altLang="ja-JP" b="1" dirty="0" smtClean="0"/>
              <a:t>(3/2</a:t>
            </a:r>
            <a:r>
              <a:rPr lang="en-US" altLang="ja-JP" b="1" baseline="30000" dirty="0"/>
              <a:t>+</a:t>
            </a:r>
            <a:r>
              <a:rPr lang="en-US" altLang="ja-JP" b="1" dirty="0"/>
              <a:t>) </a:t>
            </a:r>
            <a:endParaRPr lang="ja-JP" altLang="en-US" b="1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683568" y="3789040"/>
            <a:ext cx="13974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chemeClr val="tx2"/>
                </a:solidFill>
              </a:rPr>
              <a:t>Λ</a:t>
            </a:r>
            <a:r>
              <a:rPr lang="en-US" altLang="ja-JP" b="1" dirty="0" smtClean="0">
                <a:solidFill>
                  <a:schemeClr val="tx2"/>
                </a:solidFill>
              </a:rPr>
              <a:t>(1/2</a:t>
            </a:r>
            <a:r>
              <a:rPr lang="en-US" altLang="ja-JP" b="1" baseline="30000" dirty="0" smtClean="0">
                <a:solidFill>
                  <a:schemeClr val="tx2"/>
                </a:solidFill>
                <a:latin typeface="Symbol" panose="05050102010706020507" pitchFamily="18" charset="2"/>
              </a:rPr>
              <a:t>-</a:t>
            </a:r>
            <a:r>
              <a:rPr lang="en-US" altLang="ja-JP" b="1" dirty="0" smtClean="0">
                <a:solidFill>
                  <a:schemeClr val="tx2"/>
                </a:solidFill>
              </a:rPr>
              <a:t>, 3/2</a:t>
            </a:r>
            <a:r>
              <a:rPr lang="en-US" altLang="ja-JP" b="1" baseline="30000" dirty="0" smtClean="0">
                <a:solidFill>
                  <a:schemeClr val="tx2"/>
                </a:solidFill>
                <a:latin typeface="Symbol" panose="05050102010706020507" pitchFamily="18" charset="2"/>
              </a:rPr>
              <a:t>-</a:t>
            </a:r>
            <a:r>
              <a:rPr lang="en-US" altLang="ja-JP" b="1" dirty="0" smtClean="0">
                <a:solidFill>
                  <a:schemeClr val="tx2"/>
                </a:solidFill>
              </a:rPr>
              <a:t>)</a:t>
            </a:r>
            <a:endParaRPr lang="ja-JP" altLang="en-US" b="1" dirty="0">
              <a:solidFill>
                <a:schemeClr val="tx2"/>
              </a:solidFill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32040" y="2939753"/>
            <a:ext cx="3257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rgbClr val="FF0000"/>
                </a:solidFill>
              </a:rPr>
              <a:t>Λ</a:t>
            </a:r>
            <a:endParaRPr lang="en-US" altLang="ja-JP" b="1" dirty="0" smtClean="0">
              <a:solidFill>
                <a:srgbClr val="FF0000"/>
              </a:solidFill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432040" y="3202525"/>
            <a:ext cx="29309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chemeClr val="tx2"/>
                </a:solidFill>
              </a:rPr>
              <a:t>Σ</a:t>
            </a:r>
            <a:endParaRPr lang="en-US" altLang="ja-JP" b="1" dirty="0" smtClean="0">
              <a:solidFill>
                <a:schemeClr val="tx2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432040" y="3370395"/>
            <a:ext cx="33855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Σ</a:t>
            </a:r>
            <a:endParaRPr lang="en-US" altLang="ja-JP" b="1" dirty="0" smtClean="0">
              <a:solidFill>
                <a:srgbClr val="FF0000"/>
              </a:solidFill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412804" y="2092820"/>
            <a:ext cx="29309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chemeClr val="tx2"/>
                </a:solidFill>
              </a:rPr>
              <a:t>Σ</a:t>
            </a:r>
            <a:endParaRPr lang="ja-JP" altLang="en-US" b="1" dirty="0">
              <a:solidFill>
                <a:schemeClr val="tx2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412804" y="1821556"/>
            <a:ext cx="3257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rgbClr val="FF0000"/>
                </a:solidFill>
              </a:rPr>
              <a:t>Λ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505759" y="1412776"/>
            <a:ext cx="146160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Hyperons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kumimoji="1" lang="ja-JP" altLang="en-US" smtClean="0"/>
              <a:t>12</a:t>
            </a:fld>
            <a:endParaRPr kumimoji="1" lang="ja-JP" altLang="en-US"/>
          </a:p>
        </p:txBody>
      </p:sp>
      <p:cxnSp>
        <p:nvCxnSpPr>
          <p:cNvPr id="72" name="直線コネクタ 71"/>
          <p:cNvCxnSpPr/>
          <p:nvPr/>
        </p:nvCxnSpPr>
        <p:spPr>
          <a:xfrm>
            <a:off x="7281828" y="5917342"/>
            <a:ext cx="115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7281828" y="5054842"/>
            <a:ext cx="1152000" cy="0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7281828" y="4765214"/>
            <a:ext cx="1152000" cy="0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7281828" y="4260115"/>
            <a:ext cx="11520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>
            <a:off x="7281828" y="3108805"/>
            <a:ext cx="1152000" cy="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>
            <a:off x="7281828" y="3381663"/>
            <a:ext cx="1152000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7281828" y="3469070"/>
            <a:ext cx="1152000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7281700" y="2316942"/>
            <a:ext cx="11520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7281828" y="2654375"/>
            <a:ext cx="1152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テキスト ボックス 89"/>
          <p:cNvSpPr txBox="1"/>
          <p:nvPr/>
        </p:nvSpPr>
        <p:spPr>
          <a:xfrm>
            <a:off x="6482556" y="1403484"/>
            <a:ext cx="257008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Charmed </a:t>
            </a:r>
            <a:r>
              <a:rPr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baryons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7281700" y="5074732"/>
            <a:ext cx="9111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/>
              <a:t>Σ</a:t>
            </a:r>
            <a:r>
              <a:rPr lang="en-US" altLang="ja-JP" b="1" baseline="-25000" dirty="0" err="1" smtClean="0"/>
              <a:t>c</a:t>
            </a:r>
            <a:r>
              <a:rPr lang="en-US" altLang="ja-JP" b="1" dirty="0"/>
              <a:t>(1/2</a:t>
            </a:r>
            <a:r>
              <a:rPr lang="en-US" altLang="ja-JP" b="1" baseline="30000" dirty="0"/>
              <a:t>+</a:t>
            </a:r>
            <a:r>
              <a:rPr lang="en-US" altLang="ja-JP" b="1" dirty="0"/>
              <a:t>) </a:t>
            </a:r>
            <a:endParaRPr lang="ja-JP" altLang="en-US" b="1" dirty="0"/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7307348" y="5953647"/>
            <a:ext cx="93975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/>
              <a:t>Λ</a:t>
            </a:r>
            <a:r>
              <a:rPr lang="en-US" altLang="ja-JP" b="1" baseline="-25000" dirty="0" err="1" smtClean="0"/>
              <a:t>c</a:t>
            </a:r>
            <a:r>
              <a:rPr lang="en-US" altLang="ja-JP" b="1" dirty="0" smtClean="0"/>
              <a:t>(1/2</a:t>
            </a:r>
            <a:r>
              <a:rPr lang="en-US" altLang="ja-JP" b="1" baseline="30000" dirty="0"/>
              <a:t>+</a:t>
            </a:r>
            <a:r>
              <a:rPr lang="en-US" altLang="ja-JP" b="1" dirty="0"/>
              <a:t>)</a:t>
            </a:r>
            <a:endParaRPr lang="ja-JP" altLang="en-US" b="1" dirty="0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7281700" y="4405175"/>
            <a:ext cx="9111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/>
              <a:t>Σ</a:t>
            </a:r>
            <a:r>
              <a:rPr lang="en-US" altLang="ja-JP" b="1" baseline="-25000" dirty="0" err="1" smtClean="0"/>
              <a:t>c</a:t>
            </a:r>
            <a:r>
              <a:rPr lang="en-US" altLang="ja-JP" b="1" dirty="0" smtClean="0"/>
              <a:t>(3/2</a:t>
            </a:r>
            <a:r>
              <a:rPr lang="en-US" altLang="ja-JP" b="1" baseline="30000" dirty="0"/>
              <a:t>+</a:t>
            </a:r>
            <a:r>
              <a:rPr lang="en-US" altLang="ja-JP" b="1" dirty="0"/>
              <a:t>) </a:t>
            </a:r>
            <a:endParaRPr lang="ja-JP" altLang="en-US" b="1" dirty="0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7281700" y="3866899"/>
            <a:ext cx="146187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chemeClr val="tx2"/>
                </a:solidFill>
              </a:rPr>
              <a:t>Λ</a:t>
            </a:r>
            <a:r>
              <a:rPr lang="en-US" altLang="ja-JP" b="1" baseline="-25000" dirty="0" err="1" smtClean="0">
                <a:solidFill>
                  <a:schemeClr val="tx2"/>
                </a:solidFill>
              </a:rPr>
              <a:t>c</a:t>
            </a:r>
            <a:r>
              <a:rPr lang="en-US" altLang="ja-JP" b="1" dirty="0" smtClean="0">
                <a:solidFill>
                  <a:schemeClr val="tx2"/>
                </a:solidFill>
              </a:rPr>
              <a:t>(1/2</a:t>
            </a:r>
            <a:r>
              <a:rPr lang="en-US" altLang="ja-JP" b="1" baseline="30000" dirty="0" smtClean="0">
                <a:solidFill>
                  <a:schemeClr val="tx2"/>
                </a:solidFill>
                <a:latin typeface="Symbol" panose="05050102010706020507" pitchFamily="18" charset="2"/>
              </a:rPr>
              <a:t>-</a:t>
            </a:r>
            <a:r>
              <a:rPr lang="en-US" altLang="ja-JP" b="1" dirty="0" smtClean="0">
                <a:solidFill>
                  <a:schemeClr val="tx2"/>
                </a:solidFill>
              </a:rPr>
              <a:t>, 3/2</a:t>
            </a:r>
            <a:r>
              <a:rPr lang="en-US" altLang="ja-JP" b="1" baseline="30000" dirty="0" smtClean="0">
                <a:solidFill>
                  <a:schemeClr val="tx2"/>
                </a:solidFill>
                <a:latin typeface="Symbol" panose="05050102010706020507" pitchFamily="18" charset="2"/>
              </a:rPr>
              <a:t>-</a:t>
            </a:r>
            <a:r>
              <a:rPr lang="en-US" altLang="ja-JP" b="1" dirty="0" smtClean="0">
                <a:solidFill>
                  <a:schemeClr val="tx2"/>
                </a:solidFill>
              </a:rPr>
              <a:t>)</a:t>
            </a:r>
            <a:endParaRPr lang="ja-JP" altLang="en-US" b="1" dirty="0">
              <a:solidFill>
                <a:schemeClr val="tx2"/>
              </a:solidFill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8477232" y="2100918"/>
            <a:ext cx="38611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rgbClr val="FF0000"/>
                </a:solidFill>
              </a:rPr>
              <a:t>Λ</a:t>
            </a:r>
            <a:r>
              <a:rPr lang="en-US" altLang="ja-JP" b="1" baseline="-25000" dirty="0" err="1" smtClean="0">
                <a:solidFill>
                  <a:srgbClr val="FF0000"/>
                </a:solidFill>
              </a:rPr>
              <a:t>c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8486337" y="3131323"/>
            <a:ext cx="37669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 err="1" smtClean="0">
                <a:solidFill>
                  <a:schemeClr val="tx2"/>
                </a:solidFill>
              </a:rPr>
              <a:t>Σ</a:t>
            </a:r>
            <a:r>
              <a:rPr lang="en-US" altLang="ja-JP" sz="2000" b="1" baseline="-25000" dirty="0" err="1" smtClean="0">
                <a:solidFill>
                  <a:schemeClr val="tx2"/>
                </a:solidFill>
              </a:rPr>
              <a:t>c</a:t>
            </a:r>
            <a:endParaRPr lang="en-US" altLang="ja-JP" sz="1600" b="1" dirty="0" smtClean="0">
              <a:solidFill>
                <a:schemeClr val="tx2"/>
              </a:solidFill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8477232" y="2456518"/>
            <a:ext cx="38611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rgbClr val="FF0000"/>
                </a:solidFill>
              </a:rPr>
              <a:t>Λ</a:t>
            </a:r>
            <a:r>
              <a:rPr lang="en-US" altLang="ja-JP" b="1" baseline="-25000" dirty="0" err="1" smtClean="0">
                <a:solidFill>
                  <a:srgbClr val="FF0000"/>
                </a:solidFill>
              </a:rPr>
              <a:t>c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8486337" y="3347223"/>
            <a:ext cx="37669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 err="1" smtClean="0">
                <a:solidFill>
                  <a:schemeClr val="tx2"/>
                </a:solidFill>
              </a:rPr>
              <a:t>Σ</a:t>
            </a:r>
            <a:r>
              <a:rPr lang="en-US" altLang="ja-JP" sz="2000" b="1" baseline="-25000" dirty="0" err="1" smtClean="0">
                <a:solidFill>
                  <a:schemeClr val="tx2"/>
                </a:solidFill>
              </a:rPr>
              <a:t>c</a:t>
            </a:r>
            <a:endParaRPr lang="en-US" altLang="ja-JP" sz="1600" b="1" dirty="0" smtClean="0">
              <a:solidFill>
                <a:schemeClr val="tx2"/>
              </a:solidFill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8486337" y="2864623"/>
            <a:ext cx="37669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 err="1" smtClean="0">
                <a:solidFill>
                  <a:schemeClr val="tx2"/>
                </a:solidFill>
              </a:rPr>
              <a:t>Σ</a:t>
            </a:r>
            <a:r>
              <a:rPr lang="en-US" altLang="ja-JP" sz="2000" b="1" baseline="-25000" dirty="0" err="1" smtClean="0">
                <a:solidFill>
                  <a:schemeClr val="tx2"/>
                </a:solidFill>
              </a:rPr>
              <a:t>c</a:t>
            </a:r>
            <a:endParaRPr lang="en-US" altLang="ja-JP" sz="1600" b="1" dirty="0" smtClean="0">
              <a:solidFill>
                <a:schemeClr val="tx2"/>
              </a:solidFill>
            </a:endParaRPr>
          </a:p>
        </p:txBody>
      </p:sp>
      <p:sp>
        <p:nvSpPr>
          <p:cNvPr id="10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06860" y="853604"/>
            <a:ext cx="7008440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smtClean="0"/>
              <a:t>L=1 excited states: </a:t>
            </a:r>
            <a:r>
              <a:rPr lang="en-US" altLang="ja-JP" dirty="0" smtClean="0">
                <a:solidFill>
                  <a:schemeClr val="tx2"/>
                </a:solidFill>
              </a:rPr>
              <a:t>spin-spin interaction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JPARC workshop at Tokai</a:t>
            </a:r>
            <a:endParaRPr kumimoji="1" lang="ja-JP" altLang="en-US"/>
          </a:p>
        </p:txBody>
      </p:sp>
      <p:graphicFrame>
        <p:nvGraphicFramePr>
          <p:cNvPr id="46" name="コンテンツ プレースホル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203680"/>
              </p:ext>
            </p:extLst>
          </p:nvPr>
        </p:nvGraphicFramePr>
        <p:xfrm>
          <a:off x="2457164" y="1554931"/>
          <a:ext cx="4536504" cy="5112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9" name="直線コネクタ 88"/>
          <p:cNvCxnSpPr/>
          <p:nvPr/>
        </p:nvCxnSpPr>
        <p:spPr>
          <a:xfrm>
            <a:off x="2052726" y="5557302"/>
            <a:ext cx="162658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>
            <a:off x="2051720" y="4477182"/>
            <a:ext cx="162658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/>
          <p:nvPr/>
        </p:nvCxnSpPr>
        <p:spPr>
          <a:xfrm>
            <a:off x="2051720" y="3757102"/>
            <a:ext cx="162658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/>
          <p:nvPr/>
        </p:nvCxnSpPr>
        <p:spPr>
          <a:xfrm>
            <a:off x="2051720" y="3469070"/>
            <a:ext cx="162658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/>
          <p:nvPr/>
        </p:nvCxnSpPr>
        <p:spPr>
          <a:xfrm>
            <a:off x="2051720" y="3397062"/>
            <a:ext cx="162658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/>
          <p:nvPr/>
        </p:nvCxnSpPr>
        <p:spPr>
          <a:xfrm>
            <a:off x="2051720" y="3181038"/>
            <a:ext cx="162658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>
            <a:off x="2051720" y="2316942"/>
            <a:ext cx="162658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>
            <a:off x="2051720" y="2028910"/>
            <a:ext cx="162658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/>
          <p:nvPr/>
        </p:nvCxnSpPr>
        <p:spPr>
          <a:xfrm>
            <a:off x="4545396" y="5054842"/>
            <a:ext cx="2624478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/>
          <p:nvPr/>
        </p:nvCxnSpPr>
        <p:spPr>
          <a:xfrm>
            <a:off x="4550620" y="4765214"/>
            <a:ext cx="261950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>
            <a:off x="4545396" y="4261158"/>
            <a:ext cx="261950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/>
          <p:cNvCxnSpPr/>
          <p:nvPr/>
        </p:nvCxnSpPr>
        <p:spPr>
          <a:xfrm>
            <a:off x="4550620" y="3469070"/>
            <a:ext cx="261950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/>
          <p:nvPr/>
        </p:nvCxnSpPr>
        <p:spPr>
          <a:xfrm>
            <a:off x="4550620" y="3395647"/>
            <a:ext cx="261950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>
            <a:off x="4550620" y="3109030"/>
            <a:ext cx="261950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/>
          <p:cNvCxnSpPr/>
          <p:nvPr/>
        </p:nvCxnSpPr>
        <p:spPr>
          <a:xfrm>
            <a:off x="4545396" y="2654375"/>
            <a:ext cx="261950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>
            <a:off x="4550620" y="2316942"/>
            <a:ext cx="261950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/>
          <p:cNvCxnSpPr/>
          <p:nvPr/>
        </p:nvCxnSpPr>
        <p:spPr>
          <a:xfrm flipV="1">
            <a:off x="3694659" y="1812886"/>
            <a:ext cx="0" cy="410445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/>
          <p:nvPr/>
        </p:nvCxnSpPr>
        <p:spPr>
          <a:xfrm flipV="1">
            <a:off x="4545396" y="1812886"/>
            <a:ext cx="0" cy="410445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テキスト ボックス 117"/>
          <p:cNvSpPr txBox="1"/>
          <p:nvPr/>
        </p:nvSpPr>
        <p:spPr>
          <a:xfrm>
            <a:off x="3537284" y="1412776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kumimoji="1" lang="ja-JP" alt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4401380" y="1412776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kumimoji="1" lang="ja-JP" alt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447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00847" y="11442"/>
            <a:ext cx="7299612" cy="785091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To understand better -- </a:t>
            </a:r>
            <a:r>
              <a:rPr kumimoji="1" lang="en-US" altLang="ja-JP" sz="3200" dirty="0" smtClean="0"/>
              <a:t>Wave functions</a:t>
            </a:r>
            <a:endParaRPr kumimoji="1" lang="ja-JP" altLang="en-US" sz="32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kumimoji="1" lang="ja-JP" altLang="en-US" smtClean="0"/>
              <a:t>13</a:t>
            </a:fld>
            <a:endParaRPr kumimoji="1" lang="ja-JP" altLang="en-US"/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667131"/>
              </p:ext>
            </p:extLst>
          </p:nvPr>
        </p:nvGraphicFramePr>
        <p:xfrm>
          <a:off x="2460337" y="819603"/>
          <a:ext cx="5344391" cy="58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47" name="数式" r:id="rId3" imgW="6921500" imgH="762000" progId="Equation.DSMT4">
                  <p:embed/>
                </p:oleObj>
              </mc:Choice>
              <mc:Fallback>
                <p:oleObj name="数式" r:id="rId3" imgW="6921500" imgH="762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0337" y="819603"/>
                        <a:ext cx="5344391" cy="588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161635" y="265545"/>
            <a:ext cx="1062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"/>
                <a:cs typeface="Times"/>
              </a:rPr>
              <a:t>SU(3)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27546" y="819727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"/>
                <a:cs typeface="Times"/>
              </a:rPr>
              <a:t>spin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grpSp>
        <p:nvGrpSpPr>
          <p:cNvPr id="14" name="図形グループ 13"/>
          <p:cNvGrpSpPr/>
          <p:nvPr/>
        </p:nvGrpSpPr>
        <p:grpSpPr>
          <a:xfrm>
            <a:off x="1747336" y="4975946"/>
            <a:ext cx="1749808" cy="1637444"/>
            <a:chOff x="6615861" y="2952542"/>
            <a:chExt cx="1749808" cy="1637444"/>
          </a:xfrm>
        </p:grpSpPr>
        <p:sp>
          <p:nvSpPr>
            <p:cNvPr id="15" name="Oval 5"/>
            <p:cNvSpPr>
              <a:spLocks noChangeArrowheads="1"/>
            </p:cNvSpPr>
            <p:nvPr/>
          </p:nvSpPr>
          <p:spPr bwMode="auto">
            <a:xfrm>
              <a:off x="6615861" y="2952542"/>
              <a:ext cx="1749808" cy="1637444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7927906" y="3261278"/>
              <a:ext cx="214169" cy="22906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C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6845758" y="3258032"/>
              <a:ext cx="209356" cy="209356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rgbClr val="00804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cxnSp>
          <p:nvCxnSpPr>
            <p:cNvPr id="18" name="直線矢印コネクタ 17"/>
            <p:cNvCxnSpPr>
              <a:endCxn id="16" idx="2"/>
            </p:cNvCxnSpPr>
            <p:nvPr/>
          </p:nvCxnSpPr>
          <p:spPr>
            <a:xfrm>
              <a:off x="7093825" y="3370354"/>
              <a:ext cx="834081" cy="5457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 flipH="1" flipV="1">
              <a:off x="7469038" y="3413644"/>
              <a:ext cx="8087" cy="80176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2"/>
            <p:cNvSpPr>
              <a:spLocks noChangeArrowheads="1"/>
            </p:cNvSpPr>
            <p:nvPr/>
          </p:nvSpPr>
          <p:spPr bwMode="auto">
            <a:xfrm>
              <a:off x="7383537" y="4220814"/>
              <a:ext cx="207295" cy="207295"/>
            </a:xfrm>
            <a:prstGeom prst="ellipse">
              <a:avLst/>
            </a:prstGeom>
            <a:gradFill rotWithShape="0">
              <a:gsLst>
                <a:gs pos="0">
                  <a:srgbClr val="CCFFCC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aphicFrame>
        <p:nvGraphicFramePr>
          <p:cNvPr id="28" name="オブジェクト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347463"/>
              </p:ext>
            </p:extLst>
          </p:nvPr>
        </p:nvGraphicFramePr>
        <p:xfrm>
          <a:off x="2646665" y="5702430"/>
          <a:ext cx="243868" cy="311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48" name="数式" r:id="rId5" imgW="228600" imgH="292100" progId="Equation.DSMT4">
                  <p:embed/>
                </p:oleObj>
              </mc:Choice>
              <mc:Fallback>
                <p:oleObj name="数式" r:id="rId5" imgW="2286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46665" y="5702430"/>
                        <a:ext cx="243868" cy="311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オブジェクト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421265"/>
              </p:ext>
            </p:extLst>
          </p:nvPr>
        </p:nvGraphicFramePr>
        <p:xfrm>
          <a:off x="2507492" y="5021721"/>
          <a:ext cx="243868" cy="298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49" name="数式" r:id="rId7" imgW="228600" imgH="279400" progId="Equation.DSMT4">
                  <p:embed/>
                </p:oleObj>
              </mc:Choice>
              <mc:Fallback>
                <p:oleObj name="数式" r:id="rId7" imgW="2286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07492" y="5021721"/>
                        <a:ext cx="243868" cy="298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テキスト ボックス 29"/>
          <p:cNvSpPr txBox="1"/>
          <p:nvPr/>
        </p:nvSpPr>
        <p:spPr>
          <a:xfrm>
            <a:off x="1674091" y="4976091"/>
            <a:ext cx="455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>
                <a:latin typeface="Times"/>
                <a:cs typeface="Times"/>
              </a:rPr>
              <a:t>u</a:t>
            </a:r>
            <a:endParaRPr kumimoji="1" lang="ja-JP" altLang="en-US" sz="2800" i="1" dirty="0" smtClean="0">
              <a:latin typeface="Times"/>
              <a:cs typeface="Times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255818" y="5080000"/>
            <a:ext cx="455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>
                <a:latin typeface="Times"/>
                <a:cs typeface="Times"/>
              </a:rPr>
              <a:t>d</a:t>
            </a:r>
            <a:endParaRPr kumimoji="1" lang="ja-JP" altLang="en-US" sz="2800" i="1" dirty="0" smtClean="0">
              <a:latin typeface="Times"/>
              <a:cs typeface="Times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690092" y="6084454"/>
            <a:ext cx="41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>
                <a:latin typeface="Times"/>
                <a:cs typeface="Times"/>
              </a:rPr>
              <a:t>s</a:t>
            </a:r>
            <a:endParaRPr kumimoji="1" lang="ja-JP" altLang="en-US" sz="2800" i="1" dirty="0" smtClean="0">
              <a:latin typeface="Times"/>
              <a:cs typeface="Times"/>
            </a:endParaRPr>
          </a:p>
        </p:txBody>
      </p:sp>
      <p:sp>
        <p:nvSpPr>
          <p:cNvPr id="34" name="Oval 5"/>
          <p:cNvSpPr>
            <a:spLocks noChangeArrowheads="1"/>
          </p:cNvSpPr>
          <p:nvPr/>
        </p:nvSpPr>
        <p:spPr bwMode="auto">
          <a:xfrm>
            <a:off x="4705281" y="4978255"/>
            <a:ext cx="1749808" cy="1637444"/>
          </a:xfrm>
          <a:prstGeom prst="ellipse">
            <a:avLst/>
          </a:prstGeom>
          <a:gradFill rotWithShape="0">
            <a:gsLst>
              <a:gs pos="0">
                <a:schemeClr val="bg2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" name="Oval 15"/>
          <p:cNvSpPr>
            <a:spLocks noChangeArrowheads="1"/>
          </p:cNvSpPr>
          <p:nvPr/>
        </p:nvSpPr>
        <p:spPr bwMode="auto">
          <a:xfrm>
            <a:off x="5474690" y="6279898"/>
            <a:ext cx="214169" cy="229066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CC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" name="Oval 12"/>
          <p:cNvSpPr>
            <a:spLocks noChangeArrowheads="1"/>
          </p:cNvSpPr>
          <p:nvPr/>
        </p:nvSpPr>
        <p:spPr bwMode="auto">
          <a:xfrm>
            <a:off x="6066633" y="5283745"/>
            <a:ext cx="209356" cy="209356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804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37" name="直線矢印コネクタ 36"/>
          <p:cNvCxnSpPr/>
          <p:nvPr/>
        </p:nvCxnSpPr>
        <p:spPr>
          <a:xfrm>
            <a:off x="5240973" y="5396065"/>
            <a:ext cx="834081" cy="545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H="1" flipV="1">
            <a:off x="5558458" y="5439357"/>
            <a:ext cx="8087" cy="80176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4941866" y="5288254"/>
            <a:ext cx="207295" cy="207295"/>
          </a:xfrm>
          <a:prstGeom prst="ellipse">
            <a:avLst/>
          </a:prstGeom>
          <a:gradFill rotWithShape="0">
            <a:gsLst>
              <a:gs pos="0">
                <a:srgbClr val="CCFFCC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>
            <a:noFill/>
          </a:ln>
          <a:extLst/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40" name="オブジェクト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781680"/>
              </p:ext>
            </p:extLst>
          </p:nvPr>
        </p:nvGraphicFramePr>
        <p:xfrm>
          <a:off x="5593065" y="5716285"/>
          <a:ext cx="243868" cy="311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0" name="数式" r:id="rId9" imgW="228600" imgH="292100" progId="Equation.DSMT4">
                  <p:embed/>
                </p:oleObj>
              </mc:Choice>
              <mc:Fallback>
                <p:oleObj name="数式" r:id="rId9" imgW="2286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93065" y="5716285"/>
                        <a:ext cx="243868" cy="311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オブジェクト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788408"/>
              </p:ext>
            </p:extLst>
          </p:nvPr>
        </p:nvGraphicFramePr>
        <p:xfrm>
          <a:off x="5453892" y="5035576"/>
          <a:ext cx="243868" cy="298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1" name="数式" r:id="rId10" imgW="228600" imgH="279400" progId="Equation.DSMT4">
                  <p:embed/>
                </p:oleObj>
              </mc:Choice>
              <mc:Fallback>
                <p:oleObj name="数式" r:id="rId10" imgW="2286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53892" y="5035576"/>
                        <a:ext cx="243868" cy="298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テキスト ボックス 41"/>
          <p:cNvSpPr txBox="1"/>
          <p:nvPr/>
        </p:nvSpPr>
        <p:spPr>
          <a:xfrm>
            <a:off x="6236854" y="5082310"/>
            <a:ext cx="455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>
                <a:latin typeface="Times"/>
                <a:cs typeface="Times"/>
              </a:rPr>
              <a:t>u</a:t>
            </a:r>
            <a:endParaRPr kumimoji="1" lang="ja-JP" altLang="en-US" sz="2800" i="1" dirty="0" smtClean="0">
              <a:latin typeface="Times"/>
              <a:cs typeface="Times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648036" y="6086764"/>
            <a:ext cx="455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>
                <a:latin typeface="Times"/>
                <a:cs typeface="Times"/>
              </a:rPr>
              <a:t>d</a:t>
            </a:r>
            <a:endParaRPr kumimoji="1" lang="ja-JP" altLang="en-US" sz="2800" i="1" dirty="0" smtClean="0">
              <a:latin typeface="Times"/>
              <a:cs typeface="Times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551220" y="5036127"/>
            <a:ext cx="41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>
                <a:latin typeface="Times"/>
                <a:cs typeface="Times"/>
              </a:rPr>
              <a:t>s</a:t>
            </a:r>
            <a:endParaRPr kumimoji="1" lang="ja-JP" altLang="en-US" sz="2800" i="1" dirty="0" smtClean="0">
              <a:latin typeface="Times"/>
              <a:cs typeface="Times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181272" y="5691910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"/>
                <a:cs typeface="Times"/>
              </a:rPr>
              <a:t>. . . 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729182" y="5634182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"/>
                <a:cs typeface="Times"/>
              </a:rPr>
              <a:t>, 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grpSp>
        <p:nvGrpSpPr>
          <p:cNvPr id="52" name="図形グループ 51"/>
          <p:cNvGrpSpPr/>
          <p:nvPr/>
        </p:nvGrpSpPr>
        <p:grpSpPr>
          <a:xfrm>
            <a:off x="8289636" y="1604818"/>
            <a:ext cx="559752" cy="556488"/>
            <a:chOff x="8116455" y="3175000"/>
            <a:chExt cx="397168" cy="394852"/>
          </a:xfrm>
        </p:grpSpPr>
        <p:sp>
          <p:nvSpPr>
            <p:cNvPr id="49" name="正方形/長方形 48"/>
            <p:cNvSpPr/>
            <p:nvPr/>
          </p:nvSpPr>
          <p:spPr>
            <a:xfrm>
              <a:off x="8116455" y="3175000"/>
              <a:ext cx="196272" cy="196272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8118770" y="3373580"/>
              <a:ext cx="196272" cy="196272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8317351" y="3179617"/>
              <a:ext cx="196272" cy="196272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2628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kumimoji="1" lang="ja-JP" altLang="en-US" smtClean="0"/>
              <a:t>14</a:t>
            </a:fld>
            <a:endParaRPr kumimoji="1" lang="ja-JP" altLang="en-US"/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207959"/>
              </p:ext>
            </p:extLst>
          </p:nvPr>
        </p:nvGraphicFramePr>
        <p:xfrm>
          <a:off x="2460337" y="819603"/>
          <a:ext cx="5344391" cy="58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4" name="数式" r:id="rId3" imgW="6921500" imgH="762000" progId="Equation.DSMT4">
                  <p:embed/>
                </p:oleObj>
              </mc:Choice>
              <mc:Fallback>
                <p:oleObj name="数式" r:id="rId3" imgW="6921500" imgH="762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0337" y="819603"/>
                        <a:ext cx="5344391" cy="588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301858"/>
              </p:ext>
            </p:extLst>
          </p:nvPr>
        </p:nvGraphicFramePr>
        <p:xfrm>
          <a:off x="2503342" y="1634533"/>
          <a:ext cx="4931930" cy="2024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5" name="数式" r:id="rId5" imgW="5867400" imgH="2413000" progId="Equation.DSMT4">
                  <p:embed/>
                </p:oleObj>
              </mc:Choice>
              <mc:Fallback>
                <p:oleObj name="数式" r:id="rId5" imgW="5867400" imgH="241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03342" y="1634533"/>
                        <a:ext cx="4931930" cy="2024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161635" y="265545"/>
            <a:ext cx="1062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"/>
                <a:cs typeface="Times"/>
              </a:rPr>
              <a:t>SU(3)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27546" y="819727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"/>
                <a:cs typeface="Times"/>
              </a:rPr>
              <a:t>spin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85091" y="2343726"/>
            <a:ext cx="1122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"/>
                <a:cs typeface="Times"/>
              </a:rPr>
              <a:t>Flavor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27546" y="3798455"/>
            <a:ext cx="1201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"/>
                <a:cs typeface="Times"/>
              </a:rPr>
              <a:t>Orbital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grpSp>
        <p:nvGrpSpPr>
          <p:cNvPr id="14" name="図形グループ 13"/>
          <p:cNvGrpSpPr/>
          <p:nvPr/>
        </p:nvGrpSpPr>
        <p:grpSpPr>
          <a:xfrm>
            <a:off x="1747336" y="4975946"/>
            <a:ext cx="1749808" cy="1637444"/>
            <a:chOff x="6615861" y="2952542"/>
            <a:chExt cx="1749808" cy="1637444"/>
          </a:xfrm>
        </p:grpSpPr>
        <p:sp>
          <p:nvSpPr>
            <p:cNvPr id="15" name="Oval 5"/>
            <p:cNvSpPr>
              <a:spLocks noChangeArrowheads="1"/>
            </p:cNvSpPr>
            <p:nvPr/>
          </p:nvSpPr>
          <p:spPr bwMode="auto">
            <a:xfrm>
              <a:off x="6615861" y="2952542"/>
              <a:ext cx="1749808" cy="1637444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7927906" y="3261278"/>
              <a:ext cx="214169" cy="22906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C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6845758" y="3258032"/>
              <a:ext cx="209356" cy="209356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rgbClr val="00804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cxnSp>
          <p:nvCxnSpPr>
            <p:cNvPr id="18" name="直線矢印コネクタ 17"/>
            <p:cNvCxnSpPr>
              <a:endCxn id="16" idx="2"/>
            </p:cNvCxnSpPr>
            <p:nvPr/>
          </p:nvCxnSpPr>
          <p:spPr>
            <a:xfrm>
              <a:off x="7093825" y="3370354"/>
              <a:ext cx="834081" cy="5457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 flipH="1" flipV="1">
              <a:off x="7469038" y="3413644"/>
              <a:ext cx="8087" cy="80176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2"/>
            <p:cNvSpPr>
              <a:spLocks noChangeArrowheads="1"/>
            </p:cNvSpPr>
            <p:nvPr/>
          </p:nvSpPr>
          <p:spPr bwMode="auto">
            <a:xfrm>
              <a:off x="7383537" y="4220814"/>
              <a:ext cx="207295" cy="207295"/>
            </a:xfrm>
            <a:prstGeom prst="ellipse">
              <a:avLst/>
            </a:prstGeom>
            <a:gradFill rotWithShape="0">
              <a:gsLst>
                <a:gs pos="0">
                  <a:srgbClr val="CCFFCC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aphicFrame>
        <p:nvGraphicFramePr>
          <p:cNvPr id="28" name="オブジェクト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398162"/>
              </p:ext>
            </p:extLst>
          </p:nvPr>
        </p:nvGraphicFramePr>
        <p:xfrm>
          <a:off x="2646665" y="5702430"/>
          <a:ext cx="243868" cy="311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6" name="数式" r:id="rId7" imgW="228600" imgH="292100" progId="Equation.DSMT4">
                  <p:embed/>
                </p:oleObj>
              </mc:Choice>
              <mc:Fallback>
                <p:oleObj name="数式" r:id="rId7" imgW="2286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46665" y="5702430"/>
                        <a:ext cx="243868" cy="311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オブジェクト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927725"/>
              </p:ext>
            </p:extLst>
          </p:nvPr>
        </p:nvGraphicFramePr>
        <p:xfrm>
          <a:off x="2507492" y="5021721"/>
          <a:ext cx="243868" cy="298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7" name="数式" r:id="rId9" imgW="228600" imgH="279400" progId="Equation.DSMT4">
                  <p:embed/>
                </p:oleObj>
              </mc:Choice>
              <mc:Fallback>
                <p:oleObj name="数式" r:id="rId9" imgW="2286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07492" y="5021721"/>
                        <a:ext cx="243868" cy="298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テキスト ボックス 29"/>
          <p:cNvSpPr txBox="1"/>
          <p:nvPr/>
        </p:nvSpPr>
        <p:spPr>
          <a:xfrm>
            <a:off x="1674091" y="4976091"/>
            <a:ext cx="455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>
                <a:latin typeface="Times"/>
                <a:cs typeface="Times"/>
              </a:rPr>
              <a:t>u</a:t>
            </a:r>
            <a:endParaRPr kumimoji="1" lang="ja-JP" altLang="en-US" sz="2800" i="1" dirty="0" smtClean="0">
              <a:latin typeface="Times"/>
              <a:cs typeface="Times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255818" y="5080000"/>
            <a:ext cx="455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>
                <a:latin typeface="Times"/>
                <a:cs typeface="Times"/>
              </a:rPr>
              <a:t>d</a:t>
            </a:r>
            <a:endParaRPr kumimoji="1" lang="ja-JP" altLang="en-US" sz="2800" i="1" dirty="0" smtClean="0">
              <a:latin typeface="Times"/>
              <a:cs typeface="Times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690092" y="6084454"/>
            <a:ext cx="41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>
                <a:latin typeface="Times"/>
                <a:cs typeface="Times"/>
              </a:rPr>
              <a:t>s</a:t>
            </a:r>
            <a:endParaRPr kumimoji="1" lang="ja-JP" altLang="en-US" sz="2800" i="1" dirty="0" smtClean="0">
              <a:latin typeface="Times"/>
              <a:cs typeface="Times"/>
            </a:endParaRPr>
          </a:p>
        </p:txBody>
      </p:sp>
      <p:sp>
        <p:nvSpPr>
          <p:cNvPr id="34" name="Oval 5"/>
          <p:cNvSpPr>
            <a:spLocks noChangeArrowheads="1"/>
          </p:cNvSpPr>
          <p:nvPr/>
        </p:nvSpPr>
        <p:spPr bwMode="auto">
          <a:xfrm>
            <a:off x="4705281" y="4978255"/>
            <a:ext cx="1749808" cy="1637444"/>
          </a:xfrm>
          <a:prstGeom prst="ellipse">
            <a:avLst/>
          </a:prstGeom>
          <a:gradFill rotWithShape="0">
            <a:gsLst>
              <a:gs pos="0">
                <a:schemeClr val="bg2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" name="Oval 15"/>
          <p:cNvSpPr>
            <a:spLocks noChangeArrowheads="1"/>
          </p:cNvSpPr>
          <p:nvPr/>
        </p:nvSpPr>
        <p:spPr bwMode="auto">
          <a:xfrm>
            <a:off x="5474690" y="6279898"/>
            <a:ext cx="214169" cy="229066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CC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" name="Oval 12"/>
          <p:cNvSpPr>
            <a:spLocks noChangeArrowheads="1"/>
          </p:cNvSpPr>
          <p:nvPr/>
        </p:nvSpPr>
        <p:spPr bwMode="auto">
          <a:xfrm>
            <a:off x="6066633" y="5283745"/>
            <a:ext cx="209356" cy="209356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804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37" name="直線矢印コネクタ 36"/>
          <p:cNvCxnSpPr/>
          <p:nvPr/>
        </p:nvCxnSpPr>
        <p:spPr>
          <a:xfrm>
            <a:off x="5240973" y="5396065"/>
            <a:ext cx="834081" cy="545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H="1" flipV="1">
            <a:off x="5558458" y="5439357"/>
            <a:ext cx="8087" cy="80176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4941866" y="5288254"/>
            <a:ext cx="207295" cy="207295"/>
          </a:xfrm>
          <a:prstGeom prst="ellipse">
            <a:avLst/>
          </a:prstGeom>
          <a:gradFill rotWithShape="0">
            <a:gsLst>
              <a:gs pos="0">
                <a:srgbClr val="CCFFCC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>
            <a:noFill/>
          </a:ln>
          <a:extLst/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40" name="オブジェクト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559515"/>
              </p:ext>
            </p:extLst>
          </p:nvPr>
        </p:nvGraphicFramePr>
        <p:xfrm>
          <a:off x="5593065" y="5716285"/>
          <a:ext cx="243868" cy="311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8" name="数式" r:id="rId11" imgW="228600" imgH="292100" progId="Equation.DSMT4">
                  <p:embed/>
                </p:oleObj>
              </mc:Choice>
              <mc:Fallback>
                <p:oleObj name="数式" r:id="rId11" imgW="2286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93065" y="5716285"/>
                        <a:ext cx="243868" cy="311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オブジェクト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570612"/>
              </p:ext>
            </p:extLst>
          </p:nvPr>
        </p:nvGraphicFramePr>
        <p:xfrm>
          <a:off x="5453892" y="5035576"/>
          <a:ext cx="243868" cy="298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9" name="数式" r:id="rId12" imgW="228600" imgH="279400" progId="Equation.DSMT4">
                  <p:embed/>
                </p:oleObj>
              </mc:Choice>
              <mc:Fallback>
                <p:oleObj name="数式" r:id="rId12" imgW="2286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53892" y="5035576"/>
                        <a:ext cx="243868" cy="298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テキスト ボックス 41"/>
          <p:cNvSpPr txBox="1"/>
          <p:nvPr/>
        </p:nvSpPr>
        <p:spPr>
          <a:xfrm>
            <a:off x="6236854" y="5082310"/>
            <a:ext cx="455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>
                <a:latin typeface="Times"/>
                <a:cs typeface="Times"/>
              </a:rPr>
              <a:t>u</a:t>
            </a:r>
            <a:endParaRPr kumimoji="1" lang="ja-JP" altLang="en-US" sz="2800" i="1" dirty="0" smtClean="0">
              <a:latin typeface="Times"/>
              <a:cs typeface="Times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648036" y="6086764"/>
            <a:ext cx="455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>
                <a:latin typeface="Times"/>
                <a:cs typeface="Times"/>
              </a:rPr>
              <a:t>d</a:t>
            </a:r>
            <a:endParaRPr kumimoji="1" lang="ja-JP" altLang="en-US" sz="2800" i="1" dirty="0" smtClean="0">
              <a:latin typeface="Times"/>
              <a:cs typeface="Times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551220" y="5036127"/>
            <a:ext cx="41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>
                <a:latin typeface="Times"/>
                <a:cs typeface="Times"/>
              </a:rPr>
              <a:t>s</a:t>
            </a:r>
            <a:endParaRPr kumimoji="1" lang="ja-JP" altLang="en-US" sz="2800" i="1" dirty="0" smtClean="0">
              <a:latin typeface="Times"/>
              <a:cs typeface="Times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181272" y="5691910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"/>
                <a:cs typeface="Times"/>
              </a:rPr>
              <a:t>. . . 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729182" y="5634182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"/>
                <a:cs typeface="Times"/>
              </a:rPr>
              <a:t>, 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graphicFrame>
        <p:nvGraphicFramePr>
          <p:cNvPr id="47" name="オブジェクト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589996"/>
              </p:ext>
            </p:extLst>
          </p:nvPr>
        </p:nvGraphicFramePr>
        <p:xfrm>
          <a:off x="2564245" y="3983182"/>
          <a:ext cx="1665681" cy="790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0" name="数式" r:id="rId13" imgW="2006600" imgH="952500" progId="Equation.DSMT4">
                  <p:embed/>
                </p:oleObj>
              </mc:Choice>
              <mc:Fallback>
                <p:oleObj name="数式" r:id="rId13" imgW="2006600" imgH="952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64245" y="3983182"/>
                        <a:ext cx="1665681" cy="790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図形グループ 51"/>
          <p:cNvGrpSpPr/>
          <p:nvPr/>
        </p:nvGrpSpPr>
        <p:grpSpPr>
          <a:xfrm>
            <a:off x="8289636" y="1604818"/>
            <a:ext cx="559752" cy="556488"/>
            <a:chOff x="8116455" y="3175000"/>
            <a:chExt cx="397168" cy="394852"/>
          </a:xfrm>
        </p:grpSpPr>
        <p:sp>
          <p:nvSpPr>
            <p:cNvPr id="49" name="正方形/長方形 48"/>
            <p:cNvSpPr/>
            <p:nvPr/>
          </p:nvSpPr>
          <p:spPr>
            <a:xfrm>
              <a:off x="8116455" y="3175000"/>
              <a:ext cx="196272" cy="196272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8118770" y="3373580"/>
              <a:ext cx="196272" cy="196272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8317351" y="3179617"/>
              <a:ext cx="196272" cy="196272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7" name="図形グループ 56"/>
          <p:cNvGrpSpPr/>
          <p:nvPr/>
        </p:nvGrpSpPr>
        <p:grpSpPr>
          <a:xfrm>
            <a:off x="8338119" y="2967189"/>
            <a:ext cx="255664" cy="744334"/>
            <a:chOff x="7772400" y="3136733"/>
            <a:chExt cx="288636" cy="840328"/>
          </a:xfrm>
        </p:grpSpPr>
        <p:sp>
          <p:nvSpPr>
            <p:cNvPr id="54" name="正方形/長方形 53"/>
            <p:cNvSpPr/>
            <p:nvPr/>
          </p:nvSpPr>
          <p:spPr>
            <a:xfrm>
              <a:off x="7772400" y="3136733"/>
              <a:ext cx="279570" cy="279570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7775697" y="3419591"/>
              <a:ext cx="279570" cy="279570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7781466" y="3697491"/>
              <a:ext cx="279570" cy="279570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8" name="右中かっこ 57"/>
          <p:cNvSpPr/>
          <p:nvPr/>
        </p:nvSpPr>
        <p:spPr>
          <a:xfrm>
            <a:off x="7816273" y="1062182"/>
            <a:ext cx="311727" cy="1616363"/>
          </a:xfrm>
          <a:prstGeom prst="rightBrace">
            <a:avLst>
              <a:gd name="adj1" fmla="val 54047"/>
              <a:gd name="adj2" fmla="val 50000"/>
            </a:avLst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右中かっこ 58"/>
          <p:cNvSpPr/>
          <p:nvPr/>
        </p:nvSpPr>
        <p:spPr>
          <a:xfrm flipH="1">
            <a:off x="2126672" y="1916545"/>
            <a:ext cx="286328" cy="1503218"/>
          </a:xfrm>
          <a:prstGeom prst="rightBrace">
            <a:avLst>
              <a:gd name="adj1" fmla="val 54047"/>
              <a:gd name="adj2" fmla="val 50000"/>
            </a:avLst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タイトル 1"/>
          <p:cNvSpPr>
            <a:spLocks noGrp="1"/>
          </p:cNvSpPr>
          <p:nvPr>
            <p:ph type="title"/>
          </p:nvPr>
        </p:nvSpPr>
        <p:spPr>
          <a:xfrm>
            <a:off x="1200847" y="11442"/>
            <a:ext cx="7299612" cy="785091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To understand better -- </a:t>
            </a:r>
            <a:r>
              <a:rPr kumimoji="1" lang="en-US" altLang="ja-JP" sz="3200" dirty="0" smtClean="0"/>
              <a:t>Wave functions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89440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0273" y="1835726"/>
            <a:ext cx="1062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"/>
                <a:cs typeface="Times"/>
              </a:rPr>
              <a:t>SU(3)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649184"/>
              </p:ext>
            </p:extLst>
          </p:nvPr>
        </p:nvGraphicFramePr>
        <p:xfrm>
          <a:off x="2086263" y="1120145"/>
          <a:ext cx="5374230" cy="210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9" name="数式" r:id="rId3" imgW="6172200" imgH="2413000" progId="Equation.DSMT4">
                  <p:embed/>
                </p:oleObj>
              </mc:Choice>
              <mc:Fallback>
                <p:oleObj name="数式" r:id="rId3" imgW="6172200" imgH="241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86263" y="1120145"/>
                        <a:ext cx="5374230" cy="210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タイトル 1"/>
          <p:cNvSpPr>
            <a:spLocks noGrp="1"/>
          </p:cNvSpPr>
          <p:nvPr>
            <p:ph type="title"/>
          </p:nvPr>
        </p:nvSpPr>
        <p:spPr>
          <a:xfrm>
            <a:off x="1200847" y="11442"/>
            <a:ext cx="7299612" cy="785091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To understand better -- </a:t>
            </a:r>
            <a:r>
              <a:rPr kumimoji="1" lang="en-US" altLang="ja-JP" sz="3200" dirty="0" smtClean="0"/>
              <a:t>Wave functions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35877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0273" y="1835726"/>
            <a:ext cx="1062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"/>
                <a:cs typeface="Times"/>
              </a:rPr>
              <a:t>SU(3)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344454"/>
              </p:ext>
            </p:extLst>
          </p:nvPr>
        </p:nvGraphicFramePr>
        <p:xfrm>
          <a:off x="2086263" y="1120145"/>
          <a:ext cx="5374230" cy="210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0" name="数式" r:id="rId3" imgW="6172200" imgH="2413000" progId="Equation.DSMT4">
                  <p:embed/>
                </p:oleObj>
              </mc:Choice>
              <mc:Fallback>
                <p:oleObj name="数式" r:id="rId3" imgW="6172200" imgH="241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86263" y="1120145"/>
                        <a:ext cx="5374230" cy="210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129169"/>
              </p:ext>
            </p:extLst>
          </p:nvPr>
        </p:nvGraphicFramePr>
        <p:xfrm>
          <a:off x="2452688" y="3900632"/>
          <a:ext cx="3389312" cy="223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1" name="数式" r:id="rId5" imgW="3708400" imgH="2451100" progId="Equation.DSMT4">
                  <p:embed/>
                </p:oleObj>
              </mc:Choice>
              <mc:Fallback>
                <p:oleObj name="数式" r:id="rId5" imgW="3708400" imgH="2451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52688" y="3900632"/>
                        <a:ext cx="3389312" cy="223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542636" y="4652818"/>
            <a:ext cx="703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"/>
                <a:cs typeface="Times"/>
              </a:rPr>
              <a:t>HQ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sp>
        <p:nvSpPr>
          <p:cNvPr id="16" name="タイトル 1"/>
          <p:cNvSpPr>
            <a:spLocks noGrp="1"/>
          </p:cNvSpPr>
          <p:nvPr>
            <p:ph type="title"/>
          </p:nvPr>
        </p:nvSpPr>
        <p:spPr>
          <a:xfrm>
            <a:off x="1200847" y="11442"/>
            <a:ext cx="7299612" cy="785091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To understand better -- </a:t>
            </a:r>
            <a:r>
              <a:rPr kumimoji="1" lang="en-US" altLang="ja-JP" sz="3200" dirty="0" smtClean="0"/>
              <a:t>Wave functions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35111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0273" y="1835726"/>
            <a:ext cx="1062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"/>
                <a:cs typeface="Times"/>
              </a:rPr>
              <a:t>SU(3)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168425"/>
              </p:ext>
            </p:extLst>
          </p:nvPr>
        </p:nvGraphicFramePr>
        <p:xfrm>
          <a:off x="2086263" y="1120145"/>
          <a:ext cx="5374230" cy="210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4" name="数式" r:id="rId3" imgW="6172200" imgH="2413000" progId="Equation.DSMT4">
                  <p:embed/>
                </p:oleObj>
              </mc:Choice>
              <mc:Fallback>
                <p:oleObj name="数式" r:id="rId3" imgW="6172200" imgH="241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86263" y="1120145"/>
                        <a:ext cx="5374230" cy="210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742027"/>
              </p:ext>
            </p:extLst>
          </p:nvPr>
        </p:nvGraphicFramePr>
        <p:xfrm>
          <a:off x="2452688" y="3900632"/>
          <a:ext cx="3389312" cy="223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5" name="数式" r:id="rId5" imgW="3708400" imgH="2451100" progId="Equation.DSMT4">
                  <p:embed/>
                </p:oleObj>
              </mc:Choice>
              <mc:Fallback>
                <p:oleObj name="数式" r:id="rId5" imgW="3708400" imgH="2451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52688" y="3900632"/>
                        <a:ext cx="3389312" cy="223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542636" y="4652818"/>
            <a:ext cx="703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"/>
                <a:cs typeface="Times"/>
              </a:rPr>
              <a:t>HQ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962727" y="1062182"/>
            <a:ext cx="5599545" cy="1443182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2253673" y="3881580"/>
            <a:ext cx="3807692" cy="1533237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4" name="直線矢印コネクタ 63"/>
          <p:cNvCxnSpPr/>
          <p:nvPr/>
        </p:nvCxnSpPr>
        <p:spPr>
          <a:xfrm flipH="1">
            <a:off x="6350000" y="2851727"/>
            <a:ext cx="588818" cy="155863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6765636" y="3463636"/>
            <a:ext cx="74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"/>
                <a:cs typeface="Times"/>
              </a:rPr>
              <a:t>mix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sp>
        <p:nvSpPr>
          <p:cNvPr id="16" name="タイトル 1"/>
          <p:cNvSpPr>
            <a:spLocks noGrp="1"/>
          </p:cNvSpPr>
          <p:nvPr>
            <p:ph type="title"/>
          </p:nvPr>
        </p:nvSpPr>
        <p:spPr>
          <a:xfrm>
            <a:off x="1200847" y="11442"/>
            <a:ext cx="7299612" cy="785091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To understand better -- </a:t>
            </a:r>
            <a:r>
              <a:rPr kumimoji="1" lang="en-US" altLang="ja-JP" sz="3200" dirty="0" smtClean="0"/>
              <a:t>Wave functions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62685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64"/>
            <a:ext cx="3520275" cy="926636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Wave function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JPARC workshop at Tokai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kumimoji="1" lang="ja-JP" altLang="en-US" smtClean="0"/>
              <a:t>18</a:t>
            </a:fld>
            <a:endParaRPr kumimoji="1" lang="ja-JP" altLang="en-US"/>
          </a:p>
        </p:txBody>
      </p:sp>
      <p:grpSp>
        <p:nvGrpSpPr>
          <p:cNvPr id="13" name="図形グループ 12"/>
          <p:cNvGrpSpPr/>
          <p:nvPr/>
        </p:nvGrpSpPr>
        <p:grpSpPr>
          <a:xfrm>
            <a:off x="229728" y="1077639"/>
            <a:ext cx="1192672" cy="1116084"/>
            <a:chOff x="763128" y="2843434"/>
            <a:chExt cx="1749808" cy="1637444"/>
          </a:xfrm>
        </p:grpSpPr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763128" y="2843434"/>
              <a:ext cx="1749808" cy="1637444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" name="Oval 13"/>
            <p:cNvSpPr>
              <a:spLocks noChangeArrowheads="1"/>
            </p:cNvSpPr>
            <p:nvPr/>
          </p:nvSpPr>
          <p:spPr bwMode="auto">
            <a:xfrm>
              <a:off x="1439798" y="3925305"/>
              <a:ext cx="368199" cy="3681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" name="Oval 15"/>
            <p:cNvSpPr>
              <a:spLocks noChangeArrowheads="1"/>
            </p:cNvSpPr>
            <p:nvPr/>
          </p:nvSpPr>
          <p:spPr bwMode="auto">
            <a:xfrm>
              <a:off x="1844273" y="3094449"/>
              <a:ext cx="214169" cy="22906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C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" name="Oval 12"/>
            <p:cNvSpPr>
              <a:spLocks noChangeArrowheads="1"/>
            </p:cNvSpPr>
            <p:nvPr/>
          </p:nvSpPr>
          <p:spPr bwMode="auto">
            <a:xfrm>
              <a:off x="1137338" y="3120062"/>
              <a:ext cx="209356" cy="209356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rgbClr val="00804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cxnSp>
          <p:nvCxnSpPr>
            <p:cNvPr id="29" name="直線矢印コネクタ 28"/>
            <p:cNvCxnSpPr/>
            <p:nvPr/>
          </p:nvCxnSpPr>
          <p:spPr>
            <a:xfrm>
              <a:off x="1342111" y="3203525"/>
              <a:ext cx="606113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 flipH="1" flipV="1">
              <a:off x="1616305" y="3261246"/>
              <a:ext cx="8087" cy="80176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テキスト ボックス 35"/>
          <p:cNvSpPr txBox="1"/>
          <p:nvPr/>
        </p:nvSpPr>
        <p:spPr>
          <a:xfrm>
            <a:off x="1881638" y="1089642"/>
            <a:ext cx="1630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"/>
                <a:cs typeface="Times"/>
              </a:rPr>
              <a:t>Mixing of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177377" y="1610972"/>
            <a:ext cx="7928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"/>
                <a:cs typeface="Times"/>
              </a:rPr>
              <a:t>e.g.  </a:t>
            </a:r>
            <a:r>
              <a:rPr kumimoji="1" lang="en-US" altLang="ja-JP" sz="2400" dirty="0" err="1" smtClean="0">
                <a:latin typeface="Times"/>
                <a:cs typeface="Times"/>
              </a:rPr>
              <a:t>λ</a:t>
            </a:r>
            <a:r>
              <a:rPr kumimoji="1" lang="en-US" altLang="ja-JP" sz="2400" dirty="0" smtClean="0">
                <a:latin typeface="Times"/>
                <a:cs typeface="Times"/>
              </a:rPr>
              <a:t>-mode dominant state: How much the other mode mixes? </a:t>
            </a:r>
            <a:endParaRPr kumimoji="1" lang="ja-JP" altLang="en-US" sz="2400" dirty="0" smtClean="0">
              <a:latin typeface="Times"/>
              <a:cs typeface="Times"/>
            </a:endParaRPr>
          </a:p>
        </p:txBody>
      </p:sp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480181"/>
              </p:ext>
            </p:extLst>
          </p:nvPr>
        </p:nvGraphicFramePr>
        <p:xfrm>
          <a:off x="3598735" y="1105271"/>
          <a:ext cx="3991809" cy="519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78" name="数式" r:id="rId3" imgW="3708400" imgH="482600" progId="Equation.DSMT4">
                  <p:embed/>
                </p:oleObj>
              </mc:Choice>
              <mc:Fallback>
                <p:oleObj name="数式" r:id="rId3" imgW="37084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98735" y="1105271"/>
                        <a:ext cx="3991809" cy="519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1777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64"/>
            <a:ext cx="3520275" cy="926636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Wave function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JPARC workshop at Tokai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05770" y="6250906"/>
            <a:ext cx="1452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i="1" dirty="0" err="1" smtClean="0">
                <a:latin typeface="Times"/>
                <a:cs typeface="Times"/>
              </a:rPr>
              <a:t>m</a:t>
            </a:r>
            <a:r>
              <a:rPr kumimoji="1" lang="en-US" altLang="ja-JP" sz="2400" baseline="-25000" dirty="0" err="1" smtClean="0">
                <a:latin typeface="Times"/>
                <a:cs typeface="Times"/>
              </a:rPr>
              <a:t>Q</a:t>
            </a:r>
            <a:r>
              <a:rPr kumimoji="1" lang="en-US" altLang="ja-JP" sz="2400" dirty="0" smtClean="0">
                <a:latin typeface="Times"/>
                <a:cs typeface="Times"/>
              </a:rPr>
              <a:t> [</a:t>
            </a:r>
            <a:r>
              <a:rPr kumimoji="1" lang="en-US" altLang="ja-JP" sz="2400" dirty="0" err="1" smtClean="0">
                <a:latin typeface="Times"/>
                <a:cs typeface="Times"/>
              </a:rPr>
              <a:t>GeV</a:t>
            </a:r>
            <a:r>
              <a:rPr kumimoji="1" lang="en-US" altLang="ja-JP" sz="2400" dirty="0" smtClean="0">
                <a:latin typeface="Times"/>
                <a:cs typeface="Times"/>
              </a:rPr>
              <a:t>]</a:t>
            </a:r>
            <a:endParaRPr kumimoji="1" lang="ja-JP" altLang="en-US" sz="2400" dirty="0" smtClean="0">
              <a:latin typeface="Times"/>
              <a:cs typeface="Time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05037" y="6281786"/>
            <a:ext cx="238728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latin typeface="Times"/>
                <a:cs typeface="Times"/>
              </a:rPr>
              <a:t> </a:t>
            </a:r>
            <a:r>
              <a:rPr kumimoji="1" lang="en-US" altLang="ja-JP" sz="2000" dirty="0" smtClean="0">
                <a:latin typeface="Times"/>
                <a:cs typeface="Times"/>
              </a:rPr>
              <a:t>with</a:t>
            </a:r>
            <a:r>
              <a:rPr kumimoji="1" lang="en-US" altLang="ja-JP" sz="2000" i="1" dirty="0" smtClean="0">
                <a:latin typeface="Times"/>
                <a:cs typeface="Times"/>
              </a:rPr>
              <a:t> m</a:t>
            </a:r>
            <a:r>
              <a:rPr kumimoji="1" lang="en-US" altLang="ja-JP" sz="2000" baseline="-25000" dirty="0" smtClean="0">
                <a:latin typeface="Times"/>
                <a:cs typeface="Times"/>
              </a:rPr>
              <a:t>ud</a:t>
            </a:r>
            <a:r>
              <a:rPr kumimoji="1" lang="en-US" altLang="ja-JP" sz="2000" dirty="0" smtClean="0">
                <a:latin typeface="Times"/>
                <a:cs typeface="Times"/>
              </a:rPr>
              <a:t> = 300 MeV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 rot="16200000">
            <a:off x="-387228" y="3884656"/>
            <a:ext cx="2352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"/>
                <a:cs typeface="Times"/>
              </a:rPr>
              <a:t>Probability |c|</a:t>
            </a:r>
            <a:r>
              <a:rPr kumimoji="1" lang="en-US" altLang="ja-JP" sz="2800" baseline="30000" dirty="0" smtClean="0">
                <a:latin typeface="Times"/>
                <a:cs typeface="Times"/>
              </a:rPr>
              <a:t>2</a:t>
            </a:r>
            <a:endParaRPr kumimoji="1" lang="ja-JP" altLang="en-US" sz="2800" baseline="30000" dirty="0" smtClean="0">
              <a:latin typeface="Times"/>
              <a:cs typeface="Times"/>
            </a:endParaRPr>
          </a:p>
        </p:txBody>
      </p:sp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454927"/>
              </p:ext>
            </p:extLst>
          </p:nvPr>
        </p:nvGraphicFramePr>
        <p:xfrm>
          <a:off x="2782933" y="2849563"/>
          <a:ext cx="1905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09" name="数式" r:id="rId3" imgW="1905000" imgH="444500" progId="Equation.DSMT4">
                  <p:embed/>
                </p:oleObj>
              </mc:Choice>
              <mc:Fallback>
                <p:oleObj name="数式" r:id="rId3" imgW="19050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2933" y="2849563"/>
                        <a:ext cx="19050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オブジェクト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534267"/>
              </p:ext>
            </p:extLst>
          </p:nvPr>
        </p:nvGraphicFramePr>
        <p:xfrm>
          <a:off x="3885377" y="3477818"/>
          <a:ext cx="1879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10" name="数式" r:id="rId5" imgW="1879600" imgH="444500" progId="Equation.DSMT4">
                  <p:embed/>
                </p:oleObj>
              </mc:Choice>
              <mc:Fallback>
                <p:oleObj name="数式" r:id="rId5" imgW="18796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85377" y="3477818"/>
                        <a:ext cx="1879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840293"/>
              </p:ext>
            </p:extLst>
          </p:nvPr>
        </p:nvGraphicFramePr>
        <p:xfrm>
          <a:off x="2776583" y="5233398"/>
          <a:ext cx="1905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11" name="数式" r:id="rId7" imgW="1905000" imgH="482600" progId="Equation.DSMT4">
                  <p:embed/>
                </p:oleObj>
              </mc:Choice>
              <mc:Fallback>
                <p:oleObj name="数式" r:id="rId7" imgW="19050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76583" y="5233398"/>
                        <a:ext cx="1905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1718"/>
              </p:ext>
            </p:extLst>
          </p:nvPr>
        </p:nvGraphicFramePr>
        <p:xfrm>
          <a:off x="3849733" y="4505753"/>
          <a:ext cx="1879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12" name="数式" r:id="rId9" imgW="1879600" imgH="482600" progId="Equation.DSMT4">
                  <p:embed/>
                </p:oleObj>
              </mc:Choice>
              <mc:Fallback>
                <p:oleObj name="数式" r:id="rId9" imgW="18796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49733" y="4505753"/>
                        <a:ext cx="18796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テキスト ボックス 23"/>
          <p:cNvSpPr txBox="1"/>
          <p:nvPr/>
        </p:nvSpPr>
        <p:spPr>
          <a:xfrm>
            <a:off x="6331802" y="3068701"/>
            <a:ext cx="2268445" cy="2246769"/>
          </a:xfrm>
          <a:prstGeom prst="rect">
            <a:avLst/>
          </a:prstGeom>
          <a:solidFill>
            <a:srgbClr val="FFFF00"/>
          </a:solidFill>
          <a:ln w="28575" cmpd="sng"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latin typeface="Times"/>
                <a:cs typeface="Times"/>
              </a:rPr>
              <a:t>Λ</a:t>
            </a:r>
            <a:r>
              <a:rPr kumimoji="1" lang="en-US" altLang="ja-JP" sz="2800" baseline="-25000" dirty="0" err="1" smtClean="0">
                <a:latin typeface="Times"/>
                <a:cs typeface="Times"/>
              </a:rPr>
              <a:t>c</a:t>
            </a:r>
            <a:r>
              <a:rPr kumimoji="1" lang="en-US" altLang="ja-JP" sz="2800" baseline="30000" dirty="0" smtClean="0">
                <a:latin typeface="Times"/>
                <a:cs typeface="Times"/>
              </a:rPr>
              <a:t>*</a:t>
            </a:r>
            <a:r>
              <a:rPr lang="en-US" altLang="ja-JP" sz="2800" dirty="0">
                <a:latin typeface="Times"/>
                <a:cs typeface="Times"/>
              </a:rPr>
              <a:t> </a:t>
            </a:r>
            <a:r>
              <a:rPr lang="en-US" altLang="ja-JP" sz="2800" dirty="0" smtClean="0">
                <a:latin typeface="Times"/>
                <a:cs typeface="Times"/>
              </a:rPr>
              <a:t>is almost </a:t>
            </a:r>
          </a:p>
          <a:p>
            <a:r>
              <a:rPr lang="en-US" altLang="ja-JP" sz="2800" dirty="0" smtClean="0">
                <a:latin typeface="Times"/>
                <a:cs typeface="Times"/>
              </a:rPr>
              <a:t>pure </a:t>
            </a:r>
            <a:r>
              <a:rPr kumimoji="1" lang="en-US" altLang="ja-JP" sz="2800" dirty="0" err="1" smtClean="0">
                <a:latin typeface="Times"/>
                <a:cs typeface="Times"/>
              </a:rPr>
              <a:t>λ</a:t>
            </a:r>
            <a:r>
              <a:rPr lang="en-US" altLang="ja-JP" sz="2800" dirty="0" smtClean="0">
                <a:latin typeface="Times"/>
                <a:cs typeface="Times"/>
              </a:rPr>
              <a:t> mode</a:t>
            </a:r>
          </a:p>
          <a:p>
            <a:r>
              <a:rPr kumimoji="1" lang="en-US" altLang="ja-JP" sz="2800" dirty="0" smtClean="0">
                <a:latin typeface="Times"/>
                <a:cs typeface="Times"/>
                <a:sym typeface="Wingdings"/>
              </a:rPr>
              <a:t></a:t>
            </a:r>
          </a:p>
          <a:p>
            <a:r>
              <a:rPr lang="en-US" altLang="ja-JP" sz="2800" dirty="0" smtClean="0">
                <a:latin typeface="Times"/>
                <a:cs typeface="Times"/>
                <a:sym typeface="Wingdings"/>
              </a:rPr>
              <a:t>Reflect more</a:t>
            </a:r>
          </a:p>
          <a:p>
            <a:r>
              <a:rPr kumimoji="1" lang="en-US" altLang="ja-JP" sz="2800" dirty="0" err="1" smtClean="0">
                <a:latin typeface="Times"/>
                <a:cs typeface="Times"/>
                <a:sym typeface="Wingdings"/>
              </a:rPr>
              <a:t>diquark</a:t>
            </a:r>
            <a:r>
              <a:rPr kumimoji="1" lang="en-US" altLang="ja-JP" sz="2800" dirty="0" smtClean="0">
                <a:latin typeface="Times"/>
                <a:cs typeface="Times"/>
                <a:sym typeface="Wingdings"/>
              </a:rPr>
              <a:t> nature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6729" y="2490881"/>
            <a:ext cx="5366942" cy="3794968"/>
          </a:xfrm>
          <a:prstGeom prst="rect">
            <a:avLst/>
          </a:prstGeom>
        </p:spPr>
      </p:pic>
      <p:cxnSp>
        <p:nvCxnSpPr>
          <p:cNvPr id="11" name="直線コネクタ 10"/>
          <p:cNvCxnSpPr/>
          <p:nvPr/>
        </p:nvCxnSpPr>
        <p:spPr>
          <a:xfrm>
            <a:off x="2345995" y="2700470"/>
            <a:ext cx="0" cy="3103287"/>
          </a:xfrm>
          <a:prstGeom prst="line">
            <a:avLst/>
          </a:prstGeom>
          <a:ln w="28575" cmpd="sng">
            <a:solidFill>
              <a:srgbClr val="008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126022" y="5342366"/>
            <a:ext cx="1364476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8000"/>
                </a:solidFill>
                <a:latin typeface="Times"/>
                <a:cs typeface="Times"/>
              </a:rPr>
              <a:t>SU(3) limit</a:t>
            </a:r>
            <a:endParaRPr kumimoji="1" lang="ja-JP" altLang="en-US" sz="2000" dirty="0" smtClean="0">
              <a:solidFill>
                <a:srgbClr val="008000"/>
              </a:solidFill>
              <a:latin typeface="Times"/>
              <a:cs typeface="Times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229781" y="5607415"/>
            <a:ext cx="2747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"/>
                <a:cs typeface="Times"/>
              </a:rPr>
              <a:t>see Talk by </a:t>
            </a:r>
            <a:r>
              <a:rPr kumimoji="1" lang="en-US" altLang="ja-JP" sz="2400" dirty="0" err="1" smtClean="0">
                <a:latin typeface="Times"/>
                <a:cs typeface="Times"/>
              </a:rPr>
              <a:t>Shirotori</a:t>
            </a:r>
            <a:endParaRPr kumimoji="1" lang="ja-JP" altLang="en-US" sz="2400" dirty="0" smtClean="0">
              <a:latin typeface="Times"/>
              <a:cs typeface="Times"/>
            </a:endParaRPr>
          </a:p>
        </p:txBody>
      </p:sp>
      <p:grpSp>
        <p:nvGrpSpPr>
          <p:cNvPr id="32" name="図形グループ 31"/>
          <p:cNvGrpSpPr/>
          <p:nvPr/>
        </p:nvGrpSpPr>
        <p:grpSpPr>
          <a:xfrm>
            <a:off x="229728" y="1077639"/>
            <a:ext cx="1192672" cy="1116084"/>
            <a:chOff x="763128" y="2843434"/>
            <a:chExt cx="1749808" cy="1637444"/>
          </a:xfrm>
        </p:grpSpPr>
        <p:sp>
          <p:nvSpPr>
            <p:cNvPr id="33" name="Oval 5"/>
            <p:cNvSpPr>
              <a:spLocks noChangeArrowheads="1"/>
            </p:cNvSpPr>
            <p:nvPr/>
          </p:nvSpPr>
          <p:spPr bwMode="auto">
            <a:xfrm>
              <a:off x="763128" y="2843434"/>
              <a:ext cx="1749808" cy="1637444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" name="Oval 13"/>
            <p:cNvSpPr>
              <a:spLocks noChangeArrowheads="1"/>
            </p:cNvSpPr>
            <p:nvPr/>
          </p:nvSpPr>
          <p:spPr bwMode="auto">
            <a:xfrm>
              <a:off x="1439798" y="3925305"/>
              <a:ext cx="368199" cy="3681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9" name="Oval 15"/>
            <p:cNvSpPr>
              <a:spLocks noChangeArrowheads="1"/>
            </p:cNvSpPr>
            <p:nvPr/>
          </p:nvSpPr>
          <p:spPr bwMode="auto">
            <a:xfrm>
              <a:off x="1844273" y="3094449"/>
              <a:ext cx="214169" cy="22906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C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1137338" y="3120062"/>
              <a:ext cx="209356" cy="209356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rgbClr val="00804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cxnSp>
          <p:nvCxnSpPr>
            <p:cNvPr id="41" name="直線矢印コネクタ 40"/>
            <p:cNvCxnSpPr/>
            <p:nvPr/>
          </p:nvCxnSpPr>
          <p:spPr>
            <a:xfrm>
              <a:off x="1342111" y="3203525"/>
              <a:ext cx="606113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矢印コネクタ 41"/>
            <p:cNvCxnSpPr/>
            <p:nvPr/>
          </p:nvCxnSpPr>
          <p:spPr>
            <a:xfrm flipH="1" flipV="1">
              <a:off x="1616305" y="3261246"/>
              <a:ext cx="8087" cy="80176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テキスト ボックス 43"/>
          <p:cNvSpPr txBox="1"/>
          <p:nvPr/>
        </p:nvSpPr>
        <p:spPr>
          <a:xfrm>
            <a:off x="1881638" y="1089642"/>
            <a:ext cx="1630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"/>
                <a:cs typeface="Times"/>
              </a:rPr>
              <a:t>Mixing of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177377" y="1610972"/>
            <a:ext cx="7928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"/>
                <a:cs typeface="Times"/>
              </a:rPr>
              <a:t>e.g.  </a:t>
            </a:r>
            <a:r>
              <a:rPr kumimoji="1" lang="en-US" altLang="ja-JP" sz="2400" dirty="0" err="1" smtClean="0">
                <a:latin typeface="Times"/>
                <a:cs typeface="Times"/>
              </a:rPr>
              <a:t>λ</a:t>
            </a:r>
            <a:r>
              <a:rPr kumimoji="1" lang="en-US" altLang="ja-JP" sz="2400" dirty="0" smtClean="0">
                <a:latin typeface="Times"/>
                <a:cs typeface="Times"/>
              </a:rPr>
              <a:t>-mode dominant state: How much the other mode mixes? </a:t>
            </a:r>
            <a:endParaRPr kumimoji="1" lang="ja-JP" altLang="en-US" sz="2400" dirty="0" smtClean="0">
              <a:latin typeface="Times"/>
              <a:cs typeface="Times"/>
            </a:endParaRPr>
          </a:p>
        </p:txBody>
      </p:sp>
      <p:graphicFrame>
        <p:nvGraphicFramePr>
          <p:cNvPr id="28" name="オブジェクト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165407"/>
              </p:ext>
            </p:extLst>
          </p:nvPr>
        </p:nvGraphicFramePr>
        <p:xfrm>
          <a:off x="3598735" y="1105271"/>
          <a:ext cx="3991809" cy="519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13" name="数式" r:id="rId12" imgW="3708400" imgH="482600" progId="Equation.DSMT4">
                  <p:embed/>
                </p:oleObj>
              </mc:Choice>
              <mc:Fallback>
                <p:oleObj name="数式" r:id="rId12" imgW="37084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98735" y="1105271"/>
                        <a:ext cx="3991809" cy="519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028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テキスト ボックス 59"/>
          <p:cNvSpPr txBox="1"/>
          <p:nvPr/>
        </p:nvSpPr>
        <p:spPr>
          <a:xfrm>
            <a:off x="2169013" y="1897837"/>
            <a:ext cx="49500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 smtClean="0">
                <a:latin typeface="Times"/>
                <a:cs typeface="Times"/>
              </a:rPr>
              <a:t>1.  Introduction</a:t>
            </a:r>
            <a:endParaRPr kumimoji="1" lang="ja-JP" altLang="en-US" sz="6000" dirty="0" smtClean="0">
              <a:latin typeface="Times"/>
              <a:cs typeface="Times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65" name="フッター プレースホルダー 6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JPARC workshop at Tokai</a:t>
            </a:r>
            <a:endParaRPr kumimoji="1" lang="ja-JP" altLang="en-US"/>
          </a:p>
        </p:txBody>
      </p:sp>
      <p:sp>
        <p:nvSpPr>
          <p:cNvPr id="68" name="スライド番号プレースホルダー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0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500" y="1368548"/>
            <a:ext cx="8826500" cy="1908051"/>
          </a:xfrm>
        </p:spPr>
        <p:txBody>
          <a:bodyPr>
            <a:noAutofit/>
          </a:bodyPr>
          <a:lstStyle/>
          <a:p>
            <a:r>
              <a:rPr kumimoji="1" lang="en-US" altLang="ja-JP" sz="6000" dirty="0" smtClean="0"/>
              <a:t>3. </a:t>
            </a:r>
            <a:r>
              <a:rPr lang="en-US" altLang="ja-JP" sz="6000" dirty="0">
                <a:latin typeface="Times"/>
                <a:cs typeface="Times"/>
              </a:rPr>
              <a:t>Charmed baryon productions</a:t>
            </a:r>
            <a:endParaRPr lang="ja-JP" altLang="en-US" sz="6000" dirty="0">
              <a:latin typeface="Times"/>
              <a:cs typeface="Times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JPARC workshop at Tokai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545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267450"/>
            <a:ext cx="2133600" cy="365125"/>
          </a:xfrm>
        </p:spPr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076279" y="6241064"/>
            <a:ext cx="2895600" cy="365125"/>
          </a:xfrm>
        </p:spPr>
        <p:txBody>
          <a:bodyPr/>
          <a:lstStyle/>
          <a:p>
            <a:r>
              <a:rPr kumimoji="1" lang="en-US" altLang="ja-JP" smtClean="0"/>
              <a:t>JPARC workshop at Tokai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05279" y="6241064"/>
            <a:ext cx="2133600" cy="365125"/>
          </a:xfrm>
        </p:spPr>
        <p:txBody>
          <a:bodyPr/>
          <a:lstStyle/>
          <a:p>
            <a:fld id="{281959B7-98A6-5F44-AA12-0A1321722CAE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730802" y="4413780"/>
            <a:ext cx="7919009" cy="2132734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6357" y="240241"/>
            <a:ext cx="857237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atin typeface="Times"/>
                <a:cs typeface="Times"/>
              </a:rPr>
              <a:t>Strategies:</a:t>
            </a:r>
          </a:p>
          <a:p>
            <a:r>
              <a:rPr lang="en-US" altLang="ja-JP" sz="2800" dirty="0" smtClean="0">
                <a:latin typeface="Times"/>
                <a:cs typeface="Times"/>
              </a:rPr>
              <a:t>Consider </a:t>
            </a:r>
            <a:r>
              <a:rPr lang="en-US" altLang="ja-JP" sz="2800" dirty="0" smtClean="0">
                <a:solidFill>
                  <a:srgbClr val="0000FF"/>
                </a:solidFill>
                <a:latin typeface="Times"/>
                <a:cs typeface="Times"/>
              </a:rPr>
              <a:t>D</a:t>
            </a:r>
            <a:r>
              <a:rPr lang="en-US" altLang="ja-JP" sz="2800" baseline="30000" dirty="0" smtClean="0">
                <a:solidFill>
                  <a:srgbClr val="0000FF"/>
                </a:solidFill>
                <a:latin typeface="Times"/>
                <a:cs typeface="Times"/>
              </a:rPr>
              <a:t>*</a:t>
            </a:r>
            <a:r>
              <a:rPr lang="en-US" altLang="ja-JP" sz="2800" dirty="0" smtClean="0">
                <a:solidFill>
                  <a:srgbClr val="0000FF"/>
                </a:solidFill>
                <a:latin typeface="Times"/>
                <a:cs typeface="Times"/>
              </a:rPr>
              <a:t> (Vector meson) production</a:t>
            </a:r>
            <a:endParaRPr lang="en-US" altLang="ja-JP" sz="2800" dirty="0">
              <a:solidFill>
                <a:srgbClr val="0000FF"/>
              </a:solidFill>
              <a:latin typeface="Times"/>
              <a:cs typeface="Times"/>
            </a:endParaRPr>
          </a:p>
          <a:p>
            <a:r>
              <a:rPr lang="en-US" altLang="ja-JP" sz="2800" dirty="0" smtClean="0">
                <a:latin typeface="Times"/>
                <a:cs typeface="Times"/>
              </a:rPr>
              <a:t>At high energies: </a:t>
            </a:r>
            <a:r>
              <a:rPr lang="en-US" altLang="ja-JP" sz="2800" dirty="0" smtClean="0">
                <a:solidFill>
                  <a:srgbClr val="0000FF"/>
                </a:solidFill>
                <a:latin typeface="Times"/>
                <a:cs typeface="Times"/>
              </a:rPr>
              <a:t>Forward </a:t>
            </a:r>
            <a:r>
              <a:rPr lang="en-US" altLang="ja-JP" sz="2800" dirty="0">
                <a:solidFill>
                  <a:srgbClr val="0000FF"/>
                </a:solidFill>
                <a:latin typeface="Times"/>
                <a:cs typeface="Times"/>
              </a:rPr>
              <a:t>peak </a:t>
            </a:r>
            <a:r>
              <a:rPr lang="en-US" altLang="ja-JP" sz="2800" dirty="0">
                <a:latin typeface="Times"/>
                <a:cs typeface="Times"/>
                <a:sym typeface="Wingdings"/>
              </a:rPr>
              <a:t> t-channel </a:t>
            </a:r>
            <a:r>
              <a:rPr lang="en-US" altLang="ja-JP" sz="2800" dirty="0" smtClean="0">
                <a:latin typeface="Times"/>
                <a:cs typeface="Times"/>
                <a:sym typeface="Wingdings"/>
              </a:rPr>
              <a:t>dominant</a:t>
            </a:r>
          </a:p>
          <a:p>
            <a:r>
              <a:rPr kumimoji="1" lang="en-US" altLang="ja-JP" sz="2800" dirty="0" smtClean="0">
                <a:latin typeface="Times"/>
                <a:cs typeface="Times"/>
              </a:rPr>
              <a:t>                                                        </a:t>
            </a:r>
            <a:r>
              <a:rPr lang="en-US" altLang="ja-JP" sz="2800" dirty="0" smtClean="0">
                <a:solidFill>
                  <a:srgbClr val="008000"/>
                </a:solidFill>
                <a:latin typeface="Times"/>
                <a:cs typeface="Times"/>
              </a:rPr>
              <a:t>See </a:t>
            </a:r>
            <a:r>
              <a:rPr lang="en-US" altLang="ja-JP" sz="2800" dirty="0">
                <a:solidFill>
                  <a:srgbClr val="008000"/>
                </a:solidFill>
                <a:latin typeface="Times"/>
                <a:cs typeface="Times"/>
              </a:rPr>
              <a:t>the next </a:t>
            </a:r>
            <a:r>
              <a:rPr lang="en-US" altLang="ja-JP" sz="2800" dirty="0" smtClean="0">
                <a:solidFill>
                  <a:srgbClr val="008000"/>
                </a:solidFill>
                <a:latin typeface="Times"/>
                <a:cs typeface="Times"/>
              </a:rPr>
              <a:t>figure</a:t>
            </a:r>
            <a:endParaRPr kumimoji="1" lang="en-US" altLang="ja-JP" sz="2800" dirty="0" smtClean="0">
              <a:latin typeface="Times"/>
              <a:cs typeface="Times"/>
            </a:endParaRPr>
          </a:p>
          <a:p>
            <a:r>
              <a:rPr kumimoji="1" lang="en-US" altLang="ja-JP" sz="2800" dirty="0" smtClean="0">
                <a:latin typeface="Times"/>
                <a:cs typeface="Times"/>
              </a:rPr>
              <a:t>• </a:t>
            </a:r>
            <a:r>
              <a:rPr kumimoji="1" lang="en-US" altLang="ja-JP" sz="2800" b="1" u="sng" dirty="0" smtClean="0">
                <a:latin typeface="Times"/>
                <a:cs typeface="Times"/>
              </a:rPr>
              <a:t>Absolute values</a:t>
            </a:r>
          </a:p>
          <a:p>
            <a:r>
              <a:rPr lang="en-US" altLang="ja-JP" sz="2800" dirty="0">
                <a:latin typeface="Times"/>
                <a:cs typeface="Times"/>
                <a:sym typeface="Wingdings"/>
              </a:rPr>
              <a:t> </a:t>
            </a:r>
            <a:r>
              <a:rPr lang="en-US" altLang="ja-JP" sz="2800" dirty="0" smtClean="0">
                <a:latin typeface="Times"/>
                <a:cs typeface="Times"/>
                <a:sym typeface="Wingdings"/>
              </a:rPr>
              <a:t>  </a:t>
            </a:r>
            <a:r>
              <a:rPr lang="en-US" altLang="ja-JP" sz="2800" dirty="0" err="1" smtClean="0">
                <a:solidFill>
                  <a:srgbClr val="0000FF"/>
                </a:solidFill>
                <a:latin typeface="Times"/>
                <a:cs typeface="Times"/>
                <a:sym typeface="Wingdings"/>
              </a:rPr>
              <a:t>Regge</a:t>
            </a:r>
            <a:r>
              <a:rPr lang="en-US" altLang="ja-JP" sz="2800" dirty="0" smtClean="0">
                <a:latin typeface="Times"/>
                <a:cs typeface="Times"/>
                <a:sym typeface="Wingdings"/>
              </a:rPr>
              <a:t> for the estimation of </a:t>
            </a:r>
            <a:r>
              <a:rPr lang="en-US" altLang="ja-JP" sz="2800" dirty="0" smtClean="0">
                <a:solidFill>
                  <a:srgbClr val="0000FF"/>
                </a:solidFill>
                <a:latin typeface="Times"/>
                <a:cs typeface="Times"/>
                <a:sym typeface="Wingdings"/>
              </a:rPr>
              <a:t>charm to strange ratio</a:t>
            </a:r>
          </a:p>
          <a:p>
            <a:r>
              <a:rPr lang="en-US" altLang="ja-JP" sz="2800" dirty="0" smtClean="0">
                <a:solidFill>
                  <a:srgbClr val="0000FF"/>
                </a:solidFill>
                <a:latin typeface="Times"/>
                <a:cs typeface="Times"/>
                <a:sym typeface="Wingdings"/>
              </a:rPr>
              <a:t>                                                         </a:t>
            </a:r>
            <a:r>
              <a:rPr lang="en-US" altLang="ja-JP" sz="2800" dirty="0" err="1" smtClean="0">
                <a:solidFill>
                  <a:srgbClr val="008000"/>
                </a:solidFill>
                <a:latin typeface="Times"/>
                <a:cs typeface="Times"/>
                <a:sym typeface="Wingdings"/>
              </a:rPr>
              <a:t>Sangho</a:t>
            </a:r>
            <a:r>
              <a:rPr lang="en-US" altLang="ja-JP" sz="2800" dirty="0" smtClean="0">
                <a:solidFill>
                  <a:srgbClr val="008000"/>
                </a:solidFill>
                <a:latin typeface="Times"/>
                <a:cs typeface="Times"/>
                <a:sym typeface="Wingdings"/>
              </a:rPr>
              <a:t> Kim yesterday</a:t>
            </a:r>
          </a:p>
          <a:p>
            <a:r>
              <a:rPr lang="en-US" altLang="ja-JP" sz="2800" dirty="0" smtClean="0">
                <a:latin typeface="Times"/>
                <a:cs typeface="Times"/>
                <a:sym typeface="Wingdings"/>
              </a:rPr>
              <a:t>• </a:t>
            </a:r>
            <a:r>
              <a:rPr lang="en-US" altLang="ja-JP" sz="2800" b="1" u="sng" dirty="0" smtClean="0">
                <a:latin typeface="Times"/>
                <a:cs typeface="Times"/>
                <a:sym typeface="Wingdings"/>
              </a:rPr>
              <a:t>Relative rates</a:t>
            </a:r>
            <a:r>
              <a:rPr lang="en-US" altLang="ja-JP" sz="2800" b="1" dirty="0" smtClean="0">
                <a:latin typeface="Times"/>
                <a:cs typeface="Times"/>
                <a:sym typeface="Wingdings"/>
              </a:rPr>
              <a:t> </a:t>
            </a:r>
            <a:r>
              <a:rPr lang="en-US" altLang="ja-JP" sz="2800" dirty="0" smtClean="0">
                <a:latin typeface="Times"/>
                <a:cs typeface="Times"/>
                <a:sym typeface="Wingdings"/>
              </a:rPr>
              <a:t>of transitions </a:t>
            </a:r>
            <a:r>
              <a:rPr lang="en-US" altLang="ja-JP" sz="2800" b="1" dirty="0" smtClean="0">
                <a:solidFill>
                  <a:srgbClr val="0000FF"/>
                </a:solidFill>
                <a:latin typeface="Times"/>
                <a:cs typeface="Times"/>
                <a:sym typeface="Wingdings"/>
              </a:rPr>
              <a:t>to various </a:t>
            </a:r>
            <a:r>
              <a:rPr lang="en-US" altLang="ja-JP" sz="2800" b="1" i="1" dirty="0" err="1" smtClean="0">
                <a:solidFill>
                  <a:srgbClr val="0000FF"/>
                </a:solidFill>
                <a:latin typeface="Times"/>
                <a:cs typeface="Times"/>
                <a:sym typeface="Wingdings"/>
              </a:rPr>
              <a:t>B</a:t>
            </a:r>
            <a:r>
              <a:rPr lang="en-US" altLang="ja-JP" sz="2800" b="1" baseline="-25000" dirty="0" err="1" smtClean="0">
                <a:solidFill>
                  <a:srgbClr val="0000FF"/>
                </a:solidFill>
                <a:latin typeface="Times"/>
                <a:cs typeface="Times"/>
                <a:sym typeface="Wingdings"/>
              </a:rPr>
              <a:t>c</a:t>
            </a:r>
            <a:r>
              <a:rPr lang="en-US" altLang="ja-JP" sz="2800" b="1" baseline="30000" dirty="0" smtClean="0">
                <a:solidFill>
                  <a:srgbClr val="0000FF"/>
                </a:solidFill>
                <a:latin typeface="Times"/>
                <a:cs typeface="Times"/>
                <a:sym typeface="Wingdings"/>
              </a:rPr>
              <a:t>*</a:t>
            </a:r>
          </a:p>
          <a:p>
            <a:r>
              <a:rPr lang="en-US" altLang="ja-JP" sz="2800" dirty="0">
                <a:latin typeface="Times"/>
                <a:cs typeface="Times"/>
                <a:sym typeface="Wingdings"/>
              </a:rPr>
              <a:t> </a:t>
            </a:r>
            <a:r>
              <a:rPr lang="en-US" altLang="ja-JP" sz="2800" dirty="0" smtClean="0">
                <a:latin typeface="Times"/>
                <a:cs typeface="Times"/>
                <a:sym typeface="Wingdings"/>
              </a:rPr>
              <a:t>  </a:t>
            </a:r>
            <a:r>
              <a:rPr lang="en-US" altLang="ja-JP" sz="2800" dirty="0" smtClean="0">
                <a:solidFill>
                  <a:srgbClr val="0000FF"/>
                </a:solidFill>
                <a:latin typeface="Times"/>
                <a:cs typeface="Times"/>
                <a:sym typeface="Wingdings"/>
              </a:rPr>
              <a:t>One step </a:t>
            </a:r>
            <a:r>
              <a:rPr lang="en-US" altLang="ja-JP" sz="2800" dirty="0" smtClean="0">
                <a:latin typeface="Times"/>
                <a:cs typeface="Times"/>
                <a:sym typeface="Wingdings"/>
              </a:rPr>
              <a:t>process in a </a:t>
            </a:r>
            <a:r>
              <a:rPr lang="en-US" altLang="ja-JP" sz="2800" i="1" dirty="0" err="1" smtClean="0">
                <a:solidFill>
                  <a:srgbClr val="0000FF"/>
                </a:solidFill>
                <a:latin typeface="Times"/>
                <a:cs typeface="Times"/>
                <a:sym typeface="Wingdings"/>
              </a:rPr>
              <a:t>Qd</a:t>
            </a:r>
            <a:r>
              <a:rPr lang="en-US" altLang="ja-JP" sz="2800" dirty="0" smtClean="0">
                <a:solidFill>
                  <a:srgbClr val="0000FF"/>
                </a:solidFill>
                <a:latin typeface="Times"/>
                <a:cs typeface="Times"/>
                <a:sym typeface="Wingdings"/>
              </a:rPr>
              <a:t> model</a:t>
            </a:r>
          </a:p>
        </p:txBody>
      </p:sp>
      <p:grpSp>
        <p:nvGrpSpPr>
          <p:cNvPr id="14" name="図形グループ 13"/>
          <p:cNvGrpSpPr/>
          <p:nvPr/>
        </p:nvGrpSpPr>
        <p:grpSpPr>
          <a:xfrm>
            <a:off x="3864613" y="4693118"/>
            <a:ext cx="4078358" cy="1770222"/>
            <a:chOff x="5230150" y="1546921"/>
            <a:chExt cx="3856555" cy="1770222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0150" y="1546921"/>
              <a:ext cx="3856555" cy="1770222"/>
            </a:xfrm>
            <a:prstGeom prst="rect">
              <a:avLst/>
            </a:prstGeom>
          </p:spPr>
        </p:pic>
        <p:cxnSp>
          <p:nvCxnSpPr>
            <p:cNvPr id="9" name="直線矢印コネクタ 8"/>
            <p:cNvCxnSpPr/>
            <p:nvPr/>
          </p:nvCxnSpPr>
          <p:spPr>
            <a:xfrm>
              <a:off x="7434825" y="2614160"/>
              <a:ext cx="0" cy="423313"/>
            </a:xfrm>
            <a:prstGeom prst="straightConnector1">
              <a:avLst/>
            </a:prstGeom>
            <a:ln w="38100" cmpd="sng">
              <a:solidFill>
                <a:srgbClr val="8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7259681" y="2643340"/>
              <a:ext cx="1587500" cy="15240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>
              <a:off x="7531566" y="2628109"/>
              <a:ext cx="3781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i="1" dirty="0" err="1">
                  <a:solidFill>
                    <a:srgbClr val="800000"/>
                  </a:solidFill>
                  <a:latin typeface="Times"/>
                  <a:cs typeface="Times"/>
                </a:rPr>
                <a:t>λ</a:t>
              </a:r>
              <a:endParaRPr kumimoji="1" lang="ja-JP" altLang="en-US" sz="2000" i="1" dirty="0" smtClean="0">
                <a:latin typeface="Times"/>
                <a:cs typeface="Times"/>
              </a:endParaRPr>
            </a:p>
          </p:txBody>
        </p:sp>
        <p:sp>
          <p:nvSpPr>
            <p:cNvPr id="12" name="円/楕円 11"/>
            <p:cNvSpPr/>
            <p:nvPr/>
          </p:nvSpPr>
          <p:spPr>
            <a:xfrm rot="20940922">
              <a:off x="7072534" y="1872952"/>
              <a:ext cx="157253" cy="759377"/>
            </a:xfrm>
            <a:prstGeom prst="ellipse">
              <a:avLst/>
            </a:prstGeom>
            <a:solidFill>
              <a:srgbClr val="FF6600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6195180" y="1945297"/>
              <a:ext cx="21747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i="1" dirty="0" smtClean="0">
                  <a:solidFill>
                    <a:srgbClr val="FF0000"/>
                  </a:solidFill>
                  <a:latin typeface="Times"/>
                  <a:cs typeface="Times"/>
                </a:rPr>
                <a:t>V, PS, S</a:t>
              </a:r>
              <a:r>
                <a:rPr lang="en-US" altLang="ja-JP" sz="2000" dirty="0" smtClean="0">
                  <a:latin typeface="Times"/>
                  <a:cs typeface="Times"/>
                </a:rPr>
                <a:t>-</a:t>
              </a:r>
              <a:r>
                <a:rPr lang="en-US" altLang="ja-JP" sz="2000" dirty="0">
                  <a:latin typeface="Times"/>
                  <a:cs typeface="Times"/>
                </a:rPr>
                <a:t>exchanges 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754763" y="4869082"/>
            <a:ext cx="30165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"/>
                <a:cs typeface="Times"/>
              </a:rPr>
              <a:t>Pion-induced reaction</a:t>
            </a:r>
          </a:p>
          <a:p>
            <a:r>
              <a:rPr lang="en-US" altLang="ja-JP" sz="2400" i="1" dirty="0" smtClean="0">
                <a:latin typeface="Times"/>
                <a:cs typeface="Times"/>
              </a:rPr>
              <a:t>π + p </a:t>
            </a:r>
            <a:r>
              <a:rPr lang="en-US" altLang="ja-JP" sz="2400" i="1" dirty="0" smtClean="0">
                <a:latin typeface="Times"/>
                <a:cs typeface="Times"/>
                <a:sym typeface="Wingdings"/>
              </a:rPr>
              <a:t> D</a:t>
            </a:r>
            <a:r>
              <a:rPr lang="en-US" altLang="ja-JP" sz="2400" i="1" baseline="30000" dirty="0" smtClean="0">
                <a:latin typeface="Times"/>
                <a:cs typeface="Times"/>
                <a:sym typeface="Wingdings"/>
              </a:rPr>
              <a:t>*</a:t>
            </a:r>
            <a:r>
              <a:rPr lang="en-US" altLang="ja-JP" sz="2400" i="1" dirty="0" smtClean="0">
                <a:latin typeface="Times"/>
                <a:cs typeface="Times"/>
                <a:sym typeface="Wingdings"/>
              </a:rPr>
              <a:t> + </a:t>
            </a:r>
            <a:r>
              <a:rPr lang="en-US" altLang="ja-JP" sz="2400" i="1" dirty="0" err="1" smtClean="0">
                <a:latin typeface="Times"/>
                <a:cs typeface="Times"/>
                <a:sym typeface="Wingdings"/>
              </a:rPr>
              <a:t>B</a:t>
            </a:r>
            <a:r>
              <a:rPr lang="en-US" altLang="ja-JP" sz="2400" i="1" baseline="-25000" dirty="0" err="1" smtClean="0">
                <a:latin typeface="Times"/>
                <a:cs typeface="Times"/>
                <a:sym typeface="Wingdings"/>
              </a:rPr>
              <a:t>c</a:t>
            </a:r>
            <a:r>
              <a:rPr lang="en-US" altLang="ja-JP" sz="2400" i="1" baseline="30000" dirty="0" smtClean="0">
                <a:latin typeface="Times"/>
                <a:cs typeface="Times"/>
                <a:sym typeface="Wingdings"/>
              </a:rPr>
              <a:t>*</a:t>
            </a:r>
            <a:endParaRPr kumimoji="1" lang="ja-JP" altLang="en-US" sz="2400" i="1" baseline="30000" dirty="0" smtClean="0">
              <a:latin typeface="Times"/>
              <a:cs typeface="Time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17574" y="4449721"/>
            <a:ext cx="431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"/>
                <a:cs typeface="Times"/>
              </a:rPr>
              <a:t>π</a:t>
            </a:r>
            <a:endParaRPr kumimoji="1" lang="ja-JP" altLang="en-US" sz="2400" i="1" dirty="0" smtClean="0">
              <a:latin typeface="Times"/>
              <a:cs typeface="Time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631481" y="4401798"/>
            <a:ext cx="560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"/>
                <a:cs typeface="Times"/>
              </a:rPr>
              <a:t>D</a:t>
            </a:r>
            <a:r>
              <a:rPr kumimoji="1" lang="en-US" altLang="ja-JP" sz="2400" i="1" baseline="30000" dirty="0" smtClean="0">
                <a:latin typeface="Times"/>
                <a:cs typeface="Times"/>
              </a:rPr>
              <a:t>*</a:t>
            </a:r>
            <a:endParaRPr kumimoji="1" lang="ja-JP" altLang="en-US" sz="2400" i="1" baseline="30000" dirty="0" smtClean="0">
              <a:latin typeface="Times"/>
              <a:cs typeface="Time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871091" y="5779688"/>
            <a:ext cx="671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err="1">
                <a:latin typeface="Times"/>
                <a:cs typeface="Times"/>
                <a:sym typeface="Wingdings"/>
              </a:rPr>
              <a:t>B</a:t>
            </a:r>
            <a:r>
              <a:rPr lang="en-US" altLang="ja-JP" sz="2800" i="1" baseline="-25000" dirty="0" err="1">
                <a:latin typeface="Times"/>
                <a:cs typeface="Times"/>
                <a:sym typeface="Wingdings"/>
              </a:rPr>
              <a:t>c</a:t>
            </a:r>
            <a:r>
              <a:rPr lang="en-US" altLang="ja-JP" sz="2800" i="1" baseline="30000" dirty="0">
                <a:latin typeface="Times"/>
                <a:cs typeface="Times"/>
                <a:sym typeface="Wingdings"/>
              </a:rPr>
              <a:t>*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46184" y="5863560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"/>
                <a:cs typeface="Times"/>
              </a:rPr>
              <a:t>p</a:t>
            </a:r>
            <a:endParaRPr kumimoji="1" lang="ja-JP" altLang="en-US" sz="2400" i="1" dirty="0" smtClean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912290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393700" y="1714500"/>
            <a:ext cx="2645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>
                <a:latin typeface="Times"/>
                <a:cs typeface="Times"/>
              </a:rPr>
              <a:t>p</a:t>
            </a:r>
            <a:r>
              <a:rPr kumimoji="1" lang="en-US" altLang="ja-JP" sz="2800" baseline="-25000" dirty="0" smtClean="0">
                <a:latin typeface="Times"/>
                <a:cs typeface="Times"/>
              </a:rPr>
              <a:t>π, Lab </a:t>
            </a:r>
            <a:r>
              <a:rPr kumimoji="1" lang="en-US" altLang="ja-JP" sz="2800" dirty="0" smtClean="0">
                <a:latin typeface="Times"/>
                <a:cs typeface="Times"/>
              </a:rPr>
              <a:t>= 4.5 </a:t>
            </a:r>
            <a:r>
              <a:rPr kumimoji="1" lang="en-US" altLang="ja-JP" sz="2800" dirty="0" err="1" smtClean="0">
                <a:latin typeface="Times"/>
                <a:cs typeface="Times"/>
              </a:rPr>
              <a:t>GeV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grpSp>
        <p:nvGrpSpPr>
          <p:cNvPr id="33" name="図形グループ 32"/>
          <p:cNvGrpSpPr/>
          <p:nvPr/>
        </p:nvGrpSpPr>
        <p:grpSpPr>
          <a:xfrm>
            <a:off x="2198771" y="330200"/>
            <a:ext cx="6597125" cy="6400800"/>
            <a:chOff x="2338471" y="330200"/>
            <a:chExt cx="6597125" cy="6400800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0" y="330200"/>
              <a:ext cx="5765800" cy="5854052"/>
            </a:xfrm>
            <a:prstGeom prst="rect">
              <a:avLst/>
            </a:prstGeom>
          </p:spPr>
        </p:pic>
        <p:graphicFrame>
          <p:nvGraphicFramePr>
            <p:cNvPr id="9" name="オブジェクト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4159080"/>
                </p:ext>
              </p:extLst>
            </p:nvPr>
          </p:nvGraphicFramePr>
          <p:xfrm>
            <a:off x="4038600" y="438150"/>
            <a:ext cx="16510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154" name="数式" r:id="rId4" imgW="1651000" imgH="419100" progId="Equation.DSMT4">
                    <p:embed/>
                  </p:oleObj>
                </mc:Choice>
                <mc:Fallback>
                  <p:oleObj name="数式" r:id="rId4" imgW="1651000" imgH="419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038600" y="438150"/>
                          <a:ext cx="1651000" cy="419100"/>
                        </a:xfrm>
                        <a:prstGeom prst="rect">
                          <a:avLst/>
                        </a:prstGeom>
                        <a:ln w="28575" cmpd="sng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オブジェクト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5270008"/>
                </p:ext>
              </p:extLst>
            </p:nvPr>
          </p:nvGraphicFramePr>
          <p:xfrm>
            <a:off x="6883400" y="400050"/>
            <a:ext cx="16256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155" name="数式" r:id="rId6" imgW="1625600" imgH="419100" progId="Equation.DSMT4">
                    <p:embed/>
                  </p:oleObj>
                </mc:Choice>
                <mc:Fallback>
                  <p:oleObj name="数式" r:id="rId6" imgW="1625600" imgH="419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883400" y="400050"/>
                          <a:ext cx="1625600" cy="419100"/>
                        </a:xfrm>
                        <a:prstGeom prst="rect">
                          <a:avLst/>
                        </a:prstGeom>
                        <a:ln w="28575" cmpd="sng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テキスト ボックス 11"/>
            <p:cNvSpPr txBox="1"/>
            <p:nvPr/>
          </p:nvSpPr>
          <p:spPr>
            <a:xfrm>
              <a:off x="4394200" y="6184900"/>
              <a:ext cx="9544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err="1" smtClean="0">
                  <a:latin typeface="Times"/>
                  <a:cs typeface="Times"/>
                </a:rPr>
                <a:t>cos</a:t>
              </a:r>
              <a:r>
                <a:rPr kumimoji="1" lang="en-US" altLang="ja-JP" sz="2800" i="1" dirty="0" err="1" smtClean="0">
                  <a:latin typeface="Times"/>
                  <a:cs typeface="Times"/>
                </a:rPr>
                <a:t>θ</a:t>
              </a:r>
              <a:endParaRPr kumimoji="1" lang="ja-JP" altLang="en-US" sz="2800" i="1" dirty="0" smtClean="0">
                <a:latin typeface="Times"/>
                <a:cs typeface="Times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7289800" y="6207780"/>
              <a:ext cx="9544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err="1" smtClean="0">
                  <a:latin typeface="Times"/>
                  <a:cs typeface="Times"/>
                </a:rPr>
                <a:t>cos</a:t>
              </a:r>
              <a:r>
                <a:rPr kumimoji="1" lang="en-US" altLang="ja-JP" sz="2800" i="1" dirty="0" err="1" smtClean="0">
                  <a:latin typeface="Times"/>
                  <a:cs typeface="Times"/>
                </a:rPr>
                <a:t>θ</a:t>
              </a:r>
              <a:endParaRPr kumimoji="1" lang="ja-JP" altLang="en-US" sz="2800" i="1" dirty="0" smtClean="0">
                <a:latin typeface="Times"/>
                <a:cs typeface="Times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517900" y="3403600"/>
              <a:ext cx="36420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Times"/>
                  <a:cs typeface="Times"/>
                </a:rPr>
                <a:t>1</a:t>
              </a:r>
              <a:endParaRPr kumimoji="1" lang="ja-JP" altLang="en-US" sz="2800" dirty="0" smtClean="0">
                <a:latin typeface="Times"/>
                <a:cs typeface="Times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352800" y="1549400"/>
              <a:ext cx="54373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Times"/>
                  <a:cs typeface="Times"/>
                </a:rPr>
                <a:t>10</a:t>
              </a:r>
              <a:endParaRPr kumimoji="1" lang="ja-JP" altLang="en-US" sz="2800" dirty="0" smtClean="0">
                <a:latin typeface="Times"/>
                <a:cs typeface="Times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187700" y="5308600"/>
              <a:ext cx="63350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Times"/>
                  <a:cs typeface="Times"/>
                </a:rPr>
                <a:t>0.1</a:t>
              </a:r>
              <a:endParaRPr kumimoji="1" lang="ja-JP" altLang="en-US" sz="2800" dirty="0" smtClean="0">
                <a:latin typeface="Times"/>
                <a:cs typeface="Times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3581400" y="5943600"/>
              <a:ext cx="2509396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Times"/>
                  <a:cs typeface="Times"/>
                </a:rPr>
                <a:t>–1.0          0          +1.0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6426200" y="5930900"/>
              <a:ext cx="2509396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Times"/>
                  <a:cs typeface="Times"/>
                </a:rPr>
                <a:t>–1.0          0          +1.0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cxnSp>
          <p:nvCxnSpPr>
            <p:cNvPr id="20" name="直線コネクタ 19"/>
            <p:cNvCxnSpPr/>
            <p:nvPr/>
          </p:nvCxnSpPr>
          <p:spPr>
            <a:xfrm flipH="1">
              <a:off x="8013700" y="1270000"/>
              <a:ext cx="482600" cy="318770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H="1">
              <a:off x="5257800" y="647700"/>
              <a:ext cx="482600" cy="318770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3937000" y="2895600"/>
              <a:ext cx="292100" cy="1930400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6769100" y="3289300"/>
              <a:ext cx="292100" cy="1930400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" name="オブジェクト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7232942"/>
                </p:ext>
              </p:extLst>
            </p:nvPr>
          </p:nvGraphicFramePr>
          <p:xfrm>
            <a:off x="2338471" y="787400"/>
            <a:ext cx="1525003" cy="74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156" name="数式" r:id="rId8" imgW="1485900" imgH="723900" progId="Equation.DSMT4">
                    <p:embed/>
                  </p:oleObj>
                </mc:Choice>
                <mc:Fallback>
                  <p:oleObj name="数式" r:id="rId8" imgW="1485900" imgH="7239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338471" y="787400"/>
                          <a:ext cx="1525003" cy="7429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正方形/長方形 30"/>
            <p:cNvSpPr/>
            <p:nvPr/>
          </p:nvSpPr>
          <p:spPr>
            <a:xfrm>
              <a:off x="3149600" y="2781300"/>
              <a:ext cx="342900" cy="1054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406400" y="2578100"/>
            <a:ext cx="30074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Times"/>
                <a:cs typeface="Times"/>
              </a:rPr>
              <a:t>D.J. </a:t>
            </a:r>
            <a:r>
              <a:rPr lang="en-US" altLang="ja-JP" sz="2800" dirty="0" err="1" smtClean="0">
                <a:latin typeface="Times"/>
                <a:cs typeface="Times"/>
              </a:rPr>
              <a:t>Krennel</a:t>
            </a:r>
            <a:r>
              <a:rPr lang="en-US" altLang="ja-JP" sz="2800" dirty="0" smtClean="0">
                <a:latin typeface="Times"/>
                <a:cs typeface="Times"/>
              </a:rPr>
              <a:t> et al</a:t>
            </a:r>
          </a:p>
          <a:p>
            <a:r>
              <a:rPr kumimoji="1" lang="en-US" altLang="ja-JP" sz="2800" dirty="0" smtClean="0">
                <a:latin typeface="Times"/>
                <a:cs typeface="Times"/>
              </a:rPr>
              <a:t>PRD6, 1220 (1972)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JPARC workshop at Tokai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823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6636" y="227156"/>
            <a:ext cx="3131626" cy="599578"/>
          </a:xfrm>
        </p:spPr>
        <p:txBody>
          <a:bodyPr>
            <a:normAutofit/>
          </a:bodyPr>
          <a:lstStyle/>
          <a:p>
            <a:r>
              <a:rPr kumimoji="1" lang="en-US" altLang="ja-JP" sz="3200" b="1" u="sng" dirty="0" smtClean="0">
                <a:latin typeface="Times"/>
                <a:cs typeface="Times"/>
              </a:rPr>
              <a:t>Absolute values</a:t>
            </a:r>
            <a:endParaRPr kumimoji="1" lang="ja-JP" altLang="en-US" sz="3200" b="1" u="sng" dirty="0">
              <a:latin typeface="Times"/>
              <a:cs typeface="Times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JPARC workshop at Tokai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375543" y="1093030"/>
            <a:ext cx="6875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latin typeface="Times"/>
                <a:cs typeface="Times"/>
              </a:rPr>
              <a:t>Regge</a:t>
            </a:r>
            <a:r>
              <a:rPr kumimoji="1" lang="en-US" altLang="ja-JP" sz="2800" dirty="0" smtClean="0">
                <a:latin typeface="Times"/>
                <a:cs typeface="Times"/>
              </a:rPr>
              <a:t> model ~ Sang-Ho Kim on Wed evening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grpSp>
        <p:nvGrpSpPr>
          <p:cNvPr id="7" name="図形グループ 6"/>
          <p:cNvGrpSpPr/>
          <p:nvPr/>
        </p:nvGrpSpPr>
        <p:grpSpPr>
          <a:xfrm>
            <a:off x="1297936" y="1715588"/>
            <a:ext cx="6274791" cy="4285975"/>
            <a:chOff x="1310387" y="1628424"/>
            <a:chExt cx="6274791" cy="4285975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10387" y="1628424"/>
              <a:ext cx="6274791" cy="4285975"/>
            </a:xfrm>
            <a:prstGeom prst="rect">
              <a:avLst/>
            </a:prstGeom>
          </p:spPr>
        </p:pic>
        <p:sp>
          <p:nvSpPr>
            <p:cNvPr id="34" name="テキスト ボックス 33"/>
            <p:cNvSpPr txBox="1"/>
            <p:nvPr/>
          </p:nvSpPr>
          <p:spPr>
            <a:xfrm>
              <a:off x="5400001" y="1928397"/>
              <a:ext cx="18399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Times"/>
                  <a:cs typeface="Times"/>
                </a:rPr>
                <a:t>strangeness</a:t>
              </a:r>
              <a:endParaRPr kumimoji="1" lang="ja-JP" altLang="en-US" sz="2800" dirty="0" smtClean="0">
                <a:latin typeface="Times"/>
                <a:cs typeface="Times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4724597" y="3334536"/>
              <a:ext cx="10818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Times"/>
                  <a:cs typeface="Times"/>
                </a:rPr>
                <a:t>charm</a:t>
              </a:r>
              <a:endParaRPr kumimoji="1" lang="ja-JP" altLang="en-US" sz="2800" dirty="0" smtClean="0">
                <a:latin typeface="Times"/>
                <a:cs typeface="Times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2738246" y="2381414"/>
              <a:ext cx="783120" cy="523220"/>
            </a:xfrm>
            <a:prstGeom prst="rect">
              <a:avLst/>
            </a:prstGeom>
            <a:solidFill>
              <a:srgbClr val="FDEADA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Times"/>
                  <a:cs typeface="Times"/>
                </a:rPr>
                <a:t>10</a:t>
              </a:r>
              <a:r>
                <a:rPr kumimoji="1" lang="en-US" altLang="ja-JP" sz="2800" baseline="30000" dirty="0" smtClean="0">
                  <a:latin typeface="Times"/>
                  <a:cs typeface="Times"/>
                </a:rPr>
                <a:t>–2</a:t>
              </a:r>
              <a:endParaRPr kumimoji="1" lang="ja-JP" altLang="en-US" sz="2800" baseline="30000" dirty="0" smtClean="0">
                <a:latin typeface="Times"/>
                <a:cs typeface="Times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441407" y="3113188"/>
              <a:ext cx="783120" cy="523220"/>
            </a:xfrm>
            <a:prstGeom prst="rect">
              <a:avLst/>
            </a:prstGeom>
            <a:solidFill>
              <a:srgbClr val="FDEADA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Times"/>
                  <a:cs typeface="Times"/>
                </a:rPr>
                <a:t>10</a:t>
              </a:r>
              <a:r>
                <a:rPr kumimoji="1" lang="en-US" altLang="ja-JP" sz="2800" baseline="30000" dirty="0" smtClean="0">
                  <a:latin typeface="Times"/>
                  <a:cs typeface="Times"/>
                </a:rPr>
                <a:t>–5</a:t>
              </a:r>
              <a:endParaRPr kumimoji="1" lang="ja-JP" altLang="en-US" sz="2800" baseline="30000" dirty="0" smtClean="0">
                <a:latin typeface="Times"/>
                <a:cs typeface="Times"/>
              </a:endParaRPr>
            </a:p>
          </p:txBody>
        </p:sp>
        <p:cxnSp>
          <p:nvCxnSpPr>
            <p:cNvPr id="38" name="直線矢印コネクタ 37"/>
            <p:cNvCxnSpPr/>
            <p:nvPr/>
          </p:nvCxnSpPr>
          <p:spPr>
            <a:xfrm>
              <a:off x="7262580" y="2797634"/>
              <a:ext cx="27926" cy="2093798"/>
            </a:xfrm>
            <a:prstGeom prst="straightConnector1">
              <a:avLst/>
            </a:prstGeom>
            <a:ln w="57150" cmpd="sng">
              <a:solidFill>
                <a:schemeClr val="accent3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/>
            <p:cNvCxnSpPr/>
            <p:nvPr/>
          </p:nvCxnSpPr>
          <p:spPr>
            <a:xfrm>
              <a:off x="2644204" y="2150822"/>
              <a:ext cx="0" cy="786390"/>
            </a:xfrm>
            <a:prstGeom prst="straightConnector1">
              <a:avLst/>
            </a:prstGeom>
            <a:ln w="57150" cmpd="sng">
              <a:solidFill>
                <a:schemeClr val="accent3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テキスト ボックス 40"/>
          <p:cNvSpPr txBox="1"/>
          <p:nvPr/>
        </p:nvSpPr>
        <p:spPr>
          <a:xfrm>
            <a:off x="1495663" y="6043941"/>
            <a:ext cx="6522263" cy="523220"/>
          </a:xfrm>
          <a:prstGeom prst="rect">
            <a:avLst/>
          </a:prstGeom>
          <a:solidFill>
            <a:srgbClr val="FFFF66"/>
          </a:solidFill>
          <a:ln w="28575" cmpd="sng"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"/>
                <a:cs typeface="Times"/>
              </a:rPr>
              <a:t>Charm/strangeness productions:  10</a:t>
            </a:r>
            <a:r>
              <a:rPr kumimoji="1" lang="en-US" altLang="ja-JP" sz="2800" baseline="30000" dirty="0" smtClean="0">
                <a:latin typeface="Times"/>
                <a:cs typeface="Times"/>
              </a:rPr>
              <a:t>–2 </a:t>
            </a:r>
            <a:r>
              <a:rPr kumimoji="1" lang="en-US" altLang="ja-JP" sz="2800" dirty="0" smtClean="0">
                <a:latin typeface="Times"/>
                <a:cs typeface="Times"/>
              </a:rPr>
              <a:t>~ 10</a:t>
            </a:r>
            <a:r>
              <a:rPr kumimoji="1" lang="en-US" altLang="ja-JP" sz="2800" baseline="30000" dirty="0" smtClean="0">
                <a:latin typeface="Times"/>
                <a:cs typeface="Times"/>
              </a:rPr>
              <a:t>–5 </a:t>
            </a:r>
            <a:endParaRPr kumimoji="1" lang="ja-JP" altLang="en-US" sz="2800" baseline="30000" dirty="0" smtClean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100418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JPARC workshop at Tokai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grpSp>
        <p:nvGrpSpPr>
          <p:cNvPr id="48" name="図形グループ 47"/>
          <p:cNvGrpSpPr/>
          <p:nvPr/>
        </p:nvGrpSpPr>
        <p:grpSpPr>
          <a:xfrm>
            <a:off x="6989883" y="1863173"/>
            <a:ext cx="1847008" cy="1814554"/>
            <a:chOff x="5432457" y="359175"/>
            <a:chExt cx="2440120" cy="2397244"/>
          </a:xfrm>
        </p:grpSpPr>
        <p:sp>
          <p:nvSpPr>
            <p:cNvPr id="25" name="Oval 5"/>
            <p:cNvSpPr>
              <a:spLocks noChangeArrowheads="1"/>
            </p:cNvSpPr>
            <p:nvPr/>
          </p:nvSpPr>
          <p:spPr bwMode="auto">
            <a:xfrm rot="21133339">
              <a:off x="5432457" y="597036"/>
              <a:ext cx="1926386" cy="2159383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endParaRPr lang="ja-JP" altLang="en-US" sz="1600"/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 flipH="1" flipV="1">
              <a:off x="6273471" y="1192974"/>
              <a:ext cx="284293" cy="968710"/>
            </a:xfrm>
            <a:prstGeom prst="line">
              <a:avLst/>
            </a:prstGeom>
            <a:noFill/>
            <a:ln w="76200" cmpd="sng">
              <a:solidFill>
                <a:srgbClr val="800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 sz="1600"/>
            </a:p>
          </p:txBody>
        </p:sp>
        <p:sp>
          <p:nvSpPr>
            <p:cNvPr id="32" name="円/楕円 31"/>
            <p:cNvSpPr/>
            <p:nvPr/>
          </p:nvSpPr>
          <p:spPr>
            <a:xfrm rot="20289786">
              <a:off x="5872929" y="919339"/>
              <a:ext cx="738256" cy="363535"/>
            </a:xfrm>
            <a:prstGeom prst="ellipse">
              <a:avLst/>
            </a:prstGeom>
            <a:solidFill>
              <a:srgbClr val="CCFFCC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9" name="Oval 13"/>
            <p:cNvSpPr>
              <a:spLocks noChangeArrowheads="1"/>
            </p:cNvSpPr>
            <p:nvPr/>
          </p:nvSpPr>
          <p:spPr bwMode="auto">
            <a:xfrm>
              <a:off x="5972196" y="1054529"/>
              <a:ext cx="278582" cy="257630"/>
            </a:xfrm>
            <a:prstGeom prst="ellipse">
              <a:avLst/>
            </a:prstGeom>
            <a:gradFill rotWithShape="0">
              <a:gsLst>
                <a:gs pos="0">
                  <a:srgbClr val="66FFCC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1600"/>
            </a:p>
          </p:txBody>
        </p:sp>
        <p:sp>
          <p:nvSpPr>
            <p:cNvPr id="30" name="Oval 15"/>
            <p:cNvSpPr>
              <a:spLocks noChangeArrowheads="1"/>
            </p:cNvSpPr>
            <p:nvPr/>
          </p:nvSpPr>
          <p:spPr bwMode="auto">
            <a:xfrm>
              <a:off x="6311570" y="2003839"/>
              <a:ext cx="585849" cy="579473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C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1600"/>
            </a:p>
          </p:txBody>
        </p:sp>
        <p:sp>
          <p:nvSpPr>
            <p:cNvPr id="31" name="Oval 12"/>
            <p:cNvSpPr>
              <a:spLocks noChangeArrowheads="1"/>
            </p:cNvSpPr>
            <p:nvPr/>
          </p:nvSpPr>
          <p:spPr bwMode="auto">
            <a:xfrm>
              <a:off x="6247209" y="909320"/>
              <a:ext cx="298541" cy="276089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rgbClr val="00804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160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5862938" y="359175"/>
              <a:ext cx="381414" cy="52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Times"/>
                  <a:cs typeface="Times"/>
                </a:rPr>
                <a:t>d</a:t>
              </a:r>
              <a:endParaRPr kumimoji="1" lang="ja-JP" altLang="en-US" sz="2400" dirty="0" smtClean="0">
                <a:latin typeface="Times"/>
                <a:cs typeface="Times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939038" y="2025242"/>
              <a:ext cx="458448" cy="52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Times"/>
                  <a:cs typeface="Times"/>
                </a:rPr>
                <a:t>Q</a:t>
              </a:r>
              <a:endParaRPr kumimoji="1" lang="ja-JP" altLang="en-US" sz="2400" dirty="0" smtClean="0">
                <a:latin typeface="Times"/>
                <a:cs typeface="Times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6566992" y="1294063"/>
              <a:ext cx="13055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i="1" dirty="0" err="1" smtClean="0">
                  <a:latin typeface="Times"/>
                  <a:cs typeface="Times"/>
                </a:rPr>
                <a:t>λ</a:t>
              </a:r>
              <a:r>
                <a:rPr lang="en-US" altLang="ja-JP" sz="2400" dirty="0" smtClean="0">
                  <a:latin typeface="Times"/>
                  <a:cs typeface="Times"/>
                </a:rPr>
                <a:t>-mode</a:t>
              </a:r>
              <a:endParaRPr kumimoji="1" lang="ja-JP" altLang="en-US" sz="2400" dirty="0" smtClean="0">
                <a:latin typeface="Times"/>
                <a:cs typeface="Times"/>
              </a:endParaRPr>
            </a:p>
          </p:txBody>
        </p:sp>
      </p:grpSp>
      <p:pic>
        <p:nvPicPr>
          <p:cNvPr id="44" name="図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465" y="1693087"/>
            <a:ext cx="3856555" cy="1770222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>
            <a:off x="3751825" y="2784286"/>
            <a:ext cx="0" cy="423313"/>
          </a:xfrm>
          <a:prstGeom prst="straightConnector1">
            <a:avLst/>
          </a:prstGeom>
          <a:ln w="38100" cmpd="sng">
            <a:solidFill>
              <a:srgbClr val="8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634063" y="4080592"/>
            <a:ext cx="8007320" cy="2246769"/>
          </a:xfrm>
          <a:prstGeom prst="rect">
            <a:avLst/>
          </a:prstGeom>
          <a:solidFill>
            <a:srgbClr val="CCFFCC"/>
          </a:solidFill>
          <a:ln w="2857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Times"/>
                <a:cs typeface="Times"/>
              </a:rPr>
              <a:t>•  </a:t>
            </a:r>
            <a:r>
              <a:rPr lang="en-US" altLang="ja-JP" sz="2800" dirty="0">
                <a:solidFill>
                  <a:srgbClr val="FF0000"/>
                </a:solidFill>
                <a:latin typeface="Times"/>
                <a:cs typeface="Times"/>
              </a:rPr>
              <a:t>Single step </a:t>
            </a:r>
            <a:r>
              <a:rPr lang="en-US" altLang="ja-JP" sz="2800" i="1" dirty="0">
                <a:solidFill>
                  <a:srgbClr val="000000"/>
                </a:solidFill>
                <a:latin typeface="Times"/>
                <a:cs typeface="Times"/>
              </a:rPr>
              <a:t>q</a:t>
            </a:r>
            <a:r>
              <a:rPr lang="en-US" altLang="ja-JP" sz="2800" dirty="0">
                <a:solidFill>
                  <a:srgbClr val="000000"/>
                </a:solidFill>
                <a:latin typeface="Times"/>
                <a:cs typeface="Times"/>
              </a:rPr>
              <a:t> </a:t>
            </a:r>
            <a:r>
              <a:rPr lang="en-US" altLang="ja-JP" sz="2800" dirty="0">
                <a:solidFill>
                  <a:srgbClr val="000000"/>
                </a:solidFill>
                <a:latin typeface="Times"/>
                <a:cs typeface="Times"/>
                <a:sym typeface="Wingdings"/>
              </a:rPr>
              <a:t> </a:t>
            </a:r>
            <a:r>
              <a:rPr lang="en-US" altLang="ja-JP" sz="2800" i="1" dirty="0" smtClean="0">
                <a:solidFill>
                  <a:srgbClr val="000000"/>
                </a:solidFill>
                <a:latin typeface="Times"/>
                <a:cs typeface="Times"/>
                <a:sym typeface="Wingdings"/>
              </a:rPr>
              <a:t>Q</a:t>
            </a:r>
            <a:r>
              <a:rPr lang="en-US" altLang="ja-JP" sz="2800" dirty="0" smtClean="0">
                <a:solidFill>
                  <a:srgbClr val="000000"/>
                </a:solidFill>
                <a:latin typeface="Times"/>
                <a:cs typeface="Times"/>
                <a:sym typeface="Wingdings"/>
              </a:rPr>
              <a:t>: </a:t>
            </a:r>
            <a:r>
              <a:rPr lang="en-US" altLang="ja-JP" sz="2800" dirty="0" smtClean="0">
                <a:latin typeface="Times"/>
                <a:cs typeface="Times"/>
                <a:sym typeface="Wingdings"/>
              </a:rPr>
              <a:t> </a:t>
            </a:r>
            <a:r>
              <a:rPr lang="en-US" altLang="ja-JP" sz="2800" i="1" dirty="0" err="1">
                <a:solidFill>
                  <a:srgbClr val="0000FF"/>
                </a:solidFill>
                <a:latin typeface="Times"/>
                <a:cs typeface="Times"/>
                <a:sym typeface="Wingdings"/>
              </a:rPr>
              <a:t>λ</a:t>
            </a:r>
            <a:r>
              <a:rPr lang="en-US" altLang="ja-JP" sz="2800" dirty="0">
                <a:solidFill>
                  <a:srgbClr val="0000FF"/>
                </a:solidFill>
                <a:latin typeface="Times"/>
                <a:cs typeface="Times"/>
                <a:sym typeface="Wingdings"/>
              </a:rPr>
              <a:t> modes </a:t>
            </a:r>
            <a:r>
              <a:rPr lang="en-US" altLang="ja-JP" sz="2800" dirty="0">
                <a:latin typeface="Times"/>
                <a:cs typeface="Times"/>
                <a:sym typeface="Wingdings"/>
              </a:rPr>
              <a:t>are </a:t>
            </a:r>
            <a:r>
              <a:rPr lang="en-US" altLang="ja-JP" sz="2800" dirty="0" smtClean="0">
                <a:latin typeface="Times"/>
                <a:cs typeface="Times"/>
                <a:sym typeface="Wingdings"/>
              </a:rPr>
              <a:t>dominantly excited</a:t>
            </a:r>
            <a:endParaRPr lang="en-US" altLang="ja-JP" sz="2800" dirty="0">
              <a:latin typeface="Times"/>
              <a:cs typeface="Times"/>
            </a:endParaRPr>
          </a:p>
          <a:p>
            <a:endParaRPr kumimoji="1" lang="en-US" altLang="ja-JP" sz="1400" dirty="0" smtClean="0">
              <a:latin typeface="Times"/>
              <a:cs typeface="Times"/>
            </a:endParaRPr>
          </a:p>
          <a:p>
            <a:r>
              <a:rPr kumimoji="1" lang="en-US" altLang="ja-JP" sz="2800" dirty="0" smtClean="0">
                <a:latin typeface="Times"/>
                <a:cs typeface="Times"/>
              </a:rPr>
              <a:t>•  </a:t>
            </a:r>
            <a:r>
              <a:rPr kumimoji="1" lang="en-US" altLang="ja-JP" sz="2800" i="1" dirty="0" smtClean="0">
                <a:solidFill>
                  <a:srgbClr val="FF0000"/>
                </a:solidFill>
                <a:latin typeface="Times"/>
                <a:cs typeface="Times"/>
              </a:rPr>
              <a:t>V</a:t>
            </a:r>
            <a:r>
              <a:rPr lang="en-US" altLang="ja-JP" sz="2800" i="1" dirty="0" smtClean="0">
                <a:solidFill>
                  <a:srgbClr val="FF0000"/>
                </a:solidFill>
                <a:latin typeface="Times"/>
                <a:cs typeface="Times"/>
              </a:rPr>
              <a:t>-</a:t>
            </a:r>
            <a:r>
              <a:rPr lang="en-US" altLang="ja-JP" sz="2800" i="1" dirty="0" err="1" smtClean="0">
                <a:solidFill>
                  <a:srgbClr val="FF0000"/>
                </a:solidFill>
                <a:latin typeface="Times"/>
                <a:cs typeface="Times"/>
              </a:rPr>
              <a:t>Reggeon</a:t>
            </a:r>
            <a:r>
              <a:rPr kumimoji="1" lang="en-US" altLang="ja-JP" sz="2800" i="1" dirty="0" smtClean="0">
                <a:solidFill>
                  <a:srgbClr val="FF0000"/>
                </a:solidFill>
                <a:latin typeface="Times"/>
                <a:cs typeface="Times"/>
              </a:rPr>
              <a:t> </a:t>
            </a:r>
            <a:r>
              <a:rPr kumimoji="1" lang="en-US" altLang="ja-JP" sz="2800" dirty="0" smtClean="0">
                <a:latin typeface="Times"/>
                <a:cs typeface="Times"/>
              </a:rPr>
              <a:t>dominates for </a:t>
            </a:r>
            <a:r>
              <a:rPr kumimoji="1" lang="en-US" altLang="ja-JP" sz="2800" i="1" dirty="0" smtClean="0">
                <a:latin typeface="Times"/>
                <a:cs typeface="Times"/>
              </a:rPr>
              <a:t>D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Times"/>
                <a:cs typeface="Times"/>
              </a:rPr>
              <a:t>*</a:t>
            </a:r>
            <a:r>
              <a:rPr kumimoji="1" lang="en-US" altLang="ja-JP" sz="2800" i="1" dirty="0" smtClean="0">
                <a:solidFill>
                  <a:srgbClr val="000000"/>
                </a:solidFill>
                <a:latin typeface="Times"/>
                <a:cs typeface="Times"/>
              </a:rPr>
              <a:t> 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Times"/>
                <a:cs typeface="Times"/>
              </a:rPr>
              <a:t>productions</a:t>
            </a:r>
          </a:p>
          <a:p>
            <a:r>
              <a:rPr lang="en-US" altLang="ja-JP" sz="2800" dirty="0" smtClean="0">
                <a:latin typeface="Times"/>
                <a:cs typeface="Times"/>
              </a:rPr>
              <a:t>    with 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Times"/>
                <a:cs typeface="Times"/>
              </a:rPr>
              <a:t>various </a:t>
            </a:r>
            <a:r>
              <a:rPr kumimoji="1" lang="en-US" altLang="ja-JP" sz="2800" i="1" dirty="0" smtClean="0">
                <a:solidFill>
                  <a:srgbClr val="FF0000"/>
                </a:solidFill>
                <a:latin typeface="Times"/>
                <a:cs typeface="Times"/>
              </a:rPr>
              <a:t>B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Times"/>
                <a:cs typeface="Times"/>
              </a:rPr>
              <a:t>'s </a:t>
            </a:r>
            <a:r>
              <a:rPr kumimoji="1" lang="en-US" altLang="ja-JP" sz="2800" dirty="0" smtClean="0">
                <a:latin typeface="Times"/>
                <a:cs typeface="Times"/>
              </a:rPr>
              <a:t>of </a:t>
            </a:r>
            <a:r>
              <a:rPr lang="en-US" altLang="ja-JP" sz="2800" i="1" dirty="0" err="1" smtClean="0">
                <a:solidFill>
                  <a:srgbClr val="FF0000"/>
                </a:solidFill>
                <a:latin typeface="Times"/>
                <a:cs typeface="Times"/>
              </a:rPr>
              <a:t>l</a:t>
            </a:r>
            <a:r>
              <a:rPr lang="en-US" altLang="ja-JP" sz="2800" i="1" baseline="-25000" dirty="0" err="1" smtClean="0">
                <a:solidFill>
                  <a:srgbClr val="FF0000"/>
                </a:solidFill>
                <a:latin typeface="Times"/>
                <a:cs typeface="Times"/>
              </a:rPr>
              <a:t>λ</a:t>
            </a:r>
            <a:r>
              <a:rPr lang="en-US" altLang="ja-JP" sz="2800" dirty="0" smtClean="0">
                <a:solidFill>
                  <a:srgbClr val="FF0000"/>
                </a:solidFill>
                <a:latin typeface="Times"/>
                <a:cs typeface="Times"/>
              </a:rPr>
              <a:t> = 0, 1, 2 </a:t>
            </a:r>
            <a:r>
              <a:rPr lang="en-US" altLang="ja-JP" sz="2800" dirty="0" smtClean="0">
                <a:latin typeface="Times"/>
                <a:cs typeface="Times"/>
              </a:rPr>
              <a:t>(18 baryons)</a:t>
            </a:r>
          </a:p>
          <a:p>
            <a:endParaRPr lang="en-US" altLang="ja-JP" sz="1400" dirty="0" smtClean="0">
              <a:latin typeface="Times"/>
              <a:cs typeface="Times"/>
            </a:endParaRPr>
          </a:p>
          <a:p>
            <a:r>
              <a:rPr kumimoji="1" lang="en-US" altLang="ja-JP" sz="2800" dirty="0" smtClean="0">
                <a:latin typeface="Times"/>
                <a:cs typeface="Times"/>
              </a:rPr>
              <a:t>•  </a:t>
            </a:r>
            <a:r>
              <a:rPr lang="en-US" altLang="ja-JP" sz="2800" dirty="0" smtClean="0">
                <a:latin typeface="Times"/>
                <a:cs typeface="Times"/>
              </a:rPr>
              <a:t>Estimate </a:t>
            </a:r>
            <a:r>
              <a:rPr lang="en-US" altLang="ja-JP" sz="2800" dirty="0" smtClean="0">
                <a:solidFill>
                  <a:srgbClr val="FF0000"/>
                </a:solidFill>
                <a:latin typeface="Times"/>
                <a:cs typeface="Times"/>
              </a:rPr>
              <a:t>f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Times"/>
                <a:cs typeface="Times"/>
              </a:rPr>
              <a:t>orward</a:t>
            </a:r>
            <a:r>
              <a:rPr kumimoji="1" lang="en-US" altLang="ja-JP" sz="2800" dirty="0" smtClean="0">
                <a:latin typeface="Times"/>
                <a:cs typeface="Times"/>
              </a:rPr>
              <a:t> scattering </a:t>
            </a:r>
            <a:r>
              <a:rPr lang="en-US" altLang="ja-JP" sz="2800" dirty="0" smtClean="0">
                <a:latin typeface="Times"/>
                <a:cs typeface="Times"/>
              </a:rPr>
              <a:t>amplitudes</a:t>
            </a:r>
          </a:p>
        </p:txBody>
      </p:sp>
      <p:cxnSp>
        <p:nvCxnSpPr>
          <p:cNvPr id="3" name="直線コネクタ 2"/>
          <p:cNvCxnSpPr/>
          <p:nvPr/>
        </p:nvCxnSpPr>
        <p:spPr>
          <a:xfrm>
            <a:off x="3599338" y="2777520"/>
            <a:ext cx="1587500" cy="152400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2569923" y="1117707"/>
            <a:ext cx="2049547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i="1" dirty="0" err="1" smtClean="0">
                <a:latin typeface="Times"/>
                <a:cs typeface="Times"/>
              </a:rPr>
              <a:t>diquark</a:t>
            </a:r>
            <a:r>
              <a:rPr kumimoji="1" lang="en-US" altLang="ja-JP" sz="2400" i="1" dirty="0" smtClean="0">
                <a:latin typeface="Times"/>
                <a:cs typeface="Times"/>
              </a:rPr>
              <a:t> model</a:t>
            </a:r>
            <a:endParaRPr kumimoji="1" lang="ja-JP" altLang="en-US" sz="2400" i="1" dirty="0" smtClean="0">
              <a:latin typeface="Times"/>
              <a:cs typeface="Time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61444" y="2726343"/>
            <a:ext cx="378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err="1">
                <a:solidFill>
                  <a:srgbClr val="800000"/>
                </a:solidFill>
                <a:latin typeface="Times"/>
                <a:cs typeface="Times"/>
              </a:rPr>
              <a:t>λ</a:t>
            </a:r>
            <a:endParaRPr kumimoji="1" lang="ja-JP" altLang="en-US" sz="2000" i="1" dirty="0" smtClean="0">
              <a:latin typeface="Times"/>
              <a:cs typeface="Times"/>
            </a:endParaRPr>
          </a:p>
        </p:txBody>
      </p:sp>
      <p:sp>
        <p:nvSpPr>
          <p:cNvPr id="34" name="円/楕円 33"/>
          <p:cNvSpPr/>
          <p:nvPr/>
        </p:nvSpPr>
        <p:spPr>
          <a:xfrm rot="20940922">
            <a:off x="3449093" y="2103378"/>
            <a:ext cx="161828" cy="666491"/>
          </a:xfrm>
          <a:prstGeom prst="ellipse">
            <a:avLst/>
          </a:prstGeom>
          <a:solidFill>
            <a:srgbClr val="FF6600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549170" y="2199297"/>
            <a:ext cx="1543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smtClean="0">
                <a:solidFill>
                  <a:srgbClr val="FF0000"/>
                </a:solidFill>
                <a:latin typeface="Times"/>
                <a:cs typeface="Times"/>
              </a:rPr>
              <a:t>V</a:t>
            </a:r>
            <a:r>
              <a:rPr lang="en-US" altLang="ja-JP" sz="2000" dirty="0" smtClean="0">
                <a:latin typeface="Times"/>
                <a:cs typeface="Times"/>
              </a:rPr>
              <a:t>-</a:t>
            </a:r>
            <a:r>
              <a:rPr lang="en-US" altLang="ja-JP" sz="2000" dirty="0">
                <a:latin typeface="Times"/>
                <a:cs typeface="Times"/>
              </a:rPr>
              <a:t>exchanges 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82240" y="218073"/>
            <a:ext cx="49331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u="sng" dirty="0" smtClean="0">
                <a:latin typeface="Times"/>
                <a:cs typeface="Times"/>
              </a:rPr>
              <a:t>Relative rates </a:t>
            </a:r>
            <a:r>
              <a:rPr lang="en-US" altLang="ja-JP" sz="3200" b="1" dirty="0" smtClean="0">
                <a:latin typeface="Times"/>
                <a:cs typeface="Times"/>
              </a:rPr>
              <a:t>to various </a:t>
            </a:r>
            <a:r>
              <a:rPr lang="en-US" altLang="ja-JP" sz="3200" b="1" i="1" dirty="0" err="1" smtClean="0">
                <a:latin typeface="Times"/>
                <a:cs typeface="Times"/>
              </a:rPr>
              <a:t>B</a:t>
            </a:r>
            <a:r>
              <a:rPr lang="en-US" altLang="ja-JP" sz="3200" b="1" baseline="-25000" dirty="0" err="1" smtClean="0">
                <a:latin typeface="Times"/>
                <a:cs typeface="Times"/>
              </a:rPr>
              <a:t>c</a:t>
            </a:r>
            <a:endParaRPr kumimoji="1" lang="ja-JP" altLang="en-US" sz="3200" b="1" baseline="-25000" dirty="0" smtClean="0">
              <a:latin typeface="Times"/>
              <a:cs typeface="Times"/>
            </a:endParaRPr>
          </a:p>
        </p:txBody>
      </p:sp>
      <p:graphicFrame>
        <p:nvGraphicFramePr>
          <p:cNvPr id="38" name="オブジェクト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047533"/>
              </p:ext>
            </p:extLst>
          </p:nvPr>
        </p:nvGraphicFramePr>
        <p:xfrm>
          <a:off x="5047700" y="1285639"/>
          <a:ext cx="413300" cy="361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22" name="数式" r:id="rId4" imgW="381000" imgH="355600" progId="Equation.DSMT4">
                  <p:embed/>
                </p:oleObj>
              </mc:Choice>
              <mc:Fallback>
                <p:oleObj name="数式" r:id="rId4" imgW="3810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47700" y="1285639"/>
                        <a:ext cx="413300" cy="36140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1663700" y="1397000"/>
            <a:ext cx="47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latin typeface="Times"/>
                <a:cs typeface="Times"/>
              </a:rPr>
              <a:t>π</a:t>
            </a:r>
            <a:endParaRPr kumimoji="1" lang="ja-JP" altLang="en-US" sz="2800" i="1" dirty="0" smtClean="0">
              <a:latin typeface="Times"/>
              <a:cs typeface="Times"/>
            </a:endParaRPr>
          </a:p>
        </p:txBody>
      </p:sp>
      <p:sp>
        <p:nvSpPr>
          <p:cNvPr id="14" name="右中かっこ 13"/>
          <p:cNvSpPr/>
          <p:nvPr/>
        </p:nvSpPr>
        <p:spPr>
          <a:xfrm>
            <a:off x="5481320" y="2814320"/>
            <a:ext cx="266700" cy="495300"/>
          </a:xfrm>
          <a:prstGeom prst="rightBrace">
            <a:avLst>
              <a:gd name="adj1" fmla="val 35000"/>
              <a:gd name="adj2" fmla="val 50000"/>
            </a:avLst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79165" y="2762893"/>
            <a:ext cx="571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i="1" dirty="0" err="1" smtClean="0">
                <a:latin typeface="Times"/>
                <a:cs typeface="Times"/>
              </a:rPr>
              <a:t>B</a:t>
            </a:r>
            <a:r>
              <a:rPr lang="en-US" altLang="ja-JP" sz="2800" b="1" baseline="-25000" dirty="0" err="1" smtClean="0">
                <a:latin typeface="Times"/>
                <a:cs typeface="Times"/>
              </a:rPr>
              <a:t>c</a:t>
            </a:r>
            <a:endParaRPr lang="ja-JP" altLang="en-US" sz="2800" b="1" baseline="-250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757886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47378" y="174330"/>
            <a:ext cx="5922818" cy="802888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latin typeface="Times"/>
                <a:cs typeface="Times"/>
              </a:rPr>
              <a:t>Single-step </a:t>
            </a:r>
            <a:r>
              <a:rPr lang="en-US" altLang="ja-JP" sz="3600" i="1" dirty="0" err="1" smtClean="0">
                <a:solidFill>
                  <a:srgbClr val="FF0000"/>
                </a:solidFill>
                <a:latin typeface="Times"/>
                <a:cs typeface="Times"/>
              </a:rPr>
              <a:t>q</a:t>
            </a:r>
            <a:r>
              <a:rPr lang="en-US" altLang="ja-JP" sz="3600" i="1" dirty="0" err="1" smtClean="0">
                <a:latin typeface="Times"/>
                <a:cs typeface="Times"/>
              </a:rPr>
              <a:t>d</a:t>
            </a:r>
            <a:r>
              <a:rPr lang="en-US" altLang="ja-JP" sz="3600" dirty="0" smtClean="0">
                <a:latin typeface="Times"/>
                <a:cs typeface="Times"/>
              </a:rPr>
              <a:t> </a:t>
            </a:r>
            <a:r>
              <a:rPr lang="en-US" altLang="ja-JP" sz="3600" dirty="0" smtClean="0">
                <a:latin typeface="Times"/>
                <a:cs typeface="Times"/>
                <a:sym typeface="Wingdings"/>
              </a:rPr>
              <a:t></a:t>
            </a:r>
            <a:r>
              <a:rPr lang="en-US" altLang="ja-JP" sz="3600" i="1" dirty="0" err="1" smtClean="0">
                <a:solidFill>
                  <a:srgbClr val="FF0000"/>
                </a:solidFill>
                <a:latin typeface="Times"/>
                <a:cs typeface="Times"/>
              </a:rPr>
              <a:t>Q</a:t>
            </a:r>
            <a:r>
              <a:rPr lang="en-US" altLang="ja-JP" sz="3600" i="1" dirty="0" err="1" smtClean="0">
                <a:latin typeface="Times"/>
                <a:cs typeface="Times"/>
              </a:rPr>
              <a:t>d</a:t>
            </a:r>
            <a:r>
              <a:rPr lang="en-US" altLang="ja-JP" sz="3600" dirty="0" smtClean="0">
                <a:latin typeface="Times"/>
                <a:cs typeface="Times"/>
              </a:rPr>
              <a:t> reaction</a:t>
            </a:r>
            <a:endParaRPr kumimoji="1" lang="ja-JP" altLang="en-US" sz="3600" dirty="0">
              <a:latin typeface="Times"/>
              <a:cs typeface="Times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394945" y="6356350"/>
            <a:ext cx="2133600" cy="365125"/>
          </a:xfrm>
        </p:spPr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061945" y="6356350"/>
            <a:ext cx="2895600" cy="365125"/>
          </a:xfrm>
        </p:spPr>
        <p:txBody>
          <a:bodyPr/>
          <a:lstStyle/>
          <a:p>
            <a:r>
              <a:rPr kumimoji="1" lang="en-US" altLang="ja-JP" smtClean="0"/>
              <a:t>JPARC workshop at Tokai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490945" y="6356350"/>
            <a:ext cx="2133600" cy="365125"/>
          </a:xfrm>
        </p:spPr>
        <p:txBody>
          <a:bodyPr/>
          <a:lstStyle/>
          <a:p>
            <a:fld id="{281959B7-98A6-5F44-AA12-0A1321722CAE}" type="slidenum">
              <a:rPr kumimoji="1" lang="ja-JP" altLang="en-US" smtClean="0"/>
              <a:t>25</a:t>
            </a:fld>
            <a:endParaRPr kumimoji="1" lang="ja-JP" altLang="en-US"/>
          </a:p>
        </p:txBody>
      </p:sp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736292"/>
              </p:ext>
            </p:extLst>
          </p:nvPr>
        </p:nvGraphicFramePr>
        <p:xfrm>
          <a:off x="690437" y="4588388"/>
          <a:ext cx="3706812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87" name="数式" r:id="rId3" imgW="2882900" imgH="1028700" progId="Equation.DSMT4">
                  <p:embed/>
                </p:oleObj>
              </mc:Choice>
              <mc:Fallback>
                <p:oleObj name="数式" r:id="rId3" imgW="2882900" imgH="1028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0437" y="4588388"/>
                        <a:ext cx="3706812" cy="1320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正方形/長方形 62"/>
          <p:cNvSpPr/>
          <p:nvPr/>
        </p:nvSpPr>
        <p:spPr>
          <a:xfrm>
            <a:off x="410896" y="4408048"/>
            <a:ext cx="8379795" cy="206705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7" name="直線矢印コネクタ 66"/>
          <p:cNvCxnSpPr/>
          <p:nvPr/>
        </p:nvCxnSpPr>
        <p:spPr>
          <a:xfrm flipH="1">
            <a:off x="2410352" y="3721100"/>
            <a:ext cx="1501248" cy="75515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/>
          <p:cNvSpPr txBox="1"/>
          <p:nvPr/>
        </p:nvSpPr>
        <p:spPr>
          <a:xfrm>
            <a:off x="1460603" y="5880997"/>
            <a:ext cx="1852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>
                <a:solidFill>
                  <a:srgbClr val="FF0000"/>
                </a:solidFill>
                <a:latin typeface="Times"/>
                <a:cs typeface="Times"/>
              </a:rPr>
              <a:t>Transverse</a:t>
            </a:r>
            <a:endParaRPr kumimoji="1" lang="ja-JP" altLang="en-US" sz="2800" i="1" dirty="0" smtClean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4433761" y="5345931"/>
            <a:ext cx="4438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"/>
                <a:cs typeface="Times"/>
              </a:rPr>
              <a:t>=   (Geometric) × (</a:t>
            </a:r>
            <a:r>
              <a:rPr kumimoji="1" lang="en-US" altLang="ja-JP" sz="2800" dirty="0" smtClean="0">
                <a:solidFill>
                  <a:srgbClr val="0000FF"/>
                </a:solidFill>
                <a:latin typeface="Times"/>
                <a:cs typeface="Times"/>
              </a:rPr>
              <a:t>Dynamic</a:t>
            </a:r>
            <a:r>
              <a:rPr kumimoji="1" lang="en-US" altLang="ja-JP" sz="2800" dirty="0" smtClean="0">
                <a:latin typeface="Times"/>
                <a:cs typeface="Times"/>
              </a:rPr>
              <a:t>)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578669" y="5742264"/>
            <a:ext cx="2479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>
                <a:solidFill>
                  <a:srgbClr val="008000"/>
                </a:solidFill>
                <a:latin typeface="Times"/>
                <a:cs typeface="Times"/>
              </a:rPr>
              <a:t>CG coefficients</a:t>
            </a:r>
            <a:endParaRPr kumimoji="1" lang="ja-JP" altLang="en-US" sz="2800" i="1" dirty="0" smtClean="0">
              <a:solidFill>
                <a:srgbClr val="008000"/>
              </a:solidFill>
              <a:latin typeface="Times"/>
              <a:cs typeface="Times"/>
            </a:endParaRPr>
          </a:p>
        </p:txBody>
      </p:sp>
      <p:grpSp>
        <p:nvGrpSpPr>
          <p:cNvPr id="9" name="図形グループ 8"/>
          <p:cNvGrpSpPr/>
          <p:nvPr/>
        </p:nvGrpSpPr>
        <p:grpSpPr>
          <a:xfrm>
            <a:off x="1846465" y="1069739"/>
            <a:ext cx="6056835" cy="2714861"/>
            <a:chOff x="1592465" y="1285639"/>
            <a:chExt cx="4858366" cy="2177670"/>
          </a:xfrm>
        </p:grpSpPr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465" y="1693087"/>
              <a:ext cx="3856555" cy="1770222"/>
            </a:xfrm>
            <a:prstGeom prst="rect">
              <a:avLst/>
            </a:prstGeom>
          </p:spPr>
        </p:pic>
        <p:cxnSp>
          <p:nvCxnSpPr>
            <p:cNvPr id="33" name="直線矢印コネクタ 32"/>
            <p:cNvCxnSpPr/>
            <p:nvPr/>
          </p:nvCxnSpPr>
          <p:spPr>
            <a:xfrm>
              <a:off x="3751825" y="2784286"/>
              <a:ext cx="0" cy="423313"/>
            </a:xfrm>
            <a:prstGeom prst="straightConnector1">
              <a:avLst/>
            </a:prstGeom>
            <a:ln w="38100" cmpd="sng">
              <a:solidFill>
                <a:srgbClr val="8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3599338" y="2777520"/>
              <a:ext cx="1587500" cy="15240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テキスト ボックス 37"/>
            <p:cNvSpPr txBox="1"/>
            <p:nvPr/>
          </p:nvSpPr>
          <p:spPr>
            <a:xfrm>
              <a:off x="3361444" y="2726343"/>
              <a:ext cx="3781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i="1" dirty="0" err="1">
                  <a:solidFill>
                    <a:srgbClr val="800000"/>
                  </a:solidFill>
                  <a:latin typeface="Times"/>
                  <a:cs typeface="Times"/>
                </a:rPr>
                <a:t>λ</a:t>
              </a:r>
              <a:endParaRPr kumimoji="1" lang="ja-JP" altLang="en-US" sz="2000" i="1" dirty="0" smtClean="0">
                <a:latin typeface="Times"/>
                <a:cs typeface="Times"/>
              </a:endParaRPr>
            </a:p>
          </p:txBody>
        </p:sp>
        <p:sp>
          <p:nvSpPr>
            <p:cNvPr id="42" name="円/楕円 41"/>
            <p:cNvSpPr/>
            <p:nvPr/>
          </p:nvSpPr>
          <p:spPr>
            <a:xfrm rot="20940922">
              <a:off x="3449093" y="2103378"/>
              <a:ext cx="161828" cy="666491"/>
            </a:xfrm>
            <a:prstGeom prst="ellipse">
              <a:avLst/>
            </a:prstGeom>
            <a:solidFill>
              <a:srgbClr val="FF6600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2549170" y="2199297"/>
              <a:ext cx="15431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i="1" dirty="0" smtClean="0">
                  <a:solidFill>
                    <a:srgbClr val="FF0000"/>
                  </a:solidFill>
                  <a:latin typeface="Times"/>
                  <a:cs typeface="Times"/>
                </a:rPr>
                <a:t>V</a:t>
              </a:r>
              <a:r>
                <a:rPr lang="en-US" altLang="ja-JP" sz="2000" dirty="0" smtClean="0">
                  <a:latin typeface="Times"/>
                  <a:cs typeface="Times"/>
                </a:rPr>
                <a:t>-</a:t>
              </a:r>
              <a:r>
                <a:rPr lang="en-US" altLang="ja-JP" sz="2000" dirty="0">
                  <a:latin typeface="Times"/>
                  <a:cs typeface="Times"/>
                </a:rPr>
                <a:t>exchanges 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graphicFrame>
          <p:nvGraphicFramePr>
            <p:cNvPr id="44" name="オブジェクト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4131167"/>
                </p:ext>
              </p:extLst>
            </p:nvPr>
          </p:nvGraphicFramePr>
          <p:xfrm>
            <a:off x="5047700" y="1285639"/>
            <a:ext cx="413300" cy="3614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788" name="数式" r:id="rId6" imgW="381000" imgH="355600" progId="Equation.DSMT4">
                    <p:embed/>
                  </p:oleObj>
                </mc:Choice>
                <mc:Fallback>
                  <p:oleObj name="数式" r:id="rId6" imgW="381000" imgH="355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047700" y="1285639"/>
                          <a:ext cx="413300" cy="361401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テキスト ボックス 44"/>
            <p:cNvSpPr txBox="1"/>
            <p:nvPr/>
          </p:nvSpPr>
          <p:spPr>
            <a:xfrm>
              <a:off x="1663700" y="1397000"/>
              <a:ext cx="4731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i="1" dirty="0" smtClean="0">
                  <a:latin typeface="Times"/>
                  <a:cs typeface="Times"/>
                </a:rPr>
                <a:t>π</a:t>
              </a:r>
              <a:endParaRPr kumimoji="1" lang="ja-JP" altLang="en-US" sz="2800" i="1" dirty="0" smtClean="0">
                <a:latin typeface="Times"/>
                <a:cs typeface="Times"/>
              </a:endParaRPr>
            </a:p>
          </p:txBody>
        </p:sp>
        <p:sp>
          <p:nvSpPr>
            <p:cNvPr id="46" name="右中かっこ 45"/>
            <p:cNvSpPr/>
            <p:nvPr/>
          </p:nvSpPr>
          <p:spPr>
            <a:xfrm>
              <a:off x="5481320" y="2814320"/>
              <a:ext cx="266700" cy="495300"/>
            </a:xfrm>
            <a:prstGeom prst="rightBrace">
              <a:avLst>
                <a:gd name="adj1" fmla="val 35000"/>
                <a:gd name="adj2" fmla="val 50000"/>
              </a:avLst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5879165" y="2762893"/>
              <a:ext cx="571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i="1" dirty="0" err="1" smtClean="0">
                  <a:latin typeface="Times"/>
                  <a:cs typeface="Times"/>
                </a:rPr>
                <a:t>B</a:t>
              </a:r>
              <a:r>
                <a:rPr lang="en-US" altLang="ja-JP" sz="2800" b="1" baseline="-25000" dirty="0" err="1" smtClean="0">
                  <a:latin typeface="Times"/>
                  <a:cs typeface="Times"/>
                </a:rPr>
                <a:t>c</a:t>
              </a:r>
              <a:endParaRPr lang="ja-JP" altLang="en-US" sz="2800" b="1" baseline="-25000" dirty="0">
                <a:latin typeface="Times"/>
                <a:cs typeface="Times"/>
              </a:endParaRPr>
            </a:p>
          </p:txBody>
        </p:sp>
      </p:grpSp>
      <p:sp>
        <p:nvSpPr>
          <p:cNvPr id="10" name="円/楕円 9"/>
          <p:cNvSpPr/>
          <p:nvPr/>
        </p:nvSpPr>
        <p:spPr>
          <a:xfrm>
            <a:off x="3835400" y="2730500"/>
            <a:ext cx="1054100" cy="1054100"/>
          </a:xfrm>
          <a:prstGeom prst="ellips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752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5654" y="0"/>
            <a:ext cx="8229600" cy="873987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Dynamical part ~ radial integral</a:t>
            </a:r>
            <a:endParaRPr kumimoji="1" lang="ja-JP" altLang="en-US" sz="4000" i="1" baseline="-25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JPARC workshop at Tokai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0799" y="1274405"/>
            <a:ext cx="643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"/>
                <a:cs typeface="Times"/>
              </a:rPr>
              <a:t>GS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92423" y="5984443"/>
            <a:ext cx="6973032" cy="523220"/>
          </a:xfrm>
          <a:prstGeom prst="rect">
            <a:avLst/>
          </a:prstGeom>
          <a:solidFill>
            <a:srgbClr val="FFFF66"/>
          </a:solidFill>
          <a:ln w="28575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"/>
                <a:cs typeface="Times"/>
              </a:rPr>
              <a:t>Transitions to excited states are not suppressed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752613"/>
              </p:ext>
            </p:extLst>
          </p:nvPr>
        </p:nvGraphicFramePr>
        <p:xfrm>
          <a:off x="1130300" y="1035050"/>
          <a:ext cx="73914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33" name="数式" r:id="rId3" imgW="7391400" imgH="1003300" progId="Equation.DSMT4">
                  <p:embed/>
                </p:oleObj>
              </mc:Choice>
              <mc:Fallback>
                <p:oleObj name="数式" r:id="rId3" imgW="7391400" imgH="1003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0300" y="1035050"/>
                        <a:ext cx="73914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97417"/>
              </p:ext>
            </p:extLst>
          </p:nvPr>
        </p:nvGraphicFramePr>
        <p:xfrm>
          <a:off x="596900" y="3632200"/>
          <a:ext cx="8229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34" name="数式" r:id="rId5" imgW="8229600" imgH="1016000" progId="Equation.DSMT4">
                  <p:embed/>
                </p:oleObj>
              </mc:Choice>
              <mc:Fallback>
                <p:oleObj name="数式" r:id="rId5" imgW="8229600" imgH="10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6900" y="3632200"/>
                        <a:ext cx="82296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717687"/>
              </p:ext>
            </p:extLst>
          </p:nvPr>
        </p:nvGraphicFramePr>
        <p:xfrm>
          <a:off x="571500" y="4775200"/>
          <a:ext cx="8305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35" name="数式" r:id="rId7" imgW="8305800" imgH="1016000" progId="Equation.DSMT4">
                  <p:embed/>
                </p:oleObj>
              </mc:Choice>
              <mc:Fallback>
                <p:oleObj name="数式" r:id="rId7" imgW="8305800" imgH="10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1500" y="4775200"/>
                        <a:ext cx="83058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テキスト ボックス 21"/>
          <p:cNvSpPr txBox="1"/>
          <p:nvPr/>
        </p:nvSpPr>
        <p:spPr>
          <a:xfrm>
            <a:off x="165100" y="2108200"/>
            <a:ext cx="2168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"/>
                <a:cs typeface="Times"/>
              </a:rPr>
              <a:t>Excited states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grpSp>
        <p:nvGrpSpPr>
          <p:cNvPr id="12" name="図形グループ 11"/>
          <p:cNvGrpSpPr/>
          <p:nvPr/>
        </p:nvGrpSpPr>
        <p:grpSpPr>
          <a:xfrm>
            <a:off x="647722" y="2628900"/>
            <a:ext cx="1498556" cy="1306995"/>
            <a:chOff x="5432457" y="4743"/>
            <a:chExt cx="3485129" cy="3039624"/>
          </a:xfrm>
        </p:grpSpPr>
        <p:sp>
          <p:nvSpPr>
            <p:cNvPr id="13" name="Oval 5"/>
            <p:cNvSpPr>
              <a:spLocks noChangeArrowheads="1"/>
            </p:cNvSpPr>
            <p:nvPr/>
          </p:nvSpPr>
          <p:spPr bwMode="auto">
            <a:xfrm rot="21133339">
              <a:off x="5432457" y="597036"/>
              <a:ext cx="1926386" cy="2159383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endParaRPr lang="ja-JP" altLang="en-US" sz="1400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H="1" flipV="1">
              <a:off x="6273471" y="1192974"/>
              <a:ext cx="284293" cy="968710"/>
            </a:xfrm>
            <a:prstGeom prst="line">
              <a:avLst/>
            </a:prstGeom>
            <a:noFill/>
            <a:ln w="76200" cmpd="sng">
              <a:solidFill>
                <a:srgbClr val="800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 sz="1400"/>
            </a:p>
          </p:txBody>
        </p:sp>
        <p:sp>
          <p:nvSpPr>
            <p:cNvPr id="15" name="円/楕円 14"/>
            <p:cNvSpPr/>
            <p:nvPr/>
          </p:nvSpPr>
          <p:spPr>
            <a:xfrm rot="20289786">
              <a:off x="5872929" y="919339"/>
              <a:ext cx="738256" cy="363535"/>
            </a:xfrm>
            <a:prstGeom prst="ellipse">
              <a:avLst/>
            </a:prstGeom>
            <a:solidFill>
              <a:srgbClr val="CCFFCC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5972196" y="1054529"/>
              <a:ext cx="278582" cy="257630"/>
            </a:xfrm>
            <a:prstGeom prst="ellipse">
              <a:avLst/>
            </a:prstGeom>
            <a:gradFill rotWithShape="0">
              <a:gsLst>
                <a:gs pos="0">
                  <a:srgbClr val="66FFCC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1400"/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6311570" y="2003839"/>
              <a:ext cx="585849" cy="579473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C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1400"/>
            </a:p>
          </p:txBody>
        </p:sp>
        <p:sp>
          <p:nvSpPr>
            <p:cNvPr id="19" name="Oval 12"/>
            <p:cNvSpPr>
              <a:spLocks noChangeArrowheads="1"/>
            </p:cNvSpPr>
            <p:nvPr/>
          </p:nvSpPr>
          <p:spPr bwMode="auto">
            <a:xfrm>
              <a:off x="6247209" y="909320"/>
              <a:ext cx="298541" cy="276089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rgbClr val="00804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140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833403" y="4743"/>
              <a:ext cx="727712" cy="9305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d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6702750" y="2113848"/>
              <a:ext cx="860233" cy="9305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Q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6626064" y="1116848"/>
              <a:ext cx="2291522" cy="9305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i="1" dirty="0" err="1" smtClean="0">
                  <a:latin typeface="Times"/>
                  <a:cs typeface="Times"/>
                </a:rPr>
                <a:t>λ</a:t>
              </a:r>
              <a:r>
                <a:rPr lang="en-US" altLang="ja-JP" sz="2000" dirty="0" smtClean="0">
                  <a:latin typeface="Times"/>
                  <a:cs typeface="Times"/>
                </a:rPr>
                <a:t>-mode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</p:grpSp>
      <p:grpSp>
        <p:nvGrpSpPr>
          <p:cNvPr id="26" name="図形グループ 25"/>
          <p:cNvGrpSpPr/>
          <p:nvPr/>
        </p:nvGrpSpPr>
        <p:grpSpPr>
          <a:xfrm>
            <a:off x="3962909" y="2858104"/>
            <a:ext cx="951991" cy="890859"/>
            <a:chOff x="6615861" y="2952542"/>
            <a:chExt cx="1749808" cy="1637444"/>
          </a:xfrm>
        </p:grpSpPr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6615861" y="2952542"/>
              <a:ext cx="1749808" cy="1637444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" name="Oval 15"/>
            <p:cNvSpPr>
              <a:spLocks noChangeArrowheads="1"/>
            </p:cNvSpPr>
            <p:nvPr/>
          </p:nvSpPr>
          <p:spPr bwMode="auto">
            <a:xfrm>
              <a:off x="7927906" y="3261278"/>
              <a:ext cx="214169" cy="22906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C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" name="Oval 12"/>
            <p:cNvSpPr>
              <a:spLocks noChangeArrowheads="1"/>
            </p:cNvSpPr>
            <p:nvPr/>
          </p:nvSpPr>
          <p:spPr bwMode="auto">
            <a:xfrm>
              <a:off x="6845758" y="3258032"/>
              <a:ext cx="209356" cy="209356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rgbClr val="00804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cxnSp>
          <p:nvCxnSpPr>
            <p:cNvPr id="30" name="直線矢印コネクタ 29"/>
            <p:cNvCxnSpPr>
              <a:endCxn id="28" idx="2"/>
            </p:cNvCxnSpPr>
            <p:nvPr/>
          </p:nvCxnSpPr>
          <p:spPr>
            <a:xfrm>
              <a:off x="7093825" y="3370354"/>
              <a:ext cx="834081" cy="5457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/>
            <p:nvPr/>
          </p:nvCxnSpPr>
          <p:spPr>
            <a:xfrm flipH="1" flipV="1">
              <a:off x="7469038" y="3413644"/>
              <a:ext cx="8087" cy="80176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12"/>
            <p:cNvSpPr>
              <a:spLocks noChangeArrowheads="1"/>
            </p:cNvSpPr>
            <p:nvPr/>
          </p:nvSpPr>
          <p:spPr bwMode="auto">
            <a:xfrm>
              <a:off x="7383537" y="4220814"/>
              <a:ext cx="207295" cy="207295"/>
            </a:xfrm>
            <a:prstGeom prst="ellipse">
              <a:avLst/>
            </a:prstGeom>
            <a:gradFill rotWithShape="0">
              <a:gsLst>
                <a:gs pos="0">
                  <a:srgbClr val="CCFFCC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cxnSp>
        <p:nvCxnSpPr>
          <p:cNvPr id="8" name="直線矢印コネクタ 7"/>
          <p:cNvCxnSpPr/>
          <p:nvPr/>
        </p:nvCxnSpPr>
        <p:spPr>
          <a:xfrm flipH="1">
            <a:off x="2273300" y="3302000"/>
            <a:ext cx="1295400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5435821" y="2997200"/>
            <a:ext cx="3708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err="1" smtClean="0">
                <a:solidFill>
                  <a:srgbClr val="FF0000"/>
                </a:solidFill>
                <a:latin typeface="Times"/>
                <a:cs typeface="Times"/>
              </a:rPr>
              <a:t>q</a:t>
            </a:r>
            <a:r>
              <a:rPr kumimoji="1" lang="en-US" altLang="ja-JP" sz="2400" baseline="-25000" dirty="0" err="1" smtClean="0">
                <a:solidFill>
                  <a:srgbClr val="FF0000"/>
                </a:solidFill>
                <a:latin typeface="Times"/>
                <a:cs typeface="Times"/>
              </a:rPr>
              <a:t>eff</a:t>
            </a:r>
            <a:r>
              <a:rPr lang="en-US" altLang="ja-JP" sz="2400" dirty="0" smtClean="0">
                <a:solidFill>
                  <a:srgbClr val="FF0000"/>
                </a:solidFill>
                <a:latin typeface="Times"/>
                <a:cs typeface="Times"/>
              </a:rPr>
              <a:t>: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Times"/>
                <a:cs typeface="Times"/>
              </a:rPr>
              <a:t> the momentum transfer</a:t>
            </a:r>
            <a:endParaRPr kumimoji="1" lang="ja-JP" altLang="en-US" sz="2400" dirty="0" smtClean="0">
              <a:solidFill>
                <a:srgbClr val="FF00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586631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0060"/>
          </a:xfrm>
        </p:spPr>
        <p:txBody>
          <a:bodyPr/>
          <a:lstStyle/>
          <a:p>
            <a:r>
              <a:rPr kumimoji="1" lang="en-US" altLang="ja-JP" dirty="0" smtClean="0"/>
              <a:t>Results</a:t>
            </a:r>
            <a:endParaRPr kumimoji="1" lang="ja-JP" altLang="en-US" dirty="0"/>
          </a:p>
        </p:txBody>
      </p:sp>
      <p:sp>
        <p:nvSpPr>
          <p:cNvPr id="37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34611" y="3080020"/>
            <a:ext cx="2133600" cy="365125"/>
          </a:xfrm>
        </p:spPr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38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01611" y="3080020"/>
            <a:ext cx="2895600" cy="365125"/>
          </a:xfrm>
        </p:spPr>
        <p:txBody>
          <a:bodyPr/>
          <a:lstStyle/>
          <a:p>
            <a:r>
              <a:rPr kumimoji="1" lang="en-US" altLang="ja-JP" smtClean="0"/>
              <a:t>JPARC workshop at Tokai</a:t>
            </a:r>
            <a:endParaRPr kumimoji="1" lang="ja-JP" altLang="en-US"/>
          </a:p>
        </p:txBody>
      </p:sp>
      <p:sp>
        <p:nvSpPr>
          <p:cNvPr id="39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30611" y="3080020"/>
            <a:ext cx="2133600" cy="365125"/>
          </a:xfrm>
        </p:spPr>
        <p:txBody>
          <a:bodyPr/>
          <a:lstStyle/>
          <a:p>
            <a:fld id="{281959B7-98A6-5F44-AA12-0A1321722CAE}" type="slidenum">
              <a:rPr kumimoji="1" lang="ja-JP" altLang="en-US" smtClean="0"/>
              <a:t>27</a:t>
            </a:fld>
            <a:endParaRPr kumimoji="1" lang="ja-JP" altLang="en-US"/>
          </a:p>
        </p:txBody>
      </p:sp>
      <p:grpSp>
        <p:nvGrpSpPr>
          <p:cNvPr id="41" name="図形グループ 40"/>
          <p:cNvGrpSpPr/>
          <p:nvPr/>
        </p:nvGrpSpPr>
        <p:grpSpPr>
          <a:xfrm>
            <a:off x="-22589" y="1245958"/>
            <a:ext cx="9144000" cy="2304414"/>
            <a:chOff x="0" y="5418637"/>
            <a:chExt cx="9144000" cy="2304414"/>
          </a:xfrm>
        </p:grpSpPr>
        <p:pic>
          <p:nvPicPr>
            <p:cNvPr id="43" name="図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418637"/>
              <a:ext cx="9144000" cy="2304414"/>
            </a:xfrm>
            <a:prstGeom prst="rect">
              <a:avLst/>
            </a:prstGeom>
          </p:spPr>
        </p:pic>
        <p:sp>
          <p:nvSpPr>
            <p:cNvPr id="44" name="正方形/長方形 43"/>
            <p:cNvSpPr/>
            <p:nvPr/>
          </p:nvSpPr>
          <p:spPr>
            <a:xfrm>
              <a:off x="1288611" y="5919635"/>
              <a:ext cx="2539870" cy="26143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1179554" y="6617557"/>
              <a:ext cx="6618428" cy="26143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1017095" y="7347250"/>
              <a:ext cx="7914376" cy="26143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2" name="正方形/長方形 41"/>
          <p:cNvSpPr/>
          <p:nvPr/>
        </p:nvSpPr>
        <p:spPr>
          <a:xfrm>
            <a:off x="992927" y="1585630"/>
            <a:ext cx="83004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1.00        </a:t>
            </a:r>
            <a:r>
              <a:rPr lang="en-US" altLang="ja-JP" sz="2400" dirty="0"/>
              <a:t>0.02  </a:t>
            </a:r>
            <a:r>
              <a:rPr lang="en-US" altLang="ja-JP" sz="2400" dirty="0" smtClean="0"/>
              <a:t>      </a:t>
            </a:r>
            <a:r>
              <a:rPr lang="en-US" altLang="ja-JP" sz="2400" dirty="0"/>
              <a:t>0.16   </a:t>
            </a:r>
          </a:p>
          <a:p>
            <a:endParaRPr lang="en-US" altLang="ja-JP" sz="2400" dirty="0"/>
          </a:p>
          <a:p>
            <a:r>
              <a:rPr lang="en-US" altLang="ja-JP" sz="2400" dirty="0"/>
              <a:t>0.90  </a:t>
            </a:r>
            <a:r>
              <a:rPr lang="en-US" altLang="ja-JP" sz="2400" dirty="0" smtClean="0"/>
              <a:t>      1.70        0.02        </a:t>
            </a:r>
            <a:r>
              <a:rPr lang="en-US" altLang="ja-JP" sz="2400" dirty="0"/>
              <a:t>0.03  </a:t>
            </a:r>
            <a:r>
              <a:rPr lang="en-US" altLang="ja-JP" sz="2400" dirty="0" smtClean="0"/>
              <a:t>     0.04       0.19       </a:t>
            </a:r>
            <a:r>
              <a:rPr lang="en-US" altLang="ja-JP" sz="2400" dirty="0"/>
              <a:t>0.18   </a:t>
            </a:r>
          </a:p>
          <a:p>
            <a:endParaRPr lang="en-US" altLang="ja-JP" sz="2400" dirty="0"/>
          </a:p>
          <a:p>
            <a:r>
              <a:rPr lang="en-US" altLang="ja-JP" sz="2400" dirty="0"/>
              <a:t>0.50   </a:t>
            </a:r>
            <a:r>
              <a:rPr lang="en-US" altLang="ja-JP" sz="2400" dirty="0" smtClean="0"/>
              <a:t>     0.88        0.02        </a:t>
            </a:r>
            <a:r>
              <a:rPr lang="en-US" altLang="ja-JP" sz="2400" dirty="0"/>
              <a:t>0.02  </a:t>
            </a:r>
            <a:r>
              <a:rPr lang="en-US" altLang="ja-JP" sz="2400" dirty="0" smtClean="0"/>
              <a:t>     </a:t>
            </a:r>
            <a:r>
              <a:rPr lang="en-US" altLang="ja-JP" sz="2400" dirty="0"/>
              <a:t>0.01   </a:t>
            </a:r>
            <a:r>
              <a:rPr lang="en-US" altLang="ja-JP" sz="2400" dirty="0" smtClean="0"/>
              <a:t>     0.03      0.07      </a:t>
            </a:r>
            <a:r>
              <a:rPr lang="en-US" altLang="ja-JP" sz="2400" dirty="0"/>
              <a:t>0.07</a:t>
            </a:r>
            <a:endParaRPr lang="ja-JP" altLang="en-US" sz="2400" dirty="0"/>
          </a:p>
        </p:txBody>
      </p:sp>
      <p:sp>
        <p:nvSpPr>
          <p:cNvPr id="47" name="角丸四角形 46"/>
          <p:cNvSpPr/>
          <p:nvPr/>
        </p:nvSpPr>
        <p:spPr>
          <a:xfrm>
            <a:off x="838911" y="1267900"/>
            <a:ext cx="2157200" cy="2270519"/>
          </a:xfrm>
          <a:prstGeom prst="roundRect">
            <a:avLst/>
          </a:prstGeom>
          <a:ln w="28575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33724" y="755152"/>
            <a:ext cx="1161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  <a:latin typeface="Times"/>
                <a:cs typeface="Times"/>
              </a:rPr>
              <a:t>Charm</a:t>
            </a:r>
            <a:endParaRPr kumimoji="1" lang="ja-JP" altLang="en-US" sz="2800" dirty="0" smtClean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503364" y="779448"/>
            <a:ext cx="5573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>
                <a:latin typeface="Times"/>
                <a:cs typeface="Times"/>
              </a:rPr>
              <a:t>k</a:t>
            </a:r>
            <a:r>
              <a:rPr kumimoji="1" lang="en-US" altLang="ja-JP" sz="2800" i="1" baseline="-25000" dirty="0" smtClean="0">
                <a:latin typeface="Times"/>
                <a:cs typeface="Times"/>
              </a:rPr>
              <a:t>π</a:t>
            </a:r>
            <a:r>
              <a:rPr kumimoji="1" lang="en-US" altLang="ja-JP" sz="2800" i="1" baseline="30000" dirty="0" smtClean="0">
                <a:latin typeface="Times"/>
                <a:cs typeface="Times"/>
              </a:rPr>
              <a:t>CM</a:t>
            </a:r>
            <a:r>
              <a:rPr kumimoji="1" lang="en-US" altLang="ja-JP" sz="2800" dirty="0" smtClean="0">
                <a:latin typeface="Times"/>
                <a:cs typeface="Times"/>
              </a:rPr>
              <a:t> </a:t>
            </a:r>
            <a:r>
              <a:rPr lang="en-US" altLang="ja-JP" sz="2800" dirty="0">
                <a:latin typeface="Times"/>
                <a:cs typeface="Times"/>
              </a:rPr>
              <a:t>= </a:t>
            </a:r>
            <a:r>
              <a:rPr lang="en-US" altLang="ja-JP" sz="2800" dirty="0" smtClean="0">
                <a:latin typeface="Times"/>
                <a:cs typeface="Times"/>
              </a:rPr>
              <a:t>2.71 [</a:t>
            </a:r>
            <a:r>
              <a:rPr kumimoji="1" lang="en-US" altLang="ja-JP" sz="2800" dirty="0" err="1" smtClean="0">
                <a:latin typeface="Times"/>
                <a:cs typeface="Times"/>
              </a:rPr>
              <a:t>GeV</a:t>
            </a:r>
            <a:r>
              <a:rPr kumimoji="1" lang="en-US" altLang="ja-JP" sz="2800" dirty="0" smtClean="0">
                <a:latin typeface="Times"/>
                <a:cs typeface="Times"/>
              </a:rPr>
              <a:t>] , </a:t>
            </a:r>
            <a:r>
              <a:rPr lang="en-US" altLang="ja-JP" sz="2800" i="1" dirty="0" smtClean="0">
                <a:latin typeface="Times"/>
                <a:cs typeface="Times"/>
              </a:rPr>
              <a:t>k</a:t>
            </a:r>
            <a:r>
              <a:rPr lang="en-US" altLang="ja-JP" sz="2800" i="1" baseline="-25000" dirty="0" smtClean="0">
                <a:latin typeface="Times"/>
                <a:cs typeface="Times"/>
              </a:rPr>
              <a:t>π</a:t>
            </a:r>
            <a:r>
              <a:rPr lang="en-US" altLang="ja-JP" sz="2800" i="1" baseline="30000" dirty="0" smtClean="0">
                <a:latin typeface="Times"/>
                <a:cs typeface="Times"/>
              </a:rPr>
              <a:t>Lab</a:t>
            </a:r>
            <a:r>
              <a:rPr lang="en-US" altLang="ja-JP" sz="2800" dirty="0" smtClean="0">
                <a:latin typeface="Times"/>
                <a:cs typeface="Times"/>
              </a:rPr>
              <a:t> </a:t>
            </a:r>
            <a:r>
              <a:rPr lang="en-US" altLang="ja-JP" sz="2800" dirty="0">
                <a:latin typeface="Times"/>
                <a:cs typeface="Times"/>
              </a:rPr>
              <a:t>= </a:t>
            </a:r>
            <a:r>
              <a:rPr lang="en-US" altLang="ja-JP" sz="2800" dirty="0" smtClean="0">
                <a:latin typeface="Times"/>
                <a:cs typeface="Times"/>
              </a:rPr>
              <a:t>16 [</a:t>
            </a:r>
            <a:r>
              <a:rPr lang="en-US" altLang="ja-JP" sz="2800" dirty="0" err="1">
                <a:latin typeface="Times"/>
                <a:cs typeface="Times"/>
              </a:rPr>
              <a:t>GeV</a:t>
            </a:r>
            <a:r>
              <a:rPr lang="en-US" altLang="ja-JP" sz="2800" dirty="0">
                <a:latin typeface="Times"/>
                <a:cs typeface="Times"/>
              </a:rPr>
              <a:t>] </a:t>
            </a:r>
            <a:endParaRPr lang="ja-JP" altLang="en-US" sz="2800" dirty="0">
              <a:latin typeface="Times"/>
              <a:cs typeface="Times"/>
            </a:endParaRPr>
          </a:p>
        </p:txBody>
      </p:sp>
      <p:cxnSp>
        <p:nvCxnSpPr>
          <p:cNvPr id="48" name="直線コネクタ 47"/>
          <p:cNvCxnSpPr/>
          <p:nvPr/>
        </p:nvCxnSpPr>
        <p:spPr>
          <a:xfrm>
            <a:off x="114300" y="2374900"/>
            <a:ext cx="62230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101600" y="3098800"/>
            <a:ext cx="62230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367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0060"/>
          </a:xfrm>
        </p:spPr>
        <p:txBody>
          <a:bodyPr/>
          <a:lstStyle/>
          <a:p>
            <a:r>
              <a:rPr kumimoji="1" lang="en-US" altLang="ja-JP" dirty="0" smtClean="0"/>
              <a:t>Results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3380" y="3943580"/>
            <a:ext cx="1281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  <a:latin typeface="Times"/>
                <a:cs typeface="Times"/>
              </a:rPr>
              <a:t>Strange</a:t>
            </a:r>
            <a:endParaRPr kumimoji="1" lang="ja-JP" altLang="en-US" sz="2800" dirty="0" smtClean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93748" y="3974582"/>
            <a:ext cx="5573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>
                <a:latin typeface="Times"/>
                <a:cs typeface="Times"/>
              </a:rPr>
              <a:t>k</a:t>
            </a:r>
            <a:r>
              <a:rPr kumimoji="1" lang="en-US" altLang="ja-JP" sz="2800" i="1" baseline="-25000" dirty="0" smtClean="0">
                <a:latin typeface="Times"/>
                <a:cs typeface="Times"/>
              </a:rPr>
              <a:t>π</a:t>
            </a:r>
            <a:r>
              <a:rPr kumimoji="1" lang="en-US" altLang="ja-JP" sz="2800" i="1" baseline="30000" dirty="0" smtClean="0">
                <a:latin typeface="Times"/>
                <a:cs typeface="Times"/>
              </a:rPr>
              <a:t>CM</a:t>
            </a:r>
            <a:r>
              <a:rPr kumimoji="1" lang="en-US" altLang="ja-JP" sz="2800" dirty="0" smtClean="0">
                <a:latin typeface="Times"/>
                <a:cs typeface="Times"/>
              </a:rPr>
              <a:t> </a:t>
            </a:r>
            <a:r>
              <a:rPr lang="en-US" altLang="ja-JP" sz="2800" dirty="0">
                <a:latin typeface="Times"/>
                <a:cs typeface="Times"/>
              </a:rPr>
              <a:t>= </a:t>
            </a:r>
            <a:r>
              <a:rPr lang="en-US" altLang="ja-JP" sz="2800" dirty="0" smtClean="0">
                <a:latin typeface="Times"/>
                <a:cs typeface="Times"/>
              </a:rPr>
              <a:t>1.59 [</a:t>
            </a:r>
            <a:r>
              <a:rPr kumimoji="1" lang="en-US" altLang="ja-JP" sz="2800" dirty="0" err="1" smtClean="0">
                <a:latin typeface="Times"/>
                <a:cs typeface="Times"/>
              </a:rPr>
              <a:t>GeV</a:t>
            </a:r>
            <a:r>
              <a:rPr lang="en-US" altLang="ja-JP" sz="2800" dirty="0">
                <a:latin typeface="Times"/>
                <a:cs typeface="Times"/>
              </a:rPr>
              <a:t>], </a:t>
            </a:r>
            <a:r>
              <a:rPr lang="en-US" altLang="ja-JP" sz="2800" i="1" dirty="0">
                <a:latin typeface="Times"/>
                <a:cs typeface="Times"/>
              </a:rPr>
              <a:t>k</a:t>
            </a:r>
            <a:r>
              <a:rPr lang="en-US" altLang="ja-JP" sz="2800" i="1" baseline="-25000" dirty="0">
                <a:latin typeface="Times"/>
                <a:cs typeface="Times"/>
              </a:rPr>
              <a:t>π</a:t>
            </a:r>
            <a:r>
              <a:rPr lang="en-US" altLang="ja-JP" sz="2800" i="1" baseline="30000" dirty="0">
                <a:latin typeface="Times"/>
                <a:cs typeface="Times"/>
              </a:rPr>
              <a:t>Lab</a:t>
            </a:r>
            <a:r>
              <a:rPr lang="en-US" altLang="ja-JP" sz="2800" dirty="0">
                <a:latin typeface="Times"/>
                <a:cs typeface="Times"/>
              </a:rPr>
              <a:t> = </a:t>
            </a:r>
            <a:r>
              <a:rPr lang="en-US" altLang="ja-JP" sz="2800" dirty="0" smtClean="0">
                <a:latin typeface="Times"/>
                <a:cs typeface="Times"/>
              </a:rPr>
              <a:t>5.8 </a:t>
            </a:r>
            <a:r>
              <a:rPr lang="en-US" altLang="ja-JP" sz="2800" dirty="0">
                <a:latin typeface="Times"/>
                <a:cs typeface="Times"/>
              </a:rPr>
              <a:t>[</a:t>
            </a:r>
            <a:r>
              <a:rPr lang="en-US" altLang="ja-JP" sz="2800" dirty="0" err="1">
                <a:latin typeface="Times"/>
                <a:cs typeface="Times"/>
              </a:rPr>
              <a:t>GeV</a:t>
            </a:r>
            <a:r>
              <a:rPr lang="en-US" altLang="ja-JP" sz="2800" dirty="0">
                <a:latin typeface="Times"/>
                <a:cs typeface="Times"/>
              </a:rPr>
              <a:t>] </a:t>
            </a:r>
            <a:r>
              <a:rPr kumimoji="1" lang="en-US" altLang="ja-JP" sz="2800" dirty="0" smtClean="0">
                <a:latin typeface="Times"/>
                <a:cs typeface="Times"/>
              </a:rPr>
              <a:t> 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sp>
        <p:nvSpPr>
          <p:cNvPr id="37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34611" y="3080020"/>
            <a:ext cx="2133600" cy="365125"/>
          </a:xfrm>
        </p:spPr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38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01611" y="3080020"/>
            <a:ext cx="2895600" cy="365125"/>
          </a:xfrm>
        </p:spPr>
        <p:txBody>
          <a:bodyPr/>
          <a:lstStyle/>
          <a:p>
            <a:r>
              <a:rPr kumimoji="1" lang="en-US" altLang="ja-JP" smtClean="0"/>
              <a:t>JPARC workshop at Tokai</a:t>
            </a:r>
            <a:endParaRPr kumimoji="1" lang="ja-JP" altLang="en-US"/>
          </a:p>
        </p:txBody>
      </p:sp>
      <p:sp>
        <p:nvSpPr>
          <p:cNvPr id="39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30611" y="3080020"/>
            <a:ext cx="2133600" cy="365125"/>
          </a:xfrm>
        </p:spPr>
        <p:txBody>
          <a:bodyPr/>
          <a:lstStyle/>
          <a:p>
            <a:fld id="{281959B7-98A6-5F44-AA12-0A1321722CAE}" type="slidenum">
              <a:rPr kumimoji="1" lang="ja-JP" altLang="en-US" smtClean="0"/>
              <a:t>28</a:t>
            </a:fld>
            <a:endParaRPr kumimoji="1" lang="ja-JP" altLang="en-US"/>
          </a:p>
        </p:txBody>
      </p:sp>
      <p:grpSp>
        <p:nvGrpSpPr>
          <p:cNvPr id="41" name="図形グループ 40"/>
          <p:cNvGrpSpPr/>
          <p:nvPr/>
        </p:nvGrpSpPr>
        <p:grpSpPr>
          <a:xfrm>
            <a:off x="-22589" y="1245958"/>
            <a:ext cx="9144000" cy="2304414"/>
            <a:chOff x="0" y="5418637"/>
            <a:chExt cx="9144000" cy="2304414"/>
          </a:xfrm>
        </p:grpSpPr>
        <p:pic>
          <p:nvPicPr>
            <p:cNvPr id="43" name="図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418637"/>
              <a:ext cx="9144000" cy="2304414"/>
            </a:xfrm>
            <a:prstGeom prst="rect">
              <a:avLst/>
            </a:prstGeom>
          </p:spPr>
        </p:pic>
        <p:sp>
          <p:nvSpPr>
            <p:cNvPr id="44" name="正方形/長方形 43"/>
            <p:cNvSpPr/>
            <p:nvPr/>
          </p:nvSpPr>
          <p:spPr>
            <a:xfrm>
              <a:off x="1288611" y="5919635"/>
              <a:ext cx="2539870" cy="26143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1179554" y="6617557"/>
              <a:ext cx="6618428" cy="26143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1017095" y="7347250"/>
              <a:ext cx="7914376" cy="26143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2" name="正方形/長方形 41"/>
          <p:cNvSpPr/>
          <p:nvPr/>
        </p:nvSpPr>
        <p:spPr>
          <a:xfrm>
            <a:off x="992927" y="1585630"/>
            <a:ext cx="83004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1.00        </a:t>
            </a:r>
            <a:r>
              <a:rPr lang="en-US" altLang="ja-JP" sz="2400" dirty="0"/>
              <a:t>0.02  </a:t>
            </a:r>
            <a:r>
              <a:rPr lang="en-US" altLang="ja-JP" sz="2400" dirty="0" smtClean="0"/>
              <a:t>      </a:t>
            </a:r>
            <a:r>
              <a:rPr lang="en-US" altLang="ja-JP" sz="2400" dirty="0"/>
              <a:t>0.16   </a:t>
            </a:r>
          </a:p>
          <a:p>
            <a:endParaRPr lang="en-US" altLang="ja-JP" sz="2400" dirty="0"/>
          </a:p>
          <a:p>
            <a:r>
              <a:rPr lang="en-US" altLang="ja-JP" sz="2400" dirty="0"/>
              <a:t>0.90  </a:t>
            </a:r>
            <a:r>
              <a:rPr lang="en-US" altLang="ja-JP" sz="2400" dirty="0" smtClean="0"/>
              <a:t>      1.70        0.02        </a:t>
            </a:r>
            <a:r>
              <a:rPr lang="en-US" altLang="ja-JP" sz="2400" dirty="0"/>
              <a:t>0.03  </a:t>
            </a:r>
            <a:r>
              <a:rPr lang="en-US" altLang="ja-JP" sz="2400" dirty="0" smtClean="0"/>
              <a:t>     0.04       0.19       </a:t>
            </a:r>
            <a:r>
              <a:rPr lang="en-US" altLang="ja-JP" sz="2400" dirty="0"/>
              <a:t>0.18   </a:t>
            </a:r>
          </a:p>
          <a:p>
            <a:endParaRPr lang="en-US" altLang="ja-JP" sz="2400" dirty="0"/>
          </a:p>
          <a:p>
            <a:r>
              <a:rPr lang="en-US" altLang="ja-JP" sz="2400" dirty="0"/>
              <a:t>0.50   </a:t>
            </a:r>
            <a:r>
              <a:rPr lang="en-US" altLang="ja-JP" sz="2400" dirty="0" smtClean="0"/>
              <a:t>     0.88        0.02        </a:t>
            </a:r>
            <a:r>
              <a:rPr lang="en-US" altLang="ja-JP" sz="2400" dirty="0"/>
              <a:t>0.02  </a:t>
            </a:r>
            <a:r>
              <a:rPr lang="en-US" altLang="ja-JP" sz="2400" dirty="0" smtClean="0"/>
              <a:t>     </a:t>
            </a:r>
            <a:r>
              <a:rPr lang="en-US" altLang="ja-JP" sz="2400" dirty="0"/>
              <a:t>0.01   </a:t>
            </a:r>
            <a:r>
              <a:rPr lang="en-US" altLang="ja-JP" sz="2400" dirty="0" smtClean="0"/>
              <a:t>     0.03      0.07      </a:t>
            </a:r>
            <a:r>
              <a:rPr lang="en-US" altLang="ja-JP" sz="2400" dirty="0"/>
              <a:t>0.07</a:t>
            </a:r>
            <a:endParaRPr lang="ja-JP" altLang="en-US" sz="2400" dirty="0"/>
          </a:p>
        </p:txBody>
      </p:sp>
      <p:sp>
        <p:nvSpPr>
          <p:cNvPr id="47" name="角丸四角形 46"/>
          <p:cNvSpPr/>
          <p:nvPr/>
        </p:nvSpPr>
        <p:spPr>
          <a:xfrm>
            <a:off x="838911" y="1267900"/>
            <a:ext cx="2157200" cy="2270519"/>
          </a:xfrm>
          <a:prstGeom prst="roundRect">
            <a:avLst/>
          </a:prstGeom>
          <a:ln w="28575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33724" y="755152"/>
            <a:ext cx="1161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  <a:latin typeface="Times"/>
                <a:cs typeface="Times"/>
              </a:rPr>
              <a:t>Charm</a:t>
            </a:r>
            <a:endParaRPr kumimoji="1" lang="ja-JP" altLang="en-US" sz="2800" dirty="0" smtClean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503364" y="779448"/>
            <a:ext cx="5573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>
                <a:latin typeface="Times"/>
                <a:cs typeface="Times"/>
              </a:rPr>
              <a:t>k</a:t>
            </a:r>
            <a:r>
              <a:rPr kumimoji="1" lang="en-US" altLang="ja-JP" sz="2800" i="1" baseline="-25000" dirty="0" smtClean="0">
                <a:latin typeface="Times"/>
                <a:cs typeface="Times"/>
              </a:rPr>
              <a:t>π</a:t>
            </a:r>
            <a:r>
              <a:rPr kumimoji="1" lang="en-US" altLang="ja-JP" sz="2800" i="1" baseline="30000" dirty="0" smtClean="0">
                <a:latin typeface="Times"/>
                <a:cs typeface="Times"/>
              </a:rPr>
              <a:t>CM</a:t>
            </a:r>
            <a:r>
              <a:rPr kumimoji="1" lang="en-US" altLang="ja-JP" sz="2800" dirty="0" smtClean="0">
                <a:latin typeface="Times"/>
                <a:cs typeface="Times"/>
              </a:rPr>
              <a:t> </a:t>
            </a:r>
            <a:r>
              <a:rPr lang="en-US" altLang="ja-JP" sz="2800" dirty="0">
                <a:latin typeface="Times"/>
                <a:cs typeface="Times"/>
              </a:rPr>
              <a:t>= </a:t>
            </a:r>
            <a:r>
              <a:rPr lang="en-US" altLang="ja-JP" sz="2800" dirty="0" smtClean="0">
                <a:latin typeface="Times"/>
                <a:cs typeface="Times"/>
              </a:rPr>
              <a:t>2.71 [</a:t>
            </a:r>
            <a:r>
              <a:rPr kumimoji="1" lang="en-US" altLang="ja-JP" sz="2800" dirty="0" err="1" smtClean="0">
                <a:latin typeface="Times"/>
                <a:cs typeface="Times"/>
              </a:rPr>
              <a:t>GeV</a:t>
            </a:r>
            <a:r>
              <a:rPr kumimoji="1" lang="en-US" altLang="ja-JP" sz="2800" dirty="0" smtClean="0">
                <a:latin typeface="Times"/>
                <a:cs typeface="Times"/>
              </a:rPr>
              <a:t>] , </a:t>
            </a:r>
            <a:r>
              <a:rPr lang="en-US" altLang="ja-JP" sz="2800" i="1" dirty="0" smtClean="0">
                <a:latin typeface="Times"/>
                <a:cs typeface="Times"/>
              </a:rPr>
              <a:t>k</a:t>
            </a:r>
            <a:r>
              <a:rPr lang="en-US" altLang="ja-JP" sz="2800" i="1" baseline="-25000" dirty="0" smtClean="0">
                <a:latin typeface="Times"/>
                <a:cs typeface="Times"/>
              </a:rPr>
              <a:t>π</a:t>
            </a:r>
            <a:r>
              <a:rPr lang="en-US" altLang="ja-JP" sz="2800" i="1" baseline="30000" dirty="0" smtClean="0">
                <a:latin typeface="Times"/>
                <a:cs typeface="Times"/>
              </a:rPr>
              <a:t>Lab</a:t>
            </a:r>
            <a:r>
              <a:rPr lang="en-US" altLang="ja-JP" sz="2800" dirty="0" smtClean="0">
                <a:latin typeface="Times"/>
                <a:cs typeface="Times"/>
              </a:rPr>
              <a:t> </a:t>
            </a:r>
            <a:r>
              <a:rPr lang="en-US" altLang="ja-JP" sz="2800" dirty="0">
                <a:latin typeface="Times"/>
                <a:cs typeface="Times"/>
              </a:rPr>
              <a:t>= </a:t>
            </a:r>
            <a:r>
              <a:rPr lang="en-US" altLang="ja-JP" sz="2800" dirty="0" smtClean="0">
                <a:latin typeface="Times"/>
                <a:cs typeface="Times"/>
              </a:rPr>
              <a:t>16 [</a:t>
            </a:r>
            <a:r>
              <a:rPr lang="en-US" altLang="ja-JP" sz="2800" dirty="0" err="1">
                <a:latin typeface="Times"/>
                <a:cs typeface="Times"/>
              </a:rPr>
              <a:t>GeV</a:t>
            </a:r>
            <a:r>
              <a:rPr lang="en-US" altLang="ja-JP" sz="2800" dirty="0">
                <a:latin typeface="Times"/>
                <a:cs typeface="Times"/>
              </a:rPr>
              <a:t>] </a:t>
            </a:r>
            <a:endParaRPr lang="ja-JP" altLang="en-US" sz="2800" dirty="0">
              <a:latin typeface="Times"/>
              <a:cs typeface="Times"/>
            </a:endParaRPr>
          </a:p>
        </p:txBody>
      </p:sp>
      <p:grpSp>
        <p:nvGrpSpPr>
          <p:cNvPr id="7" name="図形グループ 6"/>
          <p:cNvGrpSpPr/>
          <p:nvPr/>
        </p:nvGrpSpPr>
        <p:grpSpPr>
          <a:xfrm>
            <a:off x="0" y="4432516"/>
            <a:ext cx="8991601" cy="2368227"/>
            <a:chOff x="0" y="4198265"/>
            <a:chExt cx="8991601" cy="2368227"/>
          </a:xfrm>
        </p:grpSpPr>
        <p:pic>
          <p:nvPicPr>
            <p:cNvPr id="33" name="図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198265"/>
              <a:ext cx="8991600" cy="2368227"/>
            </a:xfrm>
            <a:prstGeom prst="rect">
              <a:avLst/>
            </a:prstGeom>
          </p:spPr>
        </p:pic>
        <p:sp>
          <p:nvSpPr>
            <p:cNvPr id="34" name="正方形/長方形 33"/>
            <p:cNvSpPr/>
            <p:nvPr/>
          </p:nvSpPr>
          <p:spPr>
            <a:xfrm>
              <a:off x="1267134" y="4713136"/>
              <a:ext cx="2497539" cy="26867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1159895" y="5430385"/>
              <a:ext cx="6508121" cy="26867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1000143" y="6180284"/>
              <a:ext cx="7782470" cy="26867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844877" y="4598690"/>
              <a:ext cx="8146724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dirty="0"/>
                <a:t>1.00  </a:t>
              </a:r>
              <a:r>
                <a:rPr lang="en-US" altLang="ja-JP" sz="2400" dirty="0" smtClean="0"/>
                <a:t>      </a:t>
              </a:r>
              <a:r>
                <a:rPr lang="en-US" altLang="ja-JP" sz="2400" dirty="0"/>
                <a:t>0.067  </a:t>
              </a:r>
              <a:r>
                <a:rPr lang="en-US" altLang="ja-JP" sz="2400" dirty="0" smtClean="0"/>
                <a:t>      0.44        </a:t>
              </a:r>
            </a:p>
            <a:p>
              <a:endParaRPr lang="en-US" altLang="ja-JP" sz="2400" dirty="0"/>
            </a:p>
            <a:p>
              <a:r>
                <a:rPr lang="en-US" altLang="ja-JP" sz="2400" dirty="0" smtClean="0"/>
                <a:t>0.11         0.23       0.007     0.01       0.01      </a:t>
              </a:r>
              <a:r>
                <a:rPr lang="en-US" altLang="ja-JP" sz="2400" dirty="0"/>
                <a:t>0.07  </a:t>
              </a:r>
              <a:r>
                <a:rPr lang="en-US" altLang="ja-JP" sz="2400" dirty="0" smtClean="0"/>
                <a:t>    </a:t>
              </a:r>
              <a:r>
                <a:rPr lang="en-US" altLang="ja-JP" sz="2400" dirty="0"/>
                <a:t>0.067 </a:t>
              </a:r>
              <a:r>
                <a:rPr lang="en-US" altLang="ja-JP" sz="2400" dirty="0" smtClean="0"/>
                <a:t>    </a:t>
              </a:r>
            </a:p>
            <a:p>
              <a:r>
                <a:rPr lang="en-US" altLang="ja-JP" sz="2400" dirty="0" smtClean="0"/>
                <a:t>   </a:t>
              </a:r>
              <a:endParaRPr lang="en-US" altLang="ja-JP" sz="2400" dirty="0"/>
            </a:p>
            <a:p>
              <a:r>
                <a:rPr lang="en-US" altLang="ja-JP" sz="2400" dirty="0"/>
                <a:t> </a:t>
              </a:r>
              <a:r>
                <a:rPr lang="en-US" altLang="ja-JP" sz="2400" dirty="0" smtClean="0"/>
                <a:t>0.13        0.20       0.007     0.01      0.004     0.02      0.038    0.04</a:t>
              </a:r>
              <a:endParaRPr lang="ja-JP" altLang="en-US" sz="2400" dirty="0"/>
            </a:p>
          </p:txBody>
        </p:sp>
        <p:sp>
          <p:nvSpPr>
            <p:cNvPr id="26" name="角丸四角形 25"/>
            <p:cNvSpPr/>
            <p:nvPr/>
          </p:nvSpPr>
          <p:spPr>
            <a:xfrm>
              <a:off x="843359" y="4268296"/>
              <a:ext cx="2157200" cy="2270519"/>
            </a:xfrm>
            <a:prstGeom prst="roundRect">
              <a:avLst/>
            </a:prstGeom>
            <a:ln w="28575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1114113" y="4520070"/>
              <a:ext cx="92729" cy="840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2213058" y="4522591"/>
              <a:ext cx="92729" cy="840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3288337" y="4517224"/>
              <a:ext cx="92729" cy="840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" name="図形グループ 4"/>
            <p:cNvGrpSpPr/>
            <p:nvPr/>
          </p:nvGrpSpPr>
          <p:grpSpPr>
            <a:xfrm>
              <a:off x="1108756" y="5245480"/>
              <a:ext cx="2266953" cy="89445"/>
              <a:chOff x="1266513" y="4669624"/>
              <a:chExt cx="2266953" cy="89445"/>
            </a:xfrm>
          </p:grpSpPr>
          <p:sp>
            <p:nvSpPr>
              <p:cNvPr id="30" name="正方形/長方形 29"/>
              <p:cNvSpPr/>
              <p:nvPr/>
            </p:nvSpPr>
            <p:spPr>
              <a:xfrm>
                <a:off x="1266513" y="4672470"/>
                <a:ext cx="92729" cy="840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/>
              <p:cNvSpPr/>
              <p:nvPr/>
            </p:nvSpPr>
            <p:spPr>
              <a:xfrm>
                <a:off x="2365458" y="4674991"/>
                <a:ext cx="92729" cy="840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正方形/長方形 39"/>
              <p:cNvSpPr/>
              <p:nvPr/>
            </p:nvSpPr>
            <p:spPr>
              <a:xfrm>
                <a:off x="3440737" y="4669624"/>
                <a:ext cx="92729" cy="840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3" name="正方形/長方形 52"/>
            <p:cNvSpPr/>
            <p:nvPr/>
          </p:nvSpPr>
          <p:spPr>
            <a:xfrm>
              <a:off x="4274318" y="5242957"/>
              <a:ext cx="92729" cy="840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5270719" y="5269142"/>
              <a:ext cx="92729" cy="840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6243454" y="5271663"/>
              <a:ext cx="92729" cy="840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7247743" y="5266294"/>
              <a:ext cx="92729" cy="840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7" name="図形グループ 56"/>
            <p:cNvGrpSpPr/>
            <p:nvPr/>
          </p:nvGrpSpPr>
          <p:grpSpPr>
            <a:xfrm>
              <a:off x="1111287" y="5989510"/>
              <a:ext cx="2266953" cy="89445"/>
              <a:chOff x="1266513" y="4669624"/>
              <a:chExt cx="2266953" cy="89445"/>
            </a:xfrm>
          </p:grpSpPr>
          <p:sp>
            <p:nvSpPr>
              <p:cNvPr id="58" name="正方形/長方形 57"/>
              <p:cNvSpPr/>
              <p:nvPr/>
            </p:nvSpPr>
            <p:spPr>
              <a:xfrm>
                <a:off x="1266513" y="4672470"/>
                <a:ext cx="92729" cy="840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正方形/長方形 58"/>
              <p:cNvSpPr/>
              <p:nvPr/>
            </p:nvSpPr>
            <p:spPr>
              <a:xfrm>
                <a:off x="2365458" y="4674991"/>
                <a:ext cx="92729" cy="840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正方形/長方形 59"/>
              <p:cNvSpPr/>
              <p:nvPr/>
            </p:nvSpPr>
            <p:spPr>
              <a:xfrm>
                <a:off x="3440737" y="4669624"/>
                <a:ext cx="92729" cy="840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1" name="正方形/長方形 60"/>
            <p:cNvSpPr/>
            <p:nvPr/>
          </p:nvSpPr>
          <p:spPr>
            <a:xfrm>
              <a:off x="4268961" y="5986987"/>
              <a:ext cx="92729" cy="840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5265362" y="6013172"/>
              <a:ext cx="92729" cy="840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6245985" y="6015693"/>
              <a:ext cx="92729" cy="840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7242386" y="6010324"/>
              <a:ext cx="92729" cy="840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8238787" y="6012845"/>
              <a:ext cx="92729" cy="840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48" name="直線コネクタ 47"/>
          <p:cNvCxnSpPr/>
          <p:nvPr/>
        </p:nvCxnSpPr>
        <p:spPr>
          <a:xfrm>
            <a:off x="114300" y="2374900"/>
            <a:ext cx="62230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101600" y="3098800"/>
            <a:ext cx="62230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539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82014" y="293957"/>
            <a:ext cx="7796139" cy="52322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 smtClean="0">
                <a:latin typeface="Times"/>
                <a:cs typeface="Times"/>
              </a:rPr>
              <a:t>Yasui's</a:t>
            </a:r>
            <a:r>
              <a:rPr kumimoji="1" lang="en-US" altLang="ja-JP" sz="2800" dirty="0" smtClean="0">
                <a:latin typeface="Times"/>
                <a:cs typeface="Times"/>
              </a:rPr>
              <a:t> talk, wed  </a:t>
            </a:r>
            <a:r>
              <a:rPr kumimoji="1" lang="en-US" altLang="ja-JP" sz="2800" dirty="0" smtClean="0">
                <a:latin typeface="Times"/>
                <a:cs typeface="Times"/>
                <a:sym typeface="Wingdings"/>
              </a:rPr>
              <a:t> 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6501295" y="319159"/>
            <a:ext cx="1797636" cy="562886"/>
          </a:xfrm>
          <a:prstGeom prst="ellipse">
            <a:avLst/>
          </a:prstGeom>
          <a:solidFill>
            <a:srgbClr val="FFFF00"/>
          </a:solidFill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3924180" y="295036"/>
            <a:ext cx="1797636" cy="562886"/>
          </a:xfrm>
          <a:prstGeom prst="ellipse">
            <a:avLst/>
          </a:prstGeom>
          <a:solidFill>
            <a:srgbClr val="FFFF00"/>
          </a:solidFill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22" y="1021474"/>
            <a:ext cx="7913780" cy="5413025"/>
          </a:xfrm>
          <a:prstGeom prst="rect">
            <a:avLst/>
          </a:prstGeom>
        </p:spPr>
      </p:pic>
      <p:grpSp>
        <p:nvGrpSpPr>
          <p:cNvPr id="44" name="図形グループ 43"/>
          <p:cNvGrpSpPr/>
          <p:nvPr/>
        </p:nvGrpSpPr>
        <p:grpSpPr>
          <a:xfrm>
            <a:off x="1594539" y="333546"/>
            <a:ext cx="6688281" cy="2172902"/>
            <a:chOff x="2514922" y="1023968"/>
            <a:chExt cx="5787131" cy="1880127"/>
          </a:xfrm>
        </p:grpSpPr>
        <p:cxnSp>
          <p:nvCxnSpPr>
            <p:cNvPr id="23" name="直線コネクタ 22"/>
            <p:cNvCxnSpPr/>
            <p:nvPr/>
          </p:nvCxnSpPr>
          <p:spPr>
            <a:xfrm flipH="1" flipV="1">
              <a:off x="5233947" y="1400710"/>
              <a:ext cx="26747" cy="933928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flipH="1" flipV="1">
              <a:off x="5578783" y="1412005"/>
              <a:ext cx="26747" cy="933928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flipH="1" flipV="1">
              <a:off x="7271508" y="1450486"/>
              <a:ext cx="26747" cy="933928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flipH="1" flipV="1">
              <a:off x="7616345" y="1461781"/>
              <a:ext cx="26747" cy="933928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3130321" y="1475184"/>
              <a:ext cx="10337" cy="792254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2" name="オブジェクト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6648841"/>
                </p:ext>
              </p:extLst>
            </p:nvPr>
          </p:nvGraphicFramePr>
          <p:xfrm>
            <a:off x="2514922" y="1528043"/>
            <a:ext cx="5461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279" name="数式" r:id="rId4" imgW="635000" imgH="355600" progId="Equation.DSMT4">
                    <p:embed/>
                  </p:oleObj>
                </mc:Choice>
                <mc:Fallback>
                  <p:oleObj name="数式" r:id="rId4" imgW="635000" imgH="355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514922" y="1528043"/>
                          <a:ext cx="54610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オブジェクト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8664843"/>
                </p:ext>
              </p:extLst>
            </p:nvPr>
          </p:nvGraphicFramePr>
          <p:xfrm>
            <a:off x="4517221" y="1508221"/>
            <a:ext cx="5461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280" name="数式" r:id="rId6" imgW="635000" imgH="355600" progId="Equation.DSMT4">
                    <p:embed/>
                  </p:oleObj>
                </mc:Choice>
                <mc:Fallback>
                  <p:oleObj name="数式" r:id="rId6" imgW="635000" imgH="355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517221" y="1508221"/>
                          <a:ext cx="54610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オブジェクト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7768761"/>
                </p:ext>
              </p:extLst>
            </p:nvPr>
          </p:nvGraphicFramePr>
          <p:xfrm>
            <a:off x="5601803" y="1523344"/>
            <a:ext cx="579438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281" name="数式" r:id="rId8" imgW="673100" imgH="355600" progId="Equation.DSMT4">
                    <p:embed/>
                  </p:oleObj>
                </mc:Choice>
                <mc:Fallback>
                  <p:oleObj name="数式" r:id="rId8" imgW="673100" imgH="355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601803" y="1523344"/>
                          <a:ext cx="579438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オブジェクト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0708443"/>
                </p:ext>
              </p:extLst>
            </p:nvPr>
          </p:nvGraphicFramePr>
          <p:xfrm>
            <a:off x="6640202" y="1577355"/>
            <a:ext cx="57785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282" name="数式" r:id="rId10" imgW="673100" imgH="355600" progId="Equation.DSMT4">
                    <p:embed/>
                  </p:oleObj>
                </mc:Choice>
                <mc:Fallback>
                  <p:oleObj name="数式" r:id="rId10" imgW="673100" imgH="355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640202" y="1577355"/>
                          <a:ext cx="57785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オブジェクト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0789988"/>
                </p:ext>
              </p:extLst>
            </p:nvPr>
          </p:nvGraphicFramePr>
          <p:xfrm>
            <a:off x="7711503" y="1577788"/>
            <a:ext cx="59055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283" name="数式" r:id="rId12" imgW="685800" imgH="355600" progId="Equation.DSMT4">
                    <p:embed/>
                  </p:oleObj>
                </mc:Choice>
                <mc:Fallback>
                  <p:oleObj name="数式" r:id="rId12" imgW="685800" imgH="355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7711503" y="1577788"/>
                          <a:ext cx="59055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テキスト ボックス 36"/>
            <p:cNvSpPr txBox="1"/>
            <p:nvPr/>
          </p:nvSpPr>
          <p:spPr>
            <a:xfrm>
              <a:off x="4533849" y="1023968"/>
              <a:ext cx="1502422" cy="399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800000"/>
                  </a:solidFill>
                  <a:latin typeface="Times"/>
                  <a:cs typeface="Times"/>
                </a:rPr>
                <a:t>HQ doublet</a:t>
              </a:r>
              <a:endParaRPr kumimoji="1" lang="ja-JP" altLang="en-US" sz="2400" b="1" dirty="0" smtClean="0">
                <a:solidFill>
                  <a:srgbClr val="800000"/>
                </a:solidFill>
                <a:latin typeface="Times"/>
                <a:cs typeface="Times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6791785" y="1035261"/>
              <a:ext cx="1502422" cy="399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800000"/>
                  </a:solidFill>
                  <a:latin typeface="Times"/>
                  <a:cs typeface="Times"/>
                </a:rPr>
                <a:t>HQ doublet</a:t>
              </a:r>
              <a:endParaRPr kumimoji="1" lang="ja-JP" altLang="en-US" sz="2400" b="1" dirty="0" smtClean="0">
                <a:solidFill>
                  <a:srgbClr val="800000"/>
                </a:solidFill>
                <a:latin typeface="Times"/>
                <a:cs typeface="Times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4646264" y="2418305"/>
              <a:ext cx="7739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 smtClean="0">
                  <a:latin typeface="Times"/>
                  <a:cs typeface="Times"/>
                </a:rPr>
                <a:t>l </a:t>
              </a:r>
              <a:r>
                <a:rPr kumimoji="1" lang="en-US" altLang="ja-JP" sz="2400" dirty="0" smtClean="0">
                  <a:latin typeface="Times"/>
                  <a:cs typeface="Times"/>
                </a:rPr>
                <a:t>= 1</a:t>
              </a:r>
              <a:endParaRPr kumimoji="1" lang="ja-JP" altLang="en-US" sz="2400" dirty="0" smtClean="0">
                <a:latin typeface="Times"/>
                <a:cs typeface="Times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7122869" y="2437885"/>
              <a:ext cx="7739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 smtClean="0">
                  <a:latin typeface="Times"/>
                  <a:cs typeface="Times"/>
                </a:rPr>
                <a:t>l </a:t>
              </a:r>
              <a:r>
                <a:rPr kumimoji="1" lang="en-US" altLang="ja-JP" sz="2400" dirty="0" smtClean="0">
                  <a:latin typeface="Times"/>
                  <a:cs typeface="Times"/>
                </a:rPr>
                <a:t>= 2</a:t>
              </a:r>
              <a:endParaRPr kumimoji="1" lang="ja-JP" altLang="en-US" sz="2400" dirty="0" smtClean="0">
                <a:latin typeface="Times"/>
                <a:cs typeface="Times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797311" y="2442430"/>
              <a:ext cx="7739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 smtClean="0">
                  <a:latin typeface="Times"/>
                  <a:cs typeface="Times"/>
                </a:rPr>
                <a:t>l </a:t>
              </a:r>
              <a:r>
                <a:rPr kumimoji="1" lang="en-US" altLang="ja-JP" sz="2400" dirty="0" smtClean="0">
                  <a:latin typeface="Times"/>
                  <a:cs typeface="Times"/>
                </a:rPr>
                <a:t>= 0</a:t>
              </a:r>
              <a:endParaRPr kumimoji="1" lang="ja-JP" altLang="en-US" sz="2400" dirty="0" smtClean="0">
                <a:latin typeface="Times"/>
                <a:cs typeface="Times"/>
              </a:endParaRPr>
            </a:p>
          </p:txBody>
        </p:sp>
      </p:grpSp>
      <p:sp>
        <p:nvSpPr>
          <p:cNvPr id="42" name="円弧 41"/>
          <p:cNvSpPr/>
          <p:nvPr/>
        </p:nvSpPr>
        <p:spPr>
          <a:xfrm flipV="1">
            <a:off x="4644164" y="2873401"/>
            <a:ext cx="782580" cy="423314"/>
          </a:xfrm>
          <a:prstGeom prst="arc">
            <a:avLst>
              <a:gd name="adj1" fmla="val 19899060"/>
              <a:gd name="adj2" fmla="val 11887192"/>
            </a:avLst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弧 42"/>
          <p:cNvSpPr/>
          <p:nvPr/>
        </p:nvSpPr>
        <p:spPr>
          <a:xfrm flipV="1">
            <a:off x="6990354" y="3667185"/>
            <a:ext cx="782580" cy="423314"/>
          </a:xfrm>
          <a:prstGeom prst="arc">
            <a:avLst>
              <a:gd name="adj1" fmla="val 19899060"/>
              <a:gd name="adj2" fmla="val 11887192"/>
            </a:avLst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09808" y="4703352"/>
            <a:ext cx="84284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  <a:latin typeface="Times"/>
                <a:cs typeface="Times"/>
              </a:rPr>
              <a:t>1 : 2</a:t>
            </a:r>
            <a:endParaRPr kumimoji="1" lang="ja-JP" altLang="en-US" sz="2800" b="1" dirty="0" smtClean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050454" y="4807825"/>
            <a:ext cx="84284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  <a:latin typeface="Times"/>
                <a:cs typeface="Times"/>
              </a:rPr>
              <a:t>3 : 2</a:t>
            </a:r>
            <a:endParaRPr kumimoji="1" lang="ja-JP" altLang="en-US" sz="2800" b="1" dirty="0" smtClean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JPARC workshop at Tokai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4589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図形グループ 81"/>
          <p:cNvGrpSpPr/>
          <p:nvPr/>
        </p:nvGrpSpPr>
        <p:grpSpPr>
          <a:xfrm>
            <a:off x="6314362" y="2711627"/>
            <a:ext cx="2709211" cy="2154555"/>
            <a:chOff x="5753539" y="784983"/>
            <a:chExt cx="3390461" cy="2696332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7325" y="789076"/>
              <a:ext cx="3316675" cy="2692239"/>
            </a:xfrm>
            <a:prstGeom prst="rect">
              <a:avLst/>
            </a:prstGeom>
          </p:spPr>
        </p:pic>
        <p:sp>
          <p:nvSpPr>
            <p:cNvPr id="57" name="テキスト ボックス 56"/>
            <p:cNvSpPr txBox="1"/>
            <p:nvPr/>
          </p:nvSpPr>
          <p:spPr>
            <a:xfrm>
              <a:off x="5753539" y="784983"/>
              <a:ext cx="985743" cy="49996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S=3/2</a:t>
              </a:r>
              <a:endParaRPr kumimoji="1" lang="ja-JP" altLang="en-US" sz="2000" dirty="0"/>
            </a:p>
          </p:txBody>
        </p:sp>
        <p:sp>
          <p:nvSpPr>
            <p:cNvPr id="58" name="フリーフォーム 57"/>
            <p:cNvSpPr/>
            <p:nvPr/>
          </p:nvSpPr>
          <p:spPr>
            <a:xfrm>
              <a:off x="6583031" y="2017188"/>
              <a:ext cx="1788304" cy="505361"/>
            </a:xfrm>
            <a:custGeom>
              <a:avLst/>
              <a:gdLst>
                <a:gd name="connsiteX0" fmla="*/ 0 w 1788304"/>
                <a:gd name="connsiteY0" fmla="*/ 0 h 505361"/>
                <a:gd name="connsiteX1" fmla="*/ 1788304 w 1788304"/>
                <a:gd name="connsiteY1" fmla="*/ 77748 h 505361"/>
                <a:gd name="connsiteX2" fmla="*/ 673853 w 1788304"/>
                <a:gd name="connsiteY2" fmla="*/ 505361 h 505361"/>
                <a:gd name="connsiteX3" fmla="*/ 0 w 1788304"/>
                <a:gd name="connsiteY3" fmla="*/ 0 h 5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8304" h="505361">
                  <a:moveTo>
                    <a:pt x="0" y="0"/>
                  </a:moveTo>
                  <a:lnTo>
                    <a:pt x="1788304" y="77748"/>
                  </a:lnTo>
                  <a:lnTo>
                    <a:pt x="673853" y="50536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</p:grpSp>
      <p:grpSp>
        <p:nvGrpSpPr>
          <p:cNvPr id="81" name="図形グループ 80"/>
          <p:cNvGrpSpPr/>
          <p:nvPr/>
        </p:nvGrpSpPr>
        <p:grpSpPr>
          <a:xfrm>
            <a:off x="6194437" y="4864576"/>
            <a:ext cx="2703269" cy="1852642"/>
            <a:chOff x="5898767" y="4005585"/>
            <a:chExt cx="3231775" cy="2214844"/>
          </a:xfrm>
          <a:noFill/>
        </p:grpSpPr>
        <p:pic>
          <p:nvPicPr>
            <p:cNvPr id="55" name="図 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97875" y="4061705"/>
              <a:ext cx="2832667" cy="2158724"/>
            </a:xfrm>
            <a:prstGeom prst="rect">
              <a:avLst/>
            </a:prstGeom>
            <a:grpFill/>
          </p:spPr>
        </p:pic>
        <p:sp>
          <p:nvSpPr>
            <p:cNvPr id="56" name="テキスト ボックス 55"/>
            <p:cNvSpPr txBox="1"/>
            <p:nvPr/>
          </p:nvSpPr>
          <p:spPr>
            <a:xfrm>
              <a:off x="5898767" y="4005585"/>
              <a:ext cx="943612" cy="47833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S=1/2</a:t>
              </a:r>
              <a:endParaRPr kumimoji="1" lang="ja-JP" altLang="en-US" sz="2000" dirty="0"/>
            </a:p>
          </p:txBody>
        </p:sp>
        <p:sp>
          <p:nvSpPr>
            <p:cNvPr id="59" name="フリーフォーム 58"/>
            <p:cNvSpPr/>
            <p:nvPr/>
          </p:nvSpPr>
          <p:spPr>
            <a:xfrm>
              <a:off x="6804099" y="4887418"/>
              <a:ext cx="1788304" cy="505361"/>
            </a:xfrm>
            <a:custGeom>
              <a:avLst/>
              <a:gdLst>
                <a:gd name="connsiteX0" fmla="*/ 0 w 1788304"/>
                <a:gd name="connsiteY0" fmla="*/ 0 h 505361"/>
                <a:gd name="connsiteX1" fmla="*/ 1788304 w 1788304"/>
                <a:gd name="connsiteY1" fmla="*/ 77748 h 505361"/>
                <a:gd name="connsiteX2" fmla="*/ 673853 w 1788304"/>
                <a:gd name="connsiteY2" fmla="*/ 505361 h 505361"/>
                <a:gd name="connsiteX3" fmla="*/ 0 w 1788304"/>
                <a:gd name="connsiteY3" fmla="*/ 0 h 5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8304" h="505361">
                  <a:moveTo>
                    <a:pt x="0" y="0"/>
                  </a:moveTo>
                  <a:lnTo>
                    <a:pt x="1788304" y="77748"/>
                  </a:lnTo>
                  <a:lnTo>
                    <a:pt x="673853" y="50536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1197982" y="1168877"/>
            <a:ext cx="31030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rgbClr val="800000"/>
                </a:solidFill>
                <a:latin typeface="Times"/>
                <a:ea typeface="ヒラギノ明朝 Pro W3"/>
                <a:cs typeface="Times"/>
              </a:rPr>
              <a:t>14</a:t>
            </a:r>
            <a:r>
              <a:rPr kumimoji="1" lang="en-US" altLang="ja-JP" sz="3200" b="1" baseline="-25000" dirty="0" smtClean="0">
                <a:solidFill>
                  <a:srgbClr val="800000"/>
                </a:solidFill>
                <a:latin typeface="Times"/>
                <a:ea typeface="ヒラギノ明朝 Pro W3"/>
                <a:cs typeface="Times"/>
              </a:rPr>
              <a:t>c </a:t>
            </a:r>
            <a:r>
              <a:rPr kumimoji="1" lang="ja-JP" altLang="en-US" sz="3200" b="1" dirty="0" smtClean="0">
                <a:solidFill>
                  <a:srgbClr val="800000"/>
                </a:solidFill>
                <a:latin typeface="Times"/>
                <a:ea typeface="ヒラギノ明朝 Pro W3"/>
                <a:cs typeface="Times"/>
              </a:rPr>
              <a:t>＋</a:t>
            </a:r>
            <a:r>
              <a:rPr kumimoji="1" lang="en-US" altLang="ja-JP" sz="3200" b="1" dirty="0" smtClean="0">
                <a:solidFill>
                  <a:srgbClr val="800000"/>
                </a:solidFill>
                <a:latin typeface="Times"/>
                <a:ea typeface="ヒラギノ明朝 Pro W3"/>
                <a:cs typeface="Times"/>
              </a:rPr>
              <a:t>1</a:t>
            </a:r>
            <a:r>
              <a:rPr kumimoji="1" lang="en-US" altLang="ja-JP" sz="3200" b="1" baseline="-25000" dirty="0" smtClean="0">
                <a:solidFill>
                  <a:srgbClr val="800000"/>
                </a:solidFill>
                <a:latin typeface="Times"/>
                <a:ea typeface="ヒラギノ明朝 Pro W3"/>
                <a:cs typeface="Times"/>
              </a:rPr>
              <a:t>cc </a:t>
            </a:r>
            <a:r>
              <a:rPr kumimoji="1" lang="en-US" altLang="ja-JP" sz="3200" b="1" dirty="0" smtClean="0">
                <a:solidFill>
                  <a:srgbClr val="800000"/>
                </a:solidFill>
                <a:latin typeface="Times"/>
                <a:ea typeface="ヒラギノ明朝 Pro W3"/>
                <a:cs typeface="Times"/>
              </a:rPr>
              <a:t>&lt;&lt; 80</a:t>
            </a:r>
            <a:r>
              <a:rPr kumimoji="1" lang="en-US" altLang="ja-JP" sz="3200" b="1" baseline="-25000" dirty="0" smtClean="0">
                <a:solidFill>
                  <a:srgbClr val="800000"/>
                </a:solidFill>
                <a:latin typeface="Times"/>
                <a:ea typeface="ヒラギノ明朝 Pro W3"/>
                <a:cs typeface="Times"/>
              </a:rPr>
              <a:t>uds</a:t>
            </a:r>
            <a:r>
              <a:rPr kumimoji="1" lang="en-US" altLang="ja-JP" sz="3200" b="1" dirty="0" smtClean="0">
                <a:solidFill>
                  <a:srgbClr val="800000"/>
                </a:solidFill>
                <a:latin typeface="Times"/>
                <a:ea typeface="ヒラギノ明朝 Pro W3"/>
                <a:cs typeface="Times"/>
              </a:rPr>
              <a:t> </a:t>
            </a:r>
            <a:endParaRPr kumimoji="1" lang="ja-JP" altLang="en-US" sz="3200" b="1" baseline="-25000" dirty="0" smtClean="0">
              <a:solidFill>
                <a:srgbClr val="800000"/>
              </a:solidFill>
              <a:latin typeface="Times"/>
              <a:ea typeface="ヒラギノ明朝 Pro W3"/>
              <a:cs typeface="Times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4372148" y="1198293"/>
            <a:ext cx="1315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800000"/>
                </a:solidFill>
                <a:latin typeface="Times"/>
                <a:cs typeface="Times"/>
              </a:rPr>
              <a:t>(6</a:t>
            </a:r>
            <a:r>
              <a:rPr lang="en-US" altLang="ja-JP" sz="2800" baseline="-25000" dirty="0" smtClean="0">
                <a:solidFill>
                  <a:srgbClr val="800000"/>
                </a:solidFill>
                <a:latin typeface="Times"/>
                <a:cs typeface="Times"/>
              </a:rPr>
              <a:t>excited</a:t>
            </a:r>
            <a:r>
              <a:rPr lang="en-US" altLang="ja-JP" sz="2800" dirty="0" smtClean="0">
                <a:solidFill>
                  <a:srgbClr val="800000"/>
                </a:solidFill>
                <a:latin typeface="Times"/>
                <a:cs typeface="Times"/>
              </a:rPr>
              <a:t>)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grpSp>
        <p:nvGrpSpPr>
          <p:cNvPr id="79" name="図形グループ 78"/>
          <p:cNvGrpSpPr/>
          <p:nvPr/>
        </p:nvGrpSpPr>
        <p:grpSpPr>
          <a:xfrm>
            <a:off x="74447" y="1750692"/>
            <a:ext cx="5335169" cy="4883355"/>
            <a:chOff x="197294" y="1363990"/>
            <a:chExt cx="5408663" cy="4964154"/>
          </a:xfrm>
        </p:grpSpPr>
        <p:grpSp>
          <p:nvGrpSpPr>
            <p:cNvPr id="72" name="図形グループ 71"/>
            <p:cNvGrpSpPr/>
            <p:nvPr/>
          </p:nvGrpSpPr>
          <p:grpSpPr>
            <a:xfrm>
              <a:off x="197294" y="1363990"/>
              <a:ext cx="5408663" cy="4964154"/>
              <a:chOff x="-8640" y="768528"/>
              <a:chExt cx="6211931" cy="5701405"/>
            </a:xfrm>
          </p:grpSpPr>
          <p:pic>
            <p:nvPicPr>
              <p:cNvPr id="9" name="図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6138" y="768528"/>
                <a:ext cx="3187700" cy="5359400"/>
              </a:xfrm>
              <a:prstGeom prst="rect">
                <a:avLst/>
              </a:prstGeom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825420" y="900369"/>
                <a:ext cx="5377871" cy="51054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cxnSp>
            <p:nvCxnSpPr>
              <p:cNvPr id="11" name="直線矢印コネクタ 10"/>
              <p:cNvCxnSpPr/>
              <p:nvPr/>
            </p:nvCxnSpPr>
            <p:spPr>
              <a:xfrm>
                <a:off x="1482671" y="3488289"/>
                <a:ext cx="625663" cy="0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矢印コネクタ 11"/>
              <p:cNvCxnSpPr/>
              <p:nvPr/>
            </p:nvCxnSpPr>
            <p:spPr>
              <a:xfrm>
                <a:off x="1479563" y="3277865"/>
                <a:ext cx="625663" cy="0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矢印コネクタ 12"/>
              <p:cNvCxnSpPr/>
              <p:nvPr/>
            </p:nvCxnSpPr>
            <p:spPr>
              <a:xfrm>
                <a:off x="1479563" y="1655025"/>
                <a:ext cx="625663" cy="0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矢印コネクタ 13"/>
              <p:cNvCxnSpPr/>
              <p:nvPr/>
            </p:nvCxnSpPr>
            <p:spPr>
              <a:xfrm>
                <a:off x="1479563" y="1289107"/>
                <a:ext cx="625663" cy="0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矢印コネクタ 14"/>
              <p:cNvCxnSpPr/>
              <p:nvPr/>
            </p:nvCxnSpPr>
            <p:spPr>
              <a:xfrm>
                <a:off x="1479563" y="5467761"/>
                <a:ext cx="625663" cy="0"/>
              </a:xfrm>
              <a:prstGeom prst="straightConnector1">
                <a:avLst/>
              </a:prstGeom>
              <a:ln w="57150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矢印コネクタ 15"/>
              <p:cNvCxnSpPr/>
              <p:nvPr/>
            </p:nvCxnSpPr>
            <p:spPr>
              <a:xfrm>
                <a:off x="2759373" y="4415071"/>
                <a:ext cx="625663" cy="0"/>
              </a:xfrm>
              <a:prstGeom prst="straightConnector1">
                <a:avLst/>
              </a:prstGeom>
              <a:ln w="57150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矢印コネクタ 16"/>
              <p:cNvCxnSpPr/>
              <p:nvPr/>
            </p:nvCxnSpPr>
            <p:spPr>
              <a:xfrm>
                <a:off x="2759373" y="3971404"/>
                <a:ext cx="625663" cy="0"/>
              </a:xfrm>
              <a:prstGeom prst="straightConnector1">
                <a:avLst/>
              </a:prstGeom>
              <a:ln w="57150" cmpd="sng"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矢印コネクタ 17"/>
              <p:cNvCxnSpPr/>
              <p:nvPr/>
            </p:nvCxnSpPr>
            <p:spPr>
              <a:xfrm>
                <a:off x="2759373" y="2218983"/>
                <a:ext cx="625663" cy="0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矢印コネクタ 18"/>
              <p:cNvCxnSpPr/>
              <p:nvPr/>
            </p:nvCxnSpPr>
            <p:spPr>
              <a:xfrm>
                <a:off x="4013265" y="3725203"/>
                <a:ext cx="625663" cy="0"/>
              </a:xfrm>
              <a:prstGeom prst="straightConnector1">
                <a:avLst/>
              </a:prstGeom>
              <a:ln w="57150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矢印コネクタ 19"/>
              <p:cNvCxnSpPr/>
              <p:nvPr/>
            </p:nvCxnSpPr>
            <p:spPr>
              <a:xfrm>
                <a:off x="4000306" y="3203790"/>
                <a:ext cx="625663" cy="0"/>
              </a:xfrm>
              <a:prstGeom prst="straightConnector1">
                <a:avLst/>
              </a:prstGeom>
              <a:ln w="57150" cmpd="sng"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矢印コネクタ 20"/>
              <p:cNvCxnSpPr/>
              <p:nvPr/>
            </p:nvCxnSpPr>
            <p:spPr>
              <a:xfrm>
                <a:off x="4000306" y="2267722"/>
                <a:ext cx="625663" cy="0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テキスト ボックス 21"/>
              <p:cNvSpPr txBox="1"/>
              <p:nvPr/>
            </p:nvSpPr>
            <p:spPr>
              <a:xfrm>
                <a:off x="1512236" y="5041735"/>
                <a:ext cx="751605" cy="434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1/2</a:t>
                </a:r>
                <a:r>
                  <a:rPr kumimoji="1" lang="en-US" altLang="ja-JP" baseline="30000" dirty="0" smtClean="0"/>
                  <a:t>+</a:t>
                </a:r>
                <a:endParaRPr kumimoji="1" lang="ja-JP" altLang="en-US" baseline="30000" dirty="0"/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 rot="195258">
                <a:off x="1473364" y="3474193"/>
                <a:ext cx="751605" cy="434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1/2</a:t>
                </a:r>
                <a:r>
                  <a:rPr kumimoji="1" lang="en-US" altLang="ja-JP" baseline="30000" dirty="0" smtClean="0"/>
                  <a:t> –</a:t>
                </a:r>
                <a:endParaRPr kumimoji="1" lang="ja-JP" altLang="en-US" baseline="30000" dirty="0"/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4065099" y="3747021"/>
                <a:ext cx="751605" cy="434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1/2</a:t>
                </a:r>
                <a:r>
                  <a:rPr kumimoji="1" lang="en-US" altLang="ja-JP" baseline="30000" dirty="0" smtClean="0"/>
                  <a:t>+</a:t>
                </a:r>
                <a:endParaRPr kumimoji="1" lang="ja-JP" altLang="en-US" baseline="30000" dirty="0"/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4026224" y="2591895"/>
                <a:ext cx="751605" cy="434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/>
                  <a:t>3</a:t>
                </a:r>
                <a:r>
                  <a:rPr kumimoji="1" lang="en-US" altLang="ja-JP" dirty="0" smtClean="0"/>
                  <a:t>/2</a:t>
                </a:r>
                <a:r>
                  <a:rPr kumimoji="1" lang="en-US" altLang="ja-JP" baseline="30000" dirty="0" smtClean="0"/>
                  <a:t>+</a:t>
                </a:r>
                <a:endParaRPr kumimoji="1" lang="ja-JP" altLang="en-US" baseline="30000" dirty="0"/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4039182" y="1778860"/>
                <a:ext cx="751605" cy="434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 1/2</a:t>
                </a:r>
                <a:r>
                  <a:rPr kumimoji="1" lang="en-US" altLang="ja-JP" baseline="30000" dirty="0" smtClean="0"/>
                  <a:t>–</a:t>
                </a:r>
                <a:endParaRPr kumimoji="1" lang="ja-JP" altLang="en-US" baseline="30000" dirty="0"/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2824167" y="4397510"/>
                <a:ext cx="751605" cy="434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1/2</a:t>
                </a:r>
                <a:r>
                  <a:rPr kumimoji="1" lang="en-US" altLang="ja-JP" baseline="30000" dirty="0" smtClean="0"/>
                  <a:t>+</a:t>
                </a:r>
                <a:endParaRPr kumimoji="1" lang="ja-JP" altLang="en-US" baseline="30000" dirty="0"/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2798249" y="3393781"/>
                <a:ext cx="751605" cy="434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/>
                  <a:t>3</a:t>
                </a:r>
                <a:r>
                  <a:rPr kumimoji="1" lang="en-US" altLang="ja-JP" dirty="0" smtClean="0"/>
                  <a:t>/2</a:t>
                </a:r>
                <a:r>
                  <a:rPr kumimoji="1" lang="en-US" altLang="ja-JP" baseline="30000" dirty="0" smtClean="0"/>
                  <a:t>+</a:t>
                </a:r>
                <a:endParaRPr kumimoji="1" lang="ja-JP" altLang="en-US" baseline="30000" dirty="0"/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1499282" y="2823647"/>
                <a:ext cx="751605" cy="434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3/2</a:t>
                </a:r>
                <a:r>
                  <a:rPr kumimoji="1" lang="en-US" altLang="ja-JP" baseline="30000" dirty="0" smtClean="0"/>
                  <a:t> –</a:t>
                </a:r>
                <a:endParaRPr kumimoji="1" lang="ja-JP" altLang="en-US" baseline="30000" dirty="0"/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1512243" y="1672664"/>
                <a:ext cx="751605" cy="434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5/2</a:t>
                </a:r>
                <a:r>
                  <a:rPr kumimoji="1" lang="en-US" altLang="ja-JP" baseline="30000" dirty="0" smtClean="0"/>
                  <a:t>+</a:t>
                </a:r>
                <a:endParaRPr kumimoji="1" lang="ja-JP" altLang="en-US" baseline="30000" dirty="0"/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1628861" y="900367"/>
                <a:ext cx="343321" cy="434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?</a:t>
                </a:r>
                <a:endParaRPr kumimoji="1" lang="ja-JP" altLang="en-US" dirty="0"/>
              </a:p>
            </p:txBody>
          </p:sp>
          <p:cxnSp>
            <p:nvCxnSpPr>
              <p:cNvPr id="32" name="直線コネクタ 31"/>
              <p:cNvCxnSpPr/>
              <p:nvPr/>
            </p:nvCxnSpPr>
            <p:spPr>
              <a:xfrm>
                <a:off x="816104" y="4100984"/>
                <a:ext cx="4412899" cy="6048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/>
              <p:cNvCxnSpPr/>
              <p:nvPr/>
            </p:nvCxnSpPr>
            <p:spPr>
              <a:xfrm>
                <a:off x="816104" y="2828009"/>
                <a:ext cx="5387187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/>
              <p:nvPr/>
            </p:nvCxnSpPr>
            <p:spPr>
              <a:xfrm>
                <a:off x="816104" y="1529118"/>
                <a:ext cx="5387187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>
              <a:xfrm>
                <a:off x="825420" y="4732829"/>
                <a:ext cx="3187536" cy="9171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/>
              <p:cNvCxnSpPr/>
              <p:nvPr/>
            </p:nvCxnSpPr>
            <p:spPr>
              <a:xfrm flipV="1">
                <a:off x="816104" y="5349949"/>
                <a:ext cx="2940131" cy="1767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/>
              <p:cNvCxnSpPr/>
              <p:nvPr/>
            </p:nvCxnSpPr>
            <p:spPr>
              <a:xfrm flipV="1">
                <a:off x="816104" y="3340318"/>
                <a:ext cx="5387187" cy="2224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/>
              <p:cNvCxnSpPr/>
              <p:nvPr/>
            </p:nvCxnSpPr>
            <p:spPr>
              <a:xfrm>
                <a:off x="816104" y="2173026"/>
                <a:ext cx="5387187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正方形/長方形 38"/>
              <p:cNvSpPr/>
              <p:nvPr/>
            </p:nvSpPr>
            <p:spPr>
              <a:xfrm>
                <a:off x="2704437" y="2322647"/>
                <a:ext cx="686813" cy="1295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4100099" y="4075310"/>
                <a:ext cx="553053" cy="471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smtClean="0">
                    <a:latin typeface="Times"/>
                    <a:cs typeface="Times"/>
                  </a:rPr>
                  <a:t>Ξ</a:t>
                </a:r>
                <a:r>
                  <a:rPr kumimoji="1" lang="en-US" altLang="ja-JP" sz="2000" baseline="-25000" dirty="0" smtClean="0">
                    <a:latin typeface="Times"/>
                    <a:cs typeface="Times"/>
                  </a:rPr>
                  <a:t>C</a:t>
                </a:r>
                <a:endParaRPr kumimoji="1" lang="ja-JP" altLang="en-US" sz="2000" baseline="-25000" dirty="0">
                  <a:latin typeface="Times"/>
                  <a:cs typeface="Times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-8640" y="957063"/>
                <a:ext cx="844887" cy="434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[</a:t>
                </a:r>
                <a:r>
                  <a:rPr lang="en-US" altLang="ja-JP" dirty="0" err="1" smtClean="0"/>
                  <a:t>GeV</a:t>
                </a:r>
                <a:r>
                  <a:rPr lang="en-US" altLang="ja-JP" dirty="0" smtClean="0"/>
                  <a:t>]</a:t>
                </a:r>
                <a:endParaRPr kumimoji="1" lang="ja-JP" altLang="en-US" dirty="0"/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2960505" y="1801107"/>
                <a:ext cx="343321" cy="434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?</a:t>
                </a:r>
                <a:endParaRPr kumimoji="1" lang="ja-JP" altLang="en-US" dirty="0"/>
              </a:p>
            </p:txBody>
          </p:sp>
          <p:cxnSp>
            <p:nvCxnSpPr>
              <p:cNvPr id="43" name="直線矢印コネクタ 42"/>
              <p:cNvCxnSpPr/>
              <p:nvPr/>
            </p:nvCxnSpPr>
            <p:spPr>
              <a:xfrm>
                <a:off x="5234485" y="2880850"/>
                <a:ext cx="625663" cy="0"/>
              </a:xfrm>
              <a:prstGeom prst="straightConnector1">
                <a:avLst/>
              </a:prstGeom>
              <a:ln w="57150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矢印コネクタ 43"/>
              <p:cNvCxnSpPr/>
              <p:nvPr/>
            </p:nvCxnSpPr>
            <p:spPr>
              <a:xfrm>
                <a:off x="5234485" y="2439268"/>
                <a:ext cx="625663" cy="0"/>
              </a:xfrm>
              <a:prstGeom prst="straightConnector1">
                <a:avLst/>
              </a:prstGeom>
              <a:ln w="57150" cmpd="sng"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テキスト ボックス 44"/>
              <p:cNvSpPr txBox="1"/>
              <p:nvPr/>
            </p:nvSpPr>
            <p:spPr>
              <a:xfrm>
                <a:off x="5302928" y="2827502"/>
                <a:ext cx="751605" cy="434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1/2</a:t>
                </a:r>
                <a:r>
                  <a:rPr kumimoji="1" lang="en-US" altLang="ja-JP" baseline="30000" dirty="0" smtClean="0"/>
                  <a:t>+</a:t>
                </a:r>
                <a:endParaRPr kumimoji="1" lang="ja-JP" altLang="en-US" baseline="30000" dirty="0"/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5277008" y="1795581"/>
                <a:ext cx="751605" cy="434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/>
                  <a:t>3</a:t>
                </a:r>
                <a:r>
                  <a:rPr kumimoji="1" lang="en-US" altLang="ja-JP" dirty="0" smtClean="0"/>
                  <a:t>/2</a:t>
                </a:r>
                <a:r>
                  <a:rPr kumimoji="1" lang="en-US" altLang="ja-JP" baseline="30000" dirty="0" smtClean="0"/>
                  <a:t>+</a:t>
                </a:r>
                <a:endParaRPr kumimoji="1" lang="ja-JP" altLang="en-US" baseline="30000" dirty="0"/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5373707" y="3372792"/>
                <a:ext cx="583572" cy="471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>
                    <a:latin typeface="Times"/>
                    <a:cs typeface="Times"/>
                  </a:rPr>
                  <a:t>Ω</a:t>
                </a:r>
                <a:r>
                  <a:rPr kumimoji="1" lang="en-US" altLang="ja-JP" sz="2000" baseline="-25000" dirty="0" smtClean="0">
                    <a:latin typeface="Times"/>
                    <a:cs typeface="Times"/>
                  </a:rPr>
                  <a:t>C</a:t>
                </a:r>
                <a:endParaRPr kumimoji="1" lang="ja-JP" altLang="en-US" sz="2000" baseline="-25000" dirty="0">
                  <a:latin typeface="Times"/>
                  <a:cs typeface="Times"/>
                </a:endParaRPr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1460415" y="5992848"/>
                <a:ext cx="617855" cy="434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err="1" smtClean="0"/>
                  <a:t>cqq</a:t>
                </a:r>
                <a:endParaRPr kumimoji="1" lang="ja-JP" altLang="en-US" dirty="0"/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2830667" y="6035136"/>
                <a:ext cx="617855" cy="434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err="1" smtClean="0"/>
                  <a:t>cqq</a:t>
                </a:r>
                <a:endParaRPr kumimoji="1" lang="ja-JP" altLang="en-US" dirty="0"/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4017801" y="4332877"/>
                <a:ext cx="581366" cy="434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err="1" smtClean="0"/>
                  <a:t>csq</a:t>
                </a:r>
                <a:endParaRPr kumimoji="1" lang="ja-JP" altLang="en-US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5382363" y="3709108"/>
                <a:ext cx="549535" cy="434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err="1" smtClean="0"/>
                  <a:t>css</a:t>
                </a:r>
                <a:endParaRPr kumimoji="1" lang="ja-JP" altLang="en-US" sz="1600" dirty="0"/>
              </a:p>
            </p:txBody>
          </p:sp>
          <p:cxnSp>
            <p:nvCxnSpPr>
              <p:cNvPr id="52" name="直線矢印コネクタ 51"/>
              <p:cNvCxnSpPr/>
              <p:nvPr/>
            </p:nvCxnSpPr>
            <p:spPr>
              <a:xfrm>
                <a:off x="4010157" y="3799855"/>
                <a:ext cx="625663" cy="0"/>
              </a:xfrm>
              <a:prstGeom prst="straightConnector1">
                <a:avLst/>
              </a:prstGeom>
              <a:ln w="57150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テキスト ボックス 52"/>
              <p:cNvSpPr txBox="1"/>
              <p:nvPr/>
            </p:nvSpPr>
            <p:spPr>
              <a:xfrm>
                <a:off x="4651887" y="3718008"/>
                <a:ext cx="485923" cy="398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>
                    <a:latin typeface="Times"/>
                    <a:cs typeface="Times"/>
                  </a:rPr>
                  <a:t>Ξ</a:t>
                </a:r>
                <a:r>
                  <a:rPr kumimoji="1" lang="en-US" altLang="ja-JP" sz="1600" baseline="-25000" dirty="0" smtClean="0">
                    <a:latin typeface="Times"/>
                    <a:cs typeface="Times"/>
                  </a:rPr>
                  <a:t>C</a:t>
                </a:r>
                <a:endParaRPr kumimoji="1" lang="ja-JP" altLang="en-US" sz="1600" baseline="-25000" dirty="0">
                  <a:latin typeface="Times"/>
                  <a:cs typeface="Times"/>
                </a:endParaRPr>
              </a:p>
            </p:txBody>
          </p:sp>
          <p:sp>
            <p:nvSpPr>
              <p:cNvPr id="54" name="テキスト ボックス 53"/>
              <p:cNvSpPr txBox="1"/>
              <p:nvPr/>
            </p:nvSpPr>
            <p:spPr>
              <a:xfrm>
                <a:off x="4651887" y="3425074"/>
                <a:ext cx="566362" cy="398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>
                    <a:latin typeface="Times"/>
                    <a:cs typeface="Times"/>
                  </a:rPr>
                  <a:t>Ξ’</a:t>
                </a:r>
                <a:r>
                  <a:rPr kumimoji="1" lang="en-US" altLang="ja-JP" sz="1600" baseline="-25000" dirty="0" smtClean="0">
                    <a:latin typeface="Times"/>
                    <a:cs typeface="Times"/>
                  </a:rPr>
                  <a:t>C</a:t>
                </a:r>
                <a:endParaRPr kumimoji="1" lang="ja-JP" altLang="en-US" sz="1600" baseline="-25000" dirty="0">
                  <a:latin typeface="Times"/>
                  <a:cs typeface="Times"/>
                </a:endParaRPr>
              </a:p>
            </p:txBody>
          </p:sp>
          <p:cxnSp>
            <p:nvCxnSpPr>
              <p:cNvPr id="3" name="直線矢印コネクタ 2"/>
              <p:cNvCxnSpPr/>
              <p:nvPr/>
            </p:nvCxnSpPr>
            <p:spPr>
              <a:xfrm flipV="1">
                <a:off x="1306946" y="3390472"/>
                <a:ext cx="12330" cy="1923322"/>
              </a:xfrm>
              <a:prstGeom prst="straightConnector1">
                <a:avLst/>
              </a:prstGeom>
              <a:ln w="38100" cmpd="sng">
                <a:solidFill>
                  <a:srgbClr val="008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矢印コネクタ 60"/>
              <p:cNvCxnSpPr/>
              <p:nvPr/>
            </p:nvCxnSpPr>
            <p:spPr>
              <a:xfrm flipV="1">
                <a:off x="2630666" y="2334631"/>
                <a:ext cx="12330" cy="1923322"/>
              </a:xfrm>
              <a:prstGeom prst="straightConnector1">
                <a:avLst/>
              </a:prstGeom>
              <a:ln w="38100" cmpd="sng">
                <a:solidFill>
                  <a:srgbClr val="008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矢印コネクタ 61"/>
              <p:cNvCxnSpPr/>
              <p:nvPr/>
            </p:nvCxnSpPr>
            <p:spPr>
              <a:xfrm flipV="1">
                <a:off x="3942056" y="2330179"/>
                <a:ext cx="15772" cy="1241802"/>
              </a:xfrm>
              <a:prstGeom prst="straightConnector1">
                <a:avLst/>
              </a:prstGeom>
              <a:ln w="38100" cmpd="sng">
                <a:solidFill>
                  <a:srgbClr val="008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矢印コネクタ 62"/>
              <p:cNvCxnSpPr/>
              <p:nvPr/>
            </p:nvCxnSpPr>
            <p:spPr>
              <a:xfrm flipV="1">
                <a:off x="5167138" y="1446943"/>
                <a:ext cx="15772" cy="1241802"/>
              </a:xfrm>
              <a:prstGeom prst="straightConnector1">
                <a:avLst/>
              </a:prstGeom>
              <a:ln w="38100" cmpd="sng">
                <a:solidFill>
                  <a:srgbClr val="008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テキスト ボックス 4"/>
              <p:cNvSpPr txBox="1"/>
              <p:nvPr/>
            </p:nvSpPr>
            <p:spPr>
              <a:xfrm>
                <a:off x="1294618" y="4142539"/>
                <a:ext cx="843643" cy="538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>
                    <a:solidFill>
                      <a:srgbClr val="008000"/>
                    </a:solidFill>
                    <a:latin typeface="Times"/>
                    <a:cs typeface="Times"/>
                  </a:rPr>
                  <a:t>1</a:t>
                </a:r>
                <a:r>
                  <a:rPr lang="en-US" altLang="ja-JP" sz="2400" dirty="0" smtClean="0">
                    <a:solidFill>
                      <a:srgbClr val="008000"/>
                    </a:solidFill>
                    <a:latin typeface="Times"/>
                    <a:cs typeface="Times"/>
                  </a:rPr>
                  <a:t>hω</a:t>
                </a:r>
                <a:endParaRPr kumimoji="1" lang="ja-JP" altLang="en-US" sz="2400" dirty="0" smtClean="0">
                  <a:solidFill>
                    <a:srgbClr val="008000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6" name="円/楕円 5"/>
              <p:cNvSpPr/>
              <p:nvPr/>
            </p:nvSpPr>
            <p:spPr>
              <a:xfrm>
                <a:off x="5116818" y="1134267"/>
                <a:ext cx="752111" cy="382199"/>
              </a:xfrm>
              <a:prstGeom prst="ellipse">
                <a:avLst/>
              </a:prstGeom>
              <a:ln w="38100" cmpd="sng">
                <a:solidFill>
                  <a:srgbClr val="008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>
                <a:off x="5314093" y="1047965"/>
                <a:ext cx="378218" cy="543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>
                    <a:latin typeface="Times"/>
                    <a:cs typeface="Times"/>
                  </a:rPr>
                  <a:t>?</a:t>
                </a:r>
                <a:endParaRPr kumimoji="1" lang="ja-JP" altLang="en-US" sz="2400" dirty="0" smtClean="0">
                  <a:latin typeface="Times"/>
                  <a:cs typeface="Times"/>
                </a:endParaRPr>
              </a:p>
            </p:txBody>
          </p:sp>
        </p:grpSp>
        <p:sp>
          <p:nvSpPr>
            <p:cNvPr id="78" name="テキスト ボックス 77"/>
            <p:cNvSpPr txBox="1"/>
            <p:nvPr/>
          </p:nvSpPr>
          <p:spPr>
            <a:xfrm>
              <a:off x="4446495" y="5273558"/>
              <a:ext cx="940161" cy="469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Times"/>
                  <a:cs typeface="Times"/>
                </a:rPr>
                <a:t>1</a:t>
              </a:r>
              <a:r>
                <a:rPr kumimoji="1" lang="en-US" altLang="ja-JP" sz="2400" i="1" dirty="0" smtClean="0">
                  <a:latin typeface="Times"/>
                  <a:cs typeface="Times"/>
                </a:rPr>
                <a:t> </a:t>
              </a:r>
              <a:r>
                <a:rPr kumimoji="1" lang="en-US" altLang="ja-JP" sz="2400" i="1" dirty="0" err="1" smtClean="0">
                  <a:latin typeface="Times"/>
                  <a:cs typeface="Times"/>
                </a:rPr>
                <a:t>Ξ</a:t>
              </a:r>
              <a:r>
                <a:rPr kumimoji="1" lang="en-US" altLang="ja-JP" sz="2400" baseline="30000" dirty="0" err="1" smtClean="0">
                  <a:latin typeface="Times"/>
                  <a:cs typeface="Times"/>
                </a:rPr>
                <a:t>+</a:t>
              </a:r>
              <a:r>
                <a:rPr kumimoji="1" lang="en-US" altLang="ja-JP" sz="2400" baseline="-25000" dirty="0" err="1" smtClean="0">
                  <a:latin typeface="Times"/>
                  <a:cs typeface="Times"/>
                </a:rPr>
                <a:t>cc</a:t>
              </a:r>
              <a:endParaRPr kumimoji="1" lang="ja-JP" altLang="en-US" sz="2400" baseline="-25000" dirty="0" smtClean="0">
                <a:latin typeface="Times"/>
                <a:cs typeface="Times"/>
              </a:endParaRPr>
            </a:p>
          </p:txBody>
        </p:sp>
      </p:grp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65" name="フッター プレースホルダー 6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JPARC workshop at Tokai</a:t>
            </a:r>
            <a:endParaRPr kumimoji="1" lang="ja-JP" altLang="en-US"/>
          </a:p>
        </p:txBody>
      </p:sp>
      <p:sp>
        <p:nvSpPr>
          <p:cNvPr id="68" name="スライド番号プレースホルダー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72217" y="3377493"/>
            <a:ext cx="1124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"/>
                <a:cs typeface="Times"/>
              </a:rPr>
              <a:t>Ground</a:t>
            </a:r>
          </a:p>
          <a:p>
            <a:r>
              <a:rPr kumimoji="1" lang="en-US" altLang="ja-JP" sz="2400" dirty="0" smtClean="0">
                <a:latin typeface="Times"/>
                <a:cs typeface="Times"/>
              </a:rPr>
              <a:t>states</a:t>
            </a:r>
            <a:endParaRPr kumimoji="1" lang="ja-JP" altLang="en-US" sz="2400" dirty="0" smtClean="0">
              <a:latin typeface="Times"/>
              <a:cs typeface="Times"/>
            </a:endParaRPr>
          </a:p>
        </p:txBody>
      </p:sp>
      <p:sp>
        <p:nvSpPr>
          <p:cNvPr id="73" name="円/楕円 72"/>
          <p:cNvSpPr/>
          <p:nvPr/>
        </p:nvSpPr>
        <p:spPr>
          <a:xfrm rot="20337186">
            <a:off x="320164" y="1229730"/>
            <a:ext cx="5245100" cy="1715444"/>
          </a:xfrm>
          <a:prstGeom prst="ellipse">
            <a:avLst/>
          </a:prstGeom>
          <a:ln w="57150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2806794" y="1222685"/>
            <a:ext cx="505203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000" b="1" dirty="0" smtClean="0">
                <a:latin typeface="Times"/>
                <a:cs typeface="Times"/>
              </a:rPr>
              <a:t>More states at JPARC</a:t>
            </a:r>
            <a:endParaRPr kumimoji="1" lang="ja-JP" altLang="en-US" sz="4000" b="1" dirty="0" smtClean="0">
              <a:latin typeface="Times"/>
              <a:cs typeface="Times"/>
            </a:endParaRPr>
          </a:p>
        </p:txBody>
      </p:sp>
      <p:sp>
        <p:nvSpPr>
          <p:cNvPr id="76" name="円/楕円 75"/>
          <p:cNvSpPr/>
          <p:nvPr/>
        </p:nvSpPr>
        <p:spPr>
          <a:xfrm>
            <a:off x="6145605" y="1229407"/>
            <a:ext cx="2623448" cy="1070002"/>
          </a:xfrm>
          <a:prstGeom prst="ellipse">
            <a:avLst/>
          </a:prstGeom>
          <a:ln w="57150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2600813" y="234137"/>
            <a:ext cx="41804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latin typeface="Times"/>
                <a:cs typeface="Times"/>
              </a:rPr>
              <a:t>Charmed baryons</a:t>
            </a:r>
            <a:endParaRPr kumimoji="1" lang="ja-JP" altLang="en-US" sz="4400" dirty="0" smtClean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606872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8000" y="160338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6000" dirty="0" smtClean="0"/>
              <a:t>Summary</a:t>
            </a:r>
            <a:endParaRPr kumimoji="1" lang="ja-JP" altLang="en-US" sz="6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0996" y="1267834"/>
            <a:ext cx="9073004" cy="4746957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>
                <a:solidFill>
                  <a:srgbClr val="0000FF"/>
                </a:solidFill>
              </a:rPr>
              <a:t>• </a:t>
            </a:r>
            <a:r>
              <a:rPr kumimoji="1" lang="en-US" altLang="ja-JP" dirty="0" err="1" smtClean="0">
                <a:solidFill>
                  <a:srgbClr val="0000FF"/>
                </a:solidFill>
              </a:rPr>
              <a:t>ρ</a:t>
            </a:r>
            <a:r>
              <a:rPr kumimoji="1" lang="en-US" altLang="ja-JP" dirty="0" smtClean="0">
                <a:solidFill>
                  <a:srgbClr val="0000FF"/>
                </a:solidFill>
              </a:rPr>
              <a:t> and </a:t>
            </a:r>
            <a:r>
              <a:rPr kumimoji="1" lang="en-US" altLang="ja-JP" dirty="0" err="1" smtClean="0">
                <a:solidFill>
                  <a:srgbClr val="0000FF"/>
                </a:solidFill>
              </a:rPr>
              <a:t>λ</a:t>
            </a:r>
            <a:r>
              <a:rPr kumimoji="1" lang="en-US" altLang="ja-JP" dirty="0" smtClean="0">
                <a:solidFill>
                  <a:srgbClr val="0000FF"/>
                </a:solidFill>
              </a:rPr>
              <a:t> modes are distinct </a:t>
            </a:r>
            <a:r>
              <a:rPr lang="en-US" altLang="ja-JP" dirty="0" smtClean="0">
                <a:solidFill>
                  <a:srgbClr val="0000FF"/>
                </a:solidFill>
              </a:rPr>
              <a:t>(</a:t>
            </a:r>
            <a:r>
              <a:rPr lang="en-US" altLang="ja-JP" dirty="0">
                <a:solidFill>
                  <a:srgbClr val="0000FF"/>
                </a:solidFill>
              </a:rPr>
              <a:t>Isotope shift)</a:t>
            </a:r>
          </a:p>
          <a:p>
            <a:pPr marL="0" indent="0">
              <a:buNone/>
            </a:pPr>
            <a:r>
              <a:rPr kumimoji="1" lang="en-US" altLang="ja-JP" dirty="0" smtClean="0">
                <a:solidFill>
                  <a:srgbClr val="0000FF"/>
                </a:solidFill>
              </a:rPr>
              <a:t>   better in </a:t>
            </a:r>
            <a:r>
              <a:rPr kumimoji="1" lang="en-US" altLang="ja-JP" dirty="0" err="1" smtClean="0">
                <a:solidFill>
                  <a:srgbClr val="0000FF"/>
                </a:solidFill>
              </a:rPr>
              <a:t>Λ</a:t>
            </a:r>
            <a:r>
              <a:rPr kumimoji="1" lang="en-US" altLang="ja-JP" dirty="0" smtClean="0">
                <a:solidFill>
                  <a:srgbClr val="0000FF"/>
                </a:solidFill>
              </a:rPr>
              <a:t> than in </a:t>
            </a:r>
            <a:r>
              <a:rPr lang="en-US" altLang="ja-JP" dirty="0" err="1" smtClean="0">
                <a:solidFill>
                  <a:srgbClr val="0000FF"/>
                </a:solidFill>
              </a:rPr>
              <a:t>Σ</a:t>
            </a:r>
            <a:r>
              <a:rPr lang="en-US" altLang="ja-JP" dirty="0" smtClean="0">
                <a:solidFill>
                  <a:srgbClr val="0000FF"/>
                </a:solidFill>
              </a:rPr>
              <a:t>  </a:t>
            </a:r>
            <a:r>
              <a:rPr lang="en-US" altLang="ja-JP" dirty="0" smtClean="0">
                <a:solidFill>
                  <a:srgbClr val="0000FF"/>
                </a:solidFill>
                <a:sym typeface="Wingdings"/>
              </a:rPr>
              <a:t> can we approach </a:t>
            </a:r>
            <a:r>
              <a:rPr lang="en-US" altLang="ja-JP" dirty="0" smtClean="0">
                <a:solidFill>
                  <a:srgbClr val="0000FF"/>
                </a:solidFill>
              </a:rPr>
              <a:t>di-quark ?</a:t>
            </a:r>
          </a:p>
          <a:p>
            <a:pPr marL="0" indent="0">
              <a:buNone/>
            </a:pPr>
            <a:r>
              <a:rPr lang="en-US" altLang="ja-JP" dirty="0" smtClean="0">
                <a:solidFill>
                  <a:srgbClr val="0000FF"/>
                </a:solidFill>
              </a:rPr>
              <a:t>• Systematic study in strangeness is important</a:t>
            </a:r>
            <a:endParaRPr lang="en-US" altLang="ja-JP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ja-JP" dirty="0" smtClean="0">
                <a:solidFill>
                  <a:srgbClr val="008000"/>
                </a:solidFill>
              </a:rPr>
              <a:t>• One step process is studied for production</a:t>
            </a:r>
          </a:p>
          <a:p>
            <a:pPr marL="0" indent="0">
              <a:buNone/>
            </a:pPr>
            <a:r>
              <a:rPr lang="en-US" altLang="ja-JP" dirty="0" smtClean="0">
                <a:solidFill>
                  <a:srgbClr val="008000"/>
                </a:solidFill>
              </a:rPr>
              <a:t>• Higher excited (</a:t>
            </a:r>
            <a:r>
              <a:rPr lang="en-US" altLang="ja-JP" dirty="0" err="1" smtClean="0">
                <a:solidFill>
                  <a:srgbClr val="008000"/>
                </a:solidFill>
              </a:rPr>
              <a:t>Λ</a:t>
            </a:r>
            <a:r>
              <a:rPr lang="en-US" altLang="ja-JP" dirty="0" smtClean="0">
                <a:solidFill>
                  <a:srgbClr val="008000"/>
                </a:solidFill>
              </a:rPr>
              <a:t>) states may be produced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008000"/>
                </a:solidFill>
              </a:rPr>
              <a:t> </a:t>
            </a:r>
            <a:r>
              <a:rPr lang="en-US" altLang="ja-JP" dirty="0" smtClean="0">
                <a:solidFill>
                  <a:srgbClr val="008000"/>
                </a:solidFill>
              </a:rPr>
              <a:t>  as many as the ground states</a:t>
            </a:r>
          </a:p>
          <a:p>
            <a:pPr marL="0" indent="0">
              <a:buNone/>
            </a:pPr>
            <a:r>
              <a:rPr lang="en-US" altLang="ja-JP" dirty="0" smtClean="0">
                <a:solidFill>
                  <a:srgbClr val="800000"/>
                </a:solidFill>
              </a:rPr>
              <a:t>• All above are based on a quark model picture</a:t>
            </a:r>
          </a:p>
          <a:p>
            <a:pPr marL="0" indent="0">
              <a:buNone/>
            </a:pPr>
            <a:r>
              <a:rPr lang="en-US" altLang="ja-JP" dirty="0" smtClean="0">
                <a:solidFill>
                  <a:srgbClr val="800000"/>
                </a:solidFill>
              </a:rPr>
              <a:t>• Can we justify, and if (not) so, how  </a:t>
            </a:r>
            <a:r>
              <a:rPr lang="en-US" altLang="ja-JP" dirty="0" smtClean="0">
                <a:solidFill>
                  <a:srgbClr val="FF0000"/>
                </a:solidFill>
                <a:sym typeface="Wingdings"/>
              </a:rPr>
              <a:t>  This WS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JPARC workshop at Tokai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3678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Interesting systematics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JPARC workshop at Tokai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91688" y="6305039"/>
            <a:ext cx="2133600" cy="365125"/>
          </a:xfrm>
        </p:spPr>
        <p:txBody>
          <a:bodyPr/>
          <a:lstStyle/>
          <a:p>
            <a:fld id="{281959B7-98A6-5F44-AA12-0A1321722CAE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07252" y="3773046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"/>
                <a:cs typeface="Times"/>
              </a:rPr>
              <a:t>spin-spin </a:t>
            </a:r>
          </a:p>
          <a:p>
            <a:r>
              <a:rPr lang="en-US" altLang="ja-JP" dirty="0" smtClean="0">
                <a:latin typeface="Times"/>
                <a:cs typeface="Times"/>
              </a:rPr>
              <a:t>subtracted</a:t>
            </a:r>
            <a:endParaRPr kumimoji="1" lang="ja-JP" altLang="en-US" dirty="0" smtClean="0">
              <a:latin typeface="Times"/>
              <a:cs typeface="Time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52071" y="2450086"/>
            <a:ext cx="1402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"/>
                <a:cs typeface="Times"/>
              </a:rPr>
              <a:t>addition of </a:t>
            </a:r>
          </a:p>
          <a:p>
            <a:r>
              <a:rPr lang="en-US" altLang="ja-JP" dirty="0" smtClean="0">
                <a:latin typeface="Times"/>
                <a:cs typeface="Times"/>
              </a:rPr>
              <a:t>one more q</a:t>
            </a:r>
          </a:p>
          <a:p>
            <a:r>
              <a:rPr kumimoji="1" lang="en-US" altLang="ja-JP" dirty="0" smtClean="0">
                <a:latin typeface="Times"/>
                <a:cs typeface="Times"/>
              </a:rPr>
              <a:t>with good </a:t>
            </a:r>
            <a:r>
              <a:rPr kumimoji="1" lang="en-US" altLang="ja-JP" dirty="0" err="1" smtClean="0">
                <a:latin typeface="Times"/>
                <a:cs typeface="Times"/>
              </a:rPr>
              <a:t>qq</a:t>
            </a:r>
            <a:endParaRPr kumimoji="1" lang="ja-JP" altLang="en-US" dirty="0" smtClean="0">
              <a:latin typeface="Times"/>
              <a:cs typeface="Time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26410" y="1346899"/>
            <a:ext cx="1505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"/>
                <a:cs typeface="Times"/>
              </a:rPr>
              <a:t>bad </a:t>
            </a:r>
            <a:r>
              <a:rPr kumimoji="1" lang="en-US" altLang="ja-JP" dirty="0" err="1" smtClean="0">
                <a:latin typeface="Times"/>
                <a:cs typeface="Times"/>
              </a:rPr>
              <a:t>diquark</a:t>
            </a:r>
            <a:endParaRPr kumimoji="1" lang="en-US" altLang="ja-JP" dirty="0" smtClean="0">
              <a:latin typeface="Times"/>
              <a:cs typeface="Times"/>
            </a:endParaRPr>
          </a:p>
          <a:p>
            <a:r>
              <a:rPr lang="en-US" altLang="ja-JP" dirty="0" smtClean="0">
                <a:latin typeface="Times"/>
                <a:cs typeface="Times"/>
              </a:rPr>
              <a:t>with spin-spin</a:t>
            </a:r>
          </a:p>
          <a:p>
            <a:r>
              <a:rPr lang="en-US" altLang="ja-JP" dirty="0" smtClean="0">
                <a:latin typeface="Times"/>
                <a:cs typeface="Times"/>
              </a:rPr>
              <a:t>of (</a:t>
            </a:r>
            <a:r>
              <a:rPr lang="en-US" altLang="ja-JP" dirty="0" err="1" smtClean="0">
                <a:latin typeface="Times"/>
                <a:cs typeface="Times"/>
              </a:rPr>
              <a:t>qq</a:t>
            </a:r>
            <a:r>
              <a:rPr lang="en-US" altLang="ja-JP" dirty="0" smtClean="0">
                <a:latin typeface="Times"/>
                <a:cs typeface="Times"/>
              </a:rPr>
              <a:t>)-Q</a:t>
            </a:r>
            <a:endParaRPr kumimoji="1" lang="ja-JP" altLang="en-US" dirty="0" smtClean="0">
              <a:latin typeface="Times"/>
              <a:cs typeface="Time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222830" y="3976582"/>
            <a:ext cx="1121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"/>
                <a:cs typeface="Times"/>
              </a:rPr>
              <a:t>q-</a:t>
            </a:r>
            <a:r>
              <a:rPr kumimoji="1" lang="en-US" altLang="ja-JP" sz="2800" dirty="0" err="1" smtClean="0">
                <a:latin typeface="Times"/>
                <a:cs typeface="Times"/>
              </a:rPr>
              <a:t>q</a:t>
            </a:r>
            <a:r>
              <a:rPr lang="en-US" altLang="ja-JP" sz="2800" dirty="0" err="1" smtClean="0">
                <a:latin typeface="Times"/>
                <a:cs typeface="Times"/>
              </a:rPr>
              <a:t>bar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71513" y="2847747"/>
            <a:ext cx="1161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"/>
                <a:cs typeface="Times"/>
              </a:rPr>
              <a:t>[</a:t>
            </a:r>
            <a:r>
              <a:rPr kumimoji="1" lang="en-US" altLang="ja-JP" sz="2800" dirty="0" err="1" smtClean="0">
                <a:latin typeface="Times"/>
                <a:cs typeface="Times"/>
              </a:rPr>
              <a:t>qq</a:t>
            </a:r>
            <a:r>
              <a:rPr kumimoji="1" lang="en-US" altLang="ja-JP" sz="2800" dirty="0" smtClean="0">
                <a:latin typeface="Times"/>
                <a:cs typeface="Times"/>
              </a:rPr>
              <a:t>]-Q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145855" y="1808704"/>
            <a:ext cx="1161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"/>
                <a:cs typeface="Times"/>
              </a:rPr>
              <a:t>(</a:t>
            </a:r>
            <a:r>
              <a:rPr kumimoji="1" lang="en-US" altLang="ja-JP" sz="2800" dirty="0" err="1" smtClean="0">
                <a:latin typeface="Times"/>
                <a:cs typeface="Times"/>
              </a:rPr>
              <a:t>qq</a:t>
            </a:r>
            <a:r>
              <a:rPr kumimoji="1" lang="en-US" altLang="ja-JP" sz="2800" dirty="0" smtClean="0">
                <a:latin typeface="Times"/>
                <a:cs typeface="Times"/>
              </a:rPr>
              <a:t>)-Q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248488" y="2270500"/>
            <a:ext cx="1184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00FF"/>
                </a:solidFill>
                <a:latin typeface="Times"/>
                <a:cs typeface="Times"/>
              </a:rPr>
              <a:t>S=1,   1/2</a:t>
            </a:r>
            <a:endParaRPr kumimoji="1" lang="ja-JP" altLang="en-US" sz="2000" dirty="0" smtClean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246938" y="3269527"/>
            <a:ext cx="1184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00FF"/>
                </a:solidFill>
                <a:latin typeface="Times"/>
                <a:cs typeface="Times"/>
              </a:rPr>
              <a:t>S=0,   1/2</a:t>
            </a:r>
            <a:endParaRPr kumimoji="1" lang="ja-JP" altLang="en-US" sz="2000" dirty="0" smtClean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32560" y="4422486"/>
            <a:ext cx="1255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00FF"/>
                </a:solidFill>
                <a:latin typeface="Times"/>
                <a:cs typeface="Times"/>
              </a:rPr>
              <a:t>S=1/2, 1/2</a:t>
            </a:r>
            <a:endParaRPr kumimoji="1" lang="ja-JP" altLang="en-US" sz="2000" dirty="0" smtClean="0">
              <a:solidFill>
                <a:srgbClr val="0000FF"/>
              </a:solidFill>
              <a:latin typeface="Times"/>
              <a:cs typeface="Times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65" y="872282"/>
            <a:ext cx="4341015" cy="556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61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JPARC workshop at Tokai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29" y="199234"/>
            <a:ext cx="8783725" cy="6084815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691910" y="2245577"/>
            <a:ext cx="584064" cy="523220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altLang="ja-JP" sz="2800" dirty="0" err="1" smtClean="0">
                <a:latin typeface="Times"/>
                <a:cs typeface="Times"/>
              </a:rPr>
              <a:t>σσ</a:t>
            </a:r>
            <a:endParaRPr kumimoji="1" lang="en-US" altLang="ja-JP" sz="2800" dirty="0" smtClean="0">
              <a:latin typeface="Times"/>
              <a:cs typeface="Time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070600" y="2298700"/>
            <a:ext cx="1492607" cy="523220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i="1" dirty="0" err="1" smtClean="0">
                <a:latin typeface="Times"/>
                <a:cs typeface="Times"/>
              </a:rPr>
              <a:t>m</a:t>
            </a:r>
            <a:r>
              <a:rPr kumimoji="1" lang="en-US" altLang="ja-JP" sz="2800" i="1" baseline="-25000" dirty="0" err="1" smtClean="0">
                <a:latin typeface="Times"/>
                <a:cs typeface="Times"/>
              </a:rPr>
              <a:t>Q</a:t>
            </a:r>
            <a:r>
              <a:rPr kumimoji="1" lang="en-US" altLang="ja-JP" sz="2800" i="1" dirty="0" smtClean="0">
                <a:latin typeface="Times"/>
                <a:cs typeface="Times"/>
              </a:rPr>
              <a:t> </a:t>
            </a:r>
            <a:r>
              <a:rPr kumimoji="1" lang="en-US" altLang="ja-JP" sz="2800" dirty="0" smtClean="0">
                <a:latin typeface="Times"/>
                <a:cs typeface="Times"/>
              </a:rPr>
              <a:t>&gt;</a:t>
            </a:r>
            <a:r>
              <a:rPr kumimoji="1" lang="en-US" altLang="ja-JP" sz="2800" i="1" dirty="0" smtClean="0">
                <a:latin typeface="Times"/>
                <a:cs typeface="Times"/>
              </a:rPr>
              <a:t> </a:t>
            </a:r>
            <a:r>
              <a:rPr kumimoji="1" lang="en-US" altLang="ja-JP" sz="2800" i="1" dirty="0" err="1" smtClean="0">
                <a:latin typeface="Times"/>
                <a:cs typeface="Times"/>
              </a:rPr>
              <a:t>m</a:t>
            </a:r>
            <a:r>
              <a:rPr kumimoji="1" lang="en-US" altLang="ja-JP" sz="2800" i="1" baseline="-25000" dirty="0" err="1" smtClean="0">
                <a:latin typeface="Times"/>
                <a:cs typeface="Times"/>
              </a:rPr>
              <a:t>q</a:t>
            </a:r>
            <a:endParaRPr kumimoji="1" lang="ja-JP" altLang="en-US" sz="2800" i="1" baseline="-25000" dirty="0" smtClean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819212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正方形/長方形 100"/>
          <p:cNvSpPr/>
          <p:nvPr/>
        </p:nvSpPr>
        <p:spPr>
          <a:xfrm>
            <a:off x="3399235" y="1568967"/>
            <a:ext cx="3274718" cy="4308430"/>
          </a:xfrm>
          <a:prstGeom prst="rect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US" altLang="ja-JP" dirty="0" smtClean="0"/>
              <a:t>Excitation spectrum</a:t>
            </a:r>
            <a:endParaRPr kumimoji="1" lang="ja-JP" altLang="en-US" dirty="0"/>
          </a:p>
        </p:txBody>
      </p:sp>
      <p:cxnSp>
        <p:nvCxnSpPr>
          <p:cNvPr id="52" name="直線コネクタ 51"/>
          <p:cNvCxnSpPr/>
          <p:nvPr/>
        </p:nvCxnSpPr>
        <p:spPr>
          <a:xfrm>
            <a:off x="755704" y="5917342"/>
            <a:ext cx="115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755704" y="5558898"/>
            <a:ext cx="1152000" cy="0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755704" y="4477182"/>
            <a:ext cx="1152000" cy="0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755704" y="3757102"/>
            <a:ext cx="11520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755704" y="2316942"/>
            <a:ext cx="1152000" cy="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755704" y="3381663"/>
            <a:ext cx="1152000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755704" y="3469070"/>
            <a:ext cx="1152000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755576" y="2028910"/>
            <a:ext cx="11520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774216" y="3179653"/>
            <a:ext cx="1152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/>
          <p:nvPr/>
        </p:nvSpPr>
        <p:spPr>
          <a:xfrm>
            <a:off x="685762" y="5197262"/>
            <a:ext cx="8467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/>
              <a:t>Σ</a:t>
            </a:r>
            <a:r>
              <a:rPr lang="en-US" altLang="ja-JP" b="1" dirty="0" smtClean="0"/>
              <a:t>(1/2</a:t>
            </a:r>
            <a:r>
              <a:rPr lang="en-US" altLang="ja-JP" b="1" baseline="30000" dirty="0"/>
              <a:t>+</a:t>
            </a:r>
            <a:r>
              <a:rPr lang="en-US" altLang="ja-JP" b="1" dirty="0"/>
              <a:t>) </a:t>
            </a:r>
            <a:endParaRPr lang="ja-JP" altLang="en-US" b="1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683568" y="5953647"/>
            <a:ext cx="87536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/>
              <a:t>Λ</a:t>
            </a:r>
            <a:r>
              <a:rPr lang="en-US" altLang="ja-JP" b="1" dirty="0" smtClean="0"/>
              <a:t>(1/2</a:t>
            </a:r>
            <a:r>
              <a:rPr lang="en-US" altLang="ja-JP" b="1" baseline="30000" dirty="0"/>
              <a:t>+</a:t>
            </a:r>
            <a:r>
              <a:rPr lang="en-US" altLang="ja-JP" b="1" dirty="0"/>
              <a:t>)</a:t>
            </a:r>
            <a:endParaRPr lang="ja-JP" altLang="en-US" b="1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86150" y="4104025"/>
            <a:ext cx="8467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/>
              <a:t>Σ</a:t>
            </a:r>
            <a:r>
              <a:rPr lang="en-US" altLang="ja-JP" b="1" dirty="0" smtClean="0"/>
              <a:t>(3/2</a:t>
            </a:r>
            <a:r>
              <a:rPr lang="en-US" altLang="ja-JP" b="1" baseline="30000" dirty="0"/>
              <a:t>+</a:t>
            </a:r>
            <a:r>
              <a:rPr lang="en-US" altLang="ja-JP" b="1" dirty="0"/>
              <a:t>) </a:t>
            </a:r>
            <a:endParaRPr lang="ja-JP" altLang="en-US" b="1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683568" y="3789040"/>
            <a:ext cx="13974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chemeClr val="tx2"/>
                </a:solidFill>
              </a:rPr>
              <a:t>Λ</a:t>
            </a:r>
            <a:r>
              <a:rPr lang="en-US" altLang="ja-JP" b="1" dirty="0" smtClean="0">
                <a:solidFill>
                  <a:schemeClr val="tx2"/>
                </a:solidFill>
              </a:rPr>
              <a:t>(1/2</a:t>
            </a:r>
            <a:r>
              <a:rPr lang="en-US" altLang="ja-JP" b="1" baseline="30000" dirty="0" smtClean="0">
                <a:solidFill>
                  <a:schemeClr val="tx2"/>
                </a:solidFill>
                <a:latin typeface="Symbol" panose="05050102010706020507" pitchFamily="18" charset="2"/>
              </a:rPr>
              <a:t>-</a:t>
            </a:r>
            <a:r>
              <a:rPr lang="en-US" altLang="ja-JP" b="1" dirty="0" smtClean="0">
                <a:solidFill>
                  <a:schemeClr val="tx2"/>
                </a:solidFill>
              </a:rPr>
              <a:t>, 3/2</a:t>
            </a:r>
            <a:r>
              <a:rPr lang="en-US" altLang="ja-JP" b="1" baseline="30000" dirty="0" smtClean="0">
                <a:solidFill>
                  <a:schemeClr val="tx2"/>
                </a:solidFill>
                <a:latin typeface="Symbol" panose="05050102010706020507" pitchFamily="18" charset="2"/>
              </a:rPr>
              <a:t>-</a:t>
            </a:r>
            <a:r>
              <a:rPr lang="en-US" altLang="ja-JP" b="1" dirty="0" smtClean="0">
                <a:solidFill>
                  <a:schemeClr val="tx2"/>
                </a:solidFill>
              </a:rPr>
              <a:t>)</a:t>
            </a:r>
            <a:endParaRPr lang="ja-JP" altLang="en-US" b="1" dirty="0">
              <a:solidFill>
                <a:schemeClr val="tx2"/>
              </a:solidFill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32040" y="2939753"/>
            <a:ext cx="3257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rgbClr val="FF0000"/>
                </a:solidFill>
              </a:rPr>
              <a:t>Λ</a:t>
            </a:r>
            <a:endParaRPr lang="en-US" altLang="ja-JP" b="1" dirty="0" smtClean="0">
              <a:solidFill>
                <a:srgbClr val="FF0000"/>
              </a:solidFill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432040" y="3202525"/>
            <a:ext cx="29309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chemeClr val="tx2"/>
                </a:solidFill>
              </a:rPr>
              <a:t>Σ</a:t>
            </a:r>
            <a:endParaRPr lang="en-US" altLang="ja-JP" b="1" dirty="0" smtClean="0">
              <a:solidFill>
                <a:schemeClr val="tx2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432040" y="3370395"/>
            <a:ext cx="33855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Σ</a:t>
            </a:r>
            <a:endParaRPr lang="en-US" altLang="ja-JP" b="1" dirty="0" smtClean="0">
              <a:solidFill>
                <a:srgbClr val="FF0000"/>
              </a:solidFill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412804" y="2092820"/>
            <a:ext cx="29309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chemeClr val="tx2"/>
                </a:solidFill>
              </a:rPr>
              <a:t>Σ</a:t>
            </a:r>
            <a:endParaRPr lang="ja-JP" altLang="en-US" b="1" dirty="0">
              <a:solidFill>
                <a:schemeClr val="tx2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412804" y="1821556"/>
            <a:ext cx="3257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rgbClr val="FF0000"/>
                </a:solidFill>
              </a:rPr>
              <a:t>Λ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505759" y="1412776"/>
            <a:ext cx="146160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Hyperons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kumimoji="1" lang="ja-JP" altLang="en-US" smtClean="0"/>
              <a:t>33</a:t>
            </a:fld>
            <a:endParaRPr kumimoji="1" lang="ja-JP" altLang="en-US"/>
          </a:p>
        </p:txBody>
      </p:sp>
      <p:graphicFrame>
        <p:nvGraphicFramePr>
          <p:cNvPr id="108" name="コンテンツ プレースホル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291584"/>
              </p:ext>
            </p:extLst>
          </p:nvPr>
        </p:nvGraphicFramePr>
        <p:xfrm>
          <a:off x="2457164" y="1554931"/>
          <a:ext cx="4536504" cy="5112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4" name="テキスト ボックス 113"/>
          <p:cNvSpPr txBox="1"/>
          <p:nvPr/>
        </p:nvSpPr>
        <p:spPr>
          <a:xfrm>
            <a:off x="4116680" y="406018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>
                <a:solidFill>
                  <a:schemeClr val="tx2"/>
                </a:solidFill>
                <a:latin typeface="Symbol" panose="05050102010706020507" pitchFamily="18" charset="2"/>
              </a:rPr>
              <a:t>λ</a:t>
            </a:r>
            <a:endParaRPr kumimoji="1" lang="ja-JP" altLang="en-US" b="1" dirty="0">
              <a:solidFill>
                <a:schemeClr val="tx2"/>
              </a:solidFill>
              <a:latin typeface="Symbol" panose="05050102010706020507" pitchFamily="18" charset="2"/>
            </a:endParaRPr>
          </a:p>
        </p:txBody>
      </p:sp>
      <p:cxnSp>
        <p:nvCxnSpPr>
          <p:cNvPr id="121" name="直線コネクタ 120"/>
          <p:cNvCxnSpPr/>
          <p:nvPr/>
        </p:nvCxnSpPr>
        <p:spPr>
          <a:xfrm flipV="1">
            <a:off x="3694659" y="1812886"/>
            <a:ext cx="0" cy="410445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テキスト ボックス 121"/>
          <p:cNvSpPr txBox="1"/>
          <p:nvPr/>
        </p:nvSpPr>
        <p:spPr>
          <a:xfrm>
            <a:off x="3537284" y="1412776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kumimoji="1" lang="ja-JP" alt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3" name="直線コネクタ 122"/>
          <p:cNvCxnSpPr/>
          <p:nvPr/>
        </p:nvCxnSpPr>
        <p:spPr>
          <a:xfrm>
            <a:off x="2052726" y="5557302"/>
            <a:ext cx="162658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>
            <a:off x="2051720" y="4477182"/>
            <a:ext cx="162658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/>
          <p:cNvCxnSpPr/>
          <p:nvPr/>
        </p:nvCxnSpPr>
        <p:spPr>
          <a:xfrm>
            <a:off x="2051720" y="3757102"/>
            <a:ext cx="162658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/>
          <p:nvPr/>
        </p:nvCxnSpPr>
        <p:spPr>
          <a:xfrm>
            <a:off x="2051720" y="3469070"/>
            <a:ext cx="162658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/>
          <p:nvPr/>
        </p:nvCxnSpPr>
        <p:spPr>
          <a:xfrm>
            <a:off x="2051720" y="3397062"/>
            <a:ext cx="162658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コネクタ 127"/>
          <p:cNvCxnSpPr/>
          <p:nvPr/>
        </p:nvCxnSpPr>
        <p:spPr>
          <a:xfrm>
            <a:off x="2051720" y="3181038"/>
            <a:ext cx="162658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/>
          <p:nvPr/>
        </p:nvCxnSpPr>
        <p:spPr>
          <a:xfrm>
            <a:off x="2051720" y="2316942"/>
            <a:ext cx="162658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/>
          <p:nvPr/>
        </p:nvCxnSpPr>
        <p:spPr>
          <a:xfrm>
            <a:off x="2051720" y="2028910"/>
            <a:ext cx="162658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 flipV="1">
            <a:off x="4545396" y="1812886"/>
            <a:ext cx="0" cy="410445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/>
          <p:cNvSpPr txBox="1"/>
          <p:nvPr/>
        </p:nvSpPr>
        <p:spPr>
          <a:xfrm>
            <a:off x="4401380" y="1412776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kumimoji="1" lang="ja-JP" alt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直線コネクタ 71"/>
          <p:cNvCxnSpPr/>
          <p:nvPr/>
        </p:nvCxnSpPr>
        <p:spPr>
          <a:xfrm>
            <a:off x="7281828" y="5917342"/>
            <a:ext cx="115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7281828" y="5054842"/>
            <a:ext cx="1152000" cy="0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7281828" y="4765214"/>
            <a:ext cx="1152000" cy="0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7281828" y="4260115"/>
            <a:ext cx="11520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>
            <a:off x="7281828" y="3108805"/>
            <a:ext cx="1152000" cy="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>
            <a:off x="7281828" y="3381663"/>
            <a:ext cx="1152000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7281828" y="3469070"/>
            <a:ext cx="1152000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7281700" y="2316942"/>
            <a:ext cx="11520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7281828" y="2654375"/>
            <a:ext cx="1152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>
            <a:off x="4545396" y="5054842"/>
            <a:ext cx="2624478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>
            <a:off x="4550620" y="4765214"/>
            <a:ext cx="261950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>
            <a:off x="4545396" y="4261158"/>
            <a:ext cx="261950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>
            <a:off x="4550620" y="3469070"/>
            <a:ext cx="261950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>
          <a:xfrm>
            <a:off x="4550620" y="3395647"/>
            <a:ext cx="261950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>
            <a:off x="4550620" y="3109030"/>
            <a:ext cx="261950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>
          <a:xfrm>
            <a:off x="4545396" y="2654375"/>
            <a:ext cx="261950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/>
          <p:nvPr/>
        </p:nvCxnSpPr>
        <p:spPr>
          <a:xfrm>
            <a:off x="4550620" y="2316942"/>
            <a:ext cx="261950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テキスト ボックス 89"/>
          <p:cNvSpPr txBox="1"/>
          <p:nvPr/>
        </p:nvSpPr>
        <p:spPr>
          <a:xfrm>
            <a:off x="6482556" y="1403484"/>
            <a:ext cx="257008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Charmed </a:t>
            </a:r>
            <a:r>
              <a:rPr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baryons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7281700" y="5074732"/>
            <a:ext cx="9111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/>
              <a:t>Σ</a:t>
            </a:r>
            <a:r>
              <a:rPr lang="en-US" altLang="ja-JP" b="1" baseline="-25000" dirty="0" err="1" smtClean="0"/>
              <a:t>c</a:t>
            </a:r>
            <a:r>
              <a:rPr lang="en-US" altLang="ja-JP" b="1" dirty="0"/>
              <a:t>(1/2</a:t>
            </a:r>
            <a:r>
              <a:rPr lang="en-US" altLang="ja-JP" b="1" baseline="30000" dirty="0"/>
              <a:t>+</a:t>
            </a:r>
            <a:r>
              <a:rPr lang="en-US" altLang="ja-JP" b="1" dirty="0"/>
              <a:t>) </a:t>
            </a:r>
            <a:endParaRPr lang="ja-JP" altLang="en-US" b="1" dirty="0"/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7307348" y="5953647"/>
            <a:ext cx="93975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/>
              <a:t>Λ</a:t>
            </a:r>
            <a:r>
              <a:rPr lang="en-US" altLang="ja-JP" b="1" baseline="-25000" dirty="0" err="1" smtClean="0"/>
              <a:t>c</a:t>
            </a:r>
            <a:r>
              <a:rPr lang="en-US" altLang="ja-JP" b="1" dirty="0" smtClean="0"/>
              <a:t>(1/2</a:t>
            </a:r>
            <a:r>
              <a:rPr lang="en-US" altLang="ja-JP" b="1" baseline="30000" dirty="0"/>
              <a:t>+</a:t>
            </a:r>
            <a:r>
              <a:rPr lang="en-US" altLang="ja-JP" b="1" dirty="0"/>
              <a:t>)</a:t>
            </a:r>
            <a:endParaRPr lang="ja-JP" altLang="en-US" b="1" dirty="0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7281700" y="4405175"/>
            <a:ext cx="9111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/>
              <a:t>Σ</a:t>
            </a:r>
            <a:r>
              <a:rPr lang="en-US" altLang="ja-JP" b="1" baseline="-25000" dirty="0" err="1" smtClean="0"/>
              <a:t>c</a:t>
            </a:r>
            <a:r>
              <a:rPr lang="en-US" altLang="ja-JP" b="1" dirty="0" smtClean="0"/>
              <a:t>(3/2</a:t>
            </a:r>
            <a:r>
              <a:rPr lang="en-US" altLang="ja-JP" b="1" baseline="30000" dirty="0"/>
              <a:t>+</a:t>
            </a:r>
            <a:r>
              <a:rPr lang="en-US" altLang="ja-JP" b="1" dirty="0"/>
              <a:t>) </a:t>
            </a:r>
            <a:endParaRPr lang="ja-JP" altLang="en-US" b="1" dirty="0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7281700" y="3866899"/>
            <a:ext cx="146187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chemeClr val="tx2"/>
                </a:solidFill>
              </a:rPr>
              <a:t>Λ</a:t>
            </a:r>
            <a:r>
              <a:rPr lang="en-US" altLang="ja-JP" b="1" baseline="-25000" dirty="0" err="1" smtClean="0">
                <a:solidFill>
                  <a:schemeClr val="tx2"/>
                </a:solidFill>
              </a:rPr>
              <a:t>c</a:t>
            </a:r>
            <a:r>
              <a:rPr lang="en-US" altLang="ja-JP" b="1" dirty="0" smtClean="0">
                <a:solidFill>
                  <a:schemeClr val="tx2"/>
                </a:solidFill>
              </a:rPr>
              <a:t>(1/2</a:t>
            </a:r>
            <a:r>
              <a:rPr lang="en-US" altLang="ja-JP" b="1" baseline="30000" dirty="0" smtClean="0">
                <a:solidFill>
                  <a:schemeClr val="tx2"/>
                </a:solidFill>
                <a:latin typeface="Symbol" panose="05050102010706020507" pitchFamily="18" charset="2"/>
              </a:rPr>
              <a:t>-</a:t>
            </a:r>
            <a:r>
              <a:rPr lang="en-US" altLang="ja-JP" b="1" dirty="0" smtClean="0">
                <a:solidFill>
                  <a:schemeClr val="tx2"/>
                </a:solidFill>
              </a:rPr>
              <a:t>, 3/2</a:t>
            </a:r>
            <a:r>
              <a:rPr lang="en-US" altLang="ja-JP" b="1" baseline="30000" dirty="0" smtClean="0">
                <a:solidFill>
                  <a:schemeClr val="tx2"/>
                </a:solidFill>
                <a:latin typeface="Symbol" panose="05050102010706020507" pitchFamily="18" charset="2"/>
              </a:rPr>
              <a:t>-</a:t>
            </a:r>
            <a:r>
              <a:rPr lang="en-US" altLang="ja-JP" b="1" dirty="0" smtClean="0">
                <a:solidFill>
                  <a:schemeClr val="tx2"/>
                </a:solidFill>
              </a:rPr>
              <a:t>)</a:t>
            </a:r>
            <a:endParaRPr lang="ja-JP" altLang="en-US" b="1" dirty="0">
              <a:solidFill>
                <a:schemeClr val="tx2"/>
              </a:solidFill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8477232" y="2100918"/>
            <a:ext cx="38611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rgbClr val="FF0000"/>
                </a:solidFill>
              </a:rPr>
              <a:t>Λ</a:t>
            </a:r>
            <a:r>
              <a:rPr lang="en-US" altLang="ja-JP" b="1" baseline="-25000" dirty="0" err="1" smtClean="0">
                <a:solidFill>
                  <a:srgbClr val="FF0000"/>
                </a:solidFill>
              </a:rPr>
              <a:t>c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8486337" y="3131323"/>
            <a:ext cx="37669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 err="1" smtClean="0">
                <a:solidFill>
                  <a:schemeClr val="tx2"/>
                </a:solidFill>
              </a:rPr>
              <a:t>Σ</a:t>
            </a:r>
            <a:r>
              <a:rPr lang="en-US" altLang="ja-JP" sz="2000" b="1" baseline="-25000" dirty="0" err="1" smtClean="0">
                <a:solidFill>
                  <a:schemeClr val="tx2"/>
                </a:solidFill>
              </a:rPr>
              <a:t>c</a:t>
            </a:r>
            <a:endParaRPr lang="en-US" altLang="ja-JP" sz="1600" b="1" dirty="0" smtClean="0">
              <a:solidFill>
                <a:schemeClr val="tx2"/>
              </a:solidFill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8477232" y="2456518"/>
            <a:ext cx="38611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rgbClr val="FF0000"/>
                </a:solidFill>
              </a:rPr>
              <a:t>Λ</a:t>
            </a:r>
            <a:r>
              <a:rPr lang="en-US" altLang="ja-JP" b="1" baseline="-25000" dirty="0" err="1" smtClean="0">
                <a:solidFill>
                  <a:srgbClr val="FF0000"/>
                </a:solidFill>
              </a:rPr>
              <a:t>c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8486337" y="3347223"/>
            <a:ext cx="37669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 err="1" smtClean="0">
                <a:solidFill>
                  <a:schemeClr val="tx2"/>
                </a:solidFill>
              </a:rPr>
              <a:t>Σ</a:t>
            </a:r>
            <a:r>
              <a:rPr lang="en-US" altLang="ja-JP" sz="2000" b="1" baseline="-25000" dirty="0" err="1" smtClean="0">
                <a:solidFill>
                  <a:schemeClr val="tx2"/>
                </a:solidFill>
              </a:rPr>
              <a:t>c</a:t>
            </a:r>
            <a:endParaRPr lang="en-US" altLang="ja-JP" sz="1600" b="1" dirty="0" smtClean="0">
              <a:solidFill>
                <a:schemeClr val="tx2"/>
              </a:solidFill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8486337" y="2864623"/>
            <a:ext cx="37669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 err="1" smtClean="0">
                <a:solidFill>
                  <a:schemeClr val="tx2"/>
                </a:solidFill>
              </a:rPr>
              <a:t>Σ</a:t>
            </a:r>
            <a:r>
              <a:rPr lang="en-US" altLang="ja-JP" sz="2000" b="1" baseline="-25000" dirty="0" err="1" smtClean="0">
                <a:solidFill>
                  <a:schemeClr val="tx2"/>
                </a:solidFill>
              </a:rPr>
              <a:t>c</a:t>
            </a:r>
            <a:endParaRPr lang="en-US" altLang="ja-JP" sz="1600" b="1" dirty="0" smtClean="0">
              <a:solidFill>
                <a:schemeClr val="tx2"/>
              </a:solidFill>
            </a:endParaRPr>
          </a:p>
        </p:txBody>
      </p:sp>
      <p:sp>
        <p:nvSpPr>
          <p:cNvPr id="10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06860" y="853604"/>
            <a:ext cx="7008440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smtClean="0"/>
              <a:t>L=1 excited states: </a:t>
            </a:r>
            <a:r>
              <a:rPr lang="en-US" altLang="ja-JP" dirty="0" smtClean="0">
                <a:solidFill>
                  <a:schemeClr val="tx2"/>
                </a:solidFill>
              </a:rPr>
              <a:t>spin-spin interaction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JPARC workshop at Tokai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486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091"/>
          </a:xfrm>
        </p:spPr>
        <p:txBody>
          <a:bodyPr/>
          <a:lstStyle/>
          <a:p>
            <a:r>
              <a:rPr kumimoji="1" lang="en-US" altLang="ja-JP" dirty="0" smtClean="0"/>
              <a:t>Wave functions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8000" y="1570181"/>
            <a:ext cx="1062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"/>
                <a:cs typeface="Times"/>
              </a:rPr>
              <a:t>SU(3)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86483"/>
              </p:ext>
            </p:extLst>
          </p:nvPr>
        </p:nvGraphicFramePr>
        <p:xfrm>
          <a:off x="1935884" y="1167390"/>
          <a:ext cx="5514405" cy="1395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9" name="数式" r:id="rId3" imgW="6172200" imgH="1562100" progId="Equation.DSMT4">
                  <p:embed/>
                </p:oleObj>
              </mc:Choice>
              <mc:Fallback>
                <p:oleObj name="数式" r:id="rId3" imgW="6172200" imgH="156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35884" y="1167390"/>
                        <a:ext cx="5514405" cy="1395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308278"/>
              </p:ext>
            </p:extLst>
          </p:nvPr>
        </p:nvGraphicFramePr>
        <p:xfrm>
          <a:off x="2199266" y="4182485"/>
          <a:ext cx="3389312" cy="147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0" name="数式" r:id="rId5" imgW="3708400" imgH="1612900" progId="Equation.DSMT4">
                  <p:embed/>
                </p:oleObj>
              </mc:Choice>
              <mc:Fallback>
                <p:oleObj name="数式" r:id="rId5" imgW="3708400" imgH="161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9266" y="4182485"/>
                        <a:ext cx="3389312" cy="1474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750455" y="4491181"/>
            <a:ext cx="703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"/>
                <a:cs typeface="Times"/>
              </a:rPr>
              <a:t>HQ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3625273" y="1754909"/>
            <a:ext cx="60036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6640945" y="1757218"/>
            <a:ext cx="60036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3419872" y="2492896"/>
            <a:ext cx="60036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4530545" y="2495205"/>
            <a:ext cx="60036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593272" y="3128820"/>
            <a:ext cx="5750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"/>
                <a:cs typeface="Times"/>
              </a:rPr>
              <a:t>These two bases mix by </a:t>
            </a:r>
            <a:r>
              <a:rPr kumimoji="1" lang="en-US" altLang="ja-JP" sz="2800" i="1" dirty="0" err="1" smtClean="0">
                <a:latin typeface="Times"/>
                <a:cs typeface="Times"/>
              </a:rPr>
              <a:t>σσ</a:t>
            </a:r>
            <a:r>
              <a:rPr kumimoji="1" lang="en-US" altLang="ja-JP" sz="2800" dirty="0" smtClean="0">
                <a:latin typeface="Times"/>
                <a:cs typeface="Times"/>
              </a:rPr>
              <a:t> interaction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2245310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64"/>
            <a:ext cx="3520275" cy="926636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Wave function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JPARC workshop at Tokai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05770" y="6250906"/>
            <a:ext cx="1452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i="1" dirty="0" err="1" smtClean="0">
                <a:latin typeface="Times"/>
                <a:cs typeface="Times"/>
              </a:rPr>
              <a:t>m</a:t>
            </a:r>
            <a:r>
              <a:rPr kumimoji="1" lang="en-US" altLang="ja-JP" sz="2400" baseline="-25000" dirty="0" err="1" smtClean="0">
                <a:latin typeface="Times"/>
                <a:cs typeface="Times"/>
              </a:rPr>
              <a:t>Q</a:t>
            </a:r>
            <a:r>
              <a:rPr kumimoji="1" lang="en-US" altLang="ja-JP" sz="2400" dirty="0" smtClean="0">
                <a:latin typeface="Times"/>
                <a:cs typeface="Times"/>
              </a:rPr>
              <a:t> [</a:t>
            </a:r>
            <a:r>
              <a:rPr kumimoji="1" lang="en-US" altLang="ja-JP" sz="2400" dirty="0" err="1" smtClean="0">
                <a:latin typeface="Times"/>
                <a:cs typeface="Times"/>
              </a:rPr>
              <a:t>GeV</a:t>
            </a:r>
            <a:r>
              <a:rPr kumimoji="1" lang="en-US" altLang="ja-JP" sz="2400" dirty="0" smtClean="0">
                <a:latin typeface="Times"/>
                <a:cs typeface="Times"/>
              </a:rPr>
              <a:t>]</a:t>
            </a:r>
            <a:endParaRPr kumimoji="1" lang="ja-JP" altLang="en-US" sz="2400" dirty="0" smtClean="0">
              <a:latin typeface="Times"/>
              <a:cs typeface="Time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05037" y="6281786"/>
            <a:ext cx="238728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latin typeface="Times"/>
                <a:cs typeface="Times"/>
              </a:rPr>
              <a:t> </a:t>
            </a:r>
            <a:r>
              <a:rPr kumimoji="1" lang="en-US" altLang="ja-JP" sz="2000" dirty="0" smtClean="0">
                <a:latin typeface="Times"/>
                <a:cs typeface="Times"/>
              </a:rPr>
              <a:t>with</a:t>
            </a:r>
            <a:r>
              <a:rPr kumimoji="1" lang="en-US" altLang="ja-JP" sz="2000" i="1" dirty="0" smtClean="0">
                <a:latin typeface="Times"/>
                <a:cs typeface="Times"/>
              </a:rPr>
              <a:t> m</a:t>
            </a:r>
            <a:r>
              <a:rPr kumimoji="1" lang="en-US" altLang="ja-JP" sz="2000" baseline="-25000" dirty="0" smtClean="0">
                <a:latin typeface="Times"/>
                <a:cs typeface="Times"/>
              </a:rPr>
              <a:t>ud</a:t>
            </a:r>
            <a:r>
              <a:rPr kumimoji="1" lang="en-US" altLang="ja-JP" sz="2000" dirty="0" smtClean="0">
                <a:latin typeface="Times"/>
                <a:cs typeface="Times"/>
              </a:rPr>
              <a:t> = 300 MeV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 rot="16200000">
            <a:off x="-387228" y="3884656"/>
            <a:ext cx="2352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"/>
                <a:cs typeface="Times"/>
              </a:rPr>
              <a:t>Probability |c|</a:t>
            </a:r>
            <a:r>
              <a:rPr kumimoji="1" lang="en-US" altLang="ja-JP" sz="2800" baseline="30000" dirty="0" smtClean="0">
                <a:latin typeface="Times"/>
                <a:cs typeface="Times"/>
              </a:rPr>
              <a:t>2</a:t>
            </a:r>
            <a:endParaRPr kumimoji="1" lang="ja-JP" altLang="en-US" sz="2800" baseline="30000" dirty="0" smtClean="0">
              <a:latin typeface="Times"/>
              <a:cs typeface="Times"/>
            </a:endParaRPr>
          </a:p>
        </p:txBody>
      </p:sp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513257"/>
              </p:ext>
            </p:extLst>
          </p:nvPr>
        </p:nvGraphicFramePr>
        <p:xfrm>
          <a:off x="2782933" y="2849563"/>
          <a:ext cx="1905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7" name="数式" r:id="rId3" imgW="1905000" imgH="444500" progId="Equation.DSMT4">
                  <p:embed/>
                </p:oleObj>
              </mc:Choice>
              <mc:Fallback>
                <p:oleObj name="数式" r:id="rId3" imgW="19050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2933" y="2849563"/>
                        <a:ext cx="19050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オブジェクト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412536"/>
              </p:ext>
            </p:extLst>
          </p:nvPr>
        </p:nvGraphicFramePr>
        <p:xfrm>
          <a:off x="3885377" y="3477818"/>
          <a:ext cx="1879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8" name="数式" r:id="rId5" imgW="1879600" imgH="444500" progId="Equation.DSMT4">
                  <p:embed/>
                </p:oleObj>
              </mc:Choice>
              <mc:Fallback>
                <p:oleObj name="数式" r:id="rId5" imgW="18796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85377" y="3477818"/>
                        <a:ext cx="1879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687823"/>
              </p:ext>
            </p:extLst>
          </p:nvPr>
        </p:nvGraphicFramePr>
        <p:xfrm>
          <a:off x="2776583" y="5233398"/>
          <a:ext cx="1905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9" name="数式" r:id="rId7" imgW="1905000" imgH="482600" progId="Equation.DSMT4">
                  <p:embed/>
                </p:oleObj>
              </mc:Choice>
              <mc:Fallback>
                <p:oleObj name="数式" r:id="rId7" imgW="19050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76583" y="5233398"/>
                        <a:ext cx="1905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203558"/>
              </p:ext>
            </p:extLst>
          </p:nvPr>
        </p:nvGraphicFramePr>
        <p:xfrm>
          <a:off x="3849733" y="4505753"/>
          <a:ext cx="1879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0" name="数式" r:id="rId9" imgW="1879600" imgH="482600" progId="Equation.DSMT4">
                  <p:embed/>
                </p:oleObj>
              </mc:Choice>
              <mc:Fallback>
                <p:oleObj name="数式" r:id="rId9" imgW="18796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49733" y="4505753"/>
                        <a:ext cx="18796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テキスト ボックス 23"/>
          <p:cNvSpPr txBox="1"/>
          <p:nvPr/>
        </p:nvSpPr>
        <p:spPr>
          <a:xfrm>
            <a:off x="6097539" y="3598848"/>
            <a:ext cx="2762879" cy="1384995"/>
          </a:xfrm>
          <a:prstGeom prst="rect">
            <a:avLst/>
          </a:prstGeom>
          <a:noFill/>
          <a:ln w="28575" cmpd="sng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Times"/>
                <a:cs typeface="Times"/>
              </a:rPr>
              <a:t>S</a:t>
            </a:r>
            <a:r>
              <a:rPr lang="en-US" altLang="ja-JP" sz="2800" dirty="0" smtClean="0">
                <a:latin typeface="Times"/>
                <a:cs typeface="Times"/>
              </a:rPr>
              <a:t>ubstantial amount of </a:t>
            </a:r>
            <a:r>
              <a:rPr kumimoji="1" lang="en-US" altLang="ja-JP" sz="2800" dirty="0" smtClean="0">
                <a:latin typeface="Times"/>
                <a:cs typeface="Times"/>
              </a:rPr>
              <a:t>mixing in </a:t>
            </a:r>
            <a:r>
              <a:rPr lang="en-US" altLang="en-US" sz="2800" dirty="0" err="1" smtClean="0">
                <a:latin typeface="Times"/>
                <a:cs typeface="Times"/>
              </a:rPr>
              <a:t>Σ</a:t>
            </a:r>
            <a:endParaRPr kumimoji="1" lang="en-US" altLang="ja-JP" sz="2800" dirty="0" smtClean="0">
              <a:latin typeface="Times"/>
              <a:cs typeface="Times"/>
              <a:sym typeface="Wingding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6729" y="2490881"/>
            <a:ext cx="5366942" cy="3794968"/>
          </a:xfrm>
          <a:prstGeom prst="rect">
            <a:avLst/>
          </a:prstGeom>
        </p:spPr>
      </p:pic>
      <p:cxnSp>
        <p:nvCxnSpPr>
          <p:cNvPr id="11" name="直線コネクタ 10"/>
          <p:cNvCxnSpPr/>
          <p:nvPr/>
        </p:nvCxnSpPr>
        <p:spPr>
          <a:xfrm>
            <a:off x="2345995" y="2700470"/>
            <a:ext cx="0" cy="3103287"/>
          </a:xfrm>
          <a:prstGeom prst="line">
            <a:avLst/>
          </a:prstGeom>
          <a:ln w="28575" cmpd="sng">
            <a:solidFill>
              <a:srgbClr val="008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126022" y="5342366"/>
            <a:ext cx="1364476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8000"/>
                </a:solidFill>
                <a:latin typeface="Times"/>
                <a:cs typeface="Times"/>
              </a:rPr>
              <a:t>SU(3) limit</a:t>
            </a:r>
            <a:endParaRPr kumimoji="1" lang="ja-JP" altLang="en-US" sz="2000" dirty="0" smtClean="0">
              <a:solidFill>
                <a:srgbClr val="008000"/>
              </a:solidFill>
              <a:latin typeface="Times"/>
              <a:cs typeface="Times"/>
            </a:endParaRPr>
          </a:p>
        </p:txBody>
      </p:sp>
      <p:grpSp>
        <p:nvGrpSpPr>
          <p:cNvPr id="13" name="図形グループ 12"/>
          <p:cNvGrpSpPr/>
          <p:nvPr/>
        </p:nvGrpSpPr>
        <p:grpSpPr>
          <a:xfrm>
            <a:off x="229728" y="1077639"/>
            <a:ext cx="1192672" cy="1116084"/>
            <a:chOff x="763128" y="2843434"/>
            <a:chExt cx="1749808" cy="1637444"/>
          </a:xfrm>
        </p:grpSpPr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763128" y="2843434"/>
              <a:ext cx="1749808" cy="1637444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" name="Oval 13"/>
            <p:cNvSpPr>
              <a:spLocks noChangeArrowheads="1"/>
            </p:cNvSpPr>
            <p:nvPr/>
          </p:nvSpPr>
          <p:spPr bwMode="auto">
            <a:xfrm>
              <a:off x="1439798" y="3925305"/>
              <a:ext cx="368199" cy="3681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" name="Oval 15"/>
            <p:cNvSpPr>
              <a:spLocks noChangeArrowheads="1"/>
            </p:cNvSpPr>
            <p:nvPr/>
          </p:nvSpPr>
          <p:spPr bwMode="auto">
            <a:xfrm>
              <a:off x="1844273" y="3094449"/>
              <a:ext cx="214169" cy="22906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C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" name="Oval 12"/>
            <p:cNvSpPr>
              <a:spLocks noChangeArrowheads="1"/>
            </p:cNvSpPr>
            <p:nvPr/>
          </p:nvSpPr>
          <p:spPr bwMode="auto">
            <a:xfrm>
              <a:off x="1137338" y="3120062"/>
              <a:ext cx="209356" cy="209356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rgbClr val="00804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cxnSp>
          <p:nvCxnSpPr>
            <p:cNvPr id="29" name="直線矢印コネクタ 28"/>
            <p:cNvCxnSpPr/>
            <p:nvPr/>
          </p:nvCxnSpPr>
          <p:spPr>
            <a:xfrm>
              <a:off x="1342111" y="3203525"/>
              <a:ext cx="606113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 flipH="1" flipV="1">
              <a:off x="1616305" y="3261246"/>
              <a:ext cx="8087" cy="80176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フリーフォーム 13"/>
          <p:cNvSpPr/>
          <p:nvPr/>
        </p:nvSpPr>
        <p:spPr>
          <a:xfrm>
            <a:off x="2336168" y="2647946"/>
            <a:ext cx="3618065" cy="1389872"/>
          </a:xfrm>
          <a:custGeom>
            <a:avLst/>
            <a:gdLst>
              <a:gd name="connsiteX0" fmla="*/ 0 w 3618065"/>
              <a:gd name="connsiteY0" fmla="*/ 1389872 h 1389872"/>
              <a:gd name="connsiteX1" fmla="*/ 95843 w 3618065"/>
              <a:gd name="connsiteY1" fmla="*/ 874661 h 1389872"/>
              <a:gd name="connsiteX2" fmla="*/ 227627 w 3618065"/>
              <a:gd name="connsiteY2" fmla="*/ 431340 h 1389872"/>
              <a:gd name="connsiteX3" fmla="*/ 479214 w 3618065"/>
              <a:gd name="connsiteY3" fmla="*/ 143780 h 1389872"/>
              <a:gd name="connsiteX4" fmla="*/ 934467 w 3618065"/>
              <a:gd name="connsiteY4" fmla="*/ 35945 h 1389872"/>
              <a:gd name="connsiteX5" fmla="*/ 1916856 w 3618065"/>
              <a:gd name="connsiteY5" fmla="*/ 11982 h 1389872"/>
              <a:gd name="connsiteX6" fmla="*/ 3426379 w 3618065"/>
              <a:gd name="connsiteY6" fmla="*/ 0 h 1389872"/>
              <a:gd name="connsiteX7" fmla="*/ 3618065 w 3618065"/>
              <a:gd name="connsiteY7" fmla="*/ 0 h 13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8065" h="1389872">
                <a:moveTo>
                  <a:pt x="0" y="1389872"/>
                </a:moveTo>
                <a:cubicBezTo>
                  <a:pt x="28952" y="1212144"/>
                  <a:pt x="57905" y="1034416"/>
                  <a:pt x="95843" y="874661"/>
                </a:cubicBezTo>
                <a:cubicBezTo>
                  <a:pt x="133781" y="714906"/>
                  <a:pt x="163732" y="553153"/>
                  <a:pt x="227627" y="431340"/>
                </a:cubicBezTo>
                <a:cubicBezTo>
                  <a:pt x="291522" y="309527"/>
                  <a:pt x="361407" y="209679"/>
                  <a:pt x="479214" y="143780"/>
                </a:cubicBezTo>
                <a:cubicBezTo>
                  <a:pt x="597021" y="77881"/>
                  <a:pt x="694860" y="57911"/>
                  <a:pt x="934467" y="35945"/>
                </a:cubicBezTo>
                <a:cubicBezTo>
                  <a:pt x="1174074" y="13979"/>
                  <a:pt x="1916856" y="11982"/>
                  <a:pt x="1916856" y="11982"/>
                </a:cubicBezTo>
                <a:lnTo>
                  <a:pt x="3426379" y="0"/>
                </a:lnTo>
                <a:lnTo>
                  <a:pt x="3618065" y="0"/>
                </a:lnTo>
              </a:path>
            </a:pathLst>
          </a:custGeom>
          <a:ln w="762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/>
          <p:cNvSpPr/>
          <p:nvPr/>
        </p:nvSpPr>
        <p:spPr>
          <a:xfrm flipV="1">
            <a:off x="2344803" y="4429858"/>
            <a:ext cx="3618065" cy="1389872"/>
          </a:xfrm>
          <a:custGeom>
            <a:avLst/>
            <a:gdLst>
              <a:gd name="connsiteX0" fmla="*/ 0 w 3618065"/>
              <a:gd name="connsiteY0" fmla="*/ 1389872 h 1389872"/>
              <a:gd name="connsiteX1" fmla="*/ 95843 w 3618065"/>
              <a:gd name="connsiteY1" fmla="*/ 874661 h 1389872"/>
              <a:gd name="connsiteX2" fmla="*/ 227627 w 3618065"/>
              <a:gd name="connsiteY2" fmla="*/ 431340 h 1389872"/>
              <a:gd name="connsiteX3" fmla="*/ 479214 w 3618065"/>
              <a:gd name="connsiteY3" fmla="*/ 143780 h 1389872"/>
              <a:gd name="connsiteX4" fmla="*/ 934467 w 3618065"/>
              <a:gd name="connsiteY4" fmla="*/ 35945 h 1389872"/>
              <a:gd name="connsiteX5" fmla="*/ 1916856 w 3618065"/>
              <a:gd name="connsiteY5" fmla="*/ 11982 h 1389872"/>
              <a:gd name="connsiteX6" fmla="*/ 3426379 w 3618065"/>
              <a:gd name="connsiteY6" fmla="*/ 0 h 1389872"/>
              <a:gd name="connsiteX7" fmla="*/ 3618065 w 3618065"/>
              <a:gd name="connsiteY7" fmla="*/ 0 h 13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8065" h="1389872">
                <a:moveTo>
                  <a:pt x="0" y="1389872"/>
                </a:moveTo>
                <a:cubicBezTo>
                  <a:pt x="28952" y="1212144"/>
                  <a:pt x="57905" y="1034416"/>
                  <a:pt x="95843" y="874661"/>
                </a:cubicBezTo>
                <a:cubicBezTo>
                  <a:pt x="133781" y="714906"/>
                  <a:pt x="163732" y="553153"/>
                  <a:pt x="227627" y="431340"/>
                </a:cubicBezTo>
                <a:cubicBezTo>
                  <a:pt x="291522" y="309527"/>
                  <a:pt x="361407" y="209679"/>
                  <a:pt x="479214" y="143780"/>
                </a:cubicBezTo>
                <a:cubicBezTo>
                  <a:pt x="597021" y="77881"/>
                  <a:pt x="694860" y="57911"/>
                  <a:pt x="934467" y="35945"/>
                </a:cubicBezTo>
                <a:cubicBezTo>
                  <a:pt x="1174074" y="13979"/>
                  <a:pt x="1916856" y="11982"/>
                  <a:pt x="1916856" y="11982"/>
                </a:cubicBezTo>
                <a:lnTo>
                  <a:pt x="3426379" y="0"/>
                </a:lnTo>
                <a:lnTo>
                  <a:pt x="3618065" y="0"/>
                </a:lnTo>
              </a:path>
            </a:pathLst>
          </a:custGeom>
          <a:ln w="762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2743501" y="2899562"/>
            <a:ext cx="1904874" cy="3714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752136" y="5268568"/>
            <a:ext cx="1904874" cy="4346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881638" y="1089642"/>
            <a:ext cx="1630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"/>
                <a:cs typeface="Times"/>
              </a:rPr>
              <a:t>Mixing of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177377" y="1610972"/>
            <a:ext cx="7928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"/>
                <a:cs typeface="Times"/>
              </a:rPr>
              <a:t>e.g.  </a:t>
            </a:r>
            <a:r>
              <a:rPr kumimoji="1" lang="en-US" altLang="ja-JP" sz="2400" dirty="0" err="1" smtClean="0">
                <a:latin typeface="Times"/>
                <a:cs typeface="Times"/>
              </a:rPr>
              <a:t>λ</a:t>
            </a:r>
            <a:r>
              <a:rPr kumimoji="1" lang="en-US" altLang="ja-JP" sz="2400" dirty="0" smtClean="0">
                <a:latin typeface="Times"/>
                <a:cs typeface="Times"/>
              </a:rPr>
              <a:t>-mode dominant state: How much the other mode mixes? </a:t>
            </a:r>
            <a:endParaRPr kumimoji="1" lang="ja-JP" altLang="en-US" sz="2400" dirty="0" smtClean="0">
              <a:latin typeface="Times"/>
              <a:cs typeface="Times"/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475953"/>
              </p:ext>
            </p:extLst>
          </p:nvPr>
        </p:nvGraphicFramePr>
        <p:xfrm>
          <a:off x="3598735" y="1105271"/>
          <a:ext cx="3991809" cy="519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1" name="数式" r:id="rId12" imgW="3708400" imgH="482600" progId="Equation.DSMT4">
                  <p:embed/>
                </p:oleObj>
              </mc:Choice>
              <mc:Fallback>
                <p:oleObj name="数式" r:id="rId12" imgW="37084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98735" y="1105271"/>
                        <a:ext cx="3991809" cy="519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7745370" y="1041216"/>
            <a:ext cx="603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latin typeface="Times"/>
                <a:cs typeface="Times"/>
              </a:rPr>
              <a:t>etc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067606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3682" y="117583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/>
              <a:t>What do we expect for heavy quarks?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3725" y="1523686"/>
            <a:ext cx="7854935" cy="289310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Times"/>
                <a:cs typeface="Times"/>
              </a:rPr>
              <a:t>•  </a:t>
            </a:r>
            <a:r>
              <a:rPr lang="en-US" altLang="ja-JP" sz="2800" dirty="0">
                <a:latin typeface="Times"/>
                <a:cs typeface="Times"/>
              </a:rPr>
              <a:t>Heavy quark spin </a:t>
            </a:r>
            <a:r>
              <a:rPr lang="en-US" altLang="ja-JP" sz="2800" dirty="0" smtClean="0">
                <a:latin typeface="Times"/>
                <a:cs typeface="Times"/>
              </a:rPr>
              <a:t>symmetry </a:t>
            </a:r>
          </a:p>
          <a:p>
            <a:r>
              <a:rPr lang="en-US" altLang="ja-JP" sz="2800" dirty="0" smtClean="0">
                <a:latin typeface="Times"/>
                <a:cs typeface="Times"/>
                <a:sym typeface="Wingdings"/>
              </a:rPr>
              <a:t> </a:t>
            </a:r>
            <a:r>
              <a:rPr lang="en-US" altLang="ja-JP" sz="2800" dirty="0">
                <a:latin typeface="Times"/>
                <a:cs typeface="Times"/>
              </a:rPr>
              <a:t>Heavy spin becomes irrelevant and </a:t>
            </a:r>
            <a:r>
              <a:rPr lang="en-US" altLang="ja-JP" sz="2800" dirty="0" smtClean="0">
                <a:latin typeface="Times"/>
                <a:cs typeface="Times"/>
              </a:rPr>
              <a:t>decouples</a:t>
            </a:r>
          </a:p>
          <a:p>
            <a:endParaRPr lang="en-US" altLang="ja-JP" sz="1400" dirty="0" smtClean="0">
              <a:latin typeface="Times"/>
              <a:cs typeface="Times"/>
            </a:endParaRPr>
          </a:p>
          <a:p>
            <a:r>
              <a:rPr lang="en-US" altLang="ja-JP" sz="2800" dirty="0" smtClean="0">
                <a:latin typeface="Times"/>
                <a:cs typeface="Times"/>
              </a:rPr>
              <a:t>•  Flavor SU(3) symmetry is broken</a:t>
            </a:r>
          </a:p>
          <a:p>
            <a:r>
              <a:rPr lang="en-US" altLang="ja-JP" sz="2800" dirty="0" smtClean="0">
                <a:latin typeface="Times"/>
                <a:cs typeface="Times"/>
                <a:sym typeface="Wingdings"/>
              </a:rPr>
              <a:t> Two orbital modes (</a:t>
            </a:r>
            <a:r>
              <a:rPr lang="en-US" altLang="ja-JP" sz="2800" b="1" i="1" dirty="0" err="1" smtClean="0">
                <a:solidFill>
                  <a:srgbClr val="FF0000"/>
                </a:solidFill>
                <a:latin typeface="Times"/>
                <a:cs typeface="Times"/>
                <a:sym typeface="Wingdings"/>
              </a:rPr>
              <a:t>λ</a:t>
            </a:r>
            <a:r>
              <a:rPr lang="en-US" altLang="ja-JP" sz="2800" dirty="0" smtClean="0">
                <a:latin typeface="Times"/>
                <a:cs typeface="Times"/>
                <a:sym typeface="Wingdings"/>
              </a:rPr>
              <a:t> and </a:t>
            </a:r>
            <a:r>
              <a:rPr lang="en-US" altLang="ja-JP" sz="2800" b="1" i="1" dirty="0" err="1" smtClean="0">
                <a:solidFill>
                  <a:srgbClr val="FF0000"/>
                </a:solidFill>
                <a:latin typeface="Times"/>
                <a:cs typeface="Times"/>
                <a:sym typeface="Wingdings"/>
              </a:rPr>
              <a:t>ρ</a:t>
            </a:r>
            <a:r>
              <a:rPr lang="en-US" altLang="ja-JP" sz="2800" dirty="0" smtClean="0">
                <a:latin typeface="Times"/>
                <a:cs typeface="Times"/>
                <a:sym typeface="Wingdings"/>
              </a:rPr>
              <a:t>) may be distinguished</a:t>
            </a:r>
          </a:p>
          <a:p>
            <a:endParaRPr lang="en-US" altLang="ja-JP" sz="2800" dirty="0" smtClean="0">
              <a:latin typeface="Times"/>
              <a:cs typeface="Times"/>
              <a:sym typeface="Wingdings"/>
            </a:endParaRPr>
          </a:p>
          <a:p>
            <a:r>
              <a:rPr lang="en-US" altLang="ja-JP" sz="2800" dirty="0" smtClean="0">
                <a:latin typeface="Times"/>
                <a:cs typeface="Times"/>
                <a:sym typeface="Wingdings"/>
              </a:rPr>
              <a:t>  </a:t>
            </a:r>
            <a:r>
              <a:rPr lang="en-US" altLang="ja-JP" sz="2800" dirty="0" err="1">
                <a:latin typeface="Times"/>
                <a:cs typeface="Times"/>
                <a:sym typeface="Wingdings"/>
              </a:rPr>
              <a:t>D</a:t>
            </a:r>
            <a:r>
              <a:rPr lang="en-US" altLang="ja-JP" sz="2800" dirty="0" err="1" smtClean="0">
                <a:latin typeface="Times"/>
                <a:cs typeface="Times"/>
                <a:sym typeface="Wingdings"/>
              </a:rPr>
              <a:t>iquark</a:t>
            </a:r>
            <a:r>
              <a:rPr lang="en-US" altLang="ja-JP" sz="2800" dirty="0" smtClean="0">
                <a:latin typeface="Times"/>
                <a:cs typeface="Times"/>
                <a:sym typeface="Wingdings"/>
              </a:rPr>
              <a:t> motions in the baryon mass spectrum</a:t>
            </a:r>
            <a:endParaRPr lang="en-US" altLang="ja-JP" sz="2800" dirty="0" smtClean="0">
              <a:latin typeface="Times"/>
              <a:cs typeface="Times"/>
            </a:endParaRPr>
          </a:p>
        </p:txBody>
      </p:sp>
      <p:grpSp>
        <p:nvGrpSpPr>
          <p:cNvPr id="31" name="図形グループ 30"/>
          <p:cNvGrpSpPr/>
          <p:nvPr/>
        </p:nvGrpSpPr>
        <p:grpSpPr>
          <a:xfrm>
            <a:off x="1499477" y="4781116"/>
            <a:ext cx="1371153" cy="1283104"/>
            <a:chOff x="6425427" y="5265769"/>
            <a:chExt cx="1371153" cy="1283104"/>
          </a:xfrm>
        </p:grpSpPr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6425427" y="5265769"/>
              <a:ext cx="1371153" cy="1283104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50000"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6989967" y="6053724"/>
              <a:ext cx="288522" cy="28852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7222708" y="5535424"/>
              <a:ext cx="167823" cy="1794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C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6750904" y="5530542"/>
              <a:ext cx="164051" cy="164051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rgbClr val="00804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6659579" y="5390406"/>
              <a:ext cx="856443" cy="443047"/>
            </a:xfrm>
            <a:prstGeom prst="ellipse">
              <a:avLst/>
            </a:prstGeom>
            <a:ln w="38100" cmpd="sng">
              <a:solidFill>
                <a:srgbClr val="00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JPARC workshop at Tokai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51509" y="5184964"/>
            <a:ext cx="6088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"/>
                <a:cs typeface="Times"/>
              </a:rPr>
              <a:t>From hadrons </a:t>
            </a:r>
            <a:r>
              <a:rPr kumimoji="1" lang="en-US" altLang="ja-JP" sz="2800" dirty="0" smtClean="0">
                <a:latin typeface="Times"/>
                <a:cs typeface="Times"/>
                <a:sym typeface="Wingdings"/>
              </a:rPr>
              <a:t>to </a:t>
            </a:r>
            <a:r>
              <a:rPr kumimoji="1" lang="en-US" altLang="ja-JP" sz="2800" dirty="0" err="1" smtClean="0">
                <a:latin typeface="Times"/>
                <a:cs typeface="Times"/>
                <a:sym typeface="Wingdings"/>
              </a:rPr>
              <a:t>diquarks</a:t>
            </a:r>
            <a:r>
              <a:rPr kumimoji="1" lang="en-US" altLang="ja-JP" sz="2800" dirty="0" smtClean="0">
                <a:latin typeface="Times"/>
                <a:cs typeface="Times"/>
                <a:sym typeface="Wingdings"/>
              </a:rPr>
              <a:t> (spectroscopy)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12848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18" name="フッター プレースホルダー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JPARC workshop at Tokai</a:t>
            </a:r>
            <a:endParaRPr kumimoji="1" lang="ja-JP" altLang="en-US"/>
          </a:p>
        </p:txBody>
      </p:sp>
      <p:sp>
        <p:nvSpPr>
          <p:cNvPr id="19" name="スライド番号プレースホルダー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9573" y="249043"/>
            <a:ext cx="8353757" cy="1556514"/>
          </a:xfrm>
        </p:spPr>
        <p:txBody>
          <a:bodyPr>
            <a:noAutofit/>
          </a:bodyPr>
          <a:lstStyle/>
          <a:p>
            <a:r>
              <a:rPr kumimoji="1" lang="en-US" altLang="ja-JP" sz="5400" dirty="0" smtClean="0"/>
              <a:t>2.  </a:t>
            </a:r>
            <a:r>
              <a:rPr lang="en-US" altLang="ja-JP" sz="6000" dirty="0" smtClean="0">
                <a:latin typeface="Times"/>
                <a:cs typeface="Times"/>
              </a:rPr>
              <a:t>Structure </a:t>
            </a:r>
            <a:br>
              <a:rPr lang="en-US" altLang="ja-JP" sz="6000" dirty="0" smtClean="0">
                <a:latin typeface="Times"/>
                <a:cs typeface="Times"/>
              </a:rPr>
            </a:br>
            <a:r>
              <a:rPr lang="en-US" altLang="ja-JP" sz="3200" i="1" dirty="0" smtClean="0">
                <a:solidFill>
                  <a:srgbClr val="0000FF"/>
                </a:solidFill>
                <a:latin typeface="Times"/>
                <a:cs typeface="Times"/>
              </a:rPr>
              <a:t>How </a:t>
            </a:r>
            <a:r>
              <a:rPr lang="en-US" altLang="ja-JP" sz="3200" b="1" i="1" dirty="0" err="1" smtClean="0">
                <a:solidFill>
                  <a:srgbClr val="FF0000"/>
                </a:solidFill>
                <a:latin typeface="Times"/>
                <a:cs typeface="Times"/>
              </a:rPr>
              <a:t>λ</a:t>
            </a:r>
            <a:r>
              <a:rPr lang="en-US" altLang="ja-JP" sz="3200" b="1" i="1" dirty="0" smtClean="0">
                <a:solidFill>
                  <a:srgbClr val="FF0000"/>
                </a:solidFill>
                <a:latin typeface="Times"/>
                <a:cs typeface="Times"/>
              </a:rPr>
              <a:t>,</a:t>
            </a:r>
            <a:r>
              <a:rPr lang="en-US" altLang="ja-JP" sz="3200" i="1" dirty="0" smtClean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r>
              <a:rPr lang="en-US" altLang="ja-JP" sz="3200" b="1" i="1" dirty="0" err="1" smtClean="0">
                <a:solidFill>
                  <a:srgbClr val="FF0000"/>
                </a:solidFill>
                <a:latin typeface="Times"/>
                <a:cs typeface="Times"/>
              </a:rPr>
              <a:t>ρ</a:t>
            </a:r>
            <a:r>
              <a:rPr lang="en-US" altLang="ja-JP" sz="3200" b="1" i="1" dirty="0" smtClean="0">
                <a:solidFill>
                  <a:srgbClr val="FF0000"/>
                </a:solidFill>
                <a:latin typeface="Times"/>
                <a:cs typeface="Times"/>
              </a:rPr>
              <a:t> modes</a:t>
            </a:r>
            <a:r>
              <a:rPr lang="en-US" altLang="ja-JP" sz="3200" b="1" i="1" dirty="0" smtClean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r>
              <a:rPr lang="en-US" altLang="ja-JP" sz="3200" i="1" dirty="0">
                <a:solidFill>
                  <a:srgbClr val="0000FF"/>
                </a:solidFill>
                <a:latin typeface="Times"/>
                <a:cs typeface="Times"/>
              </a:rPr>
              <a:t>appear in </a:t>
            </a:r>
            <a:r>
              <a:rPr lang="en-US" altLang="ja-JP" sz="3200" i="1" dirty="0" smtClean="0">
                <a:solidFill>
                  <a:srgbClr val="0000FF"/>
                </a:solidFill>
                <a:latin typeface="Times"/>
                <a:cs typeface="Times"/>
              </a:rPr>
              <a:t>the spectrum</a:t>
            </a:r>
            <a:endParaRPr lang="en-US" altLang="ja-JP" sz="32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291528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18" name="フッター プレースホルダー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JPARC workshop at Tokai</a:t>
            </a:r>
            <a:endParaRPr kumimoji="1" lang="ja-JP" altLang="en-US"/>
          </a:p>
        </p:txBody>
      </p:sp>
      <p:sp>
        <p:nvSpPr>
          <p:cNvPr id="19" name="スライド番号プレースホルダー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9573" y="249043"/>
            <a:ext cx="8353757" cy="1556514"/>
          </a:xfrm>
        </p:spPr>
        <p:txBody>
          <a:bodyPr>
            <a:noAutofit/>
          </a:bodyPr>
          <a:lstStyle/>
          <a:p>
            <a:r>
              <a:rPr kumimoji="1" lang="en-US" altLang="ja-JP" sz="5400" dirty="0" smtClean="0"/>
              <a:t>2.  </a:t>
            </a:r>
            <a:r>
              <a:rPr lang="en-US" altLang="ja-JP" sz="6000" dirty="0" smtClean="0">
                <a:latin typeface="Times"/>
                <a:cs typeface="Times"/>
              </a:rPr>
              <a:t>Structure </a:t>
            </a:r>
            <a:br>
              <a:rPr lang="en-US" altLang="ja-JP" sz="6000" dirty="0" smtClean="0">
                <a:latin typeface="Times"/>
                <a:cs typeface="Times"/>
              </a:rPr>
            </a:br>
            <a:r>
              <a:rPr lang="en-US" altLang="ja-JP" sz="3200" i="1" dirty="0" smtClean="0">
                <a:solidFill>
                  <a:srgbClr val="0000FF"/>
                </a:solidFill>
                <a:latin typeface="Times"/>
                <a:cs typeface="Times"/>
              </a:rPr>
              <a:t>How </a:t>
            </a:r>
            <a:r>
              <a:rPr lang="en-US" altLang="ja-JP" sz="3200" b="1" i="1" dirty="0" err="1" smtClean="0">
                <a:solidFill>
                  <a:srgbClr val="FF0000"/>
                </a:solidFill>
                <a:latin typeface="Times"/>
                <a:cs typeface="Times"/>
              </a:rPr>
              <a:t>λ</a:t>
            </a:r>
            <a:r>
              <a:rPr lang="en-US" altLang="ja-JP" sz="3200" b="1" i="1" dirty="0" smtClean="0">
                <a:solidFill>
                  <a:srgbClr val="FF0000"/>
                </a:solidFill>
                <a:latin typeface="Times"/>
                <a:cs typeface="Times"/>
              </a:rPr>
              <a:t>,</a:t>
            </a:r>
            <a:r>
              <a:rPr lang="en-US" altLang="ja-JP" sz="3200" i="1" dirty="0" smtClean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r>
              <a:rPr lang="en-US" altLang="ja-JP" sz="3200" b="1" i="1" dirty="0" err="1" smtClean="0">
                <a:solidFill>
                  <a:srgbClr val="FF0000"/>
                </a:solidFill>
                <a:latin typeface="Times"/>
                <a:cs typeface="Times"/>
              </a:rPr>
              <a:t>ρ</a:t>
            </a:r>
            <a:r>
              <a:rPr lang="en-US" altLang="ja-JP" sz="3200" b="1" i="1" dirty="0" smtClean="0">
                <a:solidFill>
                  <a:srgbClr val="FF0000"/>
                </a:solidFill>
                <a:latin typeface="Times"/>
                <a:cs typeface="Times"/>
              </a:rPr>
              <a:t> modes</a:t>
            </a:r>
            <a:r>
              <a:rPr lang="en-US" altLang="ja-JP" sz="3200" b="1" i="1" dirty="0" smtClean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r>
              <a:rPr lang="en-US" altLang="ja-JP" sz="3200" i="1" dirty="0">
                <a:solidFill>
                  <a:srgbClr val="0000FF"/>
                </a:solidFill>
                <a:latin typeface="Times"/>
                <a:cs typeface="Times"/>
              </a:rPr>
              <a:t>appear in </a:t>
            </a:r>
            <a:r>
              <a:rPr lang="en-US" altLang="ja-JP" sz="3200" i="1" dirty="0" smtClean="0">
                <a:solidFill>
                  <a:srgbClr val="0000FF"/>
                </a:solidFill>
                <a:latin typeface="Times"/>
                <a:cs typeface="Times"/>
              </a:rPr>
              <a:t>the spectrum</a:t>
            </a:r>
            <a:endParaRPr lang="en-US" altLang="ja-JP" sz="3200" dirty="0">
              <a:latin typeface="Times"/>
              <a:cs typeface="Time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01474" y="2108140"/>
            <a:ext cx="8673772" cy="4159008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図形グループ 15"/>
          <p:cNvGrpSpPr/>
          <p:nvPr/>
        </p:nvGrpSpPr>
        <p:grpSpPr>
          <a:xfrm>
            <a:off x="419609" y="2632220"/>
            <a:ext cx="1749808" cy="1637444"/>
            <a:chOff x="6615861" y="2952542"/>
            <a:chExt cx="1749808" cy="1637444"/>
          </a:xfrm>
        </p:grpSpPr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6615861" y="2952542"/>
              <a:ext cx="1749808" cy="1637444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" name="Oval 15"/>
            <p:cNvSpPr>
              <a:spLocks noChangeArrowheads="1"/>
            </p:cNvSpPr>
            <p:nvPr/>
          </p:nvSpPr>
          <p:spPr bwMode="auto">
            <a:xfrm>
              <a:off x="7927906" y="3261278"/>
              <a:ext cx="214169" cy="22906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C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6845758" y="3258032"/>
              <a:ext cx="209356" cy="209356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rgbClr val="00804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cxnSp>
          <p:nvCxnSpPr>
            <p:cNvPr id="22" name="直線矢印コネクタ 21"/>
            <p:cNvCxnSpPr>
              <a:endCxn id="20" idx="2"/>
            </p:cNvCxnSpPr>
            <p:nvPr/>
          </p:nvCxnSpPr>
          <p:spPr>
            <a:xfrm>
              <a:off x="7093825" y="3370354"/>
              <a:ext cx="834081" cy="5457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 flipH="1" flipV="1">
              <a:off x="7469038" y="3413644"/>
              <a:ext cx="8087" cy="80176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12"/>
            <p:cNvSpPr>
              <a:spLocks noChangeArrowheads="1"/>
            </p:cNvSpPr>
            <p:nvPr/>
          </p:nvSpPr>
          <p:spPr bwMode="auto">
            <a:xfrm>
              <a:off x="7383537" y="4220814"/>
              <a:ext cx="207295" cy="207295"/>
            </a:xfrm>
            <a:prstGeom prst="ellipse">
              <a:avLst/>
            </a:prstGeom>
            <a:gradFill rotWithShape="0">
              <a:gsLst>
                <a:gs pos="0">
                  <a:srgbClr val="CCFFCC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aphicFrame>
        <p:nvGraphicFramePr>
          <p:cNvPr id="28" name="オブジェクト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213382"/>
              </p:ext>
            </p:extLst>
          </p:nvPr>
        </p:nvGraphicFramePr>
        <p:xfrm>
          <a:off x="1295847" y="3416431"/>
          <a:ext cx="243868" cy="311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" name="数式" r:id="rId3" imgW="228600" imgH="292100" progId="Equation.DSMT4">
                  <p:embed/>
                </p:oleObj>
              </mc:Choice>
              <mc:Fallback>
                <p:oleObj name="数式" r:id="rId3" imgW="2286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847" y="3416431"/>
                        <a:ext cx="243868" cy="311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オブジェクト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12414"/>
              </p:ext>
            </p:extLst>
          </p:nvPr>
        </p:nvGraphicFramePr>
        <p:xfrm>
          <a:off x="1156674" y="2735722"/>
          <a:ext cx="243868" cy="298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" name="数式" r:id="rId5" imgW="228600" imgH="279400" progId="Equation.DSMT4">
                  <p:embed/>
                </p:oleObj>
              </mc:Choice>
              <mc:Fallback>
                <p:oleObj name="数式" r:id="rId5" imgW="2286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6674" y="2735722"/>
                        <a:ext cx="243868" cy="298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オブジェクト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434816"/>
              </p:ext>
            </p:extLst>
          </p:nvPr>
        </p:nvGraphicFramePr>
        <p:xfrm>
          <a:off x="2878583" y="2729667"/>
          <a:ext cx="8001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" name="数式" r:id="rId7" imgW="723900" imgH="355600" progId="Equation.DSMT4">
                  <p:embed/>
                </p:oleObj>
              </mc:Choice>
              <mc:Fallback>
                <p:oleObj name="数式" r:id="rId7" imgW="7239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78583" y="2729667"/>
                        <a:ext cx="800100" cy="392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テキスト ボックス 30"/>
          <p:cNvSpPr txBox="1"/>
          <p:nvPr/>
        </p:nvSpPr>
        <p:spPr>
          <a:xfrm>
            <a:off x="2370539" y="3294719"/>
            <a:ext cx="1851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8000"/>
                </a:solidFill>
                <a:latin typeface="Times"/>
                <a:cs typeface="Times"/>
              </a:rPr>
              <a:t>HO and no</a:t>
            </a:r>
            <a:r>
              <a:rPr lang="en-US" altLang="ja-JP" sz="2400" dirty="0" smtClean="0">
                <a:solidFill>
                  <a:srgbClr val="008000"/>
                </a:solidFill>
                <a:latin typeface="Times"/>
                <a:cs typeface="Times"/>
              </a:rPr>
              <a:t> </a:t>
            </a:r>
            <a:r>
              <a:rPr lang="en-US" altLang="ja-JP" sz="2400" dirty="0" err="1" smtClean="0">
                <a:solidFill>
                  <a:srgbClr val="008000"/>
                </a:solidFill>
                <a:latin typeface="Times"/>
                <a:cs typeface="Times"/>
              </a:rPr>
              <a:t>ss</a:t>
            </a:r>
            <a:endParaRPr kumimoji="1" lang="ja-JP" altLang="en-US" sz="2400" dirty="0" smtClean="0">
              <a:solidFill>
                <a:srgbClr val="008000"/>
              </a:solidFill>
              <a:latin typeface="Times"/>
              <a:cs typeface="Times"/>
            </a:endParaRPr>
          </a:p>
        </p:txBody>
      </p:sp>
      <p:cxnSp>
        <p:nvCxnSpPr>
          <p:cNvPr id="36" name="直線コネクタ 35"/>
          <p:cNvCxnSpPr/>
          <p:nvPr/>
        </p:nvCxnSpPr>
        <p:spPr>
          <a:xfrm flipH="1">
            <a:off x="2886235" y="3220220"/>
            <a:ext cx="865875" cy="0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H="1">
            <a:off x="2878148" y="3314907"/>
            <a:ext cx="865875" cy="0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409409"/>
              </p:ext>
            </p:extLst>
          </p:nvPr>
        </p:nvGraphicFramePr>
        <p:xfrm>
          <a:off x="644513" y="4625032"/>
          <a:ext cx="1270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" name="数式" r:id="rId9" imgW="1270000" imgH="406400" progId="Equation.DSMT4">
                  <p:embed/>
                </p:oleObj>
              </mc:Choice>
              <mc:Fallback>
                <p:oleObj name="数式" r:id="rId9" imgW="12700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4513" y="4625032"/>
                        <a:ext cx="12700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テキスト ボックス 43"/>
          <p:cNvSpPr txBox="1"/>
          <p:nvPr/>
        </p:nvSpPr>
        <p:spPr>
          <a:xfrm>
            <a:off x="258695" y="5067809"/>
            <a:ext cx="1819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Times"/>
                <a:cs typeface="Times"/>
                <a:sym typeface="Wingdings"/>
              </a:rPr>
              <a:t>Degenerate    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grpSp>
        <p:nvGrpSpPr>
          <p:cNvPr id="50" name="図形グループ 49"/>
          <p:cNvGrpSpPr/>
          <p:nvPr/>
        </p:nvGrpSpPr>
        <p:grpSpPr>
          <a:xfrm>
            <a:off x="4424256" y="2751917"/>
            <a:ext cx="3882950" cy="954107"/>
            <a:chOff x="4810249" y="2378353"/>
            <a:chExt cx="3882950" cy="954107"/>
          </a:xfrm>
        </p:grpSpPr>
        <p:graphicFrame>
          <p:nvGraphicFramePr>
            <p:cNvPr id="46" name="オブジェクト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290397"/>
                </p:ext>
              </p:extLst>
            </p:nvPr>
          </p:nvGraphicFramePr>
          <p:xfrm>
            <a:off x="4810249" y="2443163"/>
            <a:ext cx="252413" cy="322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3" name="数式" r:id="rId11" imgW="228600" imgH="292100" progId="Equation.DSMT4">
                    <p:embed/>
                  </p:oleObj>
                </mc:Choice>
                <mc:Fallback>
                  <p:oleObj name="数式" r:id="rId11" imgW="228600" imgH="292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810249" y="2443163"/>
                          <a:ext cx="252413" cy="3222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オブジェクト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6503738"/>
                </p:ext>
              </p:extLst>
            </p:nvPr>
          </p:nvGraphicFramePr>
          <p:xfrm>
            <a:off x="4838824" y="2989263"/>
            <a:ext cx="252413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4" name="数式" r:id="rId13" imgW="228600" imgH="279400" progId="Equation.DSMT4">
                    <p:embed/>
                  </p:oleObj>
                </mc:Choice>
                <mc:Fallback>
                  <p:oleObj name="数式" r:id="rId13" imgW="228600" imgH="279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838824" y="2989263"/>
                          <a:ext cx="252413" cy="307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テキスト ボックス 26"/>
            <p:cNvSpPr txBox="1"/>
            <p:nvPr/>
          </p:nvSpPr>
          <p:spPr>
            <a:xfrm>
              <a:off x="5179794" y="2378353"/>
              <a:ext cx="126118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Times"/>
                  <a:cs typeface="Times"/>
                </a:rPr>
                <a:t>CM</a:t>
              </a:r>
            </a:p>
            <a:p>
              <a:r>
                <a:rPr lang="en-US" altLang="ja-JP" sz="2800" dirty="0" smtClean="0">
                  <a:latin typeface="Times"/>
                  <a:cs typeface="Times"/>
                </a:rPr>
                <a:t>relative</a:t>
              </a:r>
              <a:endParaRPr kumimoji="1" lang="ja-JP" altLang="en-US" sz="2800" dirty="0" smtClean="0">
                <a:latin typeface="Times"/>
                <a:cs typeface="Times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6649050" y="2565135"/>
              <a:ext cx="20441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Times"/>
                  <a:cs typeface="Times"/>
                </a:rPr>
                <a:t>motion of </a:t>
              </a:r>
              <a:r>
                <a:rPr kumimoji="1" lang="en-US" altLang="ja-JP" sz="2800" dirty="0" err="1" smtClean="0">
                  <a:latin typeface="Times"/>
                  <a:cs typeface="Times"/>
                </a:rPr>
                <a:t>qq</a:t>
              </a:r>
              <a:endParaRPr kumimoji="1" lang="ja-JP" altLang="en-US" sz="2800" dirty="0" smtClean="0">
                <a:latin typeface="Times"/>
                <a:cs typeface="Times"/>
              </a:endParaRPr>
            </a:p>
          </p:txBody>
        </p:sp>
        <p:sp>
          <p:nvSpPr>
            <p:cNvPr id="49" name="右中かっこ 48"/>
            <p:cNvSpPr/>
            <p:nvPr/>
          </p:nvSpPr>
          <p:spPr>
            <a:xfrm>
              <a:off x="6387571" y="2552683"/>
              <a:ext cx="211674" cy="647510"/>
            </a:xfrm>
            <a:prstGeom prst="rightBrace">
              <a:avLst>
                <a:gd name="adj1" fmla="val 40478"/>
                <a:gd name="adj2" fmla="val 50000"/>
              </a:avLst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232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18" name="フッター プレースホルダー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JPARC workshop at Tokai</a:t>
            </a:r>
            <a:endParaRPr kumimoji="1" lang="ja-JP" altLang="en-US"/>
          </a:p>
        </p:txBody>
      </p:sp>
      <p:sp>
        <p:nvSpPr>
          <p:cNvPr id="19" name="スライド番号プレースホルダー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9573" y="249043"/>
            <a:ext cx="8353757" cy="1556514"/>
          </a:xfrm>
        </p:spPr>
        <p:txBody>
          <a:bodyPr>
            <a:noAutofit/>
          </a:bodyPr>
          <a:lstStyle/>
          <a:p>
            <a:r>
              <a:rPr kumimoji="1" lang="en-US" altLang="ja-JP" sz="5400" dirty="0" smtClean="0"/>
              <a:t>2.  </a:t>
            </a:r>
            <a:r>
              <a:rPr lang="en-US" altLang="ja-JP" sz="6000" dirty="0" smtClean="0">
                <a:latin typeface="Times"/>
                <a:cs typeface="Times"/>
              </a:rPr>
              <a:t>Structure </a:t>
            </a:r>
            <a:br>
              <a:rPr lang="en-US" altLang="ja-JP" sz="6000" dirty="0" smtClean="0">
                <a:latin typeface="Times"/>
                <a:cs typeface="Times"/>
              </a:rPr>
            </a:br>
            <a:r>
              <a:rPr lang="en-US" altLang="ja-JP" sz="3200" i="1" dirty="0" smtClean="0">
                <a:solidFill>
                  <a:srgbClr val="0000FF"/>
                </a:solidFill>
                <a:latin typeface="Times"/>
                <a:cs typeface="Times"/>
              </a:rPr>
              <a:t>How </a:t>
            </a:r>
            <a:r>
              <a:rPr lang="en-US" altLang="ja-JP" sz="3200" b="1" i="1" dirty="0" err="1" smtClean="0">
                <a:solidFill>
                  <a:srgbClr val="FF0000"/>
                </a:solidFill>
                <a:latin typeface="Times"/>
                <a:cs typeface="Times"/>
              </a:rPr>
              <a:t>λ</a:t>
            </a:r>
            <a:r>
              <a:rPr lang="en-US" altLang="ja-JP" sz="3200" b="1" i="1" dirty="0" smtClean="0">
                <a:solidFill>
                  <a:srgbClr val="FF0000"/>
                </a:solidFill>
                <a:latin typeface="Times"/>
                <a:cs typeface="Times"/>
              </a:rPr>
              <a:t>,</a:t>
            </a:r>
            <a:r>
              <a:rPr lang="en-US" altLang="ja-JP" sz="3200" i="1" dirty="0" smtClean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r>
              <a:rPr lang="en-US" altLang="ja-JP" sz="3200" b="1" i="1" dirty="0" err="1" smtClean="0">
                <a:solidFill>
                  <a:srgbClr val="FF0000"/>
                </a:solidFill>
                <a:latin typeface="Times"/>
                <a:cs typeface="Times"/>
              </a:rPr>
              <a:t>ρ</a:t>
            </a:r>
            <a:r>
              <a:rPr lang="en-US" altLang="ja-JP" sz="3200" b="1" i="1" dirty="0" smtClean="0">
                <a:solidFill>
                  <a:srgbClr val="FF0000"/>
                </a:solidFill>
                <a:latin typeface="Times"/>
                <a:cs typeface="Times"/>
              </a:rPr>
              <a:t> modes</a:t>
            </a:r>
            <a:r>
              <a:rPr lang="en-US" altLang="ja-JP" sz="3200" b="1" i="1" dirty="0" smtClean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r>
              <a:rPr lang="en-US" altLang="ja-JP" sz="3200" i="1" dirty="0">
                <a:solidFill>
                  <a:srgbClr val="0000FF"/>
                </a:solidFill>
                <a:latin typeface="Times"/>
                <a:cs typeface="Times"/>
              </a:rPr>
              <a:t>appear in </a:t>
            </a:r>
            <a:r>
              <a:rPr lang="en-US" altLang="ja-JP" sz="3200" i="1" dirty="0" smtClean="0">
                <a:solidFill>
                  <a:srgbClr val="0000FF"/>
                </a:solidFill>
                <a:latin typeface="Times"/>
                <a:cs typeface="Times"/>
              </a:rPr>
              <a:t>the spectrum</a:t>
            </a:r>
            <a:endParaRPr lang="en-US" altLang="ja-JP" sz="3200" dirty="0">
              <a:latin typeface="Times"/>
              <a:cs typeface="Time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01474" y="2108140"/>
            <a:ext cx="8673772" cy="4159008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7185155" y="2449200"/>
            <a:ext cx="1245141" cy="2080668"/>
          </a:xfrm>
          <a:prstGeom prst="ellipse">
            <a:avLst/>
          </a:prstGeom>
          <a:gradFill rotWithShape="0">
            <a:gsLst>
              <a:gs pos="0">
                <a:schemeClr val="bg2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7648306" y="3785237"/>
            <a:ext cx="400341" cy="39960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7987506" y="2883505"/>
            <a:ext cx="232865" cy="248606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CC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7445174" y="2911303"/>
            <a:ext cx="227632" cy="227215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804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7607965" y="3001887"/>
            <a:ext cx="505139" cy="1189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 flipV="1">
            <a:off x="7840221" y="3064531"/>
            <a:ext cx="8793" cy="87015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55657"/>
              </p:ext>
            </p:extLst>
          </p:nvPr>
        </p:nvGraphicFramePr>
        <p:xfrm>
          <a:off x="7873032" y="3350171"/>
          <a:ext cx="237865" cy="303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33" name="数式" r:id="rId3" imgW="228600" imgH="292100" progId="Equation.DSMT4">
                  <p:embed/>
                </p:oleObj>
              </mc:Choice>
              <mc:Fallback>
                <p:oleObj name="数式" r:id="rId3" imgW="2286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73032" y="3350171"/>
                        <a:ext cx="237865" cy="303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216539"/>
              </p:ext>
            </p:extLst>
          </p:nvPr>
        </p:nvGraphicFramePr>
        <p:xfrm>
          <a:off x="7728796" y="2692751"/>
          <a:ext cx="237864" cy="290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34" name="数式" r:id="rId5" imgW="228600" imgH="279400" progId="Equation.DSMT4">
                  <p:embed/>
                </p:oleObj>
              </mc:Choice>
              <mc:Fallback>
                <p:oleObj name="数式" r:id="rId5" imgW="2286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28796" y="2692751"/>
                        <a:ext cx="237864" cy="290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図形グループ 15"/>
          <p:cNvGrpSpPr/>
          <p:nvPr/>
        </p:nvGrpSpPr>
        <p:grpSpPr>
          <a:xfrm>
            <a:off x="419609" y="2632220"/>
            <a:ext cx="1749808" cy="1637444"/>
            <a:chOff x="6615861" y="2952542"/>
            <a:chExt cx="1749808" cy="1637444"/>
          </a:xfrm>
        </p:grpSpPr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6615861" y="2952542"/>
              <a:ext cx="1749808" cy="1637444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" name="Oval 15"/>
            <p:cNvSpPr>
              <a:spLocks noChangeArrowheads="1"/>
            </p:cNvSpPr>
            <p:nvPr/>
          </p:nvSpPr>
          <p:spPr bwMode="auto">
            <a:xfrm>
              <a:off x="7927906" y="3261278"/>
              <a:ext cx="214169" cy="22906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C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6845758" y="3258032"/>
              <a:ext cx="209356" cy="209356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rgbClr val="00804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cxnSp>
          <p:nvCxnSpPr>
            <p:cNvPr id="22" name="直線矢印コネクタ 21"/>
            <p:cNvCxnSpPr>
              <a:endCxn id="20" idx="2"/>
            </p:cNvCxnSpPr>
            <p:nvPr/>
          </p:nvCxnSpPr>
          <p:spPr>
            <a:xfrm>
              <a:off x="7093825" y="3370354"/>
              <a:ext cx="834081" cy="5457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 flipH="1" flipV="1">
              <a:off x="7469038" y="3413644"/>
              <a:ext cx="8087" cy="80176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12"/>
            <p:cNvSpPr>
              <a:spLocks noChangeArrowheads="1"/>
            </p:cNvSpPr>
            <p:nvPr/>
          </p:nvSpPr>
          <p:spPr bwMode="auto">
            <a:xfrm>
              <a:off x="7383537" y="4220814"/>
              <a:ext cx="207295" cy="207295"/>
            </a:xfrm>
            <a:prstGeom prst="ellipse">
              <a:avLst/>
            </a:prstGeom>
            <a:gradFill rotWithShape="0">
              <a:gsLst>
                <a:gs pos="0">
                  <a:srgbClr val="CCFFCC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aphicFrame>
        <p:nvGraphicFramePr>
          <p:cNvPr id="25" name="オブジェクト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631261"/>
              </p:ext>
            </p:extLst>
          </p:nvPr>
        </p:nvGraphicFramePr>
        <p:xfrm>
          <a:off x="5867505" y="3080892"/>
          <a:ext cx="7937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35" name="数式" r:id="rId7" imgW="723900" imgH="355600" progId="Equation.DSMT4">
                  <p:embed/>
                </p:oleObj>
              </mc:Choice>
              <mc:Fallback>
                <p:oleObj name="数式" r:id="rId7" imgW="7239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67505" y="3080892"/>
                        <a:ext cx="793750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オブジェクト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71613"/>
              </p:ext>
            </p:extLst>
          </p:nvPr>
        </p:nvGraphicFramePr>
        <p:xfrm>
          <a:off x="1295847" y="3416431"/>
          <a:ext cx="243868" cy="311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36" name="数式" r:id="rId9" imgW="228600" imgH="292100" progId="Equation.DSMT4">
                  <p:embed/>
                </p:oleObj>
              </mc:Choice>
              <mc:Fallback>
                <p:oleObj name="数式" r:id="rId9" imgW="2286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847" y="3416431"/>
                        <a:ext cx="243868" cy="311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オブジェクト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421129"/>
              </p:ext>
            </p:extLst>
          </p:nvPr>
        </p:nvGraphicFramePr>
        <p:xfrm>
          <a:off x="1156674" y="2735722"/>
          <a:ext cx="243868" cy="298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37" name="数式" r:id="rId10" imgW="228600" imgH="279400" progId="Equation.DSMT4">
                  <p:embed/>
                </p:oleObj>
              </mc:Choice>
              <mc:Fallback>
                <p:oleObj name="数式" r:id="rId10" imgW="2286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6674" y="2735722"/>
                        <a:ext cx="243868" cy="298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オブジェクト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890806"/>
              </p:ext>
            </p:extLst>
          </p:nvPr>
        </p:nvGraphicFramePr>
        <p:xfrm>
          <a:off x="2878583" y="2729667"/>
          <a:ext cx="8001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38" name="数式" r:id="rId11" imgW="723900" imgH="355600" progId="Equation.DSMT4">
                  <p:embed/>
                </p:oleObj>
              </mc:Choice>
              <mc:Fallback>
                <p:oleObj name="数式" r:id="rId11" imgW="7239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78583" y="2729667"/>
                        <a:ext cx="800100" cy="392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テキスト ボックス 30"/>
          <p:cNvSpPr txBox="1"/>
          <p:nvPr/>
        </p:nvSpPr>
        <p:spPr>
          <a:xfrm>
            <a:off x="2370539" y="3294719"/>
            <a:ext cx="1851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8000"/>
                </a:solidFill>
                <a:latin typeface="Times"/>
                <a:cs typeface="Times"/>
              </a:rPr>
              <a:t>HO and no</a:t>
            </a:r>
            <a:r>
              <a:rPr lang="en-US" altLang="ja-JP" sz="2400" dirty="0" smtClean="0">
                <a:solidFill>
                  <a:srgbClr val="008000"/>
                </a:solidFill>
                <a:latin typeface="Times"/>
                <a:cs typeface="Times"/>
              </a:rPr>
              <a:t> </a:t>
            </a:r>
            <a:r>
              <a:rPr lang="en-US" altLang="ja-JP" sz="2400" dirty="0" err="1" smtClean="0">
                <a:solidFill>
                  <a:srgbClr val="008000"/>
                </a:solidFill>
                <a:latin typeface="Times"/>
                <a:cs typeface="Times"/>
              </a:rPr>
              <a:t>ss</a:t>
            </a:r>
            <a:endParaRPr kumimoji="1" lang="ja-JP" altLang="en-US" sz="2400" dirty="0" smtClean="0">
              <a:solidFill>
                <a:srgbClr val="008000"/>
              </a:solidFill>
              <a:latin typeface="Times"/>
              <a:cs typeface="Times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700309" y="2539491"/>
            <a:ext cx="143979" cy="1803595"/>
          </a:xfrm>
          <a:prstGeom prst="rect">
            <a:avLst/>
          </a:prstGeom>
          <a:pattFill prst="ltUpDiag">
            <a:fgClr>
              <a:prstClr val="black"/>
            </a:fgClr>
            <a:bgClr>
              <a:prstClr val="white"/>
            </a:bgClr>
          </a:patt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3" name="図形グループ 32"/>
          <p:cNvGrpSpPr/>
          <p:nvPr/>
        </p:nvGrpSpPr>
        <p:grpSpPr>
          <a:xfrm flipH="1">
            <a:off x="2878148" y="2958668"/>
            <a:ext cx="3795367" cy="704093"/>
            <a:chOff x="2487755" y="3123229"/>
            <a:chExt cx="3795367" cy="704093"/>
          </a:xfrm>
        </p:grpSpPr>
        <p:cxnSp>
          <p:nvCxnSpPr>
            <p:cNvPr id="34" name="直線コネクタ 33"/>
            <p:cNvCxnSpPr/>
            <p:nvPr/>
          </p:nvCxnSpPr>
          <p:spPr>
            <a:xfrm>
              <a:off x="2487755" y="3135741"/>
              <a:ext cx="865875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>
              <a:off x="2495842" y="3825880"/>
              <a:ext cx="865875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5409160" y="3384781"/>
              <a:ext cx="865875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5417247" y="3479468"/>
              <a:ext cx="865875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>
              <a:off x="3605983" y="3123229"/>
              <a:ext cx="1518537" cy="234698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dash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flipV="1">
              <a:off x="3605984" y="3506563"/>
              <a:ext cx="1531541" cy="320759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dash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円/楕円 39"/>
          <p:cNvSpPr/>
          <p:nvPr/>
        </p:nvSpPr>
        <p:spPr>
          <a:xfrm>
            <a:off x="7406786" y="2800014"/>
            <a:ext cx="854991" cy="402395"/>
          </a:xfrm>
          <a:prstGeom prst="ellips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1" name="オブジェクト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819299"/>
              </p:ext>
            </p:extLst>
          </p:nvPr>
        </p:nvGraphicFramePr>
        <p:xfrm>
          <a:off x="6692653" y="3502571"/>
          <a:ext cx="237865" cy="303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39" name="数式" r:id="rId13" imgW="228600" imgH="292100" progId="Equation.DSMT4">
                  <p:embed/>
                </p:oleObj>
              </mc:Choice>
              <mc:Fallback>
                <p:oleObj name="数式" r:id="rId13" imgW="2286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92653" y="3502571"/>
                        <a:ext cx="237865" cy="303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オブジェクト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318520"/>
              </p:ext>
            </p:extLst>
          </p:nvPr>
        </p:nvGraphicFramePr>
        <p:xfrm>
          <a:off x="6686724" y="2820002"/>
          <a:ext cx="237864" cy="290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40" name="数式" r:id="rId14" imgW="228600" imgH="279400" progId="Equation.DSMT4">
                  <p:embed/>
                </p:oleObj>
              </mc:Choice>
              <mc:Fallback>
                <p:oleObj name="数式" r:id="rId14" imgW="2286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86724" y="2820002"/>
                        <a:ext cx="237864" cy="290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258695" y="5067809"/>
            <a:ext cx="8661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Times"/>
                <a:cs typeface="Times"/>
                <a:sym typeface="Wingdings"/>
              </a:rPr>
              <a:t>Degenerate    </a:t>
            </a:r>
            <a:r>
              <a:rPr kumimoji="1" lang="en-US" altLang="ja-JP" sz="2800" dirty="0" smtClean="0">
                <a:latin typeface="Times"/>
                <a:cs typeface="Times"/>
                <a:sym typeface="Wingdings"/>
              </a:rPr>
              <a:t>    </a:t>
            </a:r>
            <a:r>
              <a:rPr kumimoji="1" lang="en-US" altLang="ja-JP" sz="2800" dirty="0" smtClean="0">
                <a:latin typeface="Times"/>
                <a:cs typeface="Times"/>
              </a:rPr>
              <a:t>Two </a:t>
            </a:r>
            <a:r>
              <a:rPr kumimoji="1" lang="en-US" altLang="ja-JP" sz="2800" dirty="0" err="1" smtClean="0">
                <a:latin typeface="Times"/>
                <a:cs typeface="Times"/>
              </a:rPr>
              <a:t>diquark</a:t>
            </a:r>
            <a:r>
              <a:rPr kumimoji="1" lang="en-US" altLang="ja-JP" sz="2800" dirty="0" smtClean="0">
                <a:latin typeface="Times"/>
                <a:cs typeface="Times"/>
              </a:rPr>
              <a:t> motions  </a:t>
            </a:r>
            <a:r>
              <a:rPr kumimoji="1" lang="en-US" altLang="ja-JP" sz="2800" dirty="0" smtClean="0">
                <a:latin typeface="Times"/>
                <a:cs typeface="Times"/>
                <a:sym typeface="Wingdings"/>
              </a:rPr>
              <a:t>  Distinguished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14321" y="5608686"/>
            <a:ext cx="2005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  <a:latin typeface="Times"/>
                <a:cs typeface="Times"/>
              </a:rPr>
              <a:t>Isotope-shift</a:t>
            </a:r>
            <a:endParaRPr kumimoji="1" lang="ja-JP" altLang="en-US" sz="2800" dirty="0" smtClean="0">
              <a:solidFill>
                <a:srgbClr val="FF0000"/>
              </a:solidFill>
              <a:latin typeface="Times"/>
              <a:cs typeface="Times"/>
            </a:endParaRP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624580"/>
              </p:ext>
            </p:extLst>
          </p:nvPr>
        </p:nvGraphicFramePr>
        <p:xfrm>
          <a:off x="644513" y="4625032"/>
          <a:ext cx="1270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41" name="数式" r:id="rId15" imgW="1270000" imgH="406400" progId="Equation.DSMT4">
                  <p:embed/>
                </p:oleObj>
              </mc:Choice>
              <mc:Fallback>
                <p:oleObj name="数式" r:id="rId15" imgW="12700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44513" y="4625032"/>
                        <a:ext cx="12700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オブジェクト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096067"/>
              </p:ext>
            </p:extLst>
          </p:nvPr>
        </p:nvGraphicFramePr>
        <p:xfrm>
          <a:off x="7171735" y="4600871"/>
          <a:ext cx="1079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42" name="数式" r:id="rId17" imgW="1079500" imgH="406400" progId="Equation.DSMT4">
                  <p:embed/>
                </p:oleObj>
              </mc:Choice>
              <mc:Fallback>
                <p:oleObj name="数式" r:id="rId17" imgW="10795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171735" y="4600871"/>
                        <a:ext cx="10795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直線矢印コネクタ 44"/>
          <p:cNvCxnSpPr/>
          <p:nvPr/>
        </p:nvCxnSpPr>
        <p:spPr>
          <a:xfrm flipV="1">
            <a:off x="2151876" y="4809124"/>
            <a:ext cx="4644758" cy="1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06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0611" y="0"/>
            <a:ext cx="8229600" cy="903912"/>
          </a:xfrm>
        </p:spPr>
        <p:txBody>
          <a:bodyPr>
            <a:noAutofit/>
          </a:bodyPr>
          <a:lstStyle/>
          <a:p>
            <a:r>
              <a:rPr kumimoji="1" lang="en-US" altLang="ja-JP" sz="5400" dirty="0" smtClean="0"/>
              <a:t>As a consequence -- Decays</a:t>
            </a:r>
            <a:endParaRPr kumimoji="1" lang="ja-JP" altLang="en-US" sz="54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JPARC workshop at Tokai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kumimoji="1" lang="ja-JP" altLang="en-US" smtClean="0"/>
              <a:t>8</a:t>
            </a:fld>
            <a:endParaRPr kumimoji="1" lang="ja-JP" altLang="en-US"/>
          </a:p>
        </p:txBody>
      </p:sp>
      <p:grpSp>
        <p:nvGrpSpPr>
          <p:cNvPr id="26" name="図形グループ 25"/>
          <p:cNvGrpSpPr/>
          <p:nvPr/>
        </p:nvGrpSpPr>
        <p:grpSpPr>
          <a:xfrm>
            <a:off x="4884611" y="2090806"/>
            <a:ext cx="1202885" cy="1125641"/>
            <a:chOff x="911767" y="4587512"/>
            <a:chExt cx="1415704" cy="1324794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911767" y="4587512"/>
              <a:ext cx="1415704" cy="1324794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1434034" y="4856612"/>
              <a:ext cx="132164" cy="132164"/>
            </a:xfrm>
            <a:prstGeom prst="ellipse">
              <a:avLst/>
            </a:prstGeom>
            <a:gradFill rotWithShape="0">
              <a:gsLst>
                <a:gs pos="0">
                  <a:srgbClr val="66FFCC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1389578" y="5348901"/>
              <a:ext cx="418394" cy="418393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C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820154" y="4727358"/>
              <a:ext cx="137321" cy="137321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rgbClr val="00804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8" name="Oval 5"/>
          <p:cNvSpPr>
            <a:spLocks noChangeArrowheads="1"/>
          </p:cNvSpPr>
          <p:nvPr/>
        </p:nvSpPr>
        <p:spPr bwMode="auto">
          <a:xfrm>
            <a:off x="942588" y="2248749"/>
            <a:ext cx="1202885" cy="1125641"/>
          </a:xfrm>
          <a:prstGeom prst="ellipse">
            <a:avLst/>
          </a:prstGeom>
          <a:gradFill rotWithShape="0">
            <a:gsLst>
              <a:gs pos="0">
                <a:schemeClr val="bg2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1538031" y="2415750"/>
            <a:ext cx="112296" cy="112296"/>
          </a:xfrm>
          <a:prstGeom prst="ellipse">
            <a:avLst/>
          </a:prstGeom>
          <a:gradFill rotWithShape="0">
            <a:gsLst>
              <a:gs pos="0">
                <a:srgbClr val="66FFCC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" name="Oval 15"/>
          <p:cNvSpPr>
            <a:spLocks noChangeArrowheads="1"/>
          </p:cNvSpPr>
          <p:nvPr/>
        </p:nvSpPr>
        <p:spPr bwMode="auto">
          <a:xfrm>
            <a:off x="1204245" y="2917882"/>
            <a:ext cx="355498" cy="355497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CC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1791530" y="2393370"/>
            <a:ext cx="116678" cy="116678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804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5814256" y="2087870"/>
            <a:ext cx="345143" cy="141364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円/楕円 54"/>
          <p:cNvSpPr/>
          <p:nvPr/>
        </p:nvSpPr>
        <p:spPr>
          <a:xfrm rot="20486093">
            <a:off x="5260951" y="2135538"/>
            <a:ext cx="565391" cy="363058"/>
          </a:xfrm>
          <a:prstGeom prst="ellipse">
            <a:avLst/>
          </a:prstGeom>
          <a:noFill/>
          <a:ln w="28575" cmpd="sng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1447368" y="2184818"/>
            <a:ext cx="588808" cy="542627"/>
          </a:xfrm>
          <a:prstGeom prst="ellipse">
            <a:avLst/>
          </a:prstGeom>
          <a:noFill/>
          <a:ln w="28575" cmpd="sng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0" name="直線矢印コネクタ 59"/>
          <p:cNvCxnSpPr/>
          <p:nvPr/>
        </p:nvCxnSpPr>
        <p:spPr>
          <a:xfrm flipV="1">
            <a:off x="1909179" y="1746098"/>
            <a:ext cx="196269" cy="357903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flipH="1">
            <a:off x="4864807" y="2381823"/>
            <a:ext cx="345143" cy="141364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6095638" y="1146022"/>
            <a:ext cx="1356461" cy="52322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i="1" dirty="0" err="1" smtClean="0">
                <a:latin typeface="Osaka"/>
                <a:ea typeface="Osaka"/>
                <a:cs typeface="Osaka"/>
              </a:rPr>
              <a:t>ρ</a:t>
            </a:r>
            <a:r>
              <a:rPr kumimoji="1" lang="en-US" altLang="ja-JP" sz="2800" dirty="0" smtClean="0">
                <a:latin typeface="Times"/>
                <a:cs typeface="Times"/>
              </a:rPr>
              <a:t>-mode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948047" y="1091294"/>
            <a:ext cx="1373293" cy="52322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i="1" dirty="0" err="1" smtClean="0">
                <a:latin typeface="Osaka"/>
                <a:ea typeface="Osaka"/>
                <a:cs typeface="Osaka"/>
              </a:rPr>
              <a:t>λ</a:t>
            </a:r>
            <a:r>
              <a:rPr kumimoji="1" lang="en-US" altLang="ja-JP" sz="2800" dirty="0" smtClean="0">
                <a:latin typeface="Times"/>
                <a:cs typeface="Times"/>
              </a:rPr>
              <a:t>-mode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cxnSp>
        <p:nvCxnSpPr>
          <p:cNvPr id="53" name="直線矢印コネクタ 52"/>
          <p:cNvCxnSpPr/>
          <p:nvPr/>
        </p:nvCxnSpPr>
        <p:spPr>
          <a:xfrm flipH="1">
            <a:off x="1083370" y="3300336"/>
            <a:ext cx="196269" cy="357903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4"/>
          <p:cNvSpPr/>
          <p:nvPr/>
        </p:nvSpPr>
        <p:spPr>
          <a:xfrm>
            <a:off x="4753986" y="1029532"/>
            <a:ext cx="4109260" cy="3139192"/>
          </a:xfrm>
          <a:prstGeom prst="rect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正方形/長方形 63"/>
          <p:cNvSpPr/>
          <p:nvPr/>
        </p:nvSpPr>
        <p:spPr>
          <a:xfrm>
            <a:off x="263314" y="1014189"/>
            <a:ext cx="4109260" cy="3139192"/>
          </a:xfrm>
          <a:prstGeom prst="rect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989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0611" y="0"/>
            <a:ext cx="8229600" cy="903912"/>
          </a:xfrm>
        </p:spPr>
        <p:txBody>
          <a:bodyPr>
            <a:noAutofit/>
          </a:bodyPr>
          <a:lstStyle/>
          <a:p>
            <a:r>
              <a:rPr lang="en-US" altLang="ja-JP" sz="5400" dirty="0"/>
              <a:t>As a consequence -- Decays</a:t>
            </a:r>
            <a:endParaRPr kumimoji="1" lang="ja-JP" altLang="en-US" sz="54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Aug 7-9, 2014</a:t>
            </a:r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JPARC workshop at Tokai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kumimoji="1" lang="ja-JP" altLang="en-US" smtClean="0"/>
              <a:t>9</a:t>
            </a:fld>
            <a:endParaRPr kumimoji="1" lang="ja-JP" altLang="en-US"/>
          </a:p>
        </p:txBody>
      </p:sp>
      <p:grpSp>
        <p:nvGrpSpPr>
          <p:cNvPr id="26" name="図形グループ 25"/>
          <p:cNvGrpSpPr/>
          <p:nvPr/>
        </p:nvGrpSpPr>
        <p:grpSpPr>
          <a:xfrm>
            <a:off x="4884611" y="2090806"/>
            <a:ext cx="1202885" cy="1125641"/>
            <a:chOff x="911767" y="4587512"/>
            <a:chExt cx="1415704" cy="1324794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911767" y="4587512"/>
              <a:ext cx="1415704" cy="1324794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1434034" y="4856612"/>
              <a:ext cx="132164" cy="132164"/>
            </a:xfrm>
            <a:prstGeom prst="ellipse">
              <a:avLst/>
            </a:prstGeom>
            <a:gradFill rotWithShape="0">
              <a:gsLst>
                <a:gs pos="0">
                  <a:srgbClr val="66FFCC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1389578" y="5348901"/>
              <a:ext cx="418394" cy="418393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C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820154" y="4727358"/>
              <a:ext cx="137321" cy="137321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rgbClr val="00804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4" name="図形グループ 23"/>
          <p:cNvGrpSpPr/>
          <p:nvPr/>
        </p:nvGrpSpPr>
        <p:grpSpPr>
          <a:xfrm>
            <a:off x="7680898" y="1802418"/>
            <a:ext cx="584929" cy="547368"/>
            <a:chOff x="3975366" y="3985332"/>
            <a:chExt cx="688417" cy="644210"/>
          </a:xfrm>
        </p:grpSpPr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3975366" y="3985332"/>
              <a:ext cx="688417" cy="64421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" name="Oval 12"/>
            <p:cNvSpPr>
              <a:spLocks noChangeArrowheads="1"/>
            </p:cNvSpPr>
            <p:nvPr/>
          </p:nvSpPr>
          <p:spPr bwMode="auto">
            <a:xfrm>
              <a:off x="4074496" y="4321373"/>
              <a:ext cx="137321" cy="137321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rgbClr val="00804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" name="Oval 13"/>
            <p:cNvSpPr>
              <a:spLocks noChangeArrowheads="1"/>
            </p:cNvSpPr>
            <p:nvPr/>
          </p:nvSpPr>
          <p:spPr bwMode="auto">
            <a:xfrm>
              <a:off x="4454035" y="4182600"/>
              <a:ext cx="132164" cy="132164"/>
            </a:xfrm>
            <a:prstGeom prst="ellipse">
              <a:avLst/>
            </a:prstGeom>
            <a:gradFill rotWithShape="0">
              <a:gsLst>
                <a:gs pos="0">
                  <a:srgbClr val="66FFCC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5" name="図形グループ 24"/>
          <p:cNvGrpSpPr/>
          <p:nvPr/>
        </p:nvGrpSpPr>
        <p:grpSpPr>
          <a:xfrm>
            <a:off x="7079704" y="2517987"/>
            <a:ext cx="1202885" cy="1125641"/>
            <a:chOff x="2859576" y="4531886"/>
            <a:chExt cx="1415704" cy="1324794"/>
          </a:xfrm>
        </p:grpSpPr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2859576" y="4531886"/>
              <a:ext cx="1415704" cy="1324794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3184978" y="4971789"/>
              <a:ext cx="132164" cy="132164"/>
            </a:xfrm>
            <a:prstGeom prst="ellipse">
              <a:avLst/>
            </a:prstGeom>
            <a:gradFill rotWithShape="0">
              <a:gsLst>
                <a:gs pos="0">
                  <a:srgbClr val="66FFCC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3337387" y="5293275"/>
              <a:ext cx="418394" cy="418393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C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" name="Oval 12"/>
            <p:cNvSpPr>
              <a:spLocks noChangeArrowheads="1"/>
            </p:cNvSpPr>
            <p:nvPr/>
          </p:nvSpPr>
          <p:spPr bwMode="auto">
            <a:xfrm>
              <a:off x="3778044" y="4878875"/>
              <a:ext cx="137321" cy="137321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rgbClr val="00804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8" name="Oval 5"/>
          <p:cNvSpPr>
            <a:spLocks noChangeArrowheads="1"/>
          </p:cNvSpPr>
          <p:nvPr/>
        </p:nvSpPr>
        <p:spPr bwMode="auto">
          <a:xfrm>
            <a:off x="942588" y="2248749"/>
            <a:ext cx="1202885" cy="1125641"/>
          </a:xfrm>
          <a:prstGeom prst="ellipse">
            <a:avLst/>
          </a:prstGeom>
          <a:gradFill rotWithShape="0">
            <a:gsLst>
              <a:gs pos="0">
                <a:schemeClr val="bg2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1538031" y="2415750"/>
            <a:ext cx="112296" cy="112296"/>
          </a:xfrm>
          <a:prstGeom prst="ellipse">
            <a:avLst/>
          </a:prstGeom>
          <a:gradFill rotWithShape="0">
            <a:gsLst>
              <a:gs pos="0">
                <a:srgbClr val="66FFCC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" name="Oval 15"/>
          <p:cNvSpPr>
            <a:spLocks noChangeArrowheads="1"/>
          </p:cNvSpPr>
          <p:nvPr/>
        </p:nvSpPr>
        <p:spPr bwMode="auto">
          <a:xfrm>
            <a:off x="1204245" y="2917882"/>
            <a:ext cx="355498" cy="355497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CC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1791530" y="2393370"/>
            <a:ext cx="116678" cy="116678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804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45" name="図形グループ 44"/>
          <p:cNvGrpSpPr/>
          <p:nvPr/>
        </p:nvGrpSpPr>
        <p:grpSpPr>
          <a:xfrm>
            <a:off x="2962321" y="1939644"/>
            <a:ext cx="885567" cy="828701"/>
            <a:chOff x="7236892" y="3962551"/>
            <a:chExt cx="1042245" cy="975317"/>
          </a:xfrm>
        </p:grpSpPr>
        <p:sp>
          <p:nvSpPr>
            <p:cNvPr id="35" name="Oval 5"/>
            <p:cNvSpPr>
              <a:spLocks noChangeArrowheads="1"/>
            </p:cNvSpPr>
            <p:nvPr/>
          </p:nvSpPr>
          <p:spPr bwMode="auto">
            <a:xfrm>
              <a:off x="7236892" y="3962551"/>
              <a:ext cx="1042245" cy="975317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" name="Oval 12"/>
            <p:cNvSpPr>
              <a:spLocks noChangeArrowheads="1"/>
            </p:cNvSpPr>
            <p:nvPr/>
          </p:nvSpPr>
          <p:spPr bwMode="auto">
            <a:xfrm>
              <a:off x="7467393" y="4320490"/>
              <a:ext cx="137321" cy="137321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rgbClr val="00804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" name="Oval 13"/>
            <p:cNvSpPr>
              <a:spLocks noChangeArrowheads="1"/>
            </p:cNvSpPr>
            <p:nvPr/>
          </p:nvSpPr>
          <p:spPr bwMode="auto">
            <a:xfrm>
              <a:off x="7715561" y="4159820"/>
              <a:ext cx="132164" cy="132164"/>
            </a:xfrm>
            <a:prstGeom prst="ellipse">
              <a:avLst/>
            </a:prstGeom>
            <a:gradFill rotWithShape="0">
              <a:gsLst>
                <a:gs pos="0">
                  <a:srgbClr val="66FFCC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8" name="Oval 13"/>
            <p:cNvSpPr>
              <a:spLocks noChangeArrowheads="1"/>
            </p:cNvSpPr>
            <p:nvPr/>
          </p:nvSpPr>
          <p:spPr bwMode="auto">
            <a:xfrm>
              <a:off x="7758484" y="4585938"/>
              <a:ext cx="132164" cy="132164"/>
            </a:xfrm>
            <a:prstGeom prst="ellipse">
              <a:avLst/>
            </a:prstGeom>
            <a:gradFill rotWithShape="0">
              <a:gsLst>
                <a:gs pos="0">
                  <a:srgbClr val="66FFCC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44" name="図形グループ 43"/>
          <p:cNvGrpSpPr/>
          <p:nvPr/>
        </p:nvGrpSpPr>
        <p:grpSpPr>
          <a:xfrm>
            <a:off x="2910062" y="2982310"/>
            <a:ext cx="893106" cy="835755"/>
            <a:chOff x="7514763" y="2397768"/>
            <a:chExt cx="1051118" cy="983620"/>
          </a:xfrm>
        </p:grpSpPr>
        <p:sp>
          <p:nvSpPr>
            <p:cNvPr id="39" name="Oval 5"/>
            <p:cNvSpPr>
              <a:spLocks noChangeArrowheads="1"/>
            </p:cNvSpPr>
            <p:nvPr/>
          </p:nvSpPr>
          <p:spPr bwMode="auto">
            <a:xfrm>
              <a:off x="7514763" y="2397768"/>
              <a:ext cx="1051118" cy="98362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" name="Oval 15"/>
            <p:cNvSpPr>
              <a:spLocks noChangeArrowheads="1"/>
            </p:cNvSpPr>
            <p:nvPr/>
          </p:nvSpPr>
          <p:spPr bwMode="auto">
            <a:xfrm>
              <a:off x="7726516" y="2785137"/>
              <a:ext cx="418394" cy="418393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C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8135198" y="2667235"/>
              <a:ext cx="137321" cy="137321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rgbClr val="00804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46" name="右矢印 45"/>
          <p:cNvSpPr/>
          <p:nvPr/>
        </p:nvSpPr>
        <p:spPr>
          <a:xfrm>
            <a:off x="6305154" y="2555947"/>
            <a:ext cx="353472" cy="204662"/>
          </a:xfrm>
          <a:prstGeom prst="rightArrow">
            <a:avLst/>
          </a:prstGeom>
          <a:solidFill>
            <a:srgbClr val="FFFF66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右矢印 46"/>
          <p:cNvSpPr/>
          <p:nvPr/>
        </p:nvSpPr>
        <p:spPr>
          <a:xfrm>
            <a:off x="2440241" y="2795504"/>
            <a:ext cx="353472" cy="204662"/>
          </a:xfrm>
          <a:prstGeom prst="rightArrow">
            <a:avLst/>
          </a:prstGeom>
          <a:solidFill>
            <a:srgbClr val="FFFF66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5814256" y="2087870"/>
            <a:ext cx="345143" cy="141364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円/楕円 54"/>
          <p:cNvSpPr/>
          <p:nvPr/>
        </p:nvSpPr>
        <p:spPr>
          <a:xfrm rot="20486093">
            <a:off x="5260951" y="2135538"/>
            <a:ext cx="565391" cy="363058"/>
          </a:xfrm>
          <a:prstGeom prst="ellipse">
            <a:avLst/>
          </a:prstGeom>
          <a:noFill/>
          <a:ln w="28575" cmpd="sng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7695267" y="1780302"/>
            <a:ext cx="588808" cy="542627"/>
          </a:xfrm>
          <a:prstGeom prst="ellipse">
            <a:avLst/>
          </a:prstGeom>
          <a:noFill/>
          <a:ln w="28575" cmpd="sng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1447368" y="2184818"/>
            <a:ext cx="588808" cy="542627"/>
          </a:xfrm>
          <a:prstGeom prst="ellipse">
            <a:avLst/>
          </a:prstGeom>
          <a:noFill/>
          <a:ln w="28575" cmpd="sng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9" name="直線矢印コネクタ 58"/>
          <p:cNvCxnSpPr/>
          <p:nvPr/>
        </p:nvCxnSpPr>
        <p:spPr>
          <a:xfrm flipV="1">
            <a:off x="8356027" y="1732647"/>
            <a:ext cx="379027" cy="190631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flipV="1">
            <a:off x="1909179" y="1746098"/>
            <a:ext cx="196269" cy="357903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 flipV="1">
            <a:off x="3748357" y="1712335"/>
            <a:ext cx="196269" cy="357903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円/楕円 61"/>
          <p:cNvSpPr/>
          <p:nvPr/>
        </p:nvSpPr>
        <p:spPr>
          <a:xfrm>
            <a:off x="3052160" y="2023185"/>
            <a:ext cx="692716" cy="634989"/>
          </a:xfrm>
          <a:prstGeom prst="ellipse">
            <a:avLst/>
          </a:prstGeom>
          <a:noFill/>
          <a:ln w="28575" cmpd="sng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5" name="直線矢印コネクタ 64"/>
          <p:cNvCxnSpPr/>
          <p:nvPr/>
        </p:nvCxnSpPr>
        <p:spPr>
          <a:xfrm flipH="1">
            <a:off x="6734457" y="3490194"/>
            <a:ext cx="461271" cy="283575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 flipH="1">
            <a:off x="2751983" y="3675129"/>
            <a:ext cx="196269" cy="357903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flipH="1">
            <a:off x="4864807" y="2381823"/>
            <a:ext cx="345143" cy="141364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6095638" y="1146022"/>
            <a:ext cx="1356461" cy="52322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i="1" dirty="0" err="1" smtClean="0">
                <a:latin typeface="Osaka"/>
                <a:ea typeface="Osaka"/>
                <a:cs typeface="Osaka"/>
              </a:rPr>
              <a:t>ρ</a:t>
            </a:r>
            <a:r>
              <a:rPr kumimoji="1" lang="en-US" altLang="ja-JP" sz="2800" dirty="0" smtClean="0">
                <a:latin typeface="Times"/>
                <a:cs typeface="Times"/>
              </a:rPr>
              <a:t>-mode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948047" y="1091294"/>
            <a:ext cx="1373293" cy="52322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i="1" dirty="0" err="1" smtClean="0">
                <a:latin typeface="Osaka"/>
                <a:ea typeface="Osaka"/>
                <a:cs typeface="Osaka"/>
              </a:rPr>
              <a:t>λ</a:t>
            </a:r>
            <a:r>
              <a:rPr kumimoji="1" lang="en-US" altLang="ja-JP" sz="2800" dirty="0" smtClean="0">
                <a:latin typeface="Times"/>
                <a:cs typeface="Times"/>
              </a:rPr>
              <a:t>-mode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40517" y="4369666"/>
            <a:ext cx="7025281" cy="954107"/>
          </a:xfrm>
          <a:prstGeom prst="rect">
            <a:avLst/>
          </a:prstGeom>
          <a:solidFill>
            <a:srgbClr val="CCFFCC"/>
          </a:solidFill>
          <a:ln w="28575" cmpd="sng"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800" dirty="0" err="1">
                <a:latin typeface="Times"/>
                <a:cs typeface="Times"/>
              </a:rPr>
              <a:t>λ</a:t>
            </a:r>
            <a:r>
              <a:rPr lang="en-US" altLang="ja-JP" sz="2800" dirty="0">
                <a:latin typeface="Times"/>
                <a:cs typeface="Times"/>
              </a:rPr>
              <a:t>-mode:  Q* decays by emitting a heavy meson</a:t>
            </a:r>
            <a:r>
              <a:rPr kumimoji="1" lang="en-US" altLang="ja-JP" sz="2800" dirty="0" smtClean="0">
                <a:latin typeface="Times"/>
                <a:cs typeface="Times"/>
              </a:rPr>
              <a:t> </a:t>
            </a:r>
          </a:p>
          <a:p>
            <a:r>
              <a:rPr kumimoji="1" lang="en-US" altLang="ja-JP" sz="2800" dirty="0" err="1" smtClean="0">
                <a:latin typeface="Times"/>
                <a:cs typeface="Times"/>
              </a:rPr>
              <a:t>ρ</a:t>
            </a:r>
            <a:r>
              <a:rPr kumimoji="1" lang="en-US" altLang="ja-JP" sz="2800" dirty="0" smtClean="0">
                <a:latin typeface="Times"/>
                <a:cs typeface="Times"/>
              </a:rPr>
              <a:t>-mode:  (</a:t>
            </a:r>
            <a:r>
              <a:rPr kumimoji="1" lang="en-US" altLang="ja-JP" sz="2800" dirty="0" err="1" smtClean="0">
                <a:latin typeface="Times"/>
                <a:cs typeface="Times"/>
              </a:rPr>
              <a:t>qq</a:t>
            </a:r>
            <a:r>
              <a:rPr kumimoji="1" lang="en-US" altLang="ja-JP" sz="2800" dirty="0" smtClean="0">
                <a:latin typeface="Times"/>
                <a:cs typeface="Times"/>
              </a:rPr>
              <a:t>)* decays by emitting a pion</a:t>
            </a:r>
          </a:p>
        </p:txBody>
      </p:sp>
      <p:cxnSp>
        <p:nvCxnSpPr>
          <p:cNvPr id="53" name="直線矢印コネクタ 52"/>
          <p:cNvCxnSpPr/>
          <p:nvPr/>
        </p:nvCxnSpPr>
        <p:spPr>
          <a:xfrm flipH="1">
            <a:off x="1083370" y="3300336"/>
            <a:ext cx="196269" cy="357903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4"/>
          <p:cNvSpPr/>
          <p:nvPr/>
        </p:nvSpPr>
        <p:spPr>
          <a:xfrm>
            <a:off x="4753986" y="1029532"/>
            <a:ext cx="4109260" cy="3139192"/>
          </a:xfrm>
          <a:prstGeom prst="rect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正方形/長方形 63"/>
          <p:cNvSpPr/>
          <p:nvPr/>
        </p:nvSpPr>
        <p:spPr>
          <a:xfrm>
            <a:off x="263314" y="1014189"/>
            <a:ext cx="4109260" cy="3139192"/>
          </a:xfrm>
          <a:prstGeom prst="rect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687533" y="5502614"/>
            <a:ext cx="5546667" cy="1077218"/>
          </a:xfrm>
          <a:prstGeom prst="rect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3200" i="1" dirty="0" smtClean="0">
                <a:latin typeface="Times"/>
                <a:cs typeface="Times"/>
              </a:rPr>
              <a:t>How </a:t>
            </a:r>
            <a:r>
              <a:rPr lang="en-US" altLang="ja-JP" sz="3200" i="1" dirty="0">
                <a:latin typeface="Times"/>
                <a:cs typeface="Times"/>
              </a:rPr>
              <a:t>they appear in </a:t>
            </a:r>
            <a:r>
              <a:rPr lang="en-US" altLang="ja-JP" sz="3200" i="1" dirty="0" smtClean="0">
                <a:solidFill>
                  <a:srgbClr val="FF0000"/>
                </a:solidFill>
                <a:latin typeface="Times"/>
                <a:cs typeface="Times"/>
              </a:rPr>
              <a:t>excited</a:t>
            </a:r>
            <a:r>
              <a:rPr lang="en-US" altLang="ja-JP" sz="3200" i="1" dirty="0" smtClean="0">
                <a:latin typeface="Times"/>
                <a:cs typeface="Times"/>
              </a:rPr>
              <a:t> </a:t>
            </a:r>
            <a:r>
              <a:rPr lang="en-US" altLang="ja-JP" sz="3200" i="1" dirty="0" err="1" smtClean="0">
                <a:solidFill>
                  <a:srgbClr val="FF0000"/>
                </a:solidFill>
                <a:latin typeface="Times"/>
                <a:cs typeface="Times"/>
              </a:rPr>
              <a:t>B</a:t>
            </a:r>
            <a:r>
              <a:rPr lang="en-US" altLang="ja-JP" sz="3200" i="1" baseline="-25000" dirty="0" err="1" smtClean="0">
                <a:solidFill>
                  <a:srgbClr val="FF0000"/>
                </a:solidFill>
                <a:latin typeface="Times"/>
                <a:cs typeface="Times"/>
              </a:rPr>
              <a:t>c</a:t>
            </a:r>
            <a:r>
              <a:rPr lang="en-US" altLang="ja-JP" sz="3200" i="1" dirty="0" err="1" smtClean="0">
                <a:solidFill>
                  <a:srgbClr val="FF0000"/>
                </a:solidFill>
                <a:latin typeface="Times"/>
                <a:cs typeface="Times"/>
              </a:rPr>
              <a:t>'s</a:t>
            </a:r>
            <a:r>
              <a:rPr lang="en-US" altLang="ja-JP" sz="3200" i="1" dirty="0" smtClean="0">
                <a:solidFill>
                  <a:srgbClr val="FF0000"/>
                </a:solidFill>
                <a:latin typeface="Times"/>
                <a:cs typeface="Times"/>
              </a:rPr>
              <a:t>  </a:t>
            </a:r>
          </a:p>
          <a:p>
            <a:r>
              <a:rPr lang="en-US" altLang="ja-JP" sz="3200" dirty="0" smtClean="0">
                <a:solidFill>
                  <a:srgbClr val="FF0000"/>
                </a:solidFill>
                <a:latin typeface="Times"/>
                <a:cs typeface="Times"/>
                <a:sym typeface="Wingdings"/>
              </a:rPr>
              <a:t></a:t>
            </a:r>
            <a:r>
              <a:rPr lang="en-US" altLang="ja-JP" sz="3200" i="1" dirty="0" smtClean="0">
                <a:solidFill>
                  <a:srgbClr val="FF0000"/>
                </a:solidFill>
                <a:latin typeface="Times"/>
                <a:cs typeface="Times"/>
                <a:sym typeface="Wingdings"/>
              </a:rPr>
              <a:t> </a:t>
            </a:r>
            <a:r>
              <a:rPr lang="en-US" altLang="ja-JP" sz="3200" i="1" dirty="0" smtClean="0">
                <a:solidFill>
                  <a:srgbClr val="FF0000"/>
                </a:solidFill>
                <a:latin typeface="Times"/>
                <a:cs typeface="Times"/>
              </a:rPr>
              <a:t>Mixing of the modes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5336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  <a:effectLst/>
      </a:spPr>
      <a:bodyPr rtlCol="0" anchor="ctr"/>
      <a:lstStyle>
        <a:defPPr algn="ctr">
          <a:defRPr kumimoji="1"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 w="28575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800" dirty="0" smtClean="0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9658</TotalTime>
  <Words>1770</Words>
  <Application>Microsoft Macintosh PowerPoint</Application>
  <PresentationFormat>画面に合わせる (4:3)</PresentationFormat>
  <Paragraphs>443</Paragraphs>
  <Slides>35</Slides>
  <Notes>3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35</vt:i4>
      </vt:variant>
    </vt:vector>
  </HeadingPairs>
  <TitlesOfParts>
    <vt:vector size="38" baseType="lpstr">
      <vt:lpstr>ホワイト</vt:lpstr>
      <vt:lpstr>数式</vt:lpstr>
      <vt:lpstr>MathType 6.0 Equation</vt:lpstr>
      <vt:lpstr>Productions of charmed baryons </vt:lpstr>
      <vt:lpstr>PowerPoint プレゼンテーション</vt:lpstr>
      <vt:lpstr>PowerPoint プレゼンテーション</vt:lpstr>
      <vt:lpstr>What do we expect for heavy quarks?</vt:lpstr>
      <vt:lpstr>2.  Structure  How λ, ρ modes appear in the spectrum</vt:lpstr>
      <vt:lpstr>2.  Structure  How λ, ρ modes appear in the spectrum</vt:lpstr>
      <vt:lpstr>2.  Structure  How λ, ρ modes appear in the spectrum</vt:lpstr>
      <vt:lpstr>As a consequence -- Decays</vt:lpstr>
      <vt:lpstr>As a consequence -- Decays</vt:lpstr>
      <vt:lpstr>qqQ systems</vt:lpstr>
      <vt:lpstr>Excitation spectrum</vt:lpstr>
      <vt:lpstr>Excitation spectrum</vt:lpstr>
      <vt:lpstr>To understand better -- Wave functions</vt:lpstr>
      <vt:lpstr>To understand better -- Wave functions</vt:lpstr>
      <vt:lpstr>To understand better -- Wave functions</vt:lpstr>
      <vt:lpstr>To understand better -- Wave functions</vt:lpstr>
      <vt:lpstr>To understand better -- Wave functions</vt:lpstr>
      <vt:lpstr>Wave function</vt:lpstr>
      <vt:lpstr>Wave function</vt:lpstr>
      <vt:lpstr>3. Charmed baryon productions</vt:lpstr>
      <vt:lpstr>PowerPoint プレゼンテーション</vt:lpstr>
      <vt:lpstr>PowerPoint プレゼンテーション</vt:lpstr>
      <vt:lpstr>Absolute values</vt:lpstr>
      <vt:lpstr>PowerPoint プレゼンテーション</vt:lpstr>
      <vt:lpstr>Single-step qd Qd reaction</vt:lpstr>
      <vt:lpstr>Dynamical part ~ radial integral</vt:lpstr>
      <vt:lpstr>Results</vt:lpstr>
      <vt:lpstr>Results</vt:lpstr>
      <vt:lpstr>PowerPoint プレゼンテーション</vt:lpstr>
      <vt:lpstr>Summary</vt:lpstr>
      <vt:lpstr>Interesting systematics</vt:lpstr>
      <vt:lpstr>PowerPoint プレゼンテーション</vt:lpstr>
      <vt:lpstr>Excitation spectrum</vt:lpstr>
      <vt:lpstr>Wave functions</vt:lpstr>
      <vt:lpstr>Wave function</vt:lpstr>
    </vt:vector>
  </TitlesOfParts>
  <Company>大阪大学核物理研究センター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Charmed baryons at J-PARC</dc:title>
  <dc:creator>保坂 淳</dc:creator>
  <cp:lastModifiedBy>保坂 淳</cp:lastModifiedBy>
  <cp:revision>551</cp:revision>
  <cp:lastPrinted>2012-09-25T06:39:49Z</cp:lastPrinted>
  <dcterms:created xsi:type="dcterms:W3CDTF">2012-04-11T14:50:54Z</dcterms:created>
  <dcterms:modified xsi:type="dcterms:W3CDTF">2014-08-07T00:07:38Z</dcterms:modified>
</cp:coreProperties>
</file>