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2" r:id="rId13"/>
    <p:sldId id="274" r:id="rId14"/>
    <p:sldId id="275" r:id="rId15"/>
    <p:sldId id="277" r:id="rId16"/>
    <p:sldId id="273" r:id="rId17"/>
    <p:sldId id="279" r:id="rId18"/>
    <p:sldId id="280" r:id="rId19"/>
    <p:sldId id="286" r:id="rId20"/>
    <p:sldId id="287" r:id="rId21"/>
    <p:sldId id="265" r:id="rId22"/>
    <p:sldId id="289" r:id="rId23"/>
    <p:sldId id="290" r:id="rId24"/>
    <p:sldId id="294" r:id="rId25"/>
    <p:sldId id="292" r:id="rId26"/>
    <p:sldId id="267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953294"/>
            <a:ext cx="7772400" cy="2043658"/>
          </a:xfrm>
        </p:spPr>
        <p:txBody>
          <a:bodyPr/>
          <a:lstStyle/>
          <a:p>
            <a:r>
              <a:rPr kumimoji="1" lang="en-US" altLang="ja-JP" dirty="0" smtClean="0"/>
              <a:t>Polarization studies 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charmed baryons 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99592" y="3212976"/>
            <a:ext cx="7272808" cy="3528392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Kiyoshi Tanida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Seoul National University</a:t>
            </a: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/>
              <a:t>@Mini workshop on “Structure and productions of charmed baryons II”</a:t>
            </a:r>
          </a:p>
          <a:p>
            <a:r>
              <a:rPr lang="en-US" altLang="ja-JP" dirty="0" smtClean="0"/>
              <a:t>August</a:t>
            </a:r>
            <a:r>
              <a:rPr lang="en-US" altLang="ja-JP" dirty="0" smtClean="0"/>
              <a:t> </a:t>
            </a:r>
            <a:r>
              <a:rPr lang="en-US" altLang="ja-JP" dirty="0" smtClean="0"/>
              <a:t>7</a:t>
            </a:r>
            <a:r>
              <a:rPr lang="en-US" altLang="ja-JP" dirty="0" smtClean="0"/>
              <a:t>-9, </a:t>
            </a:r>
            <a:r>
              <a:rPr lang="en-US" altLang="ja-JP" dirty="0"/>
              <a:t>2014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6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Comparison with model calculation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76064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To what extent can we </a:t>
            </a:r>
            <a:br>
              <a:rPr lang="en-US" altLang="ja-JP" sz="2800" dirty="0" smtClean="0"/>
            </a:br>
            <a:r>
              <a:rPr lang="en-US" altLang="ja-JP" sz="2800" dirty="0" smtClean="0"/>
              <a:t>distinguish models?</a:t>
            </a:r>
          </a:p>
          <a:p>
            <a:pPr lvl="1"/>
            <a:r>
              <a:rPr lang="en-US" altLang="ja-JP" sz="2400" dirty="0" smtClean="0"/>
              <a:t>In QM, </a:t>
            </a:r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400" baseline="-25000" dirty="0" err="1" smtClean="0"/>
              <a:t>c</a:t>
            </a:r>
            <a:r>
              <a:rPr lang="en-US" altLang="ja-JP" sz="2400" dirty="0" smtClean="0"/>
              <a:t>=P</a:t>
            </a:r>
            <a:r>
              <a:rPr lang="en-US" altLang="ja-JP" sz="2400" baseline="-25000" dirty="0" smtClean="0"/>
              <a:t>c</a:t>
            </a:r>
            <a:r>
              <a:rPr lang="en-US" altLang="ja-JP" sz="2400" dirty="0" smtClean="0"/>
              <a:t>~0.4</a:t>
            </a:r>
          </a:p>
          <a:p>
            <a:pPr lvl="1"/>
            <a:r>
              <a:rPr lang="en-US" altLang="ja-JP" sz="2400" dirty="0" smtClean="0">
                <a:latin typeface="Symbol" panose="05050102010706020507" pitchFamily="18" charset="2"/>
              </a:rPr>
              <a:t>d</a:t>
            </a:r>
            <a:r>
              <a:rPr lang="en-US" altLang="ja-JP" sz="2400" dirty="0" smtClean="0"/>
              <a:t>P</a:t>
            </a:r>
            <a:r>
              <a:rPr lang="en-US" altLang="ja-JP" sz="240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2400" baseline="-25000" dirty="0" smtClean="0"/>
              <a:t>c</a:t>
            </a:r>
            <a:r>
              <a:rPr lang="en-US" altLang="ja-JP" sz="2400" dirty="0" smtClean="0"/>
              <a:t>~0.02 gives </a:t>
            </a:r>
            <a:r>
              <a:rPr lang="en-US" altLang="ja-JP" sz="2400" dirty="0" smtClean="0">
                <a:latin typeface="Symbol" panose="05050102010706020507" pitchFamily="18" charset="2"/>
              </a:rPr>
              <a:t>dD</a:t>
            </a:r>
            <a:r>
              <a:rPr lang="en-US" altLang="ja-JP" sz="2400" dirty="0" smtClean="0"/>
              <a:t>C~0.05</a:t>
            </a:r>
          </a:p>
          <a:p>
            <a:pPr lvl="1"/>
            <a:r>
              <a:rPr lang="en-US" altLang="ja-JP" sz="2400" dirty="0" smtClean="0"/>
              <a:t>Easy to distinguish </a:t>
            </a:r>
            <a:r>
              <a:rPr lang="en-US" altLang="ja-JP" sz="2400" dirty="0">
                <a:latin typeface="Symbol" panose="05050102010706020507" pitchFamily="18" charset="2"/>
              </a:rPr>
              <a:t>D</a:t>
            </a:r>
            <a:r>
              <a:rPr lang="en-US" altLang="ja-JP" sz="2400" dirty="0"/>
              <a:t>C</a:t>
            </a:r>
            <a:r>
              <a:rPr lang="en-US" altLang="ja-JP" sz="2400" dirty="0" smtClean="0"/>
              <a:t>~1 </a:t>
            </a:r>
            <a:br>
              <a:rPr lang="en-US" altLang="ja-JP" sz="2400" dirty="0" smtClean="0"/>
            </a:br>
            <a:r>
              <a:rPr lang="en-US" altLang="ja-JP" sz="2400" dirty="0" smtClean="0"/>
              <a:t>and</a:t>
            </a:r>
            <a:r>
              <a:rPr lang="en-US" altLang="ja-JP" sz="2400" dirty="0"/>
              <a:t> </a:t>
            </a:r>
            <a:r>
              <a:rPr lang="en-US" altLang="ja-JP" sz="2400" dirty="0" smtClean="0">
                <a:latin typeface="Symbol" panose="05050102010706020507" pitchFamily="18" charset="2"/>
              </a:rPr>
              <a:t>D</a:t>
            </a:r>
            <a:r>
              <a:rPr lang="en-US" altLang="ja-JP" sz="2400" dirty="0" smtClean="0"/>
              <a:t>C~0.6</a:t>
            </a:r>
          </a:p>
          <a:p>
            <a:r>
              <a:rPr lang="en-US" altLang="ja-JP" sz="2800" dirty="0" smtClean="0"/>
              <a:t>Theoretically, heavy quark symmetry supports QM</a:t>
            </a:r>
          </a:p>
          <a:p>
            <a:r>
              <a:rPr lang="en-US" altLang="ja-JP" sz="2800" dirty="0" smtClean="0"/>
              <a:t>Note: contributions from higher resonances, such as </a:t>
            </a:r>
            <a:r>
              <a:rPr lang="en-US" altLang="ja-JP" sz="2800" dirty="0" err="1" smtClean="0">
                <a:latin typeface="Symbol" panose="05050102010706020507" pitchFamily="18" charset="2"/>
              </a:rPr>
              <a:t>S</a:t>
            </a:r>
            <a:r>
              <a:rPr lang="en-US" altLang="ja-JP" sz="2800" baseline="-25000" dirty="0" err="1" smtClean="0"/>
              <a:t>c</a:t>
            </a:r>
            <a:r>
              <a:rPr lang="en-US" altLang="ja-JP" sz="2800" dirty="0" smtClean="0"/>
              <a:t>, should be taken into account.</a:t>
            </a:r>
          </a:p>
          <a:p>
            <a:pPr lvl="1"/>
            <a:r>
              <a:rPr lang="en-US" altLang="ja-JP" sz="2400" dirty="0" smtClean="0"/>
              <a:t>Such contributions (on yields) are measurable [e.g.,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presentation </a:t>
            </a:r>
            <a:r>
              <a:rPr lang="en-US" altLang="ja-JP" sz="2400" dirty="0"/>
              <a:t>by M. </a:t>
            </a:r>
            <a:r>
              <a:rPr lang="en-US" altLang="ja-JP" sz="2400" dirty="0" err="1"/>
              <a:t>Sumihara</a:t>
            </a:r>
            <a:r>
              <a:rPr lang="en-US" altLang="ja-JP" sz="2400" dirty="0"/>
              <a:t> in Hadron2013</a:t>
            </a:r>
            <a:r>
              <a:rPr lang="en-US" altLang="ja-JP" sz="2400" dirty="0" smtClean="0"/>
              <a:t>]</a:t>
            </a:r>
          </a:p>
          <a:p>
            <a:pPr lvl="1"/>
            <a:r>
              <a:rPr lang="en-US" altLang="ja-JP" sz="2400" dirty="0" smtClean="0"/>
              <a:t>Polarizations of such excited baryons should be modeled, too.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2050"/>
            <a:ext cx="42957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43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For other baryons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2008" y="1052736"/>
                <a:ext cx="9036496" cy="568863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800" dirty="0" smtClean="0"/>
                  <a:t>Polarization can be measured for excited baryons</a:t>
                </a:r>
              </a:p>
              <a:p>
                <a:pPr lvl="1"/>
                <a:r>
                  <a:rPr lang="en-US" altLang="ja-JP" sz="2400" dirty="0"/>
                  <a:t>C</a:t>
                </a:r>
                <a:r>
                  <a:rPr kumimoji="1" lang="en-US" altLang="ja-JP" sz="2400" dirty="0" smtClean="0"/>
                  <a:t>an be used to study baryon structure</a:t>
                </a:r>
              </a:p>
              <a:p>
                <a:r>
                  <a:rPr lang="en-US" altLang="ja-JP" sz="2800" dirty="0" smtClean="0"/>
                  <a:t>For example, </a:t>
                </a:r>
                <a:r>
                  <a:rPr lang="en-US" altLang="ja-JP" sz="2800" dirty="0" err="1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sz="2800" baseline="-25000" dirty="0" err="1" smtClean="0"/>
                  <a:t>c</a:t>
                </a:r>
                <a:r>
                  <a:rPr lang="en-US" altLang="ja-JP" sz="2800" dirty="0" smtClean="0"/>
                  <a:t>(2593) may be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sz="2400" dirty="0"/>
                  <a:t>A</a:t>
                </a:r>
                <a:r>
                  <a:rPr lang="en-US" altLang="ja-JP" sz="2400" dirty="0" smtClean="0"/>
                  <a:t> </a:t>
                </a:r>
                <a:r>
                  <a:rPr lang="en-US" altLang="ja-JP" sz="2400" dirty="0" smtClean="0"/>
                  <a:t>three quark state with spin-0 </a:t>
                </a:r>
                <a:r>
                  <a:rPr lang="en-US" altLang="ja-JP" sz="2400" dirty="0" err="1" smtClean="0"/>
                  <a:t>diquark</a:t>
                </a:r>
                <a:r>
                  <a:rPr lang="en-US" altLang="ja-JP" sz="2400" dirty="0" smtClean="0"/>
                  <a:t> + c with relative L=1</a:t>
                </a:r>
                <a:br>
                  <a:rPr lang="en-US" altLang="ja-JP" sz="2400" dirty="0" smtClean="0"/>
                </a:br>
                <a:r>
                  <a:rPr lang="en-US" altLang="ja-JP" sz="2400" dirty="0" smtClean="0"/>
                  <a:t>(QM + Heavy quark symmetry)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sz="2400" dirty="0"/>
                  <a:t>A</a:t>
                </a:r>
                <a:r>
                  <a:rPr kumimoji="1" lang="en-US" altLang="ja-JP" sz="2400" dirty="0" smtClean="0"/>
                  <a:t> </a:t>
                </a:r>
                <a:r>
                  <a:rPr kumimoji="1" lang="en-US" altLang="ja-JP" sz="2400" dirty="0" smtClean="0"/>
                  <a:t>bound state of DN (</a:t>
                </a:r>
                <a:r>
                  <a:rPr kumimoji="1" lang="en-US" altLang="ja-JP" sz="2400" dirty="0" err="1" smtClean="0"/>
                  <a:t>Hyodo</a:t>
                </a:r>
                <a:r>
                  <a:rPr kumimoji="1" lang="en-US" altLang="ja-JP" sz="2400" dirty="0" smtClean="0"/>
                  <a:t> et al.)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sz="2400" dirty="0" smtClean="0"/>
                  <a:t>...</a:t>
                </a:r>
                <a:endParaRPr kumimoji="1" lang="en-US" altLang="ja-JP" sz="2400" dirty="0" smtClean="0"/>
              </a:p>
              <a:p>
                <a:pPr lvl="1"/>
                <a:r>
                  <a:rPr lang="en-US" altLang="ja-JP" sz="2400" dirty="0" smtClean="0"/>
                  <a:t>If 1. is the case,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dirty="0" smtClean="0">
                        <a:latin typeface="Cambria Math"/>
                        <a:sym typeface="Wingdings" panose="05000000000000000000" pitchFamily="2" charset="2"/>
                      </a:rPr>
                      <m:t>P</m:t>
                    </m:r>
                    <m:r>
                      <a:rPr lang="en-US" altLang="ja-JP" sz="2400" b="0" i="0" dirty="0" smtClean="0">
                        <a:latin typeface="Cambria Math"/>
                        <a:sym typeface="Wingdings" panose="05000000000000000000" pitchFamily="2" charset="2"/>
                      </a:rPr>
                      <m:t>=−</m:t>
                    </m:r>
                    <m:f>
                      <m:fPr>
                        <m:ctrlPr>
                          <a:rPr lang="en-US" altLang="ja-JP" sz="24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ja-JP" sz="2400" i="1" dirty="0">
                            <a:latin typeface="Cambria Math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ja-JP" sz="2400" i="1" dirty="0">
                            <a:latin typeface="Cambria Math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altLang="ja-JP" sz="2400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b>
                        <m:r>
                          <a:rPr lang="en-US" altLang="ja-JP" sz="2400" i="1" dirty="0">
                            <a:latin typeface="Cambria Math"/>
                            <a:sym typeface="Wingdings" panose="05000000000000000000" pitchFamily="2" charset="2"/>
                          </a:rPr>
                          <m:t>𝑐</m:t>
                        </m:r>
                      </m:sub>
                    </m:sSub>
                  </m:oMath>
                </a14:m>
                <a:endParaRPr kumimoji="1" lang="en-US" altLang="ja-JP" sz="2400" dirty="0" smtClean="0"/>
              </a:p>
              <a:p>
                <a:pPr lvl="1"/>
                <a:r>
                  <a:rPr lang="en-US" altLang="ja-JP" sz="2400" dirty="0" smtClean="0"/>
                  <a:t>If 2.,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latin typeface="Cambria Math"/>
                        <a:sym typeface="Wingdings" panose="05000000000000000000" pitchFamily="2" charset="2"/>
                      </a:rPr>
                      <m:t>P</m:t>
                    </m:r>
                    <m:r>
                      <a:rPr lang="en-US" altLang="ja-JP" sz="2400" dirty="0">
                        <a:latin typeface="Cambria Math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kumimoji="1" lang="en-US" altLang="ja-JP" sz="2400" dirty="0" smtClean="0"/>
                  <a:t>, If D*N bound state mixes,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dirty="0">
                        <a:latin typeface="Cambria Math"/>
                        <a:sym typeface="Wingdings" panose="05000000000000000000" pitchFamily="2" charset="2"/>
                      </a:rPr>
                      <m:t>P</m:t>
                    </m:r>
                    <m:r>
                      <a:rPr lang="en-US" altLang="ja-JP" sz="2400" b="0" i="0" dirty="0" smtClean="0">
                        <a:latin typeface="Cambria Math"/>
                        <a:sym typeface="Wingdings" panose="05000000000000000000" pitchFamily="2" charset="2"/>
                      </a:rPr>
                      <m:t>&gt;</m:t>
                    </m:r>
                    <m:r>
                      <a:rPr lang="en-US" altLang="ja-JP" sz="2400" dirty="0">
                        <a:latin typeface="Cambria Math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kumimoji="1" lang="en-US" altLang="ja-JP" sz="2400" dirty="0" smtClean="0"/>
                  <a:t> expected.</a:t>
                </a:r>
                <a:endParaRPr kumimoji="1" lang="en-US" altLang="ja-JP" sz="2400" dirty="0" smtClean="0"/>
              </a:p>
              <a:p>
                <a:r>
                  <a:rPr lang="en-US" altLang="ja-JP" sz="2800" dirty="0" smtClean="0"/>
                  <a:t>Would be a powerful tool to identify exotic baryons</a:t>
                </a:r>
                <a:endParaRPr kumimoji="1" lang="ja-JP" altLang="en-US" sz="28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8" y="1052736"/>
                <a:ext cx="9036496" cy="5688632"/>
              </a:xfrm>
              <a:blipFill rotWithShape="1">
                <a:blip r:embed="rId2"/>
                <a:stretch>
                  <a:fillRect l="-1215" t="-9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55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2. </a:t>
            </a:r>
            <a:r>
              <a:rPr kumimoji="1" lang="en-US" altLang="ja-JP" dirty="0" smtClean="0"/>
              <a:t> Determination of parity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964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Why is it difficult?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88632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Let’s </a:t>
            </a:r>
            <a:r>
              <a:rPr lang="en-US" altLang="ja-JP" sz="2800" dirty="0" smtClean="0"/>
              <a:t>take an example: </a:t>
            </a:r>
            <a:r>
              <a:rPr lang="en-US" altLang="ja-JP" sz="2800" dirty="0"/>
              <a:t>3/2 </a:t>
            </a:r>
            <a:r>
              <a:rPr lang="en-US" altLang="ja-JP" sz="2800" dirty="0">
                <a:sym typeface="Wingdings" panose="05000000000000000000" pitchFamily="2" charset="2"/>
              </a:rPr>
              <a:t> 1/2 + </a:t>
            </a:r>
            <a:r>
              <a:rPr lang="en-US" altLang="ja-JP" sz="2800" dirty="0" smtClean="0">
                <a:sym typeface="Wingdings" panose="05000000000000000000" pitchFamily="2" charset="2"/>
              </a:rPr>
              <a:t>0</a:t>
            </a:r>
            <a:endParaRPr kumimoji="1" lang="en-US" altLang="ja-JP" sz="2800" dirty="0" smtClean="0"/>
          </a:p>
          <a:p>
            <a:pPr lvl="1"/>
            <a:r>
              <a:rPr lang="en-US" altLang="ja-JP" sz="2400" dirty="0" smtClean="0"/>
              <a:t>Decay angle is the same for P and D wave</a:t>
            </a:r>
            <a:br>
              <a:rPr lang="en-US" altLang="ja-JP" sz="2400" dirty="0" smtClean="0"/>
            </a:br>
            <a:r>
              <a:rPr lang="en-US" altLang="ja-JP" sz="2400" dirty="0" smtClean="0">
                <a:sym typeface="Wingdings" panose="05000000000000000000" pitchFamily="2" charset="2"/>
              </a:rPr>
              <a:t> Cannot be determined from decay angle alone.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Note: for parity conserving decay, only one of them has finite amplitude</a:t>
            </a:r>
          </a:p>
          <a:p>
            <a:pPr marL="457200" lvl="1" indent="0">
              <a:buNone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204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Example </a:t>
            </a:r>
            <a:r>
              <a:rPr kumimoji="1" lang="en-US" altLang="ja-JP" dirty="0" smtClean="0">
                <a:solidFill>
                  <a:srgbClr val="00B050"/>
                </a:solidFill>
              </a:rPr>
              <a:t>angular distribution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36712"/>
                <a:ext cx="8928992" cy="5904656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800" dirty="0" smtClean="0"/>
                  <a:t>3/2 </a:t>
                </a:r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 1/2 + 0</a:t>
                </a:r>
              </a:p>
              <a:p>
                <a:pPr lvl="1"/>
                <a:r>
                  <a:rPr lang="en-US" altLang="ja-JP" sz="2400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=1 (P-wave)</a:t>
                </a:r>
                <a:br>
                  <a:rPr lang="en-US" altLang="ja-JP" sz="2400" dirty="0" smtClean="0">
                    <a:sym typeface="Wingdings" panose="05000000000000000000" pitchFamily="2" charset="2"/>
                  </a:rPr>
                </a:br>
                <a:r>
                  <a:rPr lang="en-US" altLang="ja-JP" sz="2400" dirty="0" err="1" smtClean="0">
                    <a:sym typeface="Wingdings" panose="05000000000000000000" pitchFamily="2" charset="2"/>
                  </a:rPr>
                  <a:t>J</a:t>
                </a:r>
                <a:r>
                  <a:rPr lang="en-US" altLang="ja-JP" sz="2400" baseline="-25000" dirty="0" err="1" smtClean="0">
                    <a:sym typeface="Wingdings" panose="05000000000000000000" pitchFamily="2" charset="2"/>
                  </a:rPr>
                  <a:t>z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=3/2  </a:t>
                </a:r>
                <a:r>
                  <a:rPr lang="en-US" altLang="ja-JP" sz="2400" dirty="0" err="1" smtClean="0">
                    <a:sym typeface="Wingdings" panose="05000000000000000000" pitchFamily="2" charset="2"/>
                  </a:rPr>
                  <a:t>J</a:t>
                </a:r>
                <a:r>
                  <a:rPr lang="en-US" altLang="ja-JP" sz="2400" baseline="-25000" dirty="0" err="1" smtClean="0">
                    <a:sym typeface="Wingdings" panose="05000000000000000000" pitchFamily="2" charset="2"/>
                  </a:rPr>
                  <a:t>z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’=1/2:  m=</a:t>
                </a:r>
                <a:r>
                  <a:rPr lang="en-US" altLang="ja-JP" sz="24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D</a:t>
                </a:r>
                <a:r>
                  <a:rPr lang="en-US" altLang="ja-JP" sz="2400" dirty="0" err="1" smtClean="0">
                    <a:sym typeface="Wingdings" panose="05000000000000000000" pitchFamily="2" charset="2"/>
                  </a:rPr>
                  <a:t>J</a:t>
                </a:r>
                <a:r>
                  <a:rPr lang="en-US" altLang="ja-JP" sz="2400" baseline="-25000" dirty="0" err="1" smtClean="0">
                    <a:sym typeface="Wingdings" panose="05000000000000000000" pitchFamily="2" charset="2"/>
                  </a:rPr>
                  <a:t>z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=1</a:t>
                </a:r>
                <a:br>
                  <a:rPr lang="en-US" altLang="ja-JP" sz="2400" dirty="0" smtClean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  <a:sym typeface="Wingdings" panose="05000000000000000000" pitchFamily="2" charset="2"/>
                      </a:rPr>
                      <m:t>𝑊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ja-JP" altLang="en-US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𝜃</m:t>
                        </m:r>
                        <m:r>
                          <a:rPr lang="en-US" altLang="ja-JP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ja-JP" altLang="en-US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𝜑</m:t>
                        </m:r>
                      </m:e>
                    </m:d>
                    <m:r>
                      <a:rPr lang="en-US" altLang="ja-JP" sz="2400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11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func>
                      <m:funcPr>
                        <m:ctrlPr>
                          <a:rPr lang="en-US" altLang="ja-JP" sz="240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sz="240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400" i="0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sin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ja-JP" altLang="en-US" sz="240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2400" dirty="0" smtClean="0">
                    <a:ea typeface="Cambria Math"/>
                    <a:sym typeface="Wingdings" panose="05000000000000000000" pitchFamily="2" charset="2"/>
                  </a:rPr>
                  <a:t/>
                </a:r>
                <a:br>
                  <a:rPr lang="en-US" altLang="ja-JP" sz="2400" dirty="0" smtClean="0">
                    <a:ea typeface="Cambria Math"/>
                    <a:sym typeface="Wingdings" panose="05000000000000000000" pitchFamily="2" charset="2"/>
                  </a:rPr>
                </a:br>
                <a:r>
                  <a:rPr lang="en-US" altLang="ja-JP" sz="2400" dirty="0" err="1" smtClean="0">
                    <a:sym typeface="Wingdings" panose="05000000000000000000" pitchFamily="2" charset="2"/>
                  </a:rPr>
                  <a:t>J</a:t>
                </a:r>
                <a:r>
                  <a:rPr lang="en-US" altLang="ja-JP" sz="2400" baseline="-25000" dirty="0" err="1" smtClean="0">
                    <a:sym typeface="Wingdings" panose="05000000000000000000" pitchFamily="2" charset="2"/>
                  </a:rPr>
                  <a:t>z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=1/2 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 </a:t>
                </a:r>
                <a:r>
                  <a:rPr lang="en-US" altLang="ja-JP" sz="2400" dirty="0" err="1">
                    <a:sym typeface="Wingdings" panose="05000000000000000000" pitchFamily="2" charset="2"/>
                  </a:rPr>
                  <a:t>J</a:t>
                </a:r>
                <a:r>
                  <a:rPr lang="en-US" altLang="ja-JP" sz="2400" baseline="-25000" dirty="0" err="1">
                    <a:sym typeface="Wingdings" panose="05000000000000000000" pitchFamily="2" charset="2"/>
                  </a:rPr>
                  <a:t>z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’=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1/2, -1/2: m=</a:t>
                </a:r>
                <a:r>
                  <a:rPr lang="en-US" altLang="ja-JP" sz="24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D</a:t>
                </a:r>
                <a:r>
                  <a:rPr lang="en-US" altLang="ja-JP" sz="2400" dirty="0" err="1" smtClean="0">
                    <a:sym typeface="Wingdings" panose="05000000000000000000" pitchFamily="2" charset="2"/>
                  </a:rPr>
                  <a:t>J</a:t>
                </a:r>
                <a:r>
                  <a:rPr lang="en-US" altLang="ja-JP" sz="2400" baseline="-25000" dirty="0" err="1" smtClean="0">
                    <a:sym typeface="Wingdings" panose="05000000000000000000" pitchFamily="2" charset="2"/>
                  </a:rPr>
                  <a:t>z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=0,1 (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weighted 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by 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CG 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coefficient)</a:t>
                </a:r>
                <a:r>
                  <a:rPr lang="en-US" altLang="ja-JP" sz="2400" dirty="0" smtClean="0">
                    <a:ea typeface="Cambria Math"/>
                    <a:sym typeface="Wingdings" panose="05000000000000000000" pitchFamily="2" charset="2"/>
                  </a:rPr>
                  <a:t/>
                </a:r>
                <a:br>
                  <a:rPr lang="en-US" altLang="ja-JP" sz="2400" dirty="0" smtClean="0">
                    <a:ea typeface="Cambria Math"/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sym typeface="Wingdings" panose="05000000000000000000" pitchFamily="2" charset="2"/>
                      </a:rPr>
                      <m:t>𝑊</m:t>
                    </m:r>
                    <m:d>
                      <m:dPr>
                        <m:ctrlPr>
                          <a:rPr lang="en-US" altLang="ja-JP" sz="2400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ja-JP" altLang="en-US" sz="2400" i="1">
                            <a:latin typeface="Cambria Math"/>
                            <a:sym typeface="Wingdings" panose="05000000000000000000" pitchFamily="2" charset="2"/>
                          </a:rPr>
                          <m:t>𝜃</m:t>
                        </m:r>
                        <m:r>
                          <a:rPr lang="en-US" altLang="ja-JP" sz="2400" i="1">
                            <a:latin typeface="Cambria Math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ja-JP" altLang="en-US" sz="2400" i="1">
                            <a:latin typeface="Cambria Math"/>
                            <a:sym typeface="Wingdings" panose="05000000000000000000" pitchFamily="2" charset="2"/>
                          </a:rPr>
                          <m:t>𝜑</m:t>
                        </m:r>
                      </m:e>
                    </m:d>
                    <m:r>
                      <a:rPr lang="en-US" altLang="ja-JP" sz="2400" i="1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f>
                      <m:fPr>
                        <m:ctrlPr>
                          <a:rPr lang="en-US" altLang="ja-JP" sz="240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  <m:r>
                                  <a:rPr lang="en-US" altLang="ja-JP" sz="2400" b="0" i="1" smtClean="0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11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func>
                      <m:funcPr>
                        <m:ctrlPr>
                          <a:rPr lang="en-US" altLang="ja-JP" sz="240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a:rPr lang="en-US" altLang="ja-JP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3</m:t>
                        </m:r>
                        <m:sSup>
                          <m:sSupPr>
                            <m:ctrlPr>
                              <a:rPr lang="en-US" altLang="ja-JP" sz="240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400" i="0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ja-JP" altLang="en-US" sz="240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𝜃</m:t>
                        </m:r>
                      </m:e>
                    </m:func>
                    <m:r>
                      <a:rPr lang="en-US" altLang="ja-JP" sz="2400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+1</m:t>
                    </m:r>
                  </m:oMath>
                </a14:m>
                <a:endParaRPr lang="en-US" altLang="ja-JP" sz="240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ja-JP" sz="2400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=2 (D-wave)</a:t>
                </a:r>
                <a:br>
                  <a:rPr lang="en-US" altLang="ja-JP" sz="2400" dirty="0" smtClean="0">
                    <a:sym typeface="Wingdings" panose="05000000000000000000" pitchFamily="2" charset="2"/>
                  </a:rPr>
                </a:br>
                <a:r>
                  <a:rPr lang="en-US" altLang="ja-JP" sz="2400" dirty="0" err="1">
                    <a:sym typeface="Wingdings" panose="05000000000000000000" pitchFamily="2" charset="2"/>
                  </a:rPr>
                  <a:t>J</a:t>
                </a:r>
                <a:r>
                  <a:rPr lang="en-US" altLang="ja-JP" sz="2400" baseline="-25000" dirty="0" err="1">
                    <a:sym typeface="Wingdings" panose="05000000000000000000" pitchFamily="2" charset="2"/>
                  </a:rPr>
                  <a:t>z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=3/2  </a:t>
                </a:r>
                <a:r>
                  <a:rPr lang="en-US" altLang="ja-JP" sz="2400" dirty="0" err="1">
                    <a:sym typeface="Wingdings" panose="05000000000000000000" pitchFamily="2" charset="2"/>
                  </a:rPr>
                  <a:t>J</a:t>
                </a:r>
                <a:r>
                  <a:rPr lang="en-US" altLang="ja-JP" sz="2400" baseline="-25000" dirty="0" err="1">
                    <a:sym typeface="Wingdings" panose="05000000000000000000" pitchFamily="2" charset="2"/>
                  </a:rPr>
                  <a:t>z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’=±1/2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:  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m=</a:t>
                </a:r>
                <a:r>
                  <a:rPr lang="en-US" altLang="ja-JP" sz="24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D</a:t>
                </a:r>
                <a:r>
                  <a:rPr lang="en-US" altLang="ja-JP" sz="2400" dirty="0" err="1" smtClean="0">
                    <a:sym typeface="Wingdings" panose="05000000000000000000" pitchFamily="2" charset="2"/>
                  </a:rPr>
                  <a:t>J</a:t>
                </a:r>
                <a:r>
                  <a:rPr lang="en-US" altLang="ja-JP" sz="2400" baseline="-25000" dirty="0" err="1" smtClean="0">
                    <a:sym typeface="Wingdings" panose="05000000000000000000" pitchFamily="2" charset="2"/>
                  </a:rPr>
                  <a:t>z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=1,2</a:t>
                </a:r>
                <a:br>
                  <a:rPr lang="en-US" altLang="ja-JP" sz="2400" dirty="0" smtClean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sym typeface="Wingdings" panose="05000000000000000000" pitchFamily="2" charset="2"/>
                      </a:rPr>
                      <m:t>𝑊</m:t>
                    </m:r>
                    <m:d>
                      <m:dPr>
                        <m:ctrlPr>
                          <a:rPr lang="en-US" altLang="ja-JP" sz="2400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ja-JP" altLang="en-US" sz="2400" i="1">
                            <a:latin typeface="Cambria Math"/>
                            <a:sym typeface="Wingdings" panose="05000000000000000000" pitchFamily="2" charset="2"/>
                          </a:rPr>
                          <m:t>𝜃</m:t>
                        </m:r>
                        <m:r>
                          <a:rPr lang="en-US" altLang="ja-JP" sz="2400" i="1">
                            <a:latin typeface="Cambria Math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ja-JP" altLang="en-US" sz="2400" i="1">
                            <a:latin typeface="Cambria Math"/>
                            <a:sym typeface="Wingdings" panose="05000000000000000000" pitchFamily="2" charset="2"/>
                          </a:rPr>
                          <m:t>𝜑</m:t>
                        </m:r>
                      </m:e>
                    </m:d>
                    <m:r>
                      <a:rPr lang="en-US" altLang="ja-JP" sz="2400" i="1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f>
                      <m:fPr>
                        <m:ctrlP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21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4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22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func>
                      <m:funcPr>
                        <m:ctrlP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sin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ja-JP" altLang="en-US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𝜃</m:t>
                        </m:r>
                      </m:e>
                    </m:func>
                  </m:oMath>
                </a14:m>
                <a:r>
                  <a:rPr kumimoji="1" lang="en-US" altLang="ja-JP" sz="2400" dirty="0" smtClean="0"/>
                  <a:t/>
                </a:r>
                <a:br>
                  <a:rPr kumimoji="1" lang="en-US" altLang="ja-JP" sz="2400" dirty="0" smtClean="0"/>
                </a:br>
                <a:r>
                  <a:rPr lang="en-US" altLang="ja-JP" sz="2400" dirty="0" err="1" smtClean="0">
                    <a:sym typeface="Wingdings" panose="05000000000000000000" pitchFamily="2" charset="2"/>
                  </a:rPr>
                  <a:t>J</a:t>
                </a:r>
                <a:r>
                  <a:rPr lang="en-US" altLang="ja-JP" sz="2400" baseline="-25000" dirty="0" err="1" smtClean="0">
                    <a:sym typeface="Wingdings" panose="05000000000000000000" pitchFamily="2" charset="2"/>
                  </a:rPr>
                  <a:t>z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=1/2 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 </a:t>
                </a:r>
                <a:r>
                  <a:rPr lang="en-US" altLang="ja-JP" sz="2400" dirty="0" err="1">
                    <a:sym typeface="Wingdings" panose="05000000000000000000" pitchFamily="2" charset="2"/>
                  </a:rPr>
                  <a:t>J</a:t>
                </a:r>
                <a:r>
                  <a:rPr lang="en-US" altLang="ja-JP" sz="2400" baseline="-25000" dirty="0" err="1">
                    <a:sym typeface="Wingdings" panose="05000000000000000000" pitchFamily="2" charset="2"/>
                  </a:rPr>
                  <a:t>z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’=±1/2:  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m=</a:t>
                </a:r>
                <a:r>
                  <a:rPr lang="en-US" altLang="ja-JP" sz="24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D</a:t>
                </a:r>
                <a:r>
                  <a:rPr lang="en-US" altLang="ja-JP" sz="2400" dirty="0" err="1" smtClean="0">
                    <a:sym typeface="Wingdings" panose="05000000000000000000" pitchFamily="2" charset="2"/>
                  </a:rPr>
                  <a:t>J</a:t>
                </a:r>
                <a:r>
                  <a:rPr lang="en-US" altLang="ja-JP" sz="2400" baseline="-25000" dirty="0" err="1" smtClean="0">
                    <a:sym typeface="Wingdings" panose="05000000000000000000" pitchFamily="2" charset="2"/>
                  </a:rPr>
                  <a:t>z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=0,1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/>
                </a:r>
                <a:br>
                  <a:rPr lang="en-US" altLang="ja-JP" sz="2400" dirty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sym typeface="Wingdings" panose="05000000000000000000" pitchFamily="2" charset="2"/>
                      </a:rPr>
                      <m:t>𝑊</m:t>
                    </m:r>
                    <m:d>
                      <m:dPr>
                        <m:ctrlPr>
                          <a:rPr lang="en-US" altLang="ja-JP" sz="2400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ja-JP" altLang="en-US" sz="2400" i="1">
                            <a:latin typeface="Cambria Math"/>
                            <a:sym typeface="Wingdings" panose="05000000000000000000" pitchFamily="2" charset="2"/>
                          </a:rPr>
                          <m:t>𝜃</m:t>
                        </m:r>
                        <m:r>
                          <a:rPr lang="en-US" altLang="ja-JP" sz="2400" i="1">
                            <a:latin typeface="Cambria Math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ja-JP" altLang="en-US" sz="2400" i="1">
                            <a:latin typeface="Cambria Math"/>
                            <a:sym typeface="Wingdings" panose="05000000000000000000" pitchFamily="2" charset="2"/>
                          </a:rPr>
                          <m:t>𝜑</m:t>
                        </m:r>
                      </m:e>
                    </m:d>
                    <m:r>
                      <a:rPr lang="en-US" altLang="ja-JP" sz="2400" i="1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f>
                      <m:fPr>
                        <m:ctrlP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  <m: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3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  <m:r>
                                  <a:rPr lang="en-US" altLang="ja-JP" sz="2400" i="1"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func>
                      <m:funcPr>
                        <m:ctrlP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3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ja-JP" altLang="en-US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𝜃</m:t>
                        </m:r>
                      </m:e>
                    </m:func>
                    <m:r>
                      <a:rPr lang="en-US" altLang="ja-JP" sz="2400" i="1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+1</m:t>
                    </m:r>
                  </m:oMath>
                </a14:m>
                <a:endParaRPr kumimoji="1" lang="en-US" altLang="ja-JP" sz="2400" dirty="0" smtClean="0"/>
              </a:p>
              <a:p>
                <a:r>
                  <a:rPr lang="en-US" altLang="ja-JP" sz="2800" dirty="0" smtClean="0"/>
                  <a:t>Generally, </a:t>
                </a:r>
                <a:r>
                  <a:rPr lang="en-US" altLang="ja-JP" sz="2800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sz="2800" dirty="0" smtClean="0"/>
                  <a:t> cannot be distinguished</a:t>
                </a:r>
                <a:endParaRPr kumimoji="1" lang="ja-JP" altLang="en-US" sz="28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36712"/>
                <a:ext cx="8928992" cy="5904656"/>
              </a:xfrm>
              <a:blipFill rotWithShape="1">
                <a:blip r:embed="rId2"/>
                <a:stretch>
                  <a:fillRect l="-1230" t="-1238" b="-11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58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Why is it difficult?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88632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Let’s </a:t>
            </a:r>
            <a:r>
              <a:rPr lang="en-US" altLang="ja-JP" sz="2800" dirty="0" smtClean="0"/>
              <a:t>take an example: </a:t>
            </a:r>
            <a:r>
              <a:rPr lang="en-US" altLang="ja-JP" sz="2800" dirty="0"/>
              <a:t>3/2 </a:t>
            </a:r>
            <a:r>
              <a:rPr lang="en-US" altLang="ja-JP" sz="2800" dirty="0">
                <a:sym typeface="Wingdings" panose="05000000000000000000" pitchFamily="2" charset="2"/>
              </a:rPr>
              <a:t> 1/2 + </a:t>
            </a:r>
            <a:r>
              <a:rPr lang="en-US" altLang="ja-JP" sz="2800" dirty="0" smtClean="0">
                <a:sym typeface="Wingdings" panose="05000000000000000000" pitchFamily="2" charset="2"/>
              </a:rPr>
              <a:t>0</a:t>
            </a:r>
            <a:endParaRPr kumimoji="1" lang="en-US" altLang="ja-JP" sz="2800" dirty="0" smtClean="0"/>
          </a:p>
          <a:p>
            <a:pPr lvl="1"/>
            <a:r>
              <a:rPr lang="en-US" altLang="ja-JP" sz="2400" dirty="0" smtClean="0"/>
              <a:t>Decay angle is the same for P and D wave</a:t>
            </a:r>
            <a:br>
              <a:rPr lang="en-US" altLang="ja-JP" sz="2400" dirty="0" smtClean="0"/>
            </a:br>
            <a:r>
              <a:rPr lang="en-US" altLang="ja-JP" sz="2400" dirty="0" smtClean="0">
                <a:sym typeface="Wingdings" panose="05000000000000000000" pitchFamily="2" charset="2"/>
              </a:rPr>
              <a:t> Cannot be determined from decay angle alone.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Note: for parity conserving decay, only one of them has finite amplitude</a:t>
            </a:r>
          </a:p>
          <a:p>
            <a:r>
              <a:rPr kumimoji="1" lang="en-US" altLang="ja-JP" sz="2800" dirty="0" smtClean="0"/>
              <a:t>One more information is necessary</a:t>
            </a:r>
            <a:br>
              <a:rPr kumimoji="1" lang="en-US" altLang="ja-JP" sz="2800" dirty="0" smtClean="0"/>
            </a:br>
            <a:r>
              <a:rPr lang="en-US" altLang="ja-JP" sz="2400" dirty="0" smtClean="0"/>
              <a:t>E.g.,</a:t>
            </a:r>
          </a:p>
          <a:p>
            <a:pPr lvl="1"/>
            <a:r>
              <a:rPr lang="en-US" altLang="ja-JP" b="1" dirty="0" smtClean="0">
                <a:solidFill>
                  <a:srgbClr val="FF0000"/>
                </a:solidFill>
              </a:rPr>
              <a:t>Polarization in the final/initial state</a:t>
            </a:r>
          </a:p>
          <a:p>
            <a:pPr lvl="1"/>
            <a:r>
              <a:rPr lang="en-US" altLang="ja-JP" sz="2400" dirty="0" smtClean="0"/>
              <a:t>Interference with continuum or other resonance.</a:t>
            </a:r>
          </a:p>
          <a:p>
            <a:pPr lvl="1"/>
            <a:r>
              <a:rPr lang="en-US" altLang="ja-JP" sz="2400" dirty="0" smtClean="0"/>
              <a:t>Heavy quark symmetry </a:t>
            </a:r>
          </a:p>
          <a:p>
            <a:pPr lvl="1"/>
            <a:r>
              <a:rPr lang="en-US" altLang="ja-JP" sz="2400" dirty="0" smtClean="0"/>
              <a:t>...</a:t>
            </a:r>
          </a:p>
          <a:p>
            <a:pPr marL="457200" lvl="1" indent="0">
              <a:buNone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9160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General method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856984" cy="587727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800" dirty="0" smtClean="0"/>
                  <a:t>By </a:t>
                </a:r>
                <a:r>
                  <a:rPr lang="en-US" altLang="ja-JP" sz="2800" dirty="0"/>
                  <a:t>N. Byers and S. </a:t>
                </a:r>
                <a:r>
                  <a:rPr lang="en-US" altLang="ja-JP" sz="2800" dirty="0" err="1"/>
                  <a:t>Fenster</a:t>
                </a:r>
                <a:r>
                  <a:rPr lang="en-US" altLang="ja-JP" sz="2800" dirty="0"/>
                  <a:t> (PRL 11 (1963) 52</a:t>
                </a:r>
                <a:r>
                  <a:rPr lang="en-US" altLang="ja-JP" sz="2800" dirty="0" smtClean="0"/>
                  <a:t>)</a:t>
                </a:r>
              </a:p>
              <a:p>
                <a:pPr lvl="1"/>
                <a:r>
                  <a:rPr lang="en-US" altLang="ja-JP" sz="2400" dirty="0"/>
                  <a:t>B* 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 B + M (spin J  1/2 + 0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)</a:t>
                </a:r>
                <a:endParaRPr lang="en-US" altLang="ja-JP" sz="2400" dirty="0" smtClean="0"/>
              </a:p>
              <a:p>
                <a:pPr lvl="1"/>
                <a:r>
                  <a:rPr lang="en-US" altLang="ja-JP" sz="2400" dirty="0" smtClean="0"/>
                  <a:t>Assumes perfect detector, and used for bubble chamber</a:t>
                </a:r>
              </a:p>
              <a:p>
                <a:r>
                  <a:rPr lang="en-US" altLang="ja-JP" sz="2800" dirty="0"/>
                  <a:t>Take </a:t>
                </a:r>
                <a:r>
                  <a:rPr lang="en-US" altLang="ja-JP" sz="2800" dirty="0" smtClean="0"/>
                  <a:t>moments </a:t>
                </a:r>
                <a:r>
                  <a:rPr lang="en-US" altLang="ja-JP" sz="2800" dirty="0"/>
                  <a:t>of (measured) </a:t>
                </a:r>
                <a:r>
                  <a:rPr lang="en-US" altLang="ja-JP" sz="2800" u="sng" dirty="0"/>
                  <a:t>decay angle distribution</a:t>
                </a:r>
                <a:r>
                  <a:rPr lang="en-US" altLang="ja-JP" sz="2800" dirty="0"/>
                  <a:t/>
                </a:r>
                <a:br>
                  <a:rPr lang="en-US" altLang="ja-JP" sz="2800" dirty="0"/>
                </a:br>
                <a:r>
                  <a:rPr lang="en-US" altLang="ja-JP" sz="2800" dirty="0"/>
                  <a:t>(c.f. </a:t>
                </a:r>
                <a:r>
                  <a:rPr lang="en-US" altLang="ja-JP" sz="2800" dirty="0"/>
                  <a:t>Fourier transformation):</a:t>
                </a:r>
                <a:br>
                  <a:rPr lang="en-US" altLang="ja-JP" sz="2800" dirty="0"/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𝐿𝑀</m:t>
                            </m:r>
                          </m:sub>
                        </m:sSub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8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ja-JP" sz="2800" i="1">
                            <a:latin typeface="Cambria Math"/>
                          </a:rPr>
                          <m:t>𝑊</m:t>
                        </m:r>
                        <m:d>
                          <m:d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ja-JP" altLang="en-US" sz="2800" i="1">
                                <a:latin typeface="Cambria Math"/>
                              </a:rPr>
                              <m:t>𝜃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ja-JP" altLang="en-US" sz="2800" i="1">
                                <a:latin typeface="Cambria Math"/>
                              </a:rPr>
                              <m:t>𝜑</m:t>
                            </m:r>
                          </m:e>
                        </m:d>
                      </m:e>
                    </m:nary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𝐿𝑀</m:t>
                        </m:r>
                      </m:sub>
                    </m:sSub>
                    <m:d>
                      <m:dPr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ja-JP" altLang="en-US" sz="2800" i="1">
                            <a:latin typeface="Cambria Math"/>
                          </a:rPr>
                          <m:t>𝜃</m:t>
                        </m:r>
                        <m:r>
                          <a:rPr lang="en-US" altLang="ja-JP" sz="2800" i="1">
                            <a:latin typeface="Cambria Math"/>
                          </a:rPr>
                          <m:t>,</m:t>
                        </m:r>
                        <m:r>
                          <a:rPr lang="ja-JP" altLang="en-US" sz="2800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𝑑</m:t>
                    </m:r>
                    <m:r>
                      <m:rPr>
                        <m:sty m:val="p"/>
                      </m:rPr>
                      <a:rPr lang="el-GR" altLang="ja-JP" sz="2800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altLang="ja-JP" sz="2800" dirty="0" smtClean="0">
                  <a:ea typeface="Cambria Math"/>
                </a:endParaRPr>
              </a:p>
              <a:p>
                <a:pPr lvl="1"/>
                <a:r>
                  <a:rPr lang="en-US" altLang="ja-JP" sz="2400" dirty="0" smtClean="0">
                    <a:ea typeface="Cambria Math"/>
                  </a:rPr>
                  <a:t>for even L</a:t>
                </a:r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856984" cy="5877272"/>
              </a:xfrm>
              <a:blipFill rotWithShape="1">
                <a:blip r:embed="rId2"/>
                <a:stretch>
                  <a:fillRect l="-1170" t="-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 flipH="1">
            <a:off x="4499992" y="2780928"/>
            <a:ext cx="1080120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93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Irreducible tensor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8928992" cy="583264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𝐿𝑀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can be transformed to an irreducible tensor </a:t>
                </a:r>
                <a:r>
                  <a:rPr kumimoji="1" lang="en-US" altLang="ja-JP" sz="2800" dirty="0" err="1" smtClean="0"/>
                  <a:t>t</a:t>
                </a:r>
                <a:r>
                  <a:rPr kumimoji="1" lang="en-US" altLang="ja-JP" sz="2800" baseline="-25000" dirty="0" err="1" smtClean="0"/>
                  <a:t>LM</a:t>
                </a:r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as</a:t>
                </a:r>
                <a:r>
                  <a:rPr lang="en-US" altLang="ja-JP" sz="2800" baseline="-25000" dirty="0" smtClean="0"/>
                  <a:t/>
                </a:r>
                <a:br>
                  <a:rPr lang="en-US" altLang="ja-JP" sz="2800" baseline="-25000" dirty="0" smtClean="0"/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𝐿𝑀</m:t>
                            </m:r>
                          </m:sub>
                        </m:sSub>
                      </m:e>
                    </m:d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𝐿𝑀</m:t>
                        </m:r>
                      </m:sub>
                    </m:sSub>
                    <m:sSub>
                      <m:sSub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𝐿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800" b="0" dirty="0" smtClean="0"/>
                  <a:t/>
                </a:r>
                <a:br>
                  <a:rPr lang="en-US" altLang="ja-JP" sz="2800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𝐿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𝐽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−1/2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𝐽</m:t>
                            </m:r>
                            <m:r>
                              <a:rPr lang="en-US" altLang="ja-JP" sz="2800" b="0" i="1" smtClean="0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ja-JP" altLang="en-US" sz="2800" b="0" i="1" smtClean="0">
                                <a:latin typeface="Cambria Math"/>
                              </a:rPr>
                              <m:t>𝜋</m:t>
                            </m:r>
                          </m:den>
                        </m:f>
                      </m:e>
                    </m:rad>
                    <m:d>
                      <m:dPr>
                        <m:begChr m:val="⟨"/>
                        <m:endChr m:val="⟩"/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𝐽</m:t>
                        </m:r>
                        <m:f>
                          <m:f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2800" b="0" i="1" smtClean="0">
                            <a:latin typeface="Cambria Math"/>
                          </a:rPr>
                          <m:t>𝐽</m:t>
                        </m:r>
                        <m:f>
                          <m:f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2800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𝐽𝐽𝐿𝑀</m:t>
                        </m:r>
                      </m:e>
                    </m:d>
                  </m:oMath>
                </a14:m>
                <a:endParaRPr lang="en-US" altLang="ja-JP" sz="2800" dirty="0" smtClean="0"/>
              </a:p>
              <a:p>
                <a:pPr marL="0" indent="0">
                  <a:buNone/>
                </a:pPr>
                <a:endParaRPr lang="en-US" altLang="ja-JP" sz="2800" dirty="0" smtClean="0"/>
              </a:p>
              <a:p>
                <a:r>
                  <a:rPr lang="en-US" altLang="ja-JP" sz="2800" dirty="0" smtClean="0"/>
                  <a:t>Meaning  of </a:t>
                </a:r>
                <a:r>
                  <a:rPr lang="en-US" altLang="ja-JP" sz="2800" dirty="0" err="1" smtClean="0"/>
                  <a:t>t</a:t>
                </a:r>
                <a:r>
                  <a:rPr lang="en-US" altLang="ja-JP" sz="2800" baseline="-25000" dirty="0" err="1" smtClean="0"/>
                  <a:t>LM</a:t>
                </a:r>
                <a:endParaRPr lang="en-US" altLang="ja-JP" sz="2800" dirty="0" smtClean="0"/>
              </a:p>
              <a:p>
                <a:pPr lvl="1"/>
                <a:r>
                  <a:rPr lang="en-US" altLang="ja-JP" sz="2400" dirty="0" smtClean="0"/>
                  <a:t>Expectation for spin </a:t>
                </a:r>
                <a:r>
                  <a:rPr lang="en-US" altLang="ja-JP" sz="2400" dirty="0" err="1" smtClean="0"/>
                  <a:t>multipole</a:t>
                </a:r>
                <a:r>
                  <a:rPr lang="en-US" altLang="ja-JP" sz="2400" dirty="0" smtClean="0"/>
                  <a:t> operator (of the initial baryon)</a:t>
                </a:r>
                <a:br>
                  <a:rPr lang="en-US" altLang="ja-JP" sz="24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altLang="ja-JP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ja-JP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𝐽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𝐽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+1)</m:t>
                            </m:r>
                          </m:e>
                        </m:rad>
                      </m:den>
                    </m:f>
                    <m:r>
                      <a:rPr lang="en-US" altLang="ja-JP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1</m:t>
                        </m:r>
                        <m:r>
                          <a:rPr lang="en-US" altLang="ja-JP" sz="240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altLang="ja-JP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400" i="1" smtClean="0">
                            <a:latin typeface="Cambria Math"/>
                            <a:ea typeface="Cambria Math"/>
                          </a:rPr>
                          <m:t>∓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/>
                                <a:ea typeface="Cambria Math"/>
                              </a:rPr>
                              <m:t>±</m:t>
                            </m:r>
                            <m:r>
                              <a:rPr lang="en-US" altLang="ja-JP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𝐽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𝐽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+1)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ja-JP" sz="2400" dirty="0" smtClean="0"/>
                  <a:t/>
                </a:r>
                <a:br>
                  <a:rPr lang="en-US" altLang="ja-JP" sz="24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ja-JP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  <a:ea typeface="Cambria Math"/>
                      </a:rPr>
                      <m:t>∝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altLang="ja-JP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400" b="0" i="0" smtClean="0">
                        <a:latin typeface="Cambria Math"/>
                      </a:rPr>
                      <m:t>, …</m:t>
                    </m:r>
                  </m:oMath>
                </a14:m>
                <a:endParaRPr lang="en-US" altLang="ja-JP" sz="24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8928992" cy="5832648"/>
              </a:xfrm>
              <a:blipFill rotWithShape="1">
                <a:blip r:embed="rId2"/>
                <a:stretch>
                  <a:fillRect l="-1230" t="-9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5436096" y="3284984"/>
            <a:ext cx="360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Clebsh-Gordan</a:t>
            </a:r>
            <a:r>
              <a:rPr kumimoji="1" lang="en-US" altLang="ja-JP" sz="2400" dirty="0" smtClean="0"/>
              <a:t> coefficient)</a:t>
            </a:r>
            <a:endParaRPr kumimoji="1" lang="ja-JP" altLang="en-US" sz="2400" dirty="0"/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6228184" y="2996954"/>
            <a:ext cx="432048" cy="3600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376366" y="5657671"/>
            <a:ext cx="3767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Proof is not given in the paper:</a:t>
            </a:r>
            <a:br>
              <a:rPr lang="en-US" altLang="ja-JP" dirty="0" smtClean="0"/>
            </a:br>
            <a:r>
              <a:rPr lang="en-US" altLang="ja-JP" dirty="0" smtClean="0"/>
              <a:t>I didn’t have time to prove by myself...</a:t>
            </a:r>
          </a:p>
          <a:p>
            <a:r>
              <a:rPr kumimoji="1" lang="en-US" altLang="ja-JP" dirty="0" smtClean="0"/>
              <a:t>I think this can be proven from </a:t>
            </a:r>
            <a:br>
              <a:rPr kumimoji="1" lang="en-US" altLang="ja-JP" dirty="0" smtClean="0"/>
            </a:br>
            <a:r>
              <a:rPr kumimoji="1" lang="en-US" altLang="ja-JP" dirty="0" smtClean="0"/>
              <a:t>Wigner-Eckert’s theorem.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4128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Irreducible tensor (cont.)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9036496" cy="583264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800" dirty="0" smtClean="0"/>
                  <a:t>For parity conserving decay,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𝐿𝑀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is 0 for odd L.</a:t>
                </a:r>
              </a:p>
              <a:p>
                <a:r>
                  <a:rPr lang="en-US" altLang="ja-JP" sz="2800" dirty="0" smtClean="0"/>
                  <a:t>In order to calculate </a:t>
                </a:r>
                <a:r>
                  <a:rPr lang="en-US" altLang="ja-JP" sz="2800" dirty="0" err="1" smtClean="0"/>
                  <a:t>t</a:t>
                </a:r>
                <a:r>
                  <a:rPr lang="en-US" altLang="ja-JP" sz="2800" baseline="-25000" dirty="0" err="1" smtClean="0"/>
                  <a:t>LM</a:t>
                </a:r>
                <a:r>
                  <a:rPr lang="en-US" altLang="ja-JP" sz="2800" dirty="0" smtClean="0"/>
                  <a:t> for odd L, you need information on polarization of final baryon.</a:t>
                </a:r>
                <a:br>
                  <a:rPr lang="en-US" altLang="ja-JP" sz="2800" dirty="0" smtClean="0"/>
                </a:br>
                <a:r>
                  <a:rPr lang="en-US" altLang="ja-JP" sz="2800" dirty="0" smtClean="0">
                    <a:sym typeface="Wingdings" panose="05000000000000000000" pitchFamily="2" charset="2"/>
                  </a:rPr>
                  <a:t> measurable if final baryon undergoes weak decay.</a:t>
                </a:r>
              </a:p>
              <a:p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If polarization vector of final baryon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sz="280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kumimoji="1" lang="en-US" altLang="ja-JP" sz="2800" b="0" i="1" smtClean="0">
                            <a:latin typeface="Cambria Math"/>
                            <a:sym typeface="Wingdings" panose="05000000000000000000" pitchFamily="2" charset="2"/>
                          </a:rPr>
                          <m:t>𝑃</m:t>
                        </m:r>
                      </m:e>
                    </m:acc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is known, </a:t>
                </a:r>
                <a:br>
                  <a:rPr kumimoji="1" lang="en-US" altLang="ja-JP" sz="2800" dirty="0" smtClean="0"/>
                </a:br>
                <a:r>
                  <a:rPr kumimoji="1" lang="en-US" altLang="ja-JP" sz="2800" dirty="0" err="1" smtClean="0"/>
                  <a:t>t</a:t>
                </a:r>
                <a:r>
                  <a:rPr kumimoji="1" lang="en-US" altLang="ja-JP" sz="2800" baseline="-25000" dirty="0" err="1" smtClean="0"/>
                  <a:t>LM</a:t>
                </a:r>
                <a:r>
                  <a:rPr kumimoji="1" lang="en-US" altLang="ja-JP" sz="2800" dirty="0" smtClean="0"/>
                  <a:t> is given as (for odd L)</a:t>
                </a:r>
                <a:br>
                  <a:rPr kumimoji="1" lang="en-US" altLang="ja-JP" sz="2800" dirty="0" smtClean="0"/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800" i="1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  <a:sym typeface="Wingdings" panose="05000000000000000000" pitchFamily="2" charset="2"/>
                              </a:rPr>
                              <m:t>𝑃</m:t>
                            </m:r>
                          </m:e>
                        </m:acc>
                        <m:r>
                          <a:rPr lang="en-US" altLang="ja-JP" sz="280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altLang="ja-JP" sz="280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𝑘</m:t>
                            </m:r>
                          </m:e>
                        </m:acc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𝐿𝑀</m:t>
                            </m:r>
                          </m:sub>
                        </m:sSub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𝐿𝑀</m:t>
                        </m:r>
                      </m:sub>
                    </m:sSub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𝐿</m:t>
                        </m:r>
                        <m:r>
                          <a:rPr lang="en-US" altLang="ja-JP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 smtClean="0"/>
                  <a:t/>
                </a:r>
                <a:br>
                  <a:rPr kumimoji="1" lang="en-US" altLang="ja-JP" sz="2800" dirty="0" smtClean="0"/>
                </a:br>
                <a:r>
                  <a:rPr kumimoji="1" lang="en-US" altLang="ja-JP" sz="2800" dirty="0" smtClean="0"/>
                  <a:t>Note: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280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𝑘</m:t>
                        </m:r>
                      </m:e>
                    </m:acc>
                  </m:oMath>
                </a14:m>
                <a:r>
                  <a:rPr kumimoji="1" lang="en-US" altLang="ja-JP" sz="2800" dirty="0" smtClean="0"/>
                  <a:t> is the unit vector for final baryon direction. </a:t>
                </a:r>
                <a:br>
                  <a:rPr kumimoji="1" lang="en-US" altLang="ja-JP" sz="2800" dirty="0" smtClean="0"/>
                </a:br>
                <a:r>
                  <a:rPr kumimoji="1" lang="en-US" altLang="ja-JP" sz="2800" dirty="0" smtClean="0"/>
                  <a:t>So,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2800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  <a:sym typeface="Wingdings" panose="05000000000000000000" pitchFamily="2" charset="2"/>
                          </a:rPr>
                          <m:t>𝑃</m:t>
                        </m:r>
                      </m:e>
                    </m:acc>
                    <m:r>
                      <a:rPr lang="en-US" altLang="ja-JP" sz="2800" i="1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altLang="ja-JP" sz="28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𝑘</m:t>
                        </m:r>
                      </m:e>
                    </m:acc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is “longitudinal polarization</a:t>
                </a:r>
                <a:r>
                  <a:rPr kumimoji="1" lang="en-US" altLang="ja-JP" sz="2800" dirty="0" smtClean="0"/>
                  <a:t>”.</a:t>
                </a:r>
              </a:p>
              <a:p>
                <a:r>
                  <a:rPr lang="en-US" altLang="ja-JP" sz="2800" dirty="0" smtClean="0"/>
                  <a:t>Especially for L=1, t</a:t>
                </a:r>
                <a:r>
                  <a:rPr lang="en-US" altLang="ja-JP" sz="2800" baseline="-25000" dirty="0" smtClean="0"/>
                  <a:t>1M</a:t>
                </a:r>
                <a:r>
                  <a:rPr lang="en-US" altLang="ja-JP" sz="2800" dirty="0" smtClean="0"/>
                  <a:t> gives  vector polarization in the initial state</a:t>
                </a:r>
                <a:endParaRPr kumimoji="1" lang="en-US" altLang="ja-JP" sz="2800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9036496" cy="5832648"/>
              </a:xfrm>
              <a:blipFill rotWithShape="1">
                <a:blip r:embed="rId2"/>
                <a:stretch>
                  <a:fillRect l="-1215" t="-9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610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Transverse polarization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80728"/>
                <a:ext cx="9036496" cy="587727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800" dirty="0" smtClean="0"/>
                  <a:t>For </a:t>
                </a:r>
                <a:r>
                  <a:rPr lang="en-US" altLang="ja-JP" sz="2800" dirty="0" smtClean="0"/>
                  <a:t>transverse polarization, similar calculation can be </a:t>
                </a:r>
                <a:r>
                  <a:rPr lang="en-US" altLang="ja-JP" sz="2800" dirty="0" smtClean="0"/>
                  <a:t>made (</a:t>
                </a:r>
                <a:r>
                  <a:rPr lang="en-US" altLang="ja-JP" sz="2800" dirty="0" smtClean="0"/>
                  <a:t>though more complicated)</a:t>
                </a:r>
                <a:r>
                  <a:rPr lang="en-US" altLang="ja-JP" dirty="0" smtClean="0"/>
                  <a:t/>
                </a:r>
                <a:br>
                  <a:rPr lang="en-US" altLang="ja-JP" dirty="0" smtClean="0"/>
                </a:br>
                <a:r>
                  <a:rPr lang="en-US" altLang="ja-JP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ja-JP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Relative sign gives parity.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2000" i="1" smtClean="0">
                              <a:latin typeface="Cambria Math"/>
                            </a:rPr>
                            <m:t>𝛾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𝐿𝑀</m:t>
                          </m:r>
                        </m:sub>
                      </m:sSub>
                      <m:sSub>
                        <m:sSub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</m:e>
                      </m:rad>
                      <m:nary>
                        <m:naryPr>
                          <m:chr m:val="∑"/>
                          <m:supHide m:val="on"/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b="0" i="1" smtClean="0"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−1,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1,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−1,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|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1,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−1,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𝑀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2000" b="0" i="0" smtClean="0">
                          <a:latin typeface="Cambria Math"/>
                        </a:rPr>
                        <m:t>                 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000" i="1">
                                  <a:latin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altLang="ja-JP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</m:e>
                      </m:rad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i="1"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1,</m:t>
                                  </m:r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1,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+1,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𝑀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|1,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+1,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altLang="ja-JP" sz="20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𝐿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𝐽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−1/2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ja-JP" sz="24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ja-JP" altLang="en-US" sz="2400" i="1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d>
                        <m:dPr>
                          <m:begChr m:val="⟨"/>
                          <m:endChr m:val="⟩"/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𝐽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2400" i="1">
                              <a:latin typeface="Cambria Math"/>
                            </a:rPr>
                            <m:t>𝐽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2400" i="1">
                              <a:latin typeface="Cambria Math"/>
                            </a:rPr>
                            <m:t>|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𝐽𝐽𝐿𝑀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ja-JP" altLang="en-US" sz="2400" i="1" smtClean="0">
                          <a:latin typeface="Cambria Math"/>
                        </a:rPr>
                        <m:t>𝛾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ja-JP" sz="2400" dirty="0"/>
              </a:p>
              <a:p>
                <a:pPr lvl="1"/>
                <a:r>
                  <a:rPr lang="en-US" altLang="ja-JP" sz="2400" dirty="0" smtClean="0"/>
                  <a:t>Sign of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ja-JP" sz="2400" dirty="0"/>
                  <a:t> (=±1 for parity conserving decay</a:t>
                </a:r>
                <a:r>
                  <a:rPr lang="en-US" altLang="ja-JP" sz="2400" dirty="0" smtClean="0"/>
                  <a:t>) gives parity</a:t>
                </a:r>
                <a:endParaRPr lang="en-US" altLang="ja-JP" sz="24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80728"/>
                <a:ext cx="9036496" cy="5877272"/>
              </a:xfrm>
              <a:blipFill rotWithShape="1">
                <a:blip r:embed="rId2"/>
                <a:stretch>
                  <a:fillRect l="-1215" t="-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4251306" y="5262299"/>
            <a:ext cx="3246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a: amplitude for λ=J-1/2</a:t>
            </a:r>
          </a:p>
          <a:p>
            <a:r>
              <a:rPr lang="en-US" altLang="ja-JP" sz="2400" dirty="0" smtClean="0"/>
              <a:t>b: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amplitude </a:t>
            </a:r>
            <a:r>
              <a:rPr lang="en-US" altLang="ja-JP" sz="2400" dirty="0"/>
              <a:t>for λ</a:t>
            </a:r>
            <a:r>
              <a:rPr lang="en-US" altLang="ja-JP" sz="2400" dirty="0" smtClean="0"/>
              <a:t>=J+1/2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391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Ideas for measurements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856984" cy="5688632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Polarization is a powerful tool in nuclear/hadron physics</a:t>
            </a:r>
          </a:p>
          <a:p>
            <a:pPr lvl="1"/>
            <a:r>
              <a:rPr lang="en-US" altLang="ja-JP" sz="2400" dirty="0" smtClean="0"/>
              <a:t>Must be so for charmed baryons – YES!</a:t>
            </a:r>
          </a:p>
          <a:p>
            <a:pPr lvl="1"/>
            <a:r>
              <a:rPr lang="en-US" altLang="ja-JP" sz="2400" dirty="0"/>
              <a:t>Y</a:t>
            </a:r>
            <a:r>
              <a:rPr lang="en-US" altLang="ja-JP" sz="2400" dirty="0" smtClean="0"/>
              <a:t>et few studies so far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Propose new measurements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ja-JP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Polarization transfer in fragmentation</a:t>
            </a:r>
          </a:p>
          <a:p>
            <a:pPr marL="914400" lvl="1" indent="-514350"/>
            <a:r>
              <a:rPr lang="en-US" altLang="ja-JP" sz="2400" dirty="0">
                <a:sym typeface="Wingdings" panose="05000000000000000000" pitchFamily="2" charset="2"/>
              </a:rPr>
              <a:t>Polarized quark  polarized baryon </a:t>
            </a:r>
          </a:p>
          <a:p>
            <a:pPr marL="914400" lvl="1" indent="-514350"/>
            <a:r>
              <a:rPr kumimoji="1" lang="en-US" altLang="ja-JP" sz="2400" dirty="0" smtClean="0"/>
              <a:t>Reflects </a:t>
            </a:r>
            <a:r>
              <a:rPr kumimoji="1" lang="en-US" altLang="ja-JP" sz="2400" dirty="0" err="1" smtClean="0"/>
              <a:t>helicity</a:t>
            </a:r>
            <a:r>
              <a:rPr kumimoji="1" lang="en-US" altLang="ja-JP" sz="2400" dirty="0" smtClean="0"/>
              <a:t> structure of baryon</a:t>
            </a:r>
            <a:br>
              <a:rPr kumimoji="1" lang="en-US" altLang="ja-JP" sz="2400" dirty="0" smtClean="0"/>
            </a:br>
            <a:r>
              <a:rPr kumimoji="1" lang="en-US" altLang="ja-JP" b="1" dirty="0" smtClean="0">
                <a:solidFill>
                  <a:srgbClr val="FF0000"/>
                </a:solidFill>
              </a:rPr>
              <a:t>Polarization transfer = 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q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(Augustin </a:t>
            </a:r>
            <a:r>
              <a:rPr lang="en-US" altLang="ja-JP" sz="2400" dirty="0"/>
              <a:t>and </a:t>
            </a:r>
            <a:r>
              <a:rPr lang="en-US" altLang="ja-JP" sz="2400" dirty="0" err="1" smtClean="0"/>
              <a:t>Renard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1979</a:t>
            </a:r>
            <a:r>
              <a:rPr lang="en-US" altLang="ja-JP" sz="2400" dirty="0" smtClean="0"/>
              <a:t>)</a:t>
            </a:r>
          </a:p>
          <a:p>
            <a:pPr marL="914400" lvl="1" indent="-514350"/>
            <a:r>
              <a:rPr lang="en-US" altLang="ja-JP" sz="2400" dirty="0" smtClean="0"/>
              <a:t>Helps to identify baryon structure – exotics?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Parity determination</a:t>
            </a:r>
          </a:p>
          <a:p>
            <a:pPr marL="914400" lvl="1" indent="-514350"/>
            <a:r>
              <a:rPr lang="en-US" altLang="ja-JP" sz="2400" dirty="0" smtClean="0"/>
              <a:t>Decay angle </a:t>
            </a:r>
            <a:r>
              <a:rPr lang="en-US" altLang="ja-JP" sz="2400" dirty="0" smtClean="0">
                <a:sym typeface="Wingdings" panose="05000000000000000000" pitchFamily="2" charset="2"/>
              </a:rPr>
              <a:t> opposite parity gives the same distribution</a:t>
            </a:r>
          </a:p>
          <a:p>
            <a:pPr marL="914400" lvl="1" indent="-514350"/>
            <a:r>
              <a:rPr lang="en-US" altLang="ja-JP" sz="2400" dirty="0" smtClean="0">
                <a:sym typeface="Wingdings" panose="05000000000000000000" pitchFamily="2" charset="2"/>
              </a:rPr>
              <a:t>Yet, </a:t>
            </a:r>
            <a:r>
              <a:rPr lang="en-US" altLang="ja-JP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polarization is different</a:t>
            </a:r>
          </a:p>
        </p:txBody>
      </p:sp>
    </p:spTree>
    <p:extLst>
      <p:ext uri="{BB962C8B-B14F-4D97-AF65-F5344CB8AC3E}">
        <p14:creationId xmlns:p14="http://schemas.microsoft.com/office/powerpoint/2010/main" val="2085976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Issues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88632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Byers-</a:t>
            </a:r>
            <a:r>
              <a:rPr kumimoji="1" lang="en-US" altLang="ja-JP" sz="2800" dirty="0" err="1" smtClean="0"/>
              <a:t>Fenster</a:t>
            </a:r>
            <a:r>
              <a:rPr kumimoji="1" lang="en-US" altLang="ja-JP" sz="2800" dirty="0" smtClean="0"/>
              <a:t> method is completely model independent, and no ambiguity, but...</a:t>
            </a:r>
          </a:p>
          <a:p>
            <a:pPr lvl="1"/>
            <a:r>
              <a:rPr kumimoji="1" lang="en-US" altLang="ja-JP" sz="2400" dirty="0" smtClean="0"/>
              <a:t>Assumes 4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dirty="0" smtClean="0"/>
              <a:t> uniform coverage, not always true for counter experiments </a:t>
            </a:r>
            <a:endParaRPr lang="en-US" altLang="ja-JP" sz="2400" dirty="0">
              <a:sym typeface="Wingdings" panose="05000000000000000000" pitchFamily="2" charset="2"/>
            </a:endParaRP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C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ontrol of systematic uncertainty difficult</a:t>
            </a:r>
          </a:p>
          <a:p>
            <a:r>
              <a:rPr kumimoji="1" lang="en-US" altLang="ja-JP" sz="2800" dirty="0" smtClean="0"/>
              <a:t>This is because the method is integral-based</a:t>
            </a:r>
          </a:p>
          <a:p>
            <a:pPr lvl="1"/>
            <a:r>
              <a:rPr lang="en-US" altLang="ja-JP" sz="2400" dirty="0" smtClean="0"/>
              <a:t>Need differential formula applicable for experiments with limited coverage. </a:t>
            </a:r>
          </a:p>
          <a:p>
            <a:r>
              <a:rPr kumimoji="1" lang="en-US" altLang="ja-JP" sz="2800" dirty="0" smtClean="0"/>
              <a:t>General case is difficult, but individual formula can be derived for practical cases</a:t>
            </a:r>
          </a:p>
          <a:p>
            <a:pPr lvl="1"/>
            <a:r>
              <a:rPr lang="en-US" altLang="ja-JP" sz="2400" dirty="0" smtClean="0"/>
              <a:t>Simplest example: J=1/2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7643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Spin 1/2 case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052736"/>
                <a:ext cx="8928992" cy="568863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800" dirty="0" smtClean="0"/>
                  <a:t>Ex</a:t>
                </a:r>
                <a:r>
                  <a:rPr lang="en-US" altLang="ja-JP" sz="2800" dirty="0" smtClean="0"/>
                  <a:t>: </a:t>
                </a:r>
                <a:r>
                  <a:rPr lang="en-US" altLang="ja-JP" sz="2800" dirty="0" err="1">
                    <a:latin typeface="Symbol" panose="05050102010706020507" pitchFamily="18" charset="2"/>
                    <a:sym typeface="Wingdings" panose="05000000000000000000" pitchFamily="2" charset="2"/>
                  </a:rPr>
                  <a:t>S</a:t>
                </a:r>
                <a:r>
                  <a:rPr lang="en-US" altLang="ja-JP" sz="2800" baseline="-25000" dirty="0" err="1">
                    <a:sym typeface="Wingdings" panose="05000000000000000000" pitchFamily="2" charset="2"/>
                  </a:rPr>
                  <a:t>c</a:t>
                </a:r>
                <a:r>
                  <a:rPr lang="en-US" altLang="ja-JP" sz="2800" dirty="0" smtClean="0"/>
                  <a:t> 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ja-JP" sz="28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sz="2800" baseline="-25000" dirty="0" err="1" smtClean="0">
                    <a:sym typeface="Wingdings" panose="05000000000000000000" pitchFamily="2" charset="2"/>
                  </a:rPr>
                  <a:t>c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 + </a:t>
                </a:r>
                <a:r>
                  <a:rPr lang="en-US" altLang="ja-JP" sz="2800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p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(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1/2</a:t>
                </a:r>
                <a:r>
                  <a:rPr lang="en-US" altLang="ja-JP" sz="2800" baseline="30000" dirty="0" smtClean="0">
                    <a:sym typeface="Wingdings" panose="05000000000000000000" pitchFamily="2" charset="2"/>
                  </a:rPr>
                  <a:t>?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  1/2</a:t>
                </a:r>
                <a:r>
                  <a:rPr lang="en-US" altLang="ja-JP" sz="2800" baseline="30000" dirty="0" smtClean="0">
                    <a:sym typeface="Wingdings" panose="05000000000000000000" pitchFamily="2" charset="2"/>
                  </a:rPr>
                  <a:t>+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 + 0</a:t>
                </a:r>
                <a:r>
                  <a:rPr lang="en-US" altLang="ja-JP" sz="2800" baseline="30000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-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)</a:t>
                </a:r>
                <a:endParaRPr lang="en-US" altLang="ja-JP" sz="2800" dirty="0">
                  <a:sym typeface="Wingdings" panose="05000000000000000000" pitchFamily="2" charset="2"/>
                </a:endParaRPr>
              </a:p>
              <a:p>
                <a:pPr lvl="1"/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S-wave decay (P=</a:t>
                </a:r>
                <a:r>
                  <a:rPr kumimoji="1" lang="ja-JP" altLang="en-US" sz="2400" dirty="0" smtClean="0">
                    <a:sym typeface="Wingdings" panose="05000000000000000000" pitchFamily="2" charset="2"/>
                  </a:rPr>
                  <a:t>－</a:t>
                </a: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): </a:t>
                </a:r>
                <a:br>
                  <a:rPr kumimoji="1" lang="en-US" altLang="ja-JP" sz="2400" dirty="0" smtClean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ja-JP" sz="24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l-GR" altLang="ja-JP" sz="24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4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e>
                    </m:acc>
                  </m:oMath>
                </a14:m>
                <a:r>
                  <a:rPr kumimoji="1" lang="en-US" altLang="ja-JP" sz="24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, independent of decay angle</a:t>
                </a:r>
              </a:p>
              <a:p>
                <a:pPr lvl="1"/>
                <a:r>
                  <a:rPr lang="en-US" altLang="ja-JP" sz="2400" dirty="0" smtClean="0">
                    <a:sym typeface="Wingdings" panose="05000000000000000000" pitchFamily="2" charset="2"/>
                  </a:rPr>
                  <a:t>P-wave decay (P=+):</a:t>
                </a:r>
                <a:br>
                  <a:rPr lang="en-US" altLang="ja-JP" sz="2400" dirty="0" smtClean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ja-JP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ja-JP" sz="24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, depends on decay angle</a:t>
                </a:r>
                <a:br>
                  <a:rPr lang="en-US" altLang="ja-JP" sz="24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</a:br>
                <a:r>
                  <a:rPr lang="en-US" altLang="ja-JP" sz="2400" dirty="0" smtClean="0">
                    <a:sym typeface="Wingdings" panose="05000000000000000000" pitchFamily="2" charset="2"/>
                  </a:rPr>
                  <a:t>(note: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400" i="1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ja-JP" sz="2400" i="1">
                                        <a:latin typeface="Cambria Math"/>
                                        <a:ea typeface="Cambria Math"/>
                                        <a:sym typeface="Wingdings" panose="05000000000000000000" pitchFamily="2" charset="2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  <a:sym typeface="Wingdings" panose="05000000000000000000" pitchFamily="2" charset="2"/>
                                      </a:rPr>
                                      <m:t>𝑐</m:t>
                                    </m:r>
                                  </m:sub>
                                </m:sSub>
                              </m:sub>
                            </m:sSub>
                          </m:e>
                        </m:acc>
                      </m:e>
                    </m:d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altLang="ja-JP" sz="2400" dirty="0" smtClean="0">
                    <a:sym typeface="Wingdings" panose="05000000000000000000" pitchFamily="2" charset="2"/>
                  </a:rPr>
                  <a:t> for this case, so feed down correction to </a:t>
                </a:r>
                <a:r>
                  <a:rPr lang="en-US" altLang="ja-JP" sz="24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sz="2400" baseline="-25000" dirty="0" err="1" smtClean="0">
                    <a:sym typeface="Wingdings" panose="05000000000000000000" pitchFamily="2" charset="2"/>
                  </a:rPr>
                  <a:t>c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 polarization is straightforward)</a:t>
                </a:r>
              </a:p>
              <a:p>
                <a:r>
                  <a:rPr lang="en-US" altLang="ja-JP" sz="2800" dirty="0" smtClean="0">
                    <a:sym typeface="Wingdings" panose="05000000000000000000" pitchFamily="2" charset="2"/>
                  </a:rPr>
                  <a:t>In case of </a:t>
                </a:r>
                <a:r>
                  <a:rPr lang="en-US" altLang="ja-JP" sz="2800" dirty="0" err="1">
                    <a:latin typeface="Symbol" panose="05050102010706020507" pitchFamily="18" charset="2"/>
                    <a:sym typeface="Wingdings" panose="05000000000000000000" pitchFamily="2" charset="2"/>
                  </a:rPr>
                  <a:t>S</a:t>
                </a:r>
                <a:r>
                  <a:rPr lang="en-US" altLang="ja-JP" sz="2800" baseline="-25000" dirty="0" err="1">
                    <a:sym typeface="Wingdings" panose="05000000000000000000" pitchFamily="2" charset="2"/>
                  </a:rPr>
                  <a:t>c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, </a:t>
                </a:r>
                <a:r>
                  <a:rPr lang="en-US" altLang="ja-JP" sz="2800" dirty="0" err="1" smtClean="0">
                    <a:sym typeface="Wingdings" panose="05000000000000000000" pitchFamily="2" charset="2"/>
                  </a:rPr>
                  <a:t>P</a:t>
                </a:r>
                <a:r>
                  <a:rPr lang="en-US" altLang="ja-JP" sz="2800" baseline="-250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S</a:t>
                </a:r>
                <a:r>
                  <a:rPr lang="en-US" altLang="ja-JP" sz="2800" baseline="-25000" dirty="0" err="1" smtClean="0">
                    <a:sym typeface="Wingdings" panose="05000000000000000000" pitchFamily="2" charset="2"/>
                  </a:rPr>
                  <a:t>c</a:t>
                </a:r>
                <a:r>
                  <a:rPr lang="en-US" altLang="ja-JP" sz="2800" baseline="-25000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latin typeface="Cambria Math"/>
                        <a:sym typeface="Wingdings" panose="05000000000000000000" pitchFamily="2" charset="2"/>
                      </a:rPr>
                      <m:t>−</m:t>
                    </m:r>
                    <m:f>
                      <m:fPr>
                        <m:ctrlPr>
                          <a:rPr lang="en-US" altLang="ja-JP" sz="2800" i="1" dirty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ja-JP" sz="28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altLang="ja-JP" sz="2800" i="1" dirty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sz="28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b>
                        <m:r>
                          <a:rPr lang="en-US" altLang="ja-JP" sz="2800" b="0" i="1" dirty="0" smtClean="0">
                            <a:latin typeface="Cambria Math"/>
                            <a:sym typeface="Wingdings" panose="05000000000000000000" pitchFamily="2" charset="2"/>
                          </a:rPr>
                          <m:t>𝑐</m:t>
                        </m:r>
                      </m:sub>
                    </m:sSub>
                    <m:r>
                      <a:rPr lang="en-US" altLang="ja-JP" sz="2800" b="0" i="1" dirty="0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~−0.13</m:t>
                    </m:r>
                  </m:oMath>
                </a14:m>
                <a:r>
                  <a:rPr lang="en-US" altLang="ja-JP" sz="2800" dirty="0" smtClean="0">
                    <a:sym typeface="Wingdings" panose="05000000000000000000" pitchFamily="2" charset="2"/>
                  </a:rPr>
                  <a:t> is expected from QM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altLang="ja-JP" sz="2400" b="0" i="1" smtClean="0">
                        <a:latin typeface="Cambria Math"/>
                        <a:sym typeface="Wingdings" panose="05000000000000000000" pitchFamily="2" charset="2"/>
                      </a:rPr>
                      <m:t>𝑃</m:t>
                    </m:r>
                    <m:r>
                      <a:rPr lang="en-US" altLang="ja-JP" sz="2400" b="0" i="1" smtClean="0">
                        <a:latin typeface="Cambria Math"/>
                        <a:sym typeface="Wingdings" panose="05000000000000000000" pitchFamily="2" charset="2"/>
                      </a:rPr>
                      <m:t>~0.03</m:t>
                    </m:r>
                  </m:oMath>
                </a14:m>
                <a:r>
                  <a:rPr lang="en-US" altLang="ja-JP" sz="2400" dirty="0" smtClean="0">
                    <a:sym typeface="Wingdings" panose="05000000000000000000" pitchFamily="2" charset="2"/>
                  </a:rPr>
                  <a:t>  </a:t>
                </a:r>
                <a:r>
                  <a:rPr lang="en-US" altLang="ja-JP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determination of </a:t>
                </a:r>
                <a:r>
                  <a:rPr lang="en-US" altLang="ja-JP" b="1" dirty="0" err="1">
                    <a:solidFill>
                      <a:srgbClr val="FF0000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S</a:t>
                </a:r>
                <a:r>
                  <a:rPr lang="en-US" altLang="ja-JP" b="1" baseline="-25000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c</a:t>
                </a:r>
                <a:r>
                  <a:rPr lang="en-US" altLang="ja-JP" b="1" baseline="-25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ja-JP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parity is possible!</a:t>
                </a:r>
              </a:p>
              <a:p>
                <a:pPr lvl="1"/>
                <a:r>
                  <a:rPr lang="en-US" altLang="ja-JP" sz="2400" dirty="0" smtClean="0">
                    <a:sym typeface="Wingdings" panose="05000000000000000000" pitchFamily="2" charset="2"/>
                  </a:rPr>
                  <a:t>Need higher statistics (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Belle2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) for higher excited states</a:t>
                </a:r>
              </a:p>
              <a:p>
                <a:r>
                  <a:rPr lang="en-US" altLang="ja-JP" sz="2800" dirty="0" smtClean="0">
                    <a:sym typeface="Wingdings" panose="05000000000000000000" pitchFamily="2" charset="2"/>
                  </a:rPr>
                  <a:t>Parity of </a:t>
                </a:r>
                <a:r>
                  <a:rPr lang="en-US" altLang="ja-JP" sz="2800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(1405) was determined very recently</a:t>
                </a:r>
                <a:endParaRPr lang="en-US" altLang="ja-JP" sz="2800" dirty="0" smtClean="0"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kumimoji="1" lang="ja-JP" altLang="en-US" sz="24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052736"/>
                <a:ext cx="8928992" cy="5688632"/>
              </a:xfrm>
              <a:blipFill rotWithShape="1">
                <a:blip r:embed="rId2"/>
                <a:stretch>
                  <a:fillRect l="-1230" t="-1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273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"/>
            <a:ext cx="9147609" cy="685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897536" y="19496"/>
            <a:ext cx="219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K. Moriya </a:t>
            </a:r>
            <a:r>
              <a:rPr kumimoji="1" lang="en-US" altLang="ja-JP" sz="2400" dirty="0" err="1" smtClean="0"/>
              <a:t>Hyp</a:t>
            </a:r>
            <a:r>
              <a:rPr lang="en-US" altLang="ja-JP" sz="2400" dirty="0" smtClean="0"/>
              <a:t>-X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4408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94686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47664" y="5229200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Published </a:t>
            </a:r>
            <a:r>
              <a:rPr lang="en-US" altLang="ja-JP" sz="2400" dirty="0"/>
              <a:t>as </a:t>
            </a:r>
            <a:r>
              <a:rPr lang="en-US" altLang="ja-JP" sz="2400" dirty="0" smtClean="0"/>
              <a:t>PRL </a:t>
            </a:r>
            <a:r>
              <a:rPr lang="en-US" altLang="ja-JP" sz="2400" dirty="0"/>
              <a:t>112 (2014) 082004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7536" y="19496"/>
            <a:ext cx="219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K. Moriya </a:t>
            </a:r>
            <a:r>
              <a:rPr kumimoji="1" lang="en-US" altLang="ja-JP" sz="2400" dirty="0" err="1" smtClean="0"/>
              <a:t>Hyp</a:t>
            </a:r>
            <a:r>
              <a:rPr lang="en-US" altLang="ja-JP" sz="2400" dirty="0" smtClean="0"/>
              <a:t>-X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1541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Extra</a:t>
            </a:r>
            <a:br>
              <a:rPr lang="en-US" altLang="ja-JP" dirty="0" smtClean="0"/>
            </a:br>
            <a:r>
              <a:rPr lang="en-US" altLang="ja-JP" sz="3200" dirty="0" smtClean="0"/>
              <a:t>has nothing to do with polarization...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90592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864096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Double-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Cabbibo</a:t>
            </a:r>
            <a:r>
              <a:rPr kumimoji="1" lang="en-US" altLang="ja-JP" dirty="0" smtClean="0">
                <a:solidFill>
                  <a:srgbClr val="0070C0"/>
                </a:solidFill>
              </a:rPr>
              <a:t>-Suppressed decay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9036496" cy="583264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800" dirty="0" smtClean="0"/>
                  <a:t>I believe we observed a DCS decay,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800" i="1" smtClean="0"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ja-JP" sz="28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ja-JP" sz="2800" b="0" i="1" smtClean="0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sz="28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800" b="0" dirty="0" smtClean="0"/>
                  <a:t/>
                </a:r>
                <a:br>
                  <a:rPr lang="en-US" altLang="ja-JP" sz="2800" b="0" dirty="0" smtClean="0"/>
                </a:br>
                <a:r>
                  <a:rPr lang="en-US" altLang="ja-JP" sz="2800" b="0" dirty="0" smtClean="0"/>
                  <a:t>(Though I cannot show the spectrum in public)</a:t>
                </a:r>
              </a:p>
              <a:p>
                <a:pPr lvl="1"/>
                <a:r>
                  <a:rPr kumimoji="1" lang="en-US" altLang="ja-JP" sz="2400" dirty="0" smtClean="0"/>
                  <a:t>First observation of DCS decay in baryons</a:t>
                </a:r>
              </a:p>
              <a:p>
                <a:r>
                  <a:rPr lang="en-US" altLang="ja-JP" sz="2800" dirty="0" smtClean="0"/>
                  <a:t>Naively,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/>
                          </a:rPr>
                          <m:t>𝐵𝑟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sz="2800" i="1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altLang="ja-JP" sz="2800" i="1">
                            <a:latin typeface="Cambria Math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ja-JP" altLang="en-US" sz="28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/>
                          </a:rPr>
                          <m:t>𝐵𝑟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sz="2800" i="1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altLang="ja-JP" sz="2800" i="1">
                            <a:latin typeface="Cambria Math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ja-JP" altLang="en-US" sz="28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ja-JP" altLang="en-US" sz="2800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func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r>
                      <a:rPr lang="en-US" altLang="ja-JP" sz="2800" b="0" i="1" smtClean="0">
                        <a:latin typeface="Cambria Math"/>
                      </a:rPr>
                      <m:t>2</m:t>
                    </m:r>
                    <m:r>
                      <a:rPr lang="en-US" altLang="ja-JP" sz="2800" b="0" i="1" smtClean="0">
                        <a:latin typeface="Cambria Math"/>
                      </a:rPr>
                      <m:t>.</m:t>
                    </m:r>
                    <m:r>
                      <a:rPr lang="en-US" altLang="ja-JP" sz="2800" b="0" i="1" smtClean="0">
                        <a:latin typeface="Cambria Math"/>
                      </a:rPr>
                      <m:t>9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kumimoji="1" lang="en-US" altLang="ja-JP" sz="2800" dirty="0" smtClean="0"/>
              </a:p>
              <a:p>
                <a:pPr lvl="1"/>
                <a:r>
                  <a:rPr lang="en-US" altLang="ja-JP" sz="2400" dirty="0" smtClean="0"/>
                  <a:t>How much deviation possible?</a:t>
                </a:r>
              </a:p>
              <a:p>
                <a:pPr lvl="1"/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What physics information can be derived?</a:t>
                </a:r>
              </a:p>
              <a:p>
                <a:r>
                  <a:rPr lang="en-US" altLang="ja-JP" sz="2800" dirty="0" smtClean="0"/>
                  <a:t>Cf. case of D</a:t>
                </a:r>
                <a:r>
                  <a:rPr lang="en-US" altLang="ja-JP" sz="2800" baseline="30000" dirty="0" smtClean="0"/>
                  <a:t>0</a:t>
                </a:r>
                <a:r>
                  <a:rPr lang="en-US" altLang="ja-JP" sz="2800" dirty="0" smtClean="0"/>
                  <a:t> meson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0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ja-JP" sz="2800" dirty="0" smtClean="0"/>
                  <a:t> mixing effect subtracted)</a:t>
                </a:r>
                <a:br>
                  <a:rPr lang="en-US" altLang="ja-JP" sz="28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/>
                          </a:rPr>
                          <m:t>𝐵𝑟</m:t>
                        </m:r>
                        <m:r>
                          <a:rPr lang="en-US" altLang="ja-JP" sz="28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ja-JP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ja-JP" altLang="en-US" sz="28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𝑣𝑖𝑎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𝐷𝐶𝑆</m:t>
                        </m:r>
                        <m:r>
                          <a:rPr lang="en-US" altLang="ja-JP" sz="2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ja-JP" sz="2800" i="1">
                            <a:latin typeface="Cambria Math"/>
                          </a:rPr>
                          <m:t>𝐵𝑟</m:t>
                        </m:r>
                        <m:r>
                          <a:rPr lang="en-US" altLang="ja-JP" sz="28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ja-JP" altLang="en-US" sz="28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altLang="ja-JP" sz="2800" i="1">
                        <a:latin typeface="Cambria Math"/>
                      </a:rPr>
                      <m:t>=</m:t>
                    </m:r>
                    <m:r>
                      <a:rPr lang="en-US" altLang="ja-JP" sz="2800" b="0" i="1" smtClean="0">
                        <a:latin typeface="Cambria Math"/>
                      </a:rPr>
                      <m:t>(</m:t>
                    </m:r>
                    <m:r>
                      <a:rPr lang="en-US" altLang="ja-JP" sz="2800" b="0" i="1" smtClean="0">
                        <a:latin typeface="Cambria Math"/>
                      </a:rPr>
                      <m:t>3</m:t>
                    </m:r>
                    <m:r>
                      <a:rPr lang="en-US" altLang="ja-JP" sz="2800" b="0" i="1" smtClean="0">
                        <a:latin typeface="Cambria Math"/>
                      </a:rPr>
                      <m:t>.</m:t>
                    </m:r>
                    <m:r>
                      <a:rPr lang="en-US" altLang="ja-JP" sz="2800" b="0" i="1" smtClean="0">
                        <a:latin typeface="Cambria Math"/>
                      </a:rPr>
                      <m:t>37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21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)×</m:t>
                    </m:r>
                    <m:sSup>
                      <m:sSupPr>
                        <m:ctrlPr>
                          <a:rPr lang="en-US" altLang="ja-JP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800" dirty="0" smtClean="0"/>
                  <a:t/>
                </a:r>
                <a:br>
                  <a:rPr lang="en-US" altLang="ja-JP" sz="2800" dirty="0" smtClean="0"/>
                </a:br>
                <a:endParaRPr kumimoji="1" lang="ja-JP" altLang="en-US" sz="28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9036496" cy="5832648"/>
              </a:xfrm>
              <a:blipFill rotWithShape="1">
                <a:blip r:embed="rId2"/>
                <a:stretch>
                  <a:fillRect l="-1215" t="-9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18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Summary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40060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Polarization transfer from longitudinally polarized quark to baryon </a:t>
            </a:r>
            <a:r>
              <a:rPr lang="en-US" altLang="ja-JP" sz="2800" dirty="0" smtClean="0">
                <a:sym typeface="Wingdings" panose="05000000000000000000" pitchFamily="2" charset="2"/>
              </a:rPr>
              <a:t> 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helicity</a:t>
            </a:r>
            <a:r>
              <a:rPr lang="en-US" altLang="ja-JP" sz="2800" dirty="0" smtClean="0">
                <a:sym typeface="Wingdings" panose="05000000000000000000" pitchFamily="2" charset="2"/>
              </a:rPr>
              <a:t> contribution of quark in baryon</a:t>
            </a:r>
          </a:p>
          <a:p>
            <a:r>
              <a:rPr kumimoji="1" lang="en-US" altLang="ja-JP" sz="2800" dirty="0" smtClean="0">
                <a:sym typeface="Wingdings" panose="05000000000000000000" pitchFamily="2" charset="2"/>
              </a:rPr>
              <a:t>Past measurements on </a:t>
            </a:r>
            <a:r>
              <a:rPr kumimoji="1" lang="en-US" altLang="ja-JP" sz="2800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at LEP (Z</a:t>
            </a:r>
            <a:r>
              <a:rPr kumimoji="1" lang="en-US" altLang="ja-JP" sz="2800" baseline="30000" dirty="0" smtClean="0">
                <a:sym typeface="Wingdings" panose="05000000000000000000" pitchFamily="2" charset="2"/>
              </a:rPr>
              <a:t>0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decay) and in DIS</a:t>
            </a:r>
          </a:p>
          <a:p>
            <a:pPr lvl="1"/>
            <a:r>
              <a:rPr lang="en-US" altLang="ja-JP" sz="2400" dirty="0" smtClean="0">
                <a:sym typeface="Wingdings" panose="05000000000000000000" pitchFamily="2" charset="2"/>
              </a:rPr>
              <a:t>Uncertainty in non-leading 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dirty="0" smtClean="0">
                <a:sym typeface="Wingdings" panose="05000000000000000000" pitchFamily="2" charset="2"/>
              </a:rPr>
              <a:t> (from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ss</a:t>
            </a:r>
            <a:r>
              <a:rPr lang="en-US" altLang="ja-JP" sz="2400" dirty="0" smtClean="0">
                <a:sym typeface="Wingdings" panose="05000000000000000000" pitchFamily="2" charset="2"/>
              </a:rPr>
              <a:t>-bar production in fragmentation) is sizable and limits the </a:t>
            </a:r>
            <a:r>
              <a:rPr lang="en-US" altLang="ja-JP" sz="2400" dirty="0" smtClean="0">
                <a:sym typeface="Wingdings" panose="05000000000000000000" pitchFamily="2" charset="2"/>
              </a:rPr>
              <a:t>capability</a:t>
            </a:r>
            <a:endParaRPr lang="en-US" altLang="ja-JP" sz="2800" dirty="0" smtClean="0">
              <a:sym typeface="Wingdings" panose="05000000000000000000" pitchFamily="2" charset="2"/>
            </a:endParaRPr>
          </a:p>
          <a:p>
            <a:r>
              <a:rPr lang="en-US" altLang="ja-JP" sz="2800" dirty="0" smtClean="0">
                <a:sym typeface="Wingdings" panose="05000000000000000000" pitchFamily="2" charset="2"/>
              </a:rPr>
              <a:t>Sizable polarization is expected for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c quark </a:t>
            </a:r>
            <a:r>
              <a:rPr lang="en-US" altLang="ja-JP" sz="2800" dirty="0" smtClean="0">
                <a:sym typeface="Wingdings" panose="05000000000000000000" pitchFamily="2" charset="2"/>
              </a:rPr>
              <a:t>from b decay</a:t>
            </a:r>
          </a:p>
          <a:p>
            <a:r>
              <a:rPr lang="en-US" altLang="ja-JP" sz="2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800" baseline="-25000" dirty="0" err="1" smtClean="0">
                <a:sym typeface="Wingdings" panose="05000000000000000000" pitchFamily="2" charset="2"/>
              </a:rPr>
              <a:t>c</a:t>
            </a:r>
            <a:r>
              <a:rPr lang="en-US" altLang="ja-JP" sz="2800" dirty="0" smtClean="0">
                <a:sym typeface="Wingdings" panose="05000000000000000000" pitchFamily="2" charset="2"/>
              </a:rPr>
              <a:t> polarization can be measured in </a:t>
            </a:r>
            <a:r>
              <a:rPr lang="en-US" altLang="ja-JP" sz="2800" dirty="0" err="1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800" baseline="-25000" dirty="0" err="1">
                <a:sym typeface="Wingdings" panose="05000000000000000000" pitchFamily="2" charset="2"/>
              </a:rPr>
              <a:t>c</a:t>
            </a:r>
            <a:r>
              <a:rPr lang="en-US" altLang="ja-JP" sz="2800" baseline="-25000" dirty="0">
                <a:sym typeface="Wingdings" panose="05000000000000000000" pitchFamily="2" charset="2"/>
              </a:rPr>
              <a:t> </a:t>
            </a:r>
            <a:r>
              <a:rPr lang="en-US" altLang="ja-JP" sz="2800" dirty="0" smtClean="0">
                <a:sym typeface="Wingdings" panose="05000000000000000000" pitchFamily="2" charset="2"/>
              </a:rPr>
              <a:t> </a:t>
            </a:r>
            <a:r>
              <a:rPr lang="en-US" altLang="ja-JP" sz="2800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800" baseline="-25000" dirty="0" smtClean="0">
                <a:sym typeface="Wingdings" panose="05000000000000000000" pitchFamily="2" charset="2"/>
              </a:rPr>
              <a:t> </a:t>
            </a:r>
            <a:r>
              <a:rPr lang="en-US" altLang="ja-JP" sz="2800" dirty="0" smtClean="0">
                <a:sym typeface="Wingdings" panose="05000000000000000000" pitchFamily="2" charset="2"/>
              </a:rPr>
              <a:t>+ </a:t>
            </a:r>
            <a:r>
              <a:rPr lang="en-US" altLang="ja-JP" sz="28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dirty="0" smtClean="0">
                <a:sym typeface="Wingdings" panose="05000000000000000000" pitchFamily="2" charset="2"/>
              </a:rPr>
              <a:t> mode with good accuracy in </a:t>
            </a:r>
            <a:r>
              <a:rPr lang="en-US" altLang="ja-JP" sz="2800" dirty="0" smtClean="0">
                <a:sym typeface="Wingdings" panose="05000000000000000000" pitchFamily="2" charset="2"/>
              </a:rPr>
              <a:t>B-factories</a:t>
            </a:r>
          </a:p>
          <a:p>
            <a:r>
              <a:rPr lang="en-US" altLang="ja-JP" sz="2800" dirty="0">
                <a:sym typeface="Wingdings" panose="05000000000000000000" pitchFamily="2" charset="2"/>
              </a:rPr>
              <a:t>Baryon polarization can be further used for other </a:t>
            </a:r>
            <a:r>
              <a:rPr lang="en-US" altLang="ja-JP" sz="2800" dirty="0" smtClean="0">
                <a:sym typeface="Wingdings" panose="05000000000000000000" pitchFamily="2" charset="2"/>
              </a:rPr>
              <a:t>studies</a:t>
            </a:r>
          </a:p>
          <a:p>
            <a:r>
              <a:rPr lang="en-US" altLang="ja-JP" sz="2800" dirty="0" smtClean="0">
                <a:sym typeface="Wingdings" panose="05000000000000000000" pitchFamily="2" charset="2"/>
              </a:rPr>
              <a:t>Parity of excited charmed baryons can be determined</a:t>
            </a:r>
            <a:endParaRPr lang="en-US" altLang="ja-JP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35329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kumimoji="1" lang="en-US" altLang="ja-JP" dirty="0" smtClean="0"/>
              <a:t>Backups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6433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Integrated method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908720"/>
                <a:ext cx="9036496" cy="5544616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800" dirty="0" smtClean="0"/>
                  <a:t>Discussed </a:t>
                </a:r>
                <a:r>
                  <a:rPr lang="en-US" altLang="ja-JP" sz="2800" dirty="0"/>
                  <a:t>by N. Byers and S. </a:t>
                </a:r>
                <a:r>
                  <a:rPr lang="en-US" altLang="ja-JP" sz="2800" dirty="0" err="1" smtClean="0"/>
                  <a:t>Fenster</a:t>
                </a:r>
                <a:r>
                  <a:rPr lang="en-US" altLang="ja-JP" sz="2800" dirty="0"/>
                  <a:t> (PRL 11 (1963) </a:t>
                </a:r>
                <a:r>
                  <a:rPr lang="en-US" altLang="ja-JP" sz="2800" dirty="0" smtClean="0"/>
                  <a:t>52)</a:t>
                </a:r>
                <a:br>
                  <a:rPr lang="en-US" altLang="ja-JP" sz="2800" dirty="0" smtClean="0"/>
                </a:br>
                <a:r>
                  <a:rPr lang="en-US" altLang="ja-JP" sz="2800" dirty="0" smtClean="0"/>
                  <a:t> B* 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 B + M (spin J  1/2 + 0)</a:t>
                </a:r>
              </a:p>
              <a:p>
                <a:r>
                  <a:rPr lang="en-US" altLang="ja-JP" sz="2800" dirty="0">
                    <a:ea typeface="Cambria Math"/>
                  </a:rPr>
                  <a:t>Used in bubble-chamber experiments</a:t>
                </a:r>
                <a:br>
                  <a:rPr lang="en-US" altLang="ja-JP" sz="2800" dirty="0">
                    <a:ea typeface="Cambria Math"/>
                  </a:rPr>
                </a:br>
                <a:r>
                  <a:rPr lang="en-US" altLang="ja-JP" sz="2800" dirty="0" smtClean="0">
                    <a:latin typeface="Symbol" panose="05050102010706020507" pitchFamily="18" charset="2"/>
                    <a:ea typeface="Cambria Math"/>
                  </a:rPr>
                  <a:t>S</a:t>
                </a:r>
                <a:r>
                  <a:rPr lang="en-US" altLang="ja-JP" sz="2800" baseline="30000" dirty="0" smtClean="0">
                    <a:latin typeface="Symbol" panose="05050102010706020507" pitchFamily="18" charset="2"/>
                    <a:ea typeface="Cambria Math"/>
                  </a:rPr>
                  <a:t>*</a:t>
                </a:r>
                <a:r>
                  <a:rPr lang="en-US" altLang="ja-JP" sz="2800" dirty="0" smtClean="0">
                    <a:ea typeface="Cambria Math"/>
                  </a:rPr>
                  <a:t>(</a:t>
                </a:r>
                <a:r>
                  <a:rPr lang="en-US" altLang="ja-JP" sz="2800" dirty="0">
                    <a:ea typeface="Cambria Math"/>
                  </a:rPr>
                  <a:t>1385), </a:t>
                </a:r>
                <a:r>
                  <a:rPr lang="en-US" altLang="ja-JP" sz="2800" dirty="0">
                    <a:latin typeface="Symbol" panose="05050102010706020507" pitchFamily="18" charset="2"/>
                    <a:ea typeface="Cambria Math"/>
                  </a:rPr>
                  <a:t>L</a:t>
                </a:r>
                <a:r>
                  <a:rPr lang="en-US" altLang="ja-JP" sz="2800" dirty="0">
                    <a:ea typeface="Cambria Math"/>
                  </a:rPr>
                  <a:t>(1405), </a:t>
                </a:r>
                <a:r>
                  <a:rPr lang="en-US" altLang="ja-JP" sz="2800" dirty="0" smtClean="0">
                    <a:latin typeface="Symbol" panose="05050102010706020507" pitchFamily="18" charset="2"/>
                    <a:ea typeface="Cambria Math"/>
                  </a:rPr>
                  <a:t>X</a:t>
                </a:r>
                <a:r>
                  <a:rPr lang="en-US" altLang="ja-JP" sz="2800" baseline="30000" dirty="0" smtClean="0">
                    <a:latin typeface="Symbol" panose="05050102010706020507" pitchFamily="18" charset="2"/>
                    <a:ea typeface="Cambria Math"/>
                  </a:rPr>
                  <a:t>*</a:t>
                </a:r>
                <a:r>
                  <a:rPr lang="en-US" altLang="ja-JP" sz="2800" dirty="0" smtClean="0">
                    <a:ea typeface="Cambria Math"/>
                  </a:rPr>
                  <a:t>(</a:t>
                </a:r>
                <a:r>
                  <a:rPr lang="en-US" altLang="ja-JP" sz="2800" dirty="0">
                    <a:ea typeface="Cambria Math"/>
                  </a:rPr>
                  <a:t>1530), </a:t>
                </a:r>
                <a:r>
                  <a:rPr lang="en-US" altLang="ja-JP" sz="2800" dirty="0" smtClean="0">
                    <a:ea typeface="Cambria Math"/>
                  </a:rPr>
                  <a:t>...</a:t>
                </a:r>
                <a:endParaRPr lang="en-US" altLang="ja-JP" sz="2800" dirty="0" smtClean="0"/>
              </a:p>
              <a:p>
                <a:r>
                  <a:rPr kumimoji="1" lang="en-US" altLang="ja-JP" sz="2800" dirty="0" smtClean="0"/>
                  <a:t>Take moment of (measured) decay angle distribution</a:t>
                </a:r>
                <a:br>
                  <a:rPr kumimoji="1" lang="en-US" altLang="ja-JP" sz="2800" dirty="0" smtClean="0"/>
                </a:br>
                <a:r>
                  <a:rPr kumimoji="1" lang="en-US" altLang="ja-JP" sz="2800" dirty="0" smtClean="0"/>
                  <a:t>(c.f. Fourier transformation):</a:t>
                </a:r>
                <a:r>
                  <a:rPr lang="en-US" altLang="ja-JP" sz="2800" dirty="0" smtClean="0"/>
                  <a:t/>
                </a:r>
                <a:br>
                  <a:rPr lang="en-US" altLang="ja-JP" sz="2800" dirty="0" smtClean="0"/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𝐿𝑀</m:t>
                            </m:r>
                          </m:sub>
                        </m:sSub>
                      </m:e>
                    </m:d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𝑊</m:t>
                        </m:r>
                        <m:d>
                          <m:d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ja-JP" altLang="en-US" sz="2800" b="0" i="1" smtClean="0">
                                <a:latin typeface="Cambria Math"/>
                              </a:rPr>
                              <m:t>𝜃</m:t>
                            </m:r>
                            <m:r>
                              <a:rPr lang="en-US" altLang="ja-JP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ja-JP" altLang="en-US" sz="2800" b="0" i="1" smtClean="0">
                                <a:latin typeface="Cambria Math"/>
                              </a:rPr>
                              <m:t>𝜑</m:t>
                            </m:r>
                          </m:e>
                        </m:d>
                      </m:e>
                    </m:nary>
                    <m:sSub>
                      <m:sSub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𝐿𝑀</m:t>
                        </m:r>
                      </m:sub>
                    </m:sSub>
                    <m:d>
                      <m:d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ja-JP" altLang="en-US" sz="2800" b="0" i="1" smtClean="0">
                            <a:latin typeface="Cambria Math"/>
                          </a:rPr>
                          <m:t>𝜃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,</m:t>
                        </m:r>
                        <m:r>
                          <a:rPr lang="ja-JP" altLang="en-US" sz="2800" b="0" i="1" smtClean="0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altLang="ja-JP" sz="2800" b="0" i="1" smtClean="0">
                        <a:latin typeface="Cambria Math"/>
                      </a:rPr>
                      <m:t>𝑑</m:t>
                    </m:r>
                    <m:r>
                      <m:rPr>
                        <m:sty m:val="p"/>
                      </m:rPr>
                      <a:rPr lang="el-GR" altLang="ja-JP" sz="2800" b="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en-US" altLang="ja-JP" sz="2800" b="0" dirty="0" smtClean="0">
                    <a:ea typeface="Cambria Math"/>
                  </a:rPr>
                  <a:t/>
                </a:r>
                <a:br>
                  <a:rPr lang="en-US" altLang="ja-JP" sz="2800" b="0" dirty="0" smtClean="0">
                    <a:ea typeface="Cambria Math"/>
                  </a:rPr>
                </a:br>
                <a:r>
                  <a:rPr lang="en-US" altLang="ja-JP" sz="2800" b="0" dirty="0" smtClean="0">
                    <a:ea typeface="Cambria Math"/>
                  </a:rPr>
                  <a:t>must be zero for L &gt; 2J. </a:t>
                </a:r>
                <a:r>
                  <a:rPr lang="en-US" altLang="ja-JP" sz="2800" dirty="0"/>
                  <a:t/>
                </a:r>
                <a:br>
                  <a:rPr lang="en-US" altLang="ja-JP" sz="2800" dirty="0"/>
                </a:br>
                <a:r>
                  <a:rPr lang="en-US" altLang="ja-JP" sz="2800" dirty="0" smtClean="0">
                    <a:sym typeface="Wingdings" panose="05000000000000000000" pitchFamily="2" charset="2"/>
                  </a:rPr>
                  <a:t> 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𝐿𝑀</m:t>
                            </m:r>
                          </m:sub>
                        </m:sSub>
                      </m:e>
                    </m:d>
                    <m:r>
                      <a:rPr lang="en-US" altLang="ja-JP" sz="28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altLang="ja-JP" sz="2800" b="0" dirty="0" smtClean="0">
                    <a:ea typeface="Cambria Math"/>
                  </a:rPr>
                  <a:t> for some L, then J </a:t>
                </a:r>
                <a:r>
                  <a:rPr lang="ja-JP" altLang="en-US" sz="2800" b="0" dirty="0" smtClean="0">
                    <a:ea typeface="Cambria Math"/>
                  </a:rPr>
                  <a:t>≧</a:t>
                </a:r>
                <a:r>
                  <a:rPr lang="en-US" altLang="ja-JP" sz="2800" b="0" dirty="0" smtClean="0">
                    <a:ea typeface="Cambria Math"/>
                  </a:rPr>
                  <a:t> L/2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908720"/>
                <a:ext cx="9036496" cy="5544616"/>
              </a:xfrm>
              <a:blipFill rotWithShape="1">
                <a:blip r:embed="rId2"/>
                <a:stretch>
                  <a:fillRect l="-1215" t="-9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3275856" y="6165304"/>
            <a:ext cx="238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...to be continued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50341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Irreducible tensor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8928992" cy="583264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𝐿𝑀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can be transformed to an irreducible tensor </a:t>
                </a:r>
                <a:r>
                  <a:rPr kumimoji="1" lang="en-US" altLang="ja-JP" sz="2800" dirty="0" err="1" smtClean="0"/>
                  <a:t>t</a:t>
                </a:r>
                <a:r>
                  <a:rPr kumimoji="1" lang="en-US" altLang="ja-JP" sz="2800" baseline="-25000" dirty="0" err="1" smtClean="0"/>
                  <a:t>LM</a:t>
                </a:r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as</a:t>
                </a:r>
                <a:r>
                  <a:rPr lang="en-US" altLang="ja-JP" sz="2800" baseline="-25000" dirty="0" smtClean="0"/>
                  <a:t/>
                </a:r>
                <a:br>
                  <a:rPr lang="en-US" altLang="ja-JP" sz="2800" baseline="-25000" dirty="0" smtClean="0"/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𝐿𝑀</m:t>
                            </m:r>
                          </m:sub>
                        </m:sSub>
                      </m:e>
                    </m:d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𝐿𝑀</m:t>
                        </m:r>
                      </m:sub>
                    </m:sSub>
                    <m:sSub>
                      <m:sSub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𝐿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800" b="0" dirty="0" smtClean="0"/>
                  <a:t/>
                </a:r>
                <a:br>
                  <a:rPr lang="en-US" altLang="ja-JP" sz="2800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𝐿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𝐽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−1/2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ja-JP" sz="2800" b="0" i="1" smtClean="0">
                                <a:latin typeface="Cambria Math"/>
                              </a:rPr>
                              <m:t>𝐽</m:t>
                            </m:r>
                            <m:r>
                              <a:rPr lang="en-US" altLang="ja-JP" sz="2800" b="0" i="1" smtClean="0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ja-JP" altLang="en-US" sz="2800" b="0" i="1" smtClean="0">
                                <a:latin typeface="Cambria Math"/>
                              </a:rPr>
                              <m:t>𝜋</m:t>
                            </m:r>
                          </m:den>
                        </m:f>
                      </m:e>
                    </m:rad>
                    <m:d>
                      <m:dPr>
                        <m:begChr m:val="⟨"/>
                        <m:endChr m:val="⟩"/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𝐽</m:t>
                        </m:r>
                        <m:f>
                          <m:f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2800" b="0" i="1" smtClean="0">
                            <a:latin typeface="Cambria Math"/>
                          </a:rPr>
                          <m:t>𝐽</m:t>
                        </m:r>
                        <m:f>
                          <m:f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ja-JP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2800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𝐽𝐽𝐿𝑀</m:t>
                        </m:r>
                      </m:e>
                    </m:d>
                  </m:oMath>
                </a14:m>
                <a:endParaRPr lang="en-US" altLang="ja-JP" sz="2800" dirty="0" smtClean="0"/>
              </a:p>
              <a:p>
                <a:pPr marL="0" indent="0">
                  <a:buNone/>
                </a:pPr>
                <a:endParaRPr lang="en-US" altLang="ja-JP" sz="2800" dirty="0" smtClean="0"/>
              </a:p>
              <a:p>
                <a:r>
                  <a:rPr lang="en-US" altLang="ja-JP" sz="2800" dirty="0" smtClean="0"/>
                  <a:t>Meaning  of </a:t>
                </a:r>
                <a:r>
                  <a:rPr lang="en-US" altLang="ja-JP" sz="2800" dirty="0" err="1" smtClean="0"/>
                  <a:t>t</a:t>
                </a:r>
                <a:r>
                  <a:rPr lang="en-US" altLang="ja-JP" sz="2800" baseline="-25000" dirty="0" err="1" smtClean="0"/>
                  <a:t>LM</a:t>
                </a:r>
                <a:endParaRPr lang="en-US" altLang="ja-JP" sz="2800" dirty="0" smtClean="0"/>
              </a:p>
              <a:p>
                <a:pPr lvl="1"/>
                <a:r>
                  <a:rPr lang="en-US" altLang="ja-JP" sz="2400" dirty="0" smtClean="0"/>
                  <a:t>Expectation for spin </a:t>
                </a:r>
                <a:r>
                  <a:rPr lang="en-US" altLang="ja-JP" sz="2400" dirty="0" err="1" smtClean="0"/>
                  <a:t>multipole</a:t>
                </a:r>
                <a:r>
                  <a:rPr lang="en-US" altLang="ja-JP" sz="2400" dirty="0" smtClean="0"/>
                  <a:t> operator (of the initial baryon)</a:t>
                </a:r>
                <a:br>
                  <a:rPr lang="en-US" altLang="ja-JP" sz="24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altLang="ja-JP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ja-JP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𝐽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𝐽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+1)</m:t>
                            </m:r>
                          </m:e>
                        </m:rad>
                      </m:den>
                    </m:f>
                    <m:r>
                      <a:rPr lang="en-US" altLang="ja-JP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1</m:t>
                        </m:r>
                        <m:r>
                          <a:rPr lang="en-US" altLang="ja-JP" sz="240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altLang="ja-JP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400" i="1" smtClean="0">
                            <a:latin typeface="Cambria Math"/>
                            <a:ea typeface="Cambria Math"/>
                          </a:rPr>
                          <m:t>∓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/>
                                <a:ea typeface="Cambria Math"/>
                              </a:rPr>
                              <m:t>±</m:t>
                            </m:r>
                            <m:r>
                              <a:rPr lang="en-US" altLang="ja-JP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𝐽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𝐽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+1)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ja-JP" sz="2400" dirty="0" smtClean="0"/>
                  <a:t/>
                </a:r>
                <a:br>
                  <a:rPr lang="en-US" altLang="ja-JP" sz="24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ja-JP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  <a:ea typeface="Cambria Math"/>
                      </a:rPr>
                      <m:t>∝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altLang="ja-JP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400" b="0" i="0" smtClean="0">
                        <a:latin typeface="Cambria Math"/>
                      </a:rPr>
                      <m:t>, …</m:t>
                    </m:r>
                  </m:oMath>
                </a14:m>
                <a:endParaRPr lang="en-US" altLang="ja-JP" sz="24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8928992" cy="5832648"/>
              </a:xfrm>
              <a:blipFill rotWithShape="1">
                <a:blip r:embed="rId2"/>
                <a:stretch>
                  <a:fillRect l="-1230" t="-9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5436096" y="3284984"/>
            <a:ext cx="360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Clebsh-Gordan</a:t>
            </a:r>
            <a:r>
              <a:rPr kumimoji="1" lang="en-US" altLang="ja-JP" sz="2400" dirty="0" smtClean="0"/>
              <a:t> coefficient)</a:t>
            </a:r>
            <a:endParaRPr kumimoji="1" lang="ja-JP" altLang="en-US" sz="2400" dirty="0"/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6228184" y="2996954"/>
            <a:ext cx="432048" cy="3600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376366" y="5657671"/>
            <a:ext cx="3767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Proof is not given in the paper:</a:t>
            </a:r>
            <a:br>
              <a:rPr lang="en-US" altLang="ja-JP" dirty="0" smtClean="0"/>
            </a:br>
            <a:r>
              <a:rPr lang="en-US" altLang="ja-JP" dirty="0" smtClean="0"/>
              <a:t>I didn’t have time to prove by myself...</a:t>
            </a:r>
          </a:p>
          <a:p>
            <a:r>
              <a:rPr kumimoji="1" lang="en-US" altLang="ja-JP" dirty="0" smtClean="0"/>
              <a:t>I think this can be proven from </a:t>
            </a:r>
            <a:br>
              <a:rPr kumimoji="1" lang="en-US" altLang="ja-JP" dirty="0" smtClean="0"/>
            </a:br>
            <a:r>
              <a:rPr kumimoji="1" lang="en-US" altLang="ja-JP" dirty="0" smtClean="0"/>
              <a:t>Wigner-Eckert’s theorem.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47664" y="2848536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(for even L)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456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en-US" altLang="ja-JP" dirty="0"/>
              <a:t>1</a:t>
            </a:r>
            <a:r>
              <a:rPr lang="en-US" altLang="ja-JP" dirty="0" smtClean="0"/>
              <a:t>. </a:t>
            </a:r>
            <a:r>
              <a:rPr kumimoji="1" lang="en-US" altLang="ja-JP" dirty="0" smtClean="0"/>
              <a:t> Polarization transfer in fragmentation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9893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Irreducible tensor (cont.)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9036496" cy="583264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800" dirty="0" smtClean="0"/>
                  <a:t>For parity conserving decay,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𝐿𝑀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is 0 for odd L.</a:t>
                </a:r>
              </a:p>
              <a:p>
                <a:r>
                  <a:rPr lang="en-US" altLang="ja-JP" sz="2800" dirty="0" smtClean="0"/>
                  <a:t>In order to calculate </a:t>
                </a:r>
                <a:r>
                  <a:rPr lang="en-US" altLang="ja-JP" sz="2800" dirty="0" err="1" smtClean="0"/>
                  <a:t>t</a:t>
                </a:r>
                <a:r>
                  <a:rPr lang="en-US" altLang="ja-JP" sz="2800" baseline="-25000" dirty="0" err="1" smtClean="0"/>
                  <a:t>LM</a:t>
                </a:r>
                <a:r>
                  <a:rPr lang="en-US" altLang="ja-JP" sz="2800" dirty="0" smtClean="0"/>
                  <a:t> for odd L, you need information on polarization of final baryon.</a:t>
                </a:r>
                <a:br>
                  <a:rPr lang="en-US" altLang="ja-JP" sz="2800" dirty="0" smtClean="0"/>
                </a:br>
                <a:r>
                  <a:rPr lang="en-US" altLang="ja-JP" sz="2800" dirty="0" smtClean="0">
                    <a:sym typeface="Wingdings" panose="05000000000000000000" pitchFamily="2" charset="2"/>
                  </a:rPr>
                  <a:t> measurable if final baryon undergoes weak decay.</a:t>
                </a:r>
              </a:p>
              <a:p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If polarization vector of final baryon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ja-JP" sz="280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kumimoji="1" lang="en-US" altLang="ja-JP" sz="2800" b="0" i="1" smtClean="0">
                            <a:latin typeface="Cambria Math"/>
                            <a:sym typeface="Wingdings" panose="05000000000000000000" pitchFamily="2" charset="2"/>
                          </a:rPr>
                          <m:t>𝑃</m:t>
                        </m:r>
                      </m:e>
                    </m:acc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is known, </a:t>
                </a:r>
                <a:br>
                  <a:rPr kumimoji="1" lang="en-US" altLang="ja-JP" sz="2800" dirty="0" smtClean="0"/>
                </a:br>
                <a:r>
                  <a:rPr kumimoji="1" lang="en-US" altLang="ja-JP" sz="2800" dirty="0" err="1" smtClean="0"/>
                  <a:t>t</a:t>
                </a:r>
                <a:r>
                  <a:rPr kumimoji="1" lang="en-US" altLang="ja-JP" sz="2800" baseline="-25000" dirty="0" err="1" smtClean="0"/>
                  <a:t>LM</a:t>
                </a:r>
                <a:r>
                  <a:rPr kumimoji="1" lang="en-US" altLang="ja-JP" sz="2800" dirty="0" smtClean="0"/>
                  <a:t> is given as (for odd L)</a:t>
                </a:r>
                <a:br>
                  <a:rPr kumimoji="1" lang="en-US" altLang="ja-JP" sz="2800" dirty="0" smtClean="0"/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800" i="1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  <a:sym typeface="Wingdings" panose="05000000000000000000" pitchFamily="2" charset="2"/>
                              </a:rPr>
                              <m:t>𝑃</m:t>
                            </m:r>
                          </m:e>
                        </m:acc>
                        <m:r>
                          <a:rPr lang="en-US" altLang="ja-JP" sz="280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altLang="ja-JP" sz="280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ja-JP" sz="2800" b="0" i="1" smtClean="0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𝑘</m:t>
                            </m:r>
                          </m:e>
                        </m:acc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𝐿𝑀</m:t>
                            </m:r>
                          </m:sub>
                        </m:sSub>
                      </m:e>
                    </m:d>
                    <m:r>
                      <a:rPr lang="en-US" altLang="ja-JP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𝐿𝑀</m:t>
                        </m:r>
                      </m:sub>
                    </m:sSub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𝐿</m:t>
                        </m:r>
                        <m:r>
                          <a:rPr lang="en-US" altLang="ja-JP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800" dirty="0" smtClean="0"/>
                  <a:t/>
                </a:r>
                <a:br>
                  <a:rPr kumimoji="1" lang="en-US" altLang="ja-JP" sz="2800" dirty="0" smtClean="0"/>
                </a:br>
                <a:r>
                  <a:rPr kumimoji="1" lang="en-US" altLang="ja-JP" sz="2800" dirty="0" smtClean="0"/>
                  <a:t>Note: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2800" i="1" smtClean="0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𝑘</m:t>
                        </m:r>
                      </m:e>
                    </m:acc>
                  </m:oMath>
                </a14:m>
                <a:r>
                  <a:rPr kumimoji="1" lang="en-US" altLang="ja-JP" sz="2800" dirty="0" smtClean="0"/>
                  <a:t> is the unit vector for final baryon direction. </a:t>
                </a:r>
                <a:br>
                  <a:rPr kumimoji="1" lang="en-US" altLang="ja-JP" sz="2800" dirty="0" smtClean="0"/>
                </a:br>
                <a:r>
                  <a:rPr kumimoji="1" lang="en-US" altLang="ja-JP" sz="2800" dirty="0" smtClean="0"/>
                  <a:t>So,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2800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  <a:sym typeface="Wingdings" panose="05000000000000000000" pitchFamily="2" charset="2"/>
                          </a:rPr>
                          <m:t>𝑃</m:t>
                        </m:r>
                      </m:e>
                    </m:acc>
                    <m:r>
                      <a:rPr lang="en-US" altLang="ja-JP" sz="2800" i="1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altLang="ja-JP" sz="28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𝑘</m:t>
                        </m:r>
                      </m:e>
                    </m:acc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is “longitudinal polarization”.</a:t>
                </a:r>
              </a:p>
              <a:p>
                <a:r>
                  <a:rPr lang="en-US" altLang="ja-JP" sz="2800" dirty="0" smtClean="0"/>
                  <a:t>Spin of </a:t>
                </a:r>
                <a:r>
                  <a:rPr lang="en-US" altLang="ja-JP" sz="2800" dirty="0" smtClean="0">
                    <a:latin typeface="Symbol" panose="05050102010706020507" pitchFamily="18" charset="2"/>
                  </a:rPr>
                  <a:t>S</a:t>
                </a:r>
                <a:r>
                  <a:rPr lang="en-US" altLang="ja-JP" sz="2800" dirty="0" smtClean="0"/>
                  <a:t>(1385) and </a:t>
                </a:r>
                <a:r>
                  <a:rPr lang="en-US" altLang="ja-JP" sz="2800" dirty="0" smtClean="0">
                    <a:latin typeface="Symbol" panose="05050102010706020507" pitchFamily="18" charset="2"/>
                  </a:rPr>
                  <a:t>X</a:t>
                </a:r>
                <a:r>
                  <a:rPr lang="en-US" altLang="ja-JP" sz="2800" dirty="0" smtClean="0"/>
                  <a:t>(1530) is mostly determined with these moments.  </a:t>
                </a:r>
                <a:r>
                  <a:rPr kumimoji="1" lang="en-US" altLang="ja-JP" sz="2800" dirty="0" smtClean="0"/>
                  <a:t>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9036496" cy="5832648"/>
              </a:xfrm>
              <a:blipFill rotWithShape="1">
                <a:blip r:embed="rId2"/>
                <a:stretch>
                  <a:fillRect l="-1215" t="-9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572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Ex2: polarization in final state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9036496" cy="5949280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800" dirty="0" smtClean="0"/>
                  <a:t>Byers-</a:t>
                </a:r>
                <a:r>
                  <a:rPr lang="en-US" altLang="ja-JP" sz="2800" dirty="0" err="1" smtClean="0"/>
                  <a:t>Fenster</a:t>
                </a:r>
                <a:r>
                  <a:rPr lang="en-US" altLang="ja-JP" sz="2800" dirty="0" smtClean="0"/>
                  <a:t> method </a:t>
                </a:r>
                <a:r>
                  <a:rPr kumimoji="1" lang="en-US" altLang="ja-JP" sz="2800" dirty="0" smtClean="0"/>
                  <a:t>in decay J </a:t>
                </a:r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 1/2 + 0</a:t>
                </a:r>
              </a:p>
              <a:p>
                <a:pPr lvl="1"/>
                <a:r>
                  <a:rPr lang="en-US" altLang="ja-JP" sz="2400" dirty="0" smtClean="0">
                    <a:sym typeface="Wingdings" panose="05000000000000000000" pitchFamily="2" charset="2"/>
                  </a:rPr>
                  <a:t>For longitudinal polarization with odd L</a:t>
                </a:r>
                <a:br>
                  <a:rPr lang="en-US" altLang="ja-JP" sz="2400" dirty="0" smtClean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400" i="1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  <a:sym typeface="Wingdings" panose="05000000000000000000" pitchFamily="2" charset="2"/>
                              </a:rPr>
                              <m:t>𝑃</m:t>
                            </m:r>
                          </m:e>
                        </m:acc>
                        <m: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altLang="ja-JP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𝑘</m:t>
                            </m:r>
                          </m:e>
                        </m:acc>
                        <m:sSub>
                          <m:sSub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𝐿𝑀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𝐿𝑀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𝐿</m:t>
                        </m:r>
                        <m:r>
                          <a:rPr lang="en-US" altLang="ja-JP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ja-JP" sz="2400" dirty="0" smtClean="0"/>
              </a:p>
              <a:p>
                <a:pPr lvl="1"/>
                <a:r>
                  <a:rPr lang="en-US" altLang="ja-JP" sz="2400" dirty="0" smtClean="0"/>
                  <a:t>For transverse polarization, similar calculation can be made</a:t>
                </a:r>
                <a:br>
                  <a:rPr lang="en-US" altLang="ja-JP" sz="2400" dirty="0" smtClean="0"/>
                </a:br>
                <a:r>
                  <a:rPr lang="en-US" altLang="ja-JP" sz="2400" dirty="0" smtClean="0"/>
                  <a:t>(though more complicated)</a:t>
                </a:r>
                <a:br>
                  <a:rPr lang="en-US" altLang="ja-JP" sz="2400" dirty="0" smtClean="0"/>
                </a:br>
                <a:r>
                  <a:rPr lang="en-US" altLang="ja-JP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Relative sign gives parity.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2000" i="1" smtClean="0">
                              <a:latin typeface="Cambria Math"/>
                            </a:rPr>
                            <m:t>𝛾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𝐿𝑀</m:t>
                          </m:r>
                        </m:sub>
                      </m:sSub>
                      <m:sSub>
                        <m:sSub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</m:e>
                      </m:rad>
                      <m:nary>
                        <m:naryPr>
                          <m:chr m:val="∑"/>
                          <m:supHide m:val="on"/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b="0" i="1" smtClean="0"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−1,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1,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−1,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|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1,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−1,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𝑀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2000" b="0" i="0" smtClean="0">
                          <a:latin typeface="Cambria Math"/>
                        </a:rPr>
                        <m:t>                 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000" i="1">
                                  <a:latin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altLang="ja-JP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</m:e>
                      </m:rad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i="1"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1,</m:t>
                                  </m:r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1,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+1,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𝑀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|1,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+1,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𝐿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altLang="ja-JP" sz="2400" dirty="0" smtClean="0"/>
              </a:p>
              <a:p>
                <a:pPr marL="457200" lvl="1" indent="0">
                  <a:buNone/>
                </a:pPr>
                <a:r>
                  <a:rPr lang="en-US" altLang="ja-JP" sz="2400" dirty="0" smtClean="0"/>
                  <a:t>with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ja-JP" sz="2400" dirty="0" smtClean="0"/>
                  <a:t> (=±1 for parity conserving decay) is asymmetry for the two amplitude-squares (e.g., for P and D waves in </a:t>
                </a:r>
                <a:r>
                  <a:rPr lang="en-US" altLang="ja-JP" sz="2400" dirty="0" smtClean="0">
                    <a:latin typeface="Symbol" panose="05050102010706020507" pitchFamily="18" charset="2"/>
                  </a:rPr>
                  <a:t>D</a:t>
                </a:r>
                <a:r>
                  <a:rPr lang="en-US" altLang="ja-JP" sz="2400" dirty="0" smtClean="0"/>
                  <a:t> decay). </a:t>
                </a:r>
                <a:r>
                  <a:rPr lang="en-US" altLang="ja-JP" sz="2400" dirty="0"/>
                  <a:t/>
                </a:r>
                <a:br>
                  <a:rPr lang="en-US" altLang="ja-JP" sz="2400" dirty="0"/>
                </a:br>
                <a:endParaRPr lang="en-US" altLang="ja-JP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9036496" cy="5949280"/>
              </a:xfrm>
              <a:blipFill rotWithShape="1">
                <a:blip r:embed="rId2"/>
                <a:stretch>
                  <a:fillRect l="-1215" t="-1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91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4122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Past measurement at LEP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OPAL and ALEPH measured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dirty="0" smtClean="0"/>
              <a:t> polarization in Z</a:t>
            </a:r>
            <a:r>
              <a:rPr kumimoji="1" lang="en-US" altLang="ja-JP" sz="2800" baseline="30000" dirty="0" smtClean="0"/>
              <a:t>0</a:t>
            </a:r>
            <a:r>
              <a:rPr kumimoji="1" lang="en-US" altLang="ja-JP" sz="2800" dirty="0" smtClean="0"/>
              <a:t> decay</a:t>
            </a:r>
          </a:p>
          <a:p>
            <a:pPr lvl="1"/>
            <a:r>
              <a:rPr lang="en-US" altLang="ja-JP" dirty="0" smtClean="0"/>
              <a:t>Z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 s: polarized by -0.94 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Contamination by</a:t>
            </a:r>
            <a:b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ja-JP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ss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-bar pair creation </a:t>
            </a:r>
            <a:b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during fragmentation</a:t>
            </a:r>
            <a:r>
              <a:rPr lang="en-US" altLang="ja-JP" dirty="0" smtClean="0">
                <a:sym typeface="Wingdings" panose="05000000000000000000" pitchFamily="2" charset="2"/>
              </a:rPr>
              <a:t/>
            </a:r>
            <a:br>
              <a:rPr lang="en-US" altLang="ja-JP" dirty="0" smtClean="0">
                <a:sym typeface="Wingdings" panose="05000000000000000000" pitchFamily="2" charset="2"/>
              </a:rPr>
            </a:br>
            <a:r>
              <a:rPr lang="en-US" altLang="ja-JP" dirty="0" smtClean="0">
                <a:sym typeface="Wingdings" panose="05000000000000000000" pitchFamily="2" charset="2"/>
              </a:rPr>
              <a:t> treated in simulation,</a:t>
            </a:r>
            <a:br>
              <a:rPr lang="en-US" altLang="ja-JP" dirty="0" smtClean="0">
                <a:sym typeface="Wingdings" panose="05000000000000000000" pitchFamily="2" charset="2"/>
              </a:rPr>
            </a:br>
            <a:r>
              <a:rPr lang="en-US" altLang="ja-JP" dirty="0" smtClean="0">
                <a:sym typeface="Wingdings" panose="05000000000000000000" pitchFamily="2" charset="2"/>
              </a:rPr>
              <a:t>    with sizable uncertainty 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C</a:t>
            </a:r>
            <a:r>
              <a:rPr lang="en-US" altLang="ja-JP" dirty="0" smtClean="0">
                <a:sym typeface="Wingdings" panose="05000000000000000000" pitchFamily="2" charset="2"/>
              </a:rPr>
              <a:t>onsistent with quark</a:t>
            </a:r>
            <a:br>
              <a:rPr lang="en-US" altLang="ja-JP" dirty="0" smtClean="0">
                <a:sym typeface="Wingdings" panose="05000000000000000000" pitchFamily="2" charset="2"/>
              </a:rPr>
            </a:br>
            <a:r>
              <a:rPr lang="en-US" altLang="ja-JP" dirty="0" smtClean="0">
                <a:sym typeface="Wingdings" panose="05000000000000000000" pitchFamily="2" charset="2"/>
              </a:rPr>
              <a:t>model within the </a:t>
            </a:r>
            <a:br>
              <a:rPr lang="en-US" altLang="ja-JP" dirty="0" smtClean="0">
                <a:sym typeface="Wingdings" panose="05000000000000000000" pitchFamily="2" charset="2"/>
              </a:rPr>
            </a:br>
            <a:r>
              <a:rPr lang="en-US" altLang="ja-JP" dirty="0" smtClean="0">
                <a:sym typeface="Wingdings" panose="05000000000000000000" pitchFamily="2" charset="2"/>
              </a:rPr>
              <a:t>uncertainty</a:t>
            </a:r>
          </a:p>
          <a:p>
            <a:endParaRPr lang="en-US" altLang="ja-JP" sz="2400" dirty="0" smtClean="0">
              <a:sym typeface="Wingdings" panose="05000000000000000000" pitchFamily="2" charset="2"/>
            </a:endParaRPr>
          </a:p>
          <a:p>
            <a:pPr lvl="1"/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29128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15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4122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Another analysis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/>
          <a:lstStyle/>
          <a:p>
            <a:r>
              <a:rPr lang="en-US" altLang="ja-JP" sz="2800" dirty="0" smtClean="0">
                <a:sym typeface="Wingdings" panose="05000000000000000000" pitchFamily="2" charset="2"/>
              </a:rPr>
              <a:t>By Liu and Liang (</a:t>
            </a:r>
            <a:r>
              <a:rPr lang="en-US" altLang="ja-JP" sz="2800" dirty="0" err="1" smtClean="0"/>
              <a:t>arXiv:hep-ph</a:t>
            </a:r>
            <a:r>
              <a:rPr lang="en-US" altLang="ja-JP" sz="2800" dirty="0" smtClean="0"/>
              <a:t>/0005172v1</a:t>
            </a:r>
            <a:r>
              <a:rPr lang="en-US" altLang="ja-JP" sz="2800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altLang="ja-JP" sz="2400" dirty="0" smtClean="0">
                <a:sym typeface="Wingdings" panose="05000000000000000000" pitchFamily="2" charset="2"/>
              </a:rPr>
              <a:t>Quark model (SU(6)) vs DIS + Hyperon-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b </a:t>
            </a:r>
            <a:r>
              <a:rPr lang="en-US" altLang="ja-JP" sz="2400" dirty="0" smtClean="0">
                <a:sym typeface="Wingdings" panose="05000000000000000000" pitchFamily="2" charset="2"/>
              </a:rPr>
              <a:t>+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SU</a:t>
            </a:r>
            <a:r>
              <a:rPr lang="en-US" altLang="ja-JP" sz="2400" baseline="-25000" dirty="0" err="1" smtClean="0">
                <a:sym typeface="Wingdings" panose="05000000000000000000" pitchFamily="2" charset="2"/>
              </a:rPr>
              <a:t>f</a:t>
            </a:r>
            <a:r>
              <a:rPr lang="en-US" altLang="ja-JP" sz="2400" dirty="0" smtClean="0">
                <a:sym typeface="Wingdings" panose="05000000000000000000" pitchFamily="2" charset="2"/>
              </a:rPr>
              <a:t>(3)</a:t>
            </a:r>
          </a:p>
          <a:p>
            <a:pPr lvl="1"/>
            <a:r>
              <a:rPr lang="en-US" altLang="ja-JP" sz="2400" dirty="0" smtClean="0">
                <a:sym typeface="Wingdings" panose="05000000000000000000" pitchFamily="2" charset="2"/>
              </a:rPr>
              <a:t>QM is favored, but 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uncertainty in pair creation 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is not taken into account</a:t>
            </a:r>
          </a:p>
          <a:p>
            <a:pPr marL="457200" lvl="1" indent="0">
              <a:buNone/>
            </a:pPr>
            <a:endParaRPr lang="en-US" altLang="ja-JP" sz="2400" dirty="0" smtClean="0">
              <a:sym typeface="Wingdings" panose="05000000000000000000" pitchFamily="2" charset="2"/>
            </a:endParaRPr>
          </a:p>
          <a:p>
            <a:pPr lvl="1"/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9" y="3613981"/>
            <a:ext cx="42957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98" y="2420888"/>
            <a:ext cx="4607473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86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4122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Past measurements (2) -- DIS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ym typeface="Wingdings" panose="05000000000000000000" pitchFamily="2" charset="2"/>
              </a:rPr>
              <a:t>Example in HERMES: polarization transfer from beam positron to </a:t>
            </a:r>
            <a:r>
              <a:rPr lang="en-US" altLang="ja-JP" sz="2800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800" dirty="0">
                <a:sym typeface="Wingdings" panose="05000000000000000000" pitchFamily="2" charset="2"/>
              </a:rPr>
              <a:t>. </a:t>
            </a:r>
            <a:r>
              <a:rPr lang="en-US" altLang="ja-JP" sz="2000" dirty="0">
                <a:sym typeface="Wingdings" panose="05000000000000000000" pitchFamily="2" charset="2"/>
              </a:rPr>
              <a:t>[</a:t>
            </a:r>
            <a:r>
              <a:rPr lang="en-US" altLang="ja-JP" sz="2000" dirty="0" smtClean="0">
                <a:sym typeface="Wingdings" panose="05000000000000000000" pitchFamily="2" charset="2"/>
              </a:rPr>
              <a:t>PRD 74 (2006) 072004</a:t>
            </a:r>
            <a:r>
              <a:rPr lang="en-US" altLang="ja-JP" sz="2000" dirty="0">
                <a:sym typeface="Wingdings" panose="05000000000000000000" pitchFamily="2" charset="2"/>
              </a:rPr>
              <a:t>]</a:t>
            </a:r>
            <a:endParaRPr lang="en-US" altLang="ja-JP" sz="2800" dirty="0" smtClean="0">
              <a:sym typeface="Wingdings" panose="05000000000000000000" pitchFamily="2" charset="2"/>
            </a:endParaRPr>
          </a:p>
          <a:p>
            <a:r>
              <a:rPr lang="en-US" altLang="ja-JP" sz="2800" dirty="0" smtClean="0">
                <a:sym typeface="Wingdings" panose="05000000000000000000" pitchFamily="2" charset="2"/>
              </a:rPr>
              <a:t>Initially, 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u&amp;d</a:t>
            </a:r>
            <a:r>
              <a:rPr lang="en-US" altLang="ja-JP" sz="2800" dirty="0" smtClean="0">
                <a:sym typeface="Wingdings" panose="05000000000000000000" pitchFamily="2" charset="2"/>
              </a:rPr>
              <a:t> quarks</a:t>
            </a:r>
            <a:br>
              <a:rPr lang="en-US" altLang="ja-JP" sz="2800" dirty="0" smtClean="0">
                <a:sym typeface="Wingdings" panose="05000000000000000000" pitchFamily="2" charset="2"/>
              </a:rPr>
            </a:br>
            <a:r>
              <a:rPr lang="en-US" altLang="ja-JP" sz="2800" dirty="0" smtClean="0">
                <a:sym typeface="Wingdings" panose="05000000000000000000" pitchFamily="2" charset="2"/>
              </a:rPr>
              <a:t>dominate, and the</a:t>
            </a:r>
            <a:br>
              <a:rPr lang="en-US" altLang="ja-JP" sz="2800" dirty="0" smtClean="0">
                <a:sym typeface="Wingdings" panose="05000000000000000000" pitchFamily="2" charset="2"/>
              </a:rPr>
            </a:br>
            <a:r>
              <a:rPr lang="en-US" altLang="ja-JP" sz="2800" dirty="0" smtClean="0">
                <a:sym typeface="Wingdings" panose="05000000000000000000" pitchFamily="2" charset="2"/>
              </a:rPr>
              <a:t>result is not </a:t>
            </a:r>
            <a:br>
              <a:rPr lang="en-US" altLang="ja-JP" sz="2800" dirty="0" smtClean="0">
                <a:sym typeface="Wingdings" panose="05000000000000000000" pitchFamily="2" charset="2"/>
              </a:rPr>
            </a:br>
            <a:r>
              <a:rPr lang="en-US" altLang="ja-JP" sz="2800" dirty="0" smtClean="0">
                <a:sym typeface="Wingdings" panose="05000000000000000000" pitchFamily="2" charset="2"/>
              </a:rPr>
              <a:t>unexpected</a:t>
            </a:r>
          </a:p>
          <a:p>
            <a:endParaRPr lang="en-US" altLang="ja-JP" sz="2800" dirty="0">
              <a:sym typeface="Wingdings" panose="05000000000000000000" pitchFamily="2" charset="2"/>
            </a:endParaRPr>
          </a:p>
          <a:p>
            <a:endParaRPr lang="en-US" altLang="ja-JP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sz="2800" dirty="0" smtClean="0">
                <a:sym typeface="Wingdings" panose="05000000000000000000" pitchFamily="2" charset="2"/>
              </a:rPr>
              <a:t>     Interpretation </a:t>
            </a:r>
            <a:br>
              <a:rPr lang="en-US" altLang="ja-JP" sz="2800" dirty="0" smtClean="0">
                <a:sym typeface="Wingdings" panose="05000000000000000000" pitchFamily="2" charset="2"/>
              </a:rPr>
            </a:br>
            <a:r>
              <a:rPr lang="en-US" altLang="ja-JP" sz="2800" dirty="0" smtClean="0">
                <a:sym typeface="Wingdings" panose="05000000000000000000" pitchFamily="2" charset="2"/>
              </a:rPr>
              <a:t>     is limited by </a:t>
            </a:r>
            <a:br>
              <a:rPr lang="en-US" altLang="ja-JP" sz="2800" dirty="0" smtClean="0">
                <a:sym typeface="Wingdings" panose="05000000000000000000" pitchFamily="2" charset="2"/>
              </a:rPr>
            </a:br>
            <a:r>
              <a:rPr lang="en-US" altLang="ja-JP" sz="2800" dirty="0" smtClean="0">
                <a:sym typeface="Wingdings" panose="05000000000000000000" pitchFamily="2" charset="2"/>
              </a:rPr>
              <a:t>     fragmentation</a:t>
            </a:r>
            <a:br>
              <a:rPr lang="en-US" altLang="ja-JP" sz="2800" dirty="0" smtClean="0">
                <a:sym typeface="Wingdings" panose="05000000000000000000" pitchFamily="2" charset="2"/>
              </a:rPr>
            </a:br>
            <a:r>
              <a:rPr lang="en-US" altLang="ja-JP" sz="2800" dirty="0" smtClean="0">
                <a:sym typeface="Wingdings" panose="05000000000000000000" pitchFamily="2" charset="2"/>
              </a:rPr>
              <a:t>     uncertainty</a:t>
            </a:r>
            <a:endParaRPr lang="en-US" altLang="ja-JP" sz="2400" dirty="0" smtClean="0">
              <a:sym typeface="Wingdings" panose="05000000000000000000" pitchFamily="2" charset="2"/>
            </a:endParaRPr>
          </a:p>
          <a:p>
            <a:pPr lvl="1"/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550166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下矢印 3"/>
          <p:cNvSpPr/>
          <p:nvPr/>
        </p:nvSpPr>
        <p:spPr>
          <a:xfrm>
            <a:off x="1619672" y="3861048"/>
            <a:ext cx="4846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70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So, what can we do?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Problem: </a:t>
            </a:r>
            <a:r>
              <a:rPr lang="en-US" altLang="ja-JP" sz="2800" dirty="0" smtClean="0">
                <a:latin typeface="Symbol" panose="05050102010706020507" pitchFamily="18" charset="2"/>
              </a:rPr>
              <a:t>L</a:t>
            </a:r>
            <a:r>
              <a:rPr lang="en-US" altLang="ja-JP" sz="2800" dirty="0" smtClean="0"/>
              <a:t> can be produced from u/d quark</a:t>
            </a:r>
            <a:br>
              <a:rPr lang="en-US" altLang="ja-JP" sz="2800" dirty="0" smtClean="0"/>
            </a:br>
            <a:r>
              <a:rPr lang="en-US" altLang="ja-JP" sz="2800" dirty="0" smtClean="0">
                <a:sym typeface="Wingdings" panose="05000000000000000000" pitchFamily="2" charset="2"/>
              </a:rPr>
              <a:t> Uncertainty for dilution</a:t>
            </a:r>
          </a:p>
          <a:p>
            <a:r>
              <a:rPr lang="en-US" altLang="ja-JP" sz="2800" dirty="0" smtClean="0">
                <a:sym typeface="Wingdings" panose="05000000000000000000" pitchFamily="2" charset="2"/>
              </a:rPr>
              <a:t>This problem does not appear in heavier quarks</a:t>
            </a:r>
            <a:r>
              <a:rPr lang="en-US" altLang="ja-JP" sz="2800" dirty="0">
                <a:sym typeface="Wingdings" panose="05000000000000000000" pitchFamily="2" charset="2"/>
              </a:rPr>
              <a:t/>
            </a:r>
            <a:br>
              <a:rPr lang="en-US" altLang="ja-JP" sz="2800" dirty="0">
                <a:sym typeface="Wingdings" panose="05000000000000000000" pitchFamily="2" charset="2"/>
              </a:rPr>
            </a:br>
            <a:endParaRPr lang="en-US" altLang="ja-JP" sz="2800" dirty="0" smtClean="0"/>
          </a:p>
        </p:txBody>
      </p:sp>
      <p:sp>
        <p:nvSpPr>
          <p:cNvPr id="4" name="下矢印 3"/>
          <p:cNvSpPr/>
          <p:nvPr/>
        </p:nvSpPr>
        <p:spPr>
          <a:xfrm>
            <a:off x="3655320" y="2564904"/>
            <a:ext cx="484632" cy="762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30680" y="3350144"/>
            <a:ext cx="57735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Proposed measurement:</a:t>
            </a:r>
            <a:br>
              <a:rPr kumimoji="1" lang="en-US" altLang="ja-JP" sz="3200" dirty="0" smtClean="0"/>
            </a:br>
            <a:r>
              <a:rPr kumimoji="1" lang="en-US" altLang="ja-JP" sz="3200" dirty="0" smtClean="0">
                <a:solidFill>
                  <a:srgbClr val="FF0000"/>
                </a:solidFill>
              </a:rPr>
              <a:t>Polarization of charmed baryons, </a:t>
            </a:r>
            <a:br>
              <a:rPr kumimoji="1" lang="en-US" altLang="ja-JP" sz="3200" dirty="0" smtClean="0">
                <a:solidFill>
                  <a:srgbClr val="FF0000"/>
                </a:solidFill>
              </a:rPr>
            </a:br>
            <a:r>
              <a:rPr kumimoji="1" lang="en-US" altLang="ja-JP" sz="3200" dirty="0" smtClean="0">
                <a:solidFill>
                  <a:srgbClr val="FF0000"/>
                </a:solidFill>
              </a:rPr>
              <a:t>especially </a:t>
            </a:r>
            <a:r>
              <a:rPr kumimoji="1" lang="en-US" altLang="ja-JP" sz="3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3200" baseline="-25000" dirty="0" err="1" smtClean="0">
                <a:solidFill>
                  <a:srgbClr val="FF0000"/>
                </a:solidFill>
              </a:rPr>
              <a:t>c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1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Quark polarization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80728"/>
                <a:ext cx="8856984" cy="576064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800" dirty="0" smtClean="0"/>
                  <a:t>Z</a:t>
                </a:r>
                <a:r>
                  <a:rPr kumimoji="1" lang="en-US" altLang="ja-JP" sz="2800" baseline="30000" dirty="0" smtClean="0"/>
                  <a:t>0</a:t>
                </a:r>
                <a:r>
                  <a:rPr kumimoji="1" lang="en-US" altLang="ja-JP" sz="2800" dirty="0" smtClean="0"/>
                  <a:t> decay </a:t>
                </a:r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 Large polarization (</a:t>
                </a:r>
                <a:r>
                  <a:rPr kumimoji="1" lang="ja-JP" altLang="en-US" sz="2800" dirty="0" smtClean="0">
                    <a:sym typeface="Wingdings" panose="05000000000000000000" pitchFamily="2" charset="2"/>
                  </a:rPr>
                  <a:t>～</a:t>
                </a:r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0.67)</a:t>
                </a:r>
              </a:p>
              <a:p>
                <a:pPr lvl="1"/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From LEP. Problem of statistics</a:t>
                </a:r>
              </a:p>
              <a:p>
                <a:r>
                  <a:rPr kumimoji="1" lang="en-US" altLang="ja-JP" sz="2800" dirty="0" smtClean="0"/>
                  <a:t>b decay </a:t>
                </a:r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 huge statistics in B-factories</a:t>
                </a:r>
                <a:endParaRPr lang="en-US" altLang="ja-JP" sz="2800" dirty="0">
                  <a:sym typeface="Wingdings" panose="05000000000000000000" pitchFamily="2" charset="2"/>
                </a:endParaRPr>
              </a:p>
              <a:p>
                <a:pPr lvl="1"/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c quark is left handed</a:t>
                </a:r>
              </a:p>
              <a:p>
                <a:pPr lvl="1"/>
                <a:r>
                  <a:rPr lang="en-US" altLang="ja-JP" sz="2400" dirty="0" smtClean="0">
                    <a:sym typeface="Wingdings" panose="05000000000000000000" pitchFamily="2" charset="2"/>
                  </a:rPr>
                  <a:t>P</a:t>
                </a:r>
                <a:r>
                  <a:rPr lang="en-US" altLang="ja-JP" sz="2400" baseline="-25000" dirty="0" smtClean="0">
                    <a:sym typeface="Wingdings" panose="05000000000000000000" pitchFamily="2" charset="2"/>
                  </a:rPr>
                  <a:t>c</a:t>
                </a:r>
                <a:r>
                  <a:rPr lang="ja-JP" altLang="en-US" sz="2400" baseline="-25000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=</a:t>
                </a:r>
                <a:r>
                  <a:rPr lang="ja-JP" alt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ja-JP" sz="24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b</a:t>
                </a:r>
                <a:r>
                  <a:rPr lang="en-US" altLang="ja-JP" sz="2400" baseline="-25000" dirty="0" err="1" smtClean="0">
                    <a:sym typeface="Wingdings" panose="05000000000000000000" pitchFamily="2" charset="2"/>
                  </a:rPr>
                  <a:t>c</a:t>
                </a:r>
                <a:r>
                  <a:rPr lang="ja-JP" altLang="en-US" sz="2400" dirty="0" smtClean="0">
                    <a:sym typeface="Wingdings" panose="05000000000000000000" pitchFamily="2" charset="2"/>
                  </a:rPr>
                  <a:t>～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0.4</a:t>
                </a:r>
              </a:p>
              <a:p>
                <a:pPr lvl="1"/>
                <a:r>
                  <a:rPr kumimoji="1" lang="en-US" altLang="ja-JP" sz="2400" dirty="0" err="1" smtClean="0">
                    <a:sym typeface="Wingdings" panose="05000000000000000000" pitchFamily="2" charset="2"/>
                  </a:rPr>
                  <a:t>ee</a:t>
                </a: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  cc background can be </a:t>
                </a:r>
                <a:br>
                  <a:rPr kumimoji="1" lang="en-US" altLang="ja-JP" sz="2400" dirty="0" smtClean="0">
                    <a:sym typeface="Wingdings" panose="05000000000000000000" pitchFamily="2" charset="2"/>
                  </a:rPr>
                </a:b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suppressed by kinematical </a:t>
                </a:r>
                <a:br>
                  <a:rPr kumimoji="1" lang="en-US" altLang="ja-JP" sz="2400" dirty="0" smtClean="0">
                    <a:sym typeface="Wingdings" panose="05000000000000000000" pitchFamily="2" charset="2"/>
                  </a:rPr>
                </a:b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cut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1" lang="en-US" altLang="ja-JP" sz="24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sz="24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𝑠</m:t>
                            </m:r>
                            <m:r>
                              <a:rPr kumimoji="1" lang="en-US" altLang="ja-JP" sz="24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/</m:t>
                            </m:r>
                            <m:r>
                              <a:rPr kumimoji="1" lang="en-US" altLang="ja-JP" sz="24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4</m:t>
                            </m:r>
                            <m:r>
                              <a:rPr kumimoji="1" lang="en-US" altLang="ja-JP" sz="2400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kumimoji="1" lang="en-US" altLang="ja-JP" sz="2400" b="0" i="1" smtClean="0">
                        <a:latin typeface="Cambria Math"/>
                        <a:sym typeface="Wingdings" panose="05000000000000000000" pitchFamily="2" charset="2"/>
                      </a:rPr>
                      <m:t>&lt;</m:t>
                    </m:r>
                    <m:r>
                      <a:rPr kumimoji="1" lang="en-US" altLang="ja-JP" sz="2400" b="0" i="1" smtClean="0">
                        <a:latin typeface="Cambria Math"/>
                        <a:sym typeface="Wingdings" panose="05000000000000000000" pitchFamily="2" charset="2"/>
                      </a:rPr>
                      <m:t>0</m:t>
                    </m:r>
                    <m:r>
                      <a:rPr kumimoji="1" lang="en-US" altLang="ja-JP" sz="2400" b="0" i="1" smtClean="0">
                        <a:latin typeface="Cambria Math"/>
                        <a:sym typeface="Wingdings" panose="05000000000000000000" pitchFamily="2" charset="2"/>
                      </a:rPr>
                      <m:t>.</m:t>
                    </m:r>
                    <m:r>
                      <a:rPr kumimoji="1" lang="en-US" altLang="ja-JP" sz="2400" b="0" i="1" smtClean="0">
                        <a:latin typeface="Cambria Math"/>
                        <a:sym typeface="Wingdings" panose="05000000000000000000" pitchFamily="2" charset="2"/>
                      </a:rPr>
                      <m:t>25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80728"/>
                <a:ext cx="8856984" cy="5760640"/>
              </a:xfrm>
              <a:blipFill rotWithShape="1">
                <a:blip r:embed="rId2"/>
                <a:stretch>
                  <a:fillRect l="-1239" t="-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5"/>
            <a:ext cx="4464496" cy="432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97975" y="4996333"/>
            <a:ext cx="2613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U</a:t>
            </a:r>
            <a:r>
              <a:rPr kumimoji="1" lang="en-US" altLang="ja-JP" sz="2400" dirty="0" smtClean="0"/>
              <a:t>(4s) resonance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off resonance</a:t>
            </a:r>
            <a:endParaRPr kumimoji="1" lang="ja-JP" altLang="en-US" sz="2400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211960" y="4870809"/>
            <a:ext cx="1224136" cy="3583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3450336" y="5986272"/>
            <a:ext cx="2201784" cy="35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00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US" altLang="ja-JP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L</a:t>
            </a:r>
            <a:r>
              <a:rPr lang="en-US" altLang="ja-JP" baseline="-25000" dirty="0" err="1" smtClean="0">
                <a:solidFill>
                  <a:srgbClr val="00B050"/>
                </a:solidFill>
              </a:rPr>
              <a:t>c</a:t>
            </a:r>
            <a:r>
              <a:rPr kumimoji="1" lang="en-US" altLang="ja-JP" dirty="0" smtClean="0">
                <a:solidFill>
                  <a:srgbClr val="00B050"/>
                </a:solidFill>
              </a:rPr>
              <a:t> polarization measurement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16624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Weak decay asymmetry: </a:t>
            </a:r>
            <a:r>
              <a:rPr lang="en-US" altLang="ja-JP" sz="2800" dirty="0" smtClean="0">
                <a:solidFill>
                  <a:srgbClr val="FF0000"/>
                </a:solidFill>
              </a:rPr>
              <a:t>quite large</a:t>
            </a:r>
          </a:p>
          <a:p>
            <a:pPr lvl="1"/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baseline="-25000" dirty="0" err="1" smtClean="0"/>
              <a:t>c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+ 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: 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= -0.91±0.15  can be better determined</a:t>
            </a:r>
            <a:br>
              <a:rPr kumimoji="1" lang="en-US" altLang="ja-JP" sz="2400" dirty="0" smtClean="0">
                <a:sym typeface="Wingdings" panose="05000000000000000000" pitchFamily="2" charset="2"/>
              </a:rPr>
            </a:br>
            <a:r>
              <a:rPr kumimoji="1" lang="en-US" altLang="ja-JP" sz="2400" dirty="0" smtClean="0">
                <a:sym typeface="Wingdings" panose="05000000000000000000" pitchFamily="2" charset="2"/>
              </a:rPr>
              <a:t>BR</a:t>
            </a:r>
            <a:r>
              <a:rPr kumimoji="1" lang="ja-JP" altLang="en-US" sz="2400" dirty="0" smtClean="0">
                <a:sym typeface="Wingdings" panose="05000000000000000000" pitchFamily="2" charset="2"/>
              </a:rPr>
              <a:t>～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1.4%</a:t>
            </a:r>
          </a:p>
          <a:p>
            <a:pPr lvl="1"/>
            <a:r>
              <a:rPr lang="en-US" altLang="ja-JP" sz="2400" dirty="0"/>
              <a:t> </a:t>
            </a:r>
            <a:r>
              <a:rPr lang="en-US" altLang="ja-JP" sz="2400" dirty="0" err="1">
                <a:latin typeface="Symbol" panose="05050102010706020507" pitchFamily="18" charset="2"/>
              </a:rPr>
              <a:t>L</a:t>
            </a:r>
            <a:r>
              <a:rPr lang="en-US" altLang="ja-JP" sz="2400" baseline="-25000" dirty="0" err="1"/>
              <a:t>c</a:t>
            </a:r>
            <a:r>
              <a:rPr lang="en-US" altLang="ja-JP" sz="2400" dirty="0"/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dirty="0"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+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e,</a:t>
            </a:r>
            <a:r>
              <a:rPr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sz="2400" dirty="0" smtClean="0">
                <a:sym typeface="Wingdings" panose="05000000000000000000" pitchFamily="2" charset="2"/>
              </a:rPr>
              <a:t> + 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sz="2400" dirty="0" smtClean="0">
                <a:sym typeface="Wingdings" panose="05000000000000000000" pitchFamily="2" charset="2"/>
              </a:rPr>
              <a:t>: 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en-US" altLang="ja-JP" sz="2400" dirty="0">
                <a:sym typeface="Wingdings" panose="05000000000000000000" pitchFamily="2" charset="2"/>
              </a:rPr>
              <a:t> = -</a:t>
            </a:r>
            <a:r>
              <a:rPr lang="en-US" altLang="ja-JP" sz="2400" dirty="0" smtClean="0">
                <a:sym typeface="Wingdings" panose="05000000000000000000" pitchFamily="2" charset="2"/>
              </a:rPr>
              <a:t>0.86±0.04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BR</a:t>
            </a:r>
            <a:r>
              <a:rPr lang="ja-JP" altLang="en-US" sz="2400" dirty="0" smtClean="0">
                <a:sym typeface="Wingdings" panose="05000000000000000000" pitchFamily="2" charset="2"/>
              </a:rPr>
              <a:t>～</a:t>
            </a:r>
            <a:r>
              <a:rPr lang="en-US" altLang="ja-JP" sz="2400" dirty="0" smtClean="0">
                <a:sym typeface="Wingdings" panose="05000000000000000000" pitchFamily="2" charset="2"/>
              </a:rPr>
              <a:t>2.7% each</a:t>
            </a:r>
          </a:p>
          <a:p>
            <a:r>
              <a:rPr kumimoji="1" lang="en-US" altLang="ja-JP" sz="2800" dirty="0" smtClean="0">
                <a:sym typeface="Wingdings" panose="05000000000000000000" pitchFamily="2" charset="2"/>
              </a:rPr>
              <a:t>Statistics (rough estimation)</a:t>
            </a:r>
          </a:p>
          <a:p>
            <a:pPr lvl="1"/>
            <a:r>
              <a:rPr lang="en-US" altLang="ja-JP" sz="2400" dirty="0" smtClean="0">
                <a:sym typeface="Wingdings" panose="05000000000000000000" pitchFamily="2" charset="2"/>
              </a:rPr>
              <a:t>7.7x10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8</a:t>
            </a:r>
            <a:r>
              <a:rPr lang="en-US" altLang="ja-JP" sz="2400" dirty="0" smtClean="0">
                <a:sym typeface="Wingdings" panose="05000000000000000000" pitchFamily="2" charset="2"/>
              </a:rPr>
              <a:t> BB pair is available</a:t>
            </a:r>
          </a:p>
          <a:p>
            <a:pPr lvl="1"/>
            <a:r>
              <a:rPr kumimoji="1" lang="en-US" altLang="ja-JP" sz="2400" dirty="0" smtClean="0">
                <a:sym typeface="Wingdings" panose="05000000000000000000" pitchFamily="2" charset="2"/>
              </a:rPr>
              <a:t>BR(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B</a:t>
            </a:r>
            <a:r>
              <a:rPr kumimoji="1"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400" baseline="-25000" dirty="0" err="1" smtClean="0">
                <a:sym typeface="Wingdings" panose="05000000000000000000" pitchFamily="2" charset="2"/>
              </a:rPr>
              <a:t>c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X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)</a:t>
            </a:r>
            <a:r>
              <a:rPr kumimoji="1" lang="ja-JP" altLang="en-US" sz="2400" dirty="0" smtClean="0">
                <a:sym typeface="Wingdings" panose="05000000000000000000" pitchFamily="2" charset="2"/>
              </a:rPr>
              <a:t>～</a:t>
            </a:r>
            <a:r>
              <a:rPr lang="en-US" altLang="ja-JP" sz="2400" dirty="0">
                <a:sym typeface="Wingdings" panose="05000000000000000000" pitchFamily="2" charset="2"/>
              </a:rPr>
              <a:t>5</a:t>
            </a:r>
            <a:r>
              <a:rPr kumimoji="1" lang="ja-JP" altLang="en-US" sz="2400" dirty="0" smtClean="0">
                <a:sym typeface="Wingdings" panose="05000000000000000000" pitchFamily="2" charset="2"/>
              </a:rPr>
              <a:t>％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(×2)</a:t>
            </a:r>
          </a:p>
          <a:p>
            <a:pPr lvl="1"/>
            <a:r>
              <a:rPr lang="en-US" altLang="ja-JP" sz="2400" dirty="0" smtClean="0">
                <a:sym typeface="Wingdings" panose="05000000000000000000" pitchFamily="2" charset="2"/>
              </a:rPr>
              <a:t>Acceptance &amp; analysis efficiency  </a:t>
            </a:r>
            <a:r>
              <a:rPr lang="ja-JP" altLang="en-US" sz="2400" dirty="0" smtClean="0">
                <a:sym typeface="Wingdings" panose="05000000000000000000" pitchFamily="2" charset="2"/>
              </a:rPr>
              <a:t>～ </a:t>
            </a:r>
            <a:r>
              <a:rPr lang="en-US" altLang="ja-JP" sz="2400" dirty="0" smtClean="0">
                <a:sym typeface="Wingdings" panose="05000000000000000000" pitchFamily="2" charset="2"/>
              </a:rPr>
              <a:t>20%</a:t>
            </a:r>
          </a:p>
          <a:p>
            <a:pPr marL="0" indent="0">
              <a:buNone/>
            </a:pPr>
            <a:r>
              <a:rPr lang="en-US" altLang="ja-JP" sz="2800" dirty="0">
                <a:sym typeface="Wingdings" panose="05000000000000000000" pitchFamily="2" charset="2"/>
              </a:rPr>
              <a:t>      O(10</a:t>
            </a:r>
            <a:r>
              <a:rPr lang="en-US" altLang="ja-JP" sz="2800" baseline="30000" dirty="0">
                <a:sym typeface="Wingdings" panose="05000000000000000000" pitchFamily="2" charset="2"/>
              </a:rPr>
              <a:t>5</a:t>
            </a:r>
            <a:r>
              <a:rPr lang="en-US" altLang="ja-JP" sz="2800" dirty="0">
                <a:sym typeface="Wingdings" panose="05000000000000000000" pitchFamily="2" charset="2"/>
              </a:rPr>
              <a:t>) </a:t>
            </a:r>
            <a:r>
              <a:rPr lang="en-US" altLang="ja-JP" sz="2800" dirty="0" smtClean="0">
                <a:sym typeface="Wingdings" panose="05000000000000000000" pitchFamily="2" charset="2"/>
              </a:rPr>
              <a:t>counts in </a:t>
            </a:r>
            <a:r>
              <a:rPr lang="en-US" altLang="ja-JP" sz="2800" dirty="0" err="1">
                <a:latin typeface="Symbol" panose="05050102010706020507" pitchFamily="18" charset="2"/>
              </a:rPr>
              <a:t>L</a:t>
            </a:r>
            <a:r>
              <a:rPr lang="en-US" altLang="ja-JP" sz="2800" baseline="-25000" dirty="0" err="1"/>
              <a:t>c</a:t>
            </a:r>
            <a:r>
              <a:rPr lang="en-US" altLang="ja-JP" sz="2800" dirty="0"/>
              <a:t> </a:t>
            </a:r>
            <a:r>
              <a:rPr lang="en-US" altLang="ja-JP" sz="2800" dirty="0">
                <a:sym typeface="Wingdings" panose="05000000000000000000" pitchFamily="2" charset="2"/>
              </a:rPr>
              <a:t>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800" dirty="0">
                <a:sym typeface="Wingdings" panose="05000000000000000000" pitchFamily="2" charset="2"/>
              </a:rPr>
              <a:t> +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p </a:t>
            </a:r>
            <a:r>
              <a:rPr lang="en-US" altLang="ja-JP" sz="2800" dirty="0" smtClean="0">
                <a:sym typeface="Wingdings" panose="05000000000000000000" pitchFamily="2" charset="2"/>
              </a:rPr>
              <a:t>mode only</a:t>
            </a:r>
          </a:p>
          <a:p>
            <a:r>
              <a:rPr lang="en-US" altLang="ja-JP" sz="2800" dirty="0" smtClean="0">
                <a:sym typeface="Wingdings" panose="05000000000000000000" pitchFamily="2" charset="2"/>
              </a:rPr>
              <a:t>Statistical uncertainty (rough estimation)</a:t>
            </a:r>
          </a:p>
          <a:p>
            <a:pPr lvl="1"/>
            <a:r>
              <a:rPr lang="en-US" altLang="ja-JP" sz="24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P</a:t>
            </a:r>
            <a:r>
              <a:rPr lang="ja-JP" altLang="en-US" sz="2400" dirty="0" smtClean="0">
                <a:sym typeface="Wingdings" panose="05000000000000000000" pitchFamily="2" charset="2"/>
              </a:rPr>
              <a:t>～</a:t>
            </a:r>
            <a:r>
              <a:rPr lang="en-US" altLang="ja-JP" sz="2400" dirty="0" smtClean="0">
                <a:sym typeface="Wingdings" panose="05000000000000000000" pitchFamily="2" charset="2"/>
              </a:rPr>
              <a:t>0.02</a:t>
            </a:r>
            <a:r>
              <a:rPr lang="ja-JP" altLang="en-US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with S/N=0.2</a:t>
            </a:r>
            <a:endParaRPr lang="en-US" altLang="ja-JP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1294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837</Words>
  <Application>Microsoft Office PowerPoint</Application>
  <PresentationFormat>画面に合わせる (4:3)</PresentationFormat>
  <Paragraphs>184</Paragraphs>
  <Slides>31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Office テーマ</vt:lpstr>
      <vt:lpstr>Polarization studies on  charmed baryons </vt:lpstr>
      <vt:lpstr>Ideas for measurements</vt:lpstr>
      <vt:lpstr>1.  Polarization transfer in fragmentation</vt:lpstr>
      <vt:lpstr>Past measurement at LEP</vt:lpstr>
      <vt:lpstr>Another analysis</vt:lpstr>
      <vt:lpstr>Past measurements (2) -- DIS</vt:lpstr>
      <vt:lpstr>So, what can we do?</vt:lpstr>
      <vt:lpstr>Quark polarization</vt:lpstr>
      <vt:lpstr>Lc polarization measurement</vt:lpstr>
      <vt:lpstr>Comparison with model calculation</vt:lpstr>
      <vt:lpstr>For other baryons</vt:lpstr>
      <vt:lpstr>2.  Determination of parity</vt:lpstr>
      <vt:lpstr>Why is it difficult?</vt:lpstr>
      <vt:lpstr>Example angular distribution</vt:lpstr>
      <vt:lpstr>Why is it difficult?</vt:lpstr>
      <vt:lpstr>General method</vt:lpstr>
      <vt:lpstr>Irreducible tensor</vt:lpstr>
      <vt:lpstr>Irreducible tensor (cont.)</vt:lpstr>
      <vt:lpstr>Transverse polarization</vt:lpstr>
      <vt:lpstr>Issues</vt:lpstr>
      <vt:lpstr>Spin 1/2 case</vt:lpstr>
      <vt:lpstr>PowerPoint プレゼンテーション</vt:lpstr>
      <vt:lpstr>PowerPoint プレゼンテーション</vt:lpstr>
      <vt:lpstr>Extra has nothing to do with polarization...</vt:lpstr>
      <vt:lpstr>Double-Cabbibo-Suppressed decay </vt:lpstr>
      <vt:lpstr>Summary</vt:lpstr>
      <vt:lpstr>Backups</vt:lpstr>
      <vt:lpstr>Integrated method</vt:lpstr>
      <vt:lpstr>Irreducible tensor</vt:lpstr>
      <vt:lpstr>Irreducible tensor (cont.)</vt:lpstr>
      <vt:lpstr>Ex2: polarization in final state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Polarization transfer in fragmentation</dc:title>
  <dc:creator>tanida</dc:creator>
  <cp:lastModifiedBy>tanida</cp:lastModifiedBy>
  <cp:revision>88</cp:revision>
  <dcterms:created xsi:type="dcterms:W3CDTF">2014-03-06T00:42:42Z</dcterms:created>
  <dcterms:modified xsi:type="dcterms:W3CDTF">2014-08-07T13:35:36Z</dcterms:modified>
</cp:coreProperties>
</file>