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40"/>
  </p:notesMasterIdLst>
  <p:handoutMasterIdLst>
    <p:handoutMasterId r:id="rId41"/>
  </p:handoutMasterIdLst>
  <p:sldIdLst>
    <p:sldId id="256" r:id="rId2"/>
    <p:sldId id="552" r:id="rId3"/>
    <p:sldId id="269" r:id="rId4"/>
    <p:sldId id="521" r:id="rId5"/>
    <p:sldId id="531" r:id="rId6"/>
    <p:sldId id="532" r:id="rId7"/>
    <p:sldId id="533" r:id="rId8"/>
    <p:sldId id="529" r:id="rId9"/>
    <p:sldId id="522" r:id="rId10"/>
    <p:sldId id="523" r:id="rId11"/>
    <p:sldId id="530" r:id="rId12"/>
    <p:sldId id="525" r:id="rId13"/>
    <p:sldId id="526" r:id="rId14"/>
    <p:sldId id="527" r:id="rId15"/>
    <p:sldId id="560" r:id="rId16"/>
    <p:sldId id="535" r:id="rId17"/>
    <p:sldId id="528" r:id="rId18"/>
    <p:sldId id="536" r:id="rId19"/>
    <p:sldId id="537" r:id="rId20"/>
    <p:sldId id="538" r:id="rId21"/>
    <p:sldId id="539" r:id="rId22"/>
    <p:sldId id="540" r:id="rId23"/>
    <p:sldId id="541" r:id="rId24"/>
    <p:sldId id="561" r:id="rId25"/>
    <p:sldId id="545" r:id="rId26"/>
    <p:sldId id="543" r:id="rId27"/>
    <p:sldId id="544" r:id="rId28"/>
    <p:sldId id="556" r:id="rId29"/>
    <p:sldId id="546" r:id="rId30"/>
    <p:sldId id="547" r:id="rId31"/>
    <p:sldId id="548" r:id="rId32"/>
    <p:sldId id="553" r:id="rId33"/>
    <p:sldId id="549" r:id="rId34"/>
    <p:sldId id="555" r:id="rId35"/>
    <p:sldId id="554" r:id="rId36"/>
    <p:sldId id="557" r:id="rId37"/>
    <p:sldId id="558" r:id="rId38"/>
    <p:sldId id="559" r:id="rId39"/>
  </p:sldIdLst>
  <p:sldSz cx="9906000" cy="6858000" type="A4"/>
  <p:notesSz cx="6858000" cy="9945688"/>
  <p:custDataLst>
    <p:tags r:id="rId42"/>
  </p:custData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anose="020B060403050404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00FF00"/>
    <a:srgbClr val="00FFFF"/>
    <a:srgbClr val="FF6600"/>
    <a:srgbClr val="EAF004"/>
    <a:srgbClr val="EE0669"/>
    <a:srgbClr val="FF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47" autoAdjust="0"/>
    <p:restoredTop sz="90929"/>
  </p:normalViewPr>
  <p:slideViewPr>
    <p:cSldViewPr>
      <p:cViewPr varScale="1">
        <p:scale>
          <a:sx n="77" d="100"/>
          <a:sy n="77" d="100"/>
        </p:scale>
        <p:origin x="846" y="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2D0497C-6B09-4BD5-B661-CAADAB130062}" type="datetimeFigureOut">
              <a:rPr lang="ja-JP" altLang="en-US"/>
              <a:pPr>
                <a:defRPr/>
              </a:pPr>
              <a:t>2014/8/8</a:t>
            </a:fld>
            <a:endParaRPr lang="en-US" altLang="ja-JP"/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18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4AF51AB2-C2E4-4846-A9B9-BF64151462DD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7361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243913B-D1C7-4A71-896B-C9244A21F22F}" type="datetimeFigureOut">
              <a:rPr lang="ja-JP" altLang="en-US"/>
              <a:pPr>
                <a:defRPr/>
              </a:pPr>
              <a:t>2014/8/8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746125"/>
            <a:ext cx="53848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anose="02020603050405020304" pitchFamily="18" charset="0"/>
              </a:defRPr>
            </a:lvl1pPr>
          </a:lstStyle>
          <a:p>
            <a:fld id="{39BA3964-574B-4306-8E72-DA99CA2E9528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55273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117975" y="1789113"/>
            <a:ext cx="57848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2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4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168999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169000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7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A7106-6717-4601-B719-1890FECD2DDE}" type="datetimeFigureOut">
              <a:rPr lang="ja-JP" altLang="en-US"/>
              <a:pPr>
                <a:defRPr/>
              </a:pPr>
              <a:t>2014/8/8</a:t>
            </a:fld>
            <a:endParaRPr lang="en-US" altLang="ja-JP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F88E8-23B4-4A57-8A99-61BB6F80D9E2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3447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E070C-80B8-4611-AFE3-D928E463C3DD}" type="datetimeFigureOut">
              <a:rPr lang="ja-JP" altLang="en-US"/>
              <a:pPr>
                <a:defRPr/>
              </a:pPr>
              <a:t>2014/8/8</a:t>
            </a:fld>
            <a:endParaRPr lang="en-US" altLang="ja-JP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D87D66-59C7-4255-AD93-9A52D23AF58D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502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3799F-0ECD-4482-B3FB-061C8EEF56FB}" type="datetimeFigureOut">
              <a:rPr lang="ja-JP" altLang="en-US"/>
              <a:pPr>
                <a:defRPr/>
              </a:pPr>
              <a:t>2014/8/8</a:t>
            </a:fld>
            <a:endParaRPr lang="en-US" altLang="ja-JP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8216C1-532C-4336-85C4-AA9EADF96BA0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2540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19AC7-AD6A-4658-8139-98BFC454C396}" type="datetimeFigureOut">
              <a:rPr lang="ja-JP" altLang="en-US"/>
              <a:pPr>
                <a:defRPr/>
              </a:pPr>
              <a:t>2014/8/8</a:t>
            </a:fld>
            <a:endParaRPr lang="en-US" altLang="ja-JP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590D56-B4B0-422B-81B9-C69FD5E133F8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2437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3FF05-DC2F-4BAB-B6D3-0B0CB719655E}" type="datetimeFigureOut">
              <a:rPr lang="ja-JP" altLang="en-US"/>
              <a:pPr>
                <a:defRPr/>
              </a:pPr>
              <a:t>2014/8/8</a:t>
            </a:fld>
            <a:endParaRPr lang="en-US" altLang="ja-JP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92300-BE00-40EF-B9D8-ACC9F19D979C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4666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03EA9-BDD2-4146-B4E1-20A09FBCEBCE}" type="datetimeFigureOut">
              <a:rPr lang="ja-JP" altLang="en-US"/>
              <a:pPr>
                <a:defRPr/>
              </a:pPr>
              <a:t>2014/8/8</a:t>
            </a:fld>
            <a:endParaRPr lang="en-US" altLang="ja-JP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2D25F5-D133-49ED-B334-9981DFF9B922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79487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6A74B-09B6-4236-AF92-43FC545A2C5F}" type="datetimeFigureOut">
              <a:rPr lang="ja-JP" altLang="en-US"/>
              <a:pPr>
                <a:defRPr/>
              </a:pPr>
              <a:t>2014/8/8</a:t>
            </a:fld>
            <a:endParaRPr lang="en-US" altLang="ja-JP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C34C9-0250-423A-995F-D76B2E50987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2006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7EF4-9027-4E58-A5AA-CCC6D36E0B96}" type="datetimeFigureOut">
              <a:rPr lang="ja-JP" altLang="en-US"/>
              <a:pPr>
                <a:defRPr/>
              </a:pPr>
              <a:t>2014/8/8</a:t>
            </a:fld>
            <a:endParaRPr lang="en-US" altLang="ja-JP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81EA09-D900-4894-B83C-A0214C46B41C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0706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045FE-B5F1-46D2-9423-8950F6A7F5ED}" type="datetimeFigureOut">
              <a:rPr lang="ja-JP" altLang="en-US"/>
              <a:pPr>
                <a:defRPr/>
              </a:pPr>
              <a:t>2014/8/8</a:t>
            </a:fld>
            <a:endParaRPr lang="en-US" altLang="ja-JP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9589CA-9315-47F3-86A1-E7AA76AE0291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3220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738EF-1AB3-4FCF-860E-FB2EBF54B559}" type="datetimeFigureOut">
              <a:rPr lang="ja-JP" altLang="en-US"/>
              <a:pPr>
                <a:defRPr/>
              </a:pPr>
              <a:t>2014/8/8</a:t>
            </a:fld>
            <a:endParaRPr lang="en-US" altLang="ja-JP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DE3E8-0A78-4079-8504-2784D6C2460F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122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47B43-6947-43C9-9BA5-DD58F159998F}" type="datetimeFigureOut">
              <a:rPr lang="ja-JP" altLang="en-US"/>
              <a:pPr>
                <a:defRPr/>
              </a:pPr>
              <a:t>2014/8/8</a:t>
            </a:fld>
            <a:endParaRPr lang="en-US" altLang="ja-JP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45C9DB-5276-4643-8D83-0EC8B21B568E}" type="slidenum">
              <a:rPr lang="ja-JP" altLang="en-US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52718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117975" y="1789113"/>
            <a:ext cx="5784850" cy="5056187"/>
            <a:chOff x="2394" y="1127"/>
            <a:chExt cx="3364" cy="3185"/>
          </a:xfrm>
        </p:grpSpPr>
        <p:sp>
          <p:nvSpPr>
            <p:cNvPr id="167939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7940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2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7941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7942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7943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7944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7945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7946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7947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7948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7949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7950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7951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7952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7953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7954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7955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7956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7957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7958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7959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7960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7961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7962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7963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7964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7965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7966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7967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7968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4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7969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7970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7971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  <p:sp>
          <p:nvSpPr>
            <p:cNvPr id="167972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ja-JP" altLang="en-US"/>
            </a:p>
          </p:txBody>
        </p:sp>
      </p:grpSp>
      <p:sp>
        <p:nvSpPr>
          <p:cNvPr id="167973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7813"/>
            <a:ext cx="89154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679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67975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78563"/>
            <a:ext cx="2311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fld id="{0D6454B0-9016-42B4-BFE0-BF5C8477B11C}" type="datetimeFigureOut">
              <a:rPr lang="ja-JP" altLang="en-US"/>
              <a:pPr>
                <a:defRPr/>
              </a:pPr>
              <a:t>2014/8/8</a:t>
            </a:fld>
            <a:endParaRPr lang="en-US" altLang="ja-JP"/>
          </a:p>
        </p:txBody>
      </p:sp>
      <p:sp>
        <p:nvSpPr>
          <p:cNvPr id="167976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78563"/>
            <a:ext cx="31369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67977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78563"/>
            <a:ext cx="2311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fld id="{1F104470-7C90-441D-82C6-B828DB07CFB1}" type="slidenum">
              <a:rPr lang="ja-JP" altLang="en-US"/>
              <a:pPr/>
              <a:t>‹#›</a:t>
            </a:fld>
            <a:endParaRPr lang="en-US" altLang="ja-JP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3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7.xml"/><Relationship Id="rId7" Type="http://schemas.openxmlformats.org/officeDocument/2006/relationships/image" Target="../media/image26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30.png"/><Relationship Id="rId5" Type="http://schemas.openxmlformats.org/officeDocument/2006/relationships/tags" Target="../tags/tag9.xml"/><Relationship Id="rId10" Type="http://schemas.openxmlformats.org/officeDocument/2006/relationships/image" Target="../media/image29.png"/><Relationship Id="rId4" Type="http://schemas.openxmlformats.org/officeDocument/2006/relationships/tags" Target="../tags/tag8.xml"/><Relationship Id="rId9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12.xml"/><Relationship Id="rId7" Type="http://schemas.openxmlformats.org/officeDocument/2006/relationships/image" Target="../media/image31.wmf"/><Relationship Id="rId12" Type="http://schemas.openxmlformats.org/officeDocument/2006/relationships/image" Target="../media/image30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9.png"/><Relationship Id="rId5" Type="http://schemas.openxmlformats.org/officeDocument/2006/relationships/tags" Target="../tags/tag14.xml"/><Relationship Id="rId10" Type="http://schemas.openxmlformats.org/officeDocument/2006/relationships/image" Target="../media/image28.png"/><Relationship Id="rId4" Type="http://schemas.openxmlformats.org/officeDocument/2006/relationships/tags" Target="../tags/tag13.xml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27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27.png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36.png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24.xml"/><Relationship Id="rId7" Type="http://schemas.openxmlformats.org/officeDocument/2006/relationships/image" Target="../media/image35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34.png"/><Relationship Id="rId5" Type="http://schemas.openxmlformats.org/officeDocument/2006/relationships/image" Target="../media/image37.png"/><Relationship Id="rId4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テキスト ボックス 3"/>
          <p:cNvSpPr txBox="1">
            <a:spLocks noChangeArrowheads="1"/>
          </p:cNvSpPr>
          <p:nvPr/>
        </p:nvSpPr>
        <p:spPr bwMode="auto">
          <a:xfrm>
            <a:off x="1352657" y="1556792"/>
            <a:ext cx="71721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2800" dirty="0" smtClean="0">
                <a:solidFill>
                  <a:srgbClr val="00FF00"/>
                </a:solidFill>
              </a:rPr>
              <a:t>Static </a:t>
            </a:r>
            <a:r>
              <a:rPr lang="en-US" altLang="ja-JP" sz="2800" dirty="0" err="1" smtClean="0">
                <a:solidFill>
                  <a:srgbClr val="00FF00"/>
                </a:solidFill>
              </a:rPr>
              <a:t>interquark</a:t>
            </a:r>
            <a:r>
              <a:rPr lang="en-US" altLang="ja-JP" sz="2800" dirty="0" smtClean="0">
                <a:solidFill>
                  <a:srgbClr val="00FF00"/>
                </a:solidFill>
              </a:rPr>
              <a:t> potentials from lattice QCD</a:t>
            </a:r>
            <a:endParaRPr lang="ja-JP" altLang="en-US" sz="2800" dirty="0">
              <a:solidFill>
                <a:srgbClr val="00FF00"/>
              </a:solidFill>
            </a:endParaRPr>
          </a:p>
        </p:txBody>
      </p:sp>
      <p:sp>
        <p:nvSpPr>
          <p:cNvPr id="3075" name="テキスト ボックス 4"/>
          <p:cNvSpPr txBox="1">
            <a:spLocks noChangeArrowheads="1"/>
          </p:cNvSpPr>
          <p:nvPr/>
        </p:nvSpPr>
        <p:spPr bwMode="auto">
          <a:xfrm>
            <a:off x="1300163" y="3252788"/>
            <a:ext cx="7116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400">
                <a:latin typeface="Book Antiqua" panose="02040602050305030304" pitchFamily="18" charset="0"/>
              </a:rPr>
              <a:t>Toru T. Takahashi (Gunma College of Technology)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456" y="1484313"/>
            <a:ext cx="5257800" cy="395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959619" y="5516563"/>
            <a:ext cx="39592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000" dirty="0" err="1" smtClean="0">
                <a:latin typeface="+mn-lt"/>
              </a:rPr>
              <a:t>hep-ph</a:t>
            </a:r>
            <a:r>
              <a:rPr lang="en-US" altLang="ja-JP" sz="2000" dirty="0" smtClean="0">
                <a:latin typeface="+mn-lt"/>
              </a:rPr>
              <a:t>/09809263</a:t>
            </a:r>
          </a:p>
          <a:p>
            <a:pPr algn="ctr" eaLnBrk="1" hangingPunct="1"/>
            <a:r>
              <a:rPr lang="en-US" altLang="ja-JP" sz="2000" dirty="0" smtClean="0">
                <a:latin typeface="+mn-lt"/>
              </a:rPr>
              <a:t>Nora </a:t>
            </a:r>
            <a:r>
              <a:rPr lang="en-US" altLang="ja-JP" sz="2000" dirty="0" err="1">
                <a:latin typeface="+mn-lt"/>
              </a:rPr>
              <a:t>Brambilla</a:t>
            </a:r>
            <a:r>
              <a:rPr lang="en-US" altLang="ja-JP" sz="2000" dirty="0">
                <a:latin typeface="+mn-lt"/>
              </a:rPr>
              <a:t>,</a:t>
            </a:r>
          </a:p>
          <a:p>
            <a:pPr algn="ctr" eaLnBrk="1" hangingPunct="1"/>
            <a:r>
              <a:rPr lang="en-US" altLang="ja-JP" sz="2000" dirty="0">
                <a:latin typeface="+mn-lt"/>
              </a:rPr>
              <a:t> (figure provided </a:t>
            </a:r>
            <a:r>
              <a:rPr lang="en-US" altLang="ja-JP" sz="2000" dirty="0" err="1">
                <a:latin typeface="+mn-lt"/>
              </a:rPr>
              <a:t>byProf.G.S.Bali</a:t>
            </a:r>
            <a:r>
              <a:rPr lang="en-US" altLang="ja-JP" sz="2000" dirty="0">
                <a:latin typeface="+mn-lt"/>
              </a:rPr>
              <a:t>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03856" y="713225"/>
            <a:ext cx="75375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dirty="0">
                <a:latin typeface="+mn-lt"/>
              </a:rPr>
              <a:t>Flux-tube </a:t>
            </a:r>
            <a:r>
              <a:rPr lang="en-US" altLang="ja-JP" sz="2000" dirty="0" smtClean="0">
                <a:latin typeface="+mn-lt"/>
              </a:rPr>
              <a:t>formation </a:t>
            </a:r>
            <a:r>
              <a:rPr lang="en-US" altLang="ja-JP" sz="2000" dirty="0">
                <a:latin typeface="+mn-lt"/>
              </a:rPr>
              <a:t>in the ground-state quark-antiquark </a:t>
            </a:r>
            <a:r>
              <a:rPr lang="en-US" altLang="ja-JP" sz="2000" dirty="0" smtClean="0">
                <a:latin typeface="+mn-lt"/>
              </a:rPr>
              <a:t>system</a:t>
            </a:r>
          </a:p>
          <a:p>
            <a:pPr eaLnBrk="1" hangingPunct="1"/>
            <a:r>
              <a:rPr lang="en-US" altLang="ja-JP" sz="2000" dirty="0" smtClean="0">
                <a:latin typeface="+mn-lt"/>
              </a:rPr>
              <a:t>(by lattice QCD)</a:t>
            </a:r>
            <a:endParaRPr lang="en-US" altLang="ja-JP" sz="2000" dirty="0">
              <a:latin typeface="+mn-l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28600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800" dirty="0" smtClean="0">
                <a:solidFill>
                  <a:srgbClr val="66FF33"/>
                </a:solidFill>
                <a:latin typeface="Book Antiqua" panose="02040602050305030304" pitchFamily="18" charset="0"/>
              </a:rPr>
              <a:t>Quark potentials</a:t>
            </a:r>
            <a:endParaRPr lang="en-US" altLang="ja-JP" sz="2800" dirty="0">
              <a:solidFill>
                <a:srgbClr val="66FF33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 rot="10800000">
            <a:off x="1399334" y="2132856"/>
            <a:ext cx="615553" cy="242976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sz="2800" dirty="0" smtClean="0"/>
              <a:t>Energy density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793178" y="4030905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quarks</a:t>
            </a:r>
            <a:endParaRPr kumimoji="1" lang="ja-JP" alt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5745088" y="4261738"/>
            <a:ext cx="2016224" cy="535414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7793178" y="3068960"/>
            <a:ext cx="6767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flux</a:t>
            </a:r>
            <a:endParaRPr kumimoji="1" lang="ja-JP" alt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H="1">
            <a:off x="5072644" y="3299793"/>
            <a:ext cx="2688668" cy="1497359"/>
          </a:xfrm>
          <a:prstGeom prst="straightConnector1">
            <a:avLst/>
          </a:prstGeom>
          <a:ln w="381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86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テキスト ボックス 1"/>
          <p:cNvSpPr txBox="1">
            <a:spLocks noChangeArrowheads="1"/>
          </p:cNvSpPr>
          <p:nvPr/>
        </p:nvSpPr>
        <p:spPr bwMode="auto">
          <a:xfrm>
            <a:off x="2864768" y="2897188"/>
            <a:ext cx="475482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6600" dirty="0" smtClean="0"/>
              <a:t>3Q potential</a:t>
            </a:r>
            <a:endParaRPr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9678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角丸四角形吹き出し 31"/>
          <p:cNvSpPr/>
          <p:nvPr/>
        </p:nvSpPr>
        <p:spPr>
          <a:xfrm>
            <a:off x="186134" y="3357274"/>
            <a:ext cx="3894150" cy="2778414"/>
          </a:xfrm>
          <a:prstGeom prst="wedgeRoundRectCallout">
            <a:avLst>
              <a:gd name="adj1" fmla="val 58589"/>
              <a:gd name="adj2" fmla="val -638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4" y="3530505"/>
            <a:ext cx="36147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5097016" y="3711714"/>
            <a:ext cx="383611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latin typeface="+mn-lt"/>
              </a:rPr>
              <a:t>Cf.) Dual </a:t>
            </a:r>
            <a:r>
              <a:rPr lang="en-US" altLang="ja-JP" sz="2000" dirty="0">
                <a:latin typeface="+mn-lt"/>
              </a:rPr>
              <a:t>superconductor picture</a:t>
            </a:r>
          </a:p>
          <a:p>
            <a:pPr eaLnBrk="1" hangingPunct="1"/>
            <a:r>
              <a:rPr lang="en-US" altLang="ja-JP" sz="2000" dirty="0">
                <a:latin typeface="+mn-lt"/>
              </a:rPr>
              <a:t>       of the QCD vacuum</a:t>
            </a:r>
          </a:p>
        </p:txBody>
      </p:sp>
      <p:pic>
        <p:nvPicPr>
          <p:cNvPr id="10" name="Picture 2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388" y="4419600"/>
            <a:ext cx="1852613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72000"/>
            <a:ext cx="2855913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4648200" y="5462588"/>
            <a:ext cx="34831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800" dirty="0">
                <a:latin typeface="+mn-lt"/>
              </a:rPr>
              <a:t>There appear 2 </a:t>
            </a:r>
            <a:r>
              <a:rPr lang="en-US" altLang="ja-JP" sz="1800" dirty="0" err="1">
                <a:latin typeface="+mn-lt"/>
              </a:rPr>
              <a:t>abelian</a:t>
            </a:r>
            <a:r>
              <a:rPr lang="en-US" altLang="ja-JP" sz="1800" dirty="0">
                <a:latin typeface="+mn-lt"/>
              </a:rPr>
              <a:t> charges.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0" y="0"/>
            <a:ext cx="3129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800" dirty="0" smtClean="0">
                <a:solidFill>
                  <a:srgbClr val="66FF33"/>
                </a:solidFill>
                <a:latin typeface="Book Antiqua" panose="02040602050305030304" pitchFamily="18" charset="0"/>
              </a:rPr>
              <a:t>3 Quark potentials</a:t>
            </a:r>
            <a:endParaRPr lang="en-US" altLang="ja-JP" sz="2800" dirty="0">
              <a:solidFill>
                <a:srgbClr val="66FF33"/>
              </a:solidFill>
              <a:latin typeface="Book Antiqua" panose="02040602050305030304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53316" y="711335"/>
            <a:ext cx="6653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This prescription can be easily extended to </a:t>
            </a:r>
            <a:r>
              <a:rPr kumimoji="1" lang="en-US" altLang="ja-JP" dirty="0" err="1" smtClean="0"/>
              <a:t>multiquark</a:t>
            </a:r>
            <a:r>
              <a:rPr kumimoji="1" lang="en-US" altLang="ja-JP" dirty="0" smtClean="0"/>
              <a:t> systems.</a:t>
            </a:r>
            <a:endParaRPr kumimoji="1" lang="ja-JP" altLang="en-US" dirty="0"/>
          </a:p>
        </p:txBody>
      </p:sp>
      <p:grpSp>
        <p:nvGrpSpPr>
          <p:cNvPr id="26" name="グループ化 25"/>
          <p:cNvGrpSpPr/>
          <p:nvPr/>
        </p:nvGrpSpPr>
        <p:grpSpPr>
          <a:xfrm>
            <a:off x="1277414" y="2021664"/>
            <a:ext cx="1029977" cy="980182"/>
            <a:chOff x="1735138" y="3527425"/>
            <a:chExt cx="623887" cy="593725"/>
          </a:xfrm>
        </p:grpSpPr>
        <p:sp>
          <p:nvSpPr>
            <p:cNvPr id="20" name="Line 58"/>
            <p:cNvSpPr>
              <a:spLocks noChangeShapeType="1"/>
            </p:cNvSpPr>
            <p:nvPr/>
          </p:nvSpPr>
          <p:spPr bwMode="auto">
            <a:xfrm>
              <a:off x="1773238" y="3540125"/>
              <a:ext cx="215900" cy="28892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Line 59"/>
            <p:cNvSpPr>
              <a:spLocks noChangeShapeType="1"/>
            </p:cNvSpPr>
            <p:nvPr/>
          </p:nvSpPr>
          <p:spPr bwMode="auto">
            <a:xfrm rot="4200000">
              <a:off x="1774826" y="3825875"/>
              <a:ext cx="215900" cy="28892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Line 60"/>
            <p:cNvSpPr>
              <a:spLocks noChangeShapeType="1"/>
            </p:cNvSpPr>
            <p:nvPr/>
          </p:nvSpPr>
          <p:spPr bwMode="auto">
            <a:xfrm>
              <a:off x="1976438" y="3816350"/>
              <a:ext cx="36036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3" name="Oval 47"/>
            <p:cNvSpPr>
              <a:spLocks noChangeArrowheads="1"/>
            </p:cNvSpPr>
            <p:nvPr/>
          </p:nvSpPr>
          <p:spPr bwMode="auto">
            <a:xfrm>
              <a:off x="1735138" y="3527425"/>
              <a:ext cx="155575" cy="1270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" name="Oval 49"/>
            <p:cNvSpPr>
              <a:spLocks noChangeArrowheads="1"/>
            </p:cNvSpPr>
            <p:nvPr/>
          </p:nvSpPr>
          <p:spPr bwMode="auto">
            <a:xfrm>
              <a:off x="1747838" y="3994150"/>
              <a:ext cx="155575" cy="127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" name="Oval 51"/>
            <p:cNvSpPr>
              <a:spLocks noChangeArrowheads="1"/>
            </p:cNvSpPr>
            <p:nvPr/>
          </p:nvSpPr>
          <p:spPr bwMode="auto">
            <a:xfrm>
              <a:off x="2203450" y="3743325"/>
              <a:ext cx="155575" cy="127000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00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7" name="テキスト ボックス 26"/>
          <p:cNvSpPr txBox="1"/>
          <p:nvPr/>
        </p:nvSpPr>
        <p:spPr>
          <a:xfrm>
            <a:off x="753316" y="1484784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 quark potential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/>
              <p:cNvSpPr txBox="1"/>
              <p:nvPr/>
            </p:nvSpPr>
            <p:spPr>
              <a:xfrm>
                <a:off x="3293914" y="1558648"/>
                <a:ext cx="5415393" cy="11356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/>
                        </a:rPr>
                        <m:t>𝑉</m:t>
                      </m:r>
                      <m:r>
                        <a:rPr kumimoji="1" lang="en-US" altLang="ja-JP" sz="2800" b="0" i="1" smtClean="0">
                          <a:latin typeface="Cambria Math"/>
                        </a:rPr>
                        <m:t>=−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f>
                            <m:f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kumimoji="1" lang="en-US" altLang="ja-JP" sz="2800" b="0" i="1" smtClean="0">
                                      <a:latin typeface="Cambria Math"/>
                                    </a:rPr>
                                    <m:t>𝑄</m:t>
                                  </m:r>
                                </m:sub>
                              </m:sSub>
                            </m:num>
                            <m:den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kumimoji="1" lang="en-US" altLang="ja-JP" sz="28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kumimoji="1" lang="en-US" altLang="ja-JP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sz="28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kumimoji="1" lang="en-US" altLang="ja-JP" sz="28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</m:nary>
                      <m:r>
                        <a:rPr kumimoji="1" lang="en-US" altLang="ja-JP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3</m:t>
                          </m:r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𝑄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𝑚</m:t>
                          </m:r>
                        </m:sub>
                      </m:sSub>
                      <m:r>
                        <a:rPr kumimoji="1" lang="en-US" altLang="ja-JP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3</m:t>
                          </m:r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𝑄</m:t>
                          </m:r>
                        </m:sub>
                      </m:sSub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28" name="テキスト ボックス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914" y="1558648"/>
                <a:ext cx="5415393" cy="113569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テキスト ボックス 28"/>
          <p:cNvSpPr txBox="1"/>
          <p:nvPr/>
        </p:nvSpPr>
        <p:spPr>
          <a:xfrm>
            <a:off x="4658326" y="2710943"/>
            <a:ext cx="1470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Pertubative</a:t>
            </a:r>
            <a:r>
              <a:rPr kumimoji="1" lang="en-US" altLang="ja-JP" dirty="0" smtClean="0"/>
              <a:t> </a:t>
            </a:r>
          </a:p>
          <a:p>
            <a:r>
              <a:rPr kumimoji="1" lang="en-US" altLang="ja-JP" dirty="0" smtClean="0"/>
              <a:t>2-body force</a:t>
            </a:r>
            <a:endParaRPr kumimoji="1"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389799" y="2694344"/>
            <a:ext cx="2137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Nonperturbative</a:t>
            </a:r>
            <a:endParaRPr kumimoji="1" lang="en-US" altLang="ja-JP" dirty="0" smtClean="0"/>
          </a:p>
          <a:p>
            <a:r>
              <a:rPr lang="en-US" altLang="ja-JP" dirty="0" smtClean="0"/>
              <a:t>Linear confinement</a:t>
            </a:r>
            <a:endParaRPr kumimoji="1" lang="ja-JP" altLang="en-US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943375" y="5302949"/>
            <a:ext cx="21002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Lm is the length of</a:t>
            </a:r>
          </a:p>
          <a:p>
            <a:r>
              <a:rPr lang="en-US" altLang="ja-JP" dirty="0" smtClean="0"/>
              <a:t>Y-shape flux tube</a:t>
            </a:r>
            <a:endParaRPr kumimoji="1" lang="ja-JP" altLang="en-US" dirty="0"/>
          </a:p>
        </p:txBody>
      </p:sp>
      <p:sp>
        <p:nvSpPr>
          <p:cNvPr id="33" name="角丸四角形 32"/>
          <p:cNvSpPr/>
          <p:nvPr/>
        </p:nvSpPr>
        <p:spPr>
          <a:xfrm>
            <a:off x="4448944" y="3530505"/>
            <a:ext cx="5040560" cy="2706807"/>
          </a:xfrm>
          <a:prstGeom prst="round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224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526" y="408894"/>
            <a:ext cx="3095625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グループ化 27"/>
          <p:cNvGrpSpPr>
            <a:grpSpLocks/>
          </p:cNvGrpSpPr>
          <p:nvPr/>
        </p:nvGrpSpPr>
        <p:grpSpPr bwMode="auto">
          <a:xfrm>
            <a:off x="5860713" y="2510746"/>
            <a:ext cx="2593975" cy="724828"/>
            <a:chOff x="5643570" y="5920009"/>
            <a:chExt cx="2594354" cy="724624"/>
          </a:xfrm>
        </p:grpSpPr>
        <p:sp>
          <p:nvSpPr>
            <p:cNvPr id="5" name="Line 32"/>
            <p:cNvSpPr>
              <a:spLocks noChangeShapeType="1"/>
            </p:cNvSpPr>
            <p:nvPr/>
          </p:nvSpPr>
          <p:spPr bwMode="auto">
            <a:xfrm>
              <a:off x="6997708" y="6067966"/>
              <a:ext cx="717369" cy="0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6" name="Line 33"/>
            <p:cNvSpPr>
              <a:spLocks noChangeShapeType="1"/>
            </p:cNvSpPr>
            <p:nvPr/>
          </p:nvSpPr>
          <p:spPr bwMode="auto">
            <a:xfrm rot="4020000" flipH="1">
              <a:off x="7545820" y="6263782"/>
              <a:ext cx="540462" cy="45719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7" name="Line 34"/>
            <p:cNvSpPr>
              <a:spLocks noChangeShapeType="1"/>
            </p:cNvSpPr>
            <p:nvPr/>
          </p:nvSpPr>
          <p:spPr bwMode="auto">
            <a:xfrm rot="20220000" flipH="1">
              <a:off x="7636353" y="5920009"/>
              <a:ext cx="601571" cy="45719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8" name="Text Box 44"/>
            <p:cNvSpPr txBox="1">
              <a:spLocks noChangeArrowheads="1"/>
            </p:cNvSpPr>
            <p:nvPr/>
          </p:nvSpPr>
          <p:spPr bwMode="auto">
            <a:xfrm>
              <a:off x="5643570" y="6275405"/>
              <a:ext cx="2091391" cy="369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800" dirty="0">
                  <a:solidFill>
                    <a:srgbClr val="FFC000"/>
                  </a:solidFill>
                  <a:latin typeface="+mn-lt"/>
                </a:rPr>
                <a:t>3Q system created</a:t>
              </a:r>
            </a:p>
          </p:txBody>
        </p:sp>
      </p:grpSp>
      <p:grpSp>
        <p:nvGrpSpPr>
          <p:cNvPr id="9" name="グループ化 29"/>
          <p:cNvGrpSpPr>
            <a:grpSpLocks/>
          </p:cNvGrpSpPr>
          <p:nvPr/>
        </p:nvGrpSpPr>
        <p:grpSpPr bwMode="auto">
          <a:xfrm>
            <a:off x="5584488" y="518431"/>
            <a:ext cx="2876550" cy="962025"/>
            <a:chOff x="7040127" y="10409513"/>
            <a:chExt cx="2876659" cy="961366"/>
          </a:xfrm>
        </p:grpSpPr>
        <p:grpSp>
          <p:nvGrpSpPr>
            <p:cNvPr id="10" name="グループ化 28"/>
            <p:cNvGrpSpPr>
              <a:grpSpLocks/>
            </p:cNvGrpSpPr>
            <p:nvPr/>
          </p:nvGrpSpPr>
          <p:grpSpPr bwMode="auto">
            <a:xfrm>
              <a:off x="8651026" y="10699875"/>
              <a:ext cx="1265760" cy="671004"/>
              <a:chOff x="8651026" y="10699875"/>
              <a:chExt cx="1265760" cy="671004"/>
            </a:xfrm>
          </p:grpSpPr>
          <p:sp>
            <p:nvSpPr>
              <p:cNvPr id="12" name="Line 37"/>
              <p:cNvSpPr>
                <a:spLocks noChangeShapeType="1"/>
              </p:cNvSpPr>
              <p:nvPr/>
            </p:nvSpPr>
            <p:spPr bwMode="auto">
              <a:xfrm>
                <a:off x="8651026" y="10828463"/>
                <a:ext cx="699677" cy="0"/>
              </a:xfrm>
              <a:prstGeom prst="line">
                <a:avLst/>
              </a:prstGeom>
              <a:noFill/>
              <a:ln w="508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+mn-lt"/>
                </a:endParaRPr>
              </a:p>
            </p:txBody>
          </p:sp>
          <p:sp>
            <p:nvSpPr>
              <p:cNvPr id="13" name="Line 38"/>
              <p:cNvSpPr>
                <a:spLocks noChangeShapeType="1"/>
              </p:cNvSpPr>
              <p:nvPr/>
            </p:nvSpPr>
            <p:spPr bwMode="auto">
              <a:xfrm rot="3780000" flipH="1">
                <a:off x="9218977" y="11060992"/>
                <a:ext cx="574054" cy="45719"/>
              </a:xfrm>
              <a:prstGeom prst="line">
                <a:avLst/>
              </a:prstGeom>
              <a:noFill/>
              <a:ln w="508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+mn-lt"/>
                </a:endParaRPr>
              </a:p>
            </p:txBody>
          </p:sp>
          <p:sp>
            <p:nvSpPr>
              <p:cNvPr id="14" name="Line 39"/>
              <p:cNvSpPr>
                <a:spLocks noChangeShapeType="1"/>
              </p:cNvSpPr>
              <p:nvPr/>
            </p:nvSpPr>
            <p:spPr bwMode="auto">
              <a:xfrm rot="20100000" flipH="1">
                <a:off x="9288158" y="10699875"/>
                <a:ext cx="628628" cy="15875"/>
              </a:xfrm>
              <a:prstGeom prst="line">
                <a:avLst/>
              </a:prstGeom>
              <a:noFill/>
              <a:ln w="50800">
                <a:solidFill>
                  <a:srgbClr val="00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+mn-lt"/>
                </a:endParaRPr>
              </a:p>
            </p:txBody>
          </p:sp>
        </p:grpSp>
        <p:sp>
          <p:nvSpPr>
            <p:cNvPr id="11" name="Text Box 45"/>
            <p:cNvSpPr txBox="1">
              <a:spLocks noChangeArrowheads="1"/>
            </p:cNvSpPr>
            <p:nvPr/>
          </p:nvSpPr>
          <p:spPr bwMode="auto">
            <a:xfrm>
              <a:off x="7040127" y="10409513"/>
              <a:ext cx="2446853" cy="369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1800" dirty="0">
                  <a:solidFill>
                    <a:srgbClr val="00FFFF"/>
                  </a:solidFill>
                  <a:latin typeface="+mn-lt"/>
                </a:rPr>
                <a:t>3Q system annihilated</a:t>
              </a:r>
            </a:p>
          </p:txBody>
        </p:sp>
      </p:grpSp>
      <p:sp>
        <p:nvSpPr>
          <p:cNvPr id="15" name="Line 40"/>
          <p:cNvSpPr>
            <a:spLocks noChangeShapeType="1"/>
          </p:cNvSpPr>
          <p:nvPr/>
        </p:nvSpPr>
        <p:spPr bwMode="auto">
          <a:xfrm>
            <a:off x="7198976" y="929594"/>
            <a:ext cx="0" cy="1728787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" name="Line 41"/>
          <p:cNvSpPr>
            <a:spLocks noChangeShapeType="1"/>
          </p:cNvSpPr>
          <p:nvPr/>
        </p:nvSpPr>
        <p:spPr bwMode="auto">
          <a:xfrm rot="120000">
            <a:off x="8159413" y="1429656"/>
            <a:ext cx="46038" cy="17653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" name="Line 42"/>
          <p:cNvSpPr>
            <a:spLocks noChangeShapeType="1"/>
          </p:cNvSpPr>
          <p:nvPr/>
        </p:nvSpPr>
        <p:spPr bwMode="auto">
          <a:xfrm>
            <a:off x="8422938" y="672419"/>
            <a:ext cx="0" cy="1728787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0" y="0"/>
            <a:ext cx="3129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800" dirty="0" smtClean="0">
                <a:solidFill>
                  <a:srgbClr val="66FF33"/>
                </a:solidFill>
                <a:latin typeface="Book Antiqua" panose="02040602050305030304" pitchFamily="18" charset="0"/>
              </a:rPr>
              <a:t>3 Quark potentials</a:t>
            </a:r>
            <a:endParaRPr lang="en-US" altLang="ja-JP" sz="2800" dirty="0">
              <a:solidFill>
                <a:srgbClr val="66FF33"/>
              </a:solidFill>
              <a:latin typeface="Book Antiqua" panose="02040602050305030304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45406" y="956964"/>
            <a:ext cx="516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3Q potential is obtained from the 3Q Wilson loop</a:t>
            </a:r>
            <a:endParaRPr kumimoji="1" lang="ja-JP" altLang="en-US" dirty="0"/>
          </a:p>
        </p:txBody>
      </p:sp>
      <p:pic>
        <p:nvPicPr>
          <p:cNvPr id="24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3284984"/>
            <a:ext cx="3529013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786" y="3284984"/>
            <a:ext cx="36734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/>
              <p:cNvSpPr txBox="1"/>
              <p:nvPr/>
            </p:nvSpPr>
            <p:spPr>
              <a:xfrm>
                <a:off x="920552" y="1459528"/>
                <a:ext cx="3920112" cy="6705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𝑊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3</m:t>
                          </m:r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𝑄</m:t>
                          </m:r>
                        </m:sub>
                      </m:sSub>
                      <m:r>
                        <a:rPr kumimoji="1" lang="en-US" altLang="ja-JP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𝜀</m:t>
                          </m:r>
                        </m:e>
                        <m:sup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𝑎𝑏𝑐</m:t>
                          </m:r>
                        </m:sup>
                      </m:sSup>
                      <m:sSup>
                        <m:s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𝜀</m:t>
                          </m:r>
                        </m:e>
                        <m:sup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  <m:sSubSup>
                        <m:sSub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𝑎</m:t>
                          </m:r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  <m:sSubSup>
                        <m:sSub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𝑏</m:t>
                          </m:r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  <m:sSubSup>
                        <m:sSubSup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𝑐</m:t>
                          </m:r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6" name="テキスト ボックス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52" y="1459528"/>
                <a:ext cx="3920112" cy="67056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/>
              <p:cNvSpPr txBox="1"/>
              <p:nvPr/>
            </p:nvSpPr>
            <p:spPr>
              <a:xfrm>
                <a:off x="996396" y="2253914"/>
                <a:ext cx="4520405" cy="4242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kumimoji="1" lang="en-US" altLang="ja-JP" b="0" i="1" smtClean="0">
                              <a:latin typeface="Cambria Math"/>
                            </a:rPr>
                            <m:t>𝑎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sup>
                      </m:sSubSup>
                      <m:r>
                        <a:rPr kumimoji="1" lang="en-US" altLang="ja-JP" b="0" i="1" smtClean="0">
                          <a:latin typeface="Cambria Math"/>
                        </a:rPr>
                        <m:t>→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𝑠𝑡𝑎𝑝𝑙𝑒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𝑝𝑟𝑜𝑑𝑢𝑐𝑡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𝑜𝑓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𝑙𝑖𝑛𝑘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 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𝑣𝑎𝑟𝑖𝑎𝑏𝑙𝑒𝑠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7" name="テキスト ボックス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396" y="2253914"/>
                <a:ext cx="4520405" cy="424283"/>
              </a:xfrm>
              <a:prstGeom prst="rect">
                <a:avLst/>
              </a:prstGeom>
              <a:blipFill rotWithShape="1">
                <a:blip r:embed="rId6"/>
                <a:stretch>
                  <a:fillRect b="-1159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920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99339" y="791473"/>
            <a:ext cx="5959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dirty="0">
                <a:latin typeface="+mn-lt"/>
              </a:rPr>
              <a:t>Flux-tube formation in the ground-state 3Q System</a:t>
            </a: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050314" y="1489973"/>
            <a:ext cx="5457825" cy="3079751"/>
            <a:chOff x="1104" y="1632"/>
            <a:chExt cx="3438" cy="1940"/>
          </a:xfrm>
        </p:grpSpPr>
        <p:pic>
          <p:nvPicPr>
            <p:cNvPr id="4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1632"/>
              <a:ext cx="3438" cy="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1252" y="3126"/>
              <a:ext cx="3141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000" dirty="0">
                  <a:latin typeface="+mn-lt"/>
                </a:rPr>
                <a:t>Action density in the static 3 quark system</a:t>
              </a:r>
            </a:p>
            <a:p>
              <a:pPr eaLnBrk="1" hangingPunct="1"/>
              <a:r>
                <a:rPr lang="en-US" altLang="ja-JP" sz="2000" dirty="0">
                  <a:latin typeface="+mn-lt"/>
                </a:rPr>
                <a:t>        in the </a:t>
              </a:r>
              <a:r>
                <a:rPr lang="en-US" altLang="ja-JP" sz="2000" dirty="0" err="1">
                  <a:latin typeface="+mn-lt"/>
                </a:rPr>
                <a:t>Abelian</a:t>
              </a:r>
              <a:r>
                <a:rPr lang="en-US" altLang="ja-JP" sz="2000" dirty="0">
                  <a:latin typeface="+mn-lt"/>
                </a:rPr>
                <a:t>-projected QCD.</a:t>
              </a:r>
            </a:p>
          </p:txBody>
        </p:sp>
      </p:grp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144571" y="4995173"/>
            <a:ext cx="52677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dirty="0" err="1">
                <a:latin typeface="+mn-lt"/>
              </a:rPr>
              <a:t>H.Ichie</a:t>
            </a:r>
            <a:r>
              <a:rPr lang="en-US" altLang="ja-JP" sz="2000" dirty="0">
                <a:latin typeface="+mn-lt"/>
              </a:rPr>
              <a:t>, </a:t>
            </a:r>
            <a:r>
              <a:rPr lang="en-US" altLang="ja-JP" sz="2000" dirty="0" err="1">
                <a:latin typeface="+mn-lt"/>
              </a:rPr>
              <a:t>V.Bornyakov</a:t>
            </a:r>
            <a:r>
              <a:rPr lang="en-US" altLang="ja-JP" sz="2000" dirty="0">
                <a:latin typeface="+mn-lt"/>
              </a:rPr>
              <a:t>, </a:t>
            </a:r>
            <a:r>
              <a:rPr lang="en-US" altLang="ja-JP" sz="2000" dirty="0" err="1">
                <a:latin typeface="+mn-lt"/>
              </a:rPr>
              <a:t>T.Streuer</a:t>
            </a:r>
            <a:r>
              <a:rPr lang="en-US" altLang="ja-JP" sz="2000" dirty="0">
                <a:latin typeface="+mn-lt"/>
              </a:rPr>
              <a:t>, </a:t>
            </a:r>
            <a:r>
              <a:rPr lang="en-US" altLang="ja-JP" sz="2000" dirty="0" err="1">
                <a:latin typeface="+mn-lt"/>
              </a:rPr>
              <a:t>G.Schierholtz</a:t>
            </a:r>
            <a:endParaRPr lang="en-US" altLang="ja-JP" sz="2000" dirty="0">
              <a:latin typeface="+mn-lt"/>
            </a:endParaRPr>
          </a:p>
          <a:p>
            <a:pPr eaLnBrk="1" hangingPunct="1"/>
            <a:r>
              <a:rPr lang="en-US" altLang="ja-JP" sz="2000" b="1" dirty="0">
                <a:latin typeface="+mn-lt"/>
              </a:rPr>
              <a:t>Nucl.Phys.A721:887-890,2003</a:t>
            </a:r>
            <a:endParaRPr lang="en-US" altLang="ja-JP" sz="2000" dirty="0">
              <a:latin typeface="+mn-l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0"/>
            <a:ext cx="3129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800" dirty="0" smtClean="0">
                <a:solidFill>
                  <a:srgbClr val="66FF33"/>
                </a:solidFill>
                <a:latin typeface="Book Antiqua" panose="02040602050305030304" pitchFamily="18" charset="0"/>
              </a:rPr>
              <a:t>3 Quark potentials</a:t>
            </a:r>
            <a:endParaRPr lang="en-US" altLang="ja-JP" sz="2800" dirty="0">
              <a:solidFill>
                <a:srgbClr val="66FF33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99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角丸四角形吹き出し 43"/>
          <p:cNvSpPr/>
          <p:nvPr/>
        </p:nvSpPr>
        <p:spPr>
          <a:xfrm>
            <a:off x="7377201" y="4180438"/>
            <a:ext cx="2328327" cy="616714"/>
          </a:xfrm>
          <a:prstGeom prst="wedgeRoundRectCallout">
            <a:avLst>
              <a:gd name="adj1" fmla="val -60106"/>
              <a:gd name="adj2" fmla="val -225317"/>
              <a:gd name="adj3" fmla="val 16667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0" y="0"/>
            <a:ext cx="25859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800" dirty="0" smtClean="0">
                <a:solidFill>
                  <a:srgbClr val="66FF33"/>
                </a:solidFill>
                <a:latin typeface="Book Antiqua" panose="02040602050305030304" pitchFamily="18" charset="0"/>
              </a:rPr>
              <a:t>Color </a:t>
            </a:r>
            <a:r>
              <a:rPr lang="en-US" altLang="ja-JP" sz="2800" dirty="0" err="1" smtClean="0">
                <a:solidFill>
                  <a:srgbClr val="66FF33"/>
                </a:solidFill>
                <a:latin typeface="Book Antiqua" panose="02040602050305030304" pitchFamily="18" charset="0"/>
              </a:rPr>
              <a:t>fluxtube</a:t>
            </a:r>
            <a:r>
              <a:rPr lang="en-US" altLang="ja-JP" sz="2800" dirty="0" smtClean="0">
                <a:solidFill>
                  <a:srgbClr val="66FF33"/>
                </a:solidFill>
                <a:latin typeface="Book Antiqua" panose="02040602050305030304" pitchFamily="18" charset="0"/>
              </a:rPr>
              <a:t> </a:t>
            </a:r>
            <a:endParaRPr lang="en-US" altLang="ja-JP" sz="2800" dirty="0">
              <a:solidFill>
                <a:srgbClr val="66FF33"/>
              </a:solidFill>
              <a:latin typeface="Book Antiqua" panose="02040602050305030304" pitchFamily="18" charset="0"/>
            </a:endParaRPr>
          </a:p>
        </p:txBody>
      </p:sp>
      <p:sp>
        <p:nvSpPr>
          <p:cNvPr id="20" name="Line 58"/>
          <p:cNvSpPr>
            <a:spLocks noChangeShapeType="1"/>
          </p:cNvSpPr>
          <p:nvPr/>
        </p:nvSpPr>
        <p:spPr bwMode="auto">
          <a:xfrm>
            <a:off x="6445019" y="2174998"/>
            <a:ext cx="549314" cy="735111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" name="Line 59"/>
          <p:cNvSpPr>
            <a:spLocks noChangeShapeType="1"/>
          </p:cNvSpPr>
          <p:nvPr/>
        </p:nvSpPr>
        <p:spPr bwMode="auto">
          <a:xfrm rot="4200000">
            <a:off x="6449059" y="2902030"/>
            <a:ext cx="549313" cy="735111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" name="Line 60"/>
          <p:cNvSpPr>
            <a:spLocks noChangeShapeType="1"/>
          </p:cNvSpPr>
          <p:nvPr/>
        </p:nvSpPr>
        <p:spPr bwMode="auto">
          <a:xfrm>
            <a:off x="6962020" y="2877796"/>
            <a:ext cx="916868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円/楕円 1"/>
          <p:cNvSpPr/>
          <p:nvPr/>
        </p:nvSpPr>
        <p:spPr>
          <a:xfrm>
            <a:off x="6146618" y="3653390"/>
            <a:ext cx="432048" cy="4320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6068364" y="1792449"/>
            <a:ext cx="432048" cy="43204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7878888" y="2661772"/>
            <a:ext cx="432048" cy="432048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912712" y="146429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73084" y="408543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85713" y="266372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549696" y="187863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kumimoji="1" lang="ja-JP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68063" y="352276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kumimoji="1" lang="ja-JP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6861000" y="3269585"/>
            <a:ext cx="133333" cy="25318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>
            <a:off x="6778177" y="2189506"/>
            <a:ext cx="165646" cy="23394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7007391" y="250413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kumimoji="1" lang="ja-JP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965713" y="2325885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tx2">
                    <a:lumMod val="75000"/>
                  </a:schemeClr>
                </a:solidFill>
              </a:rPr>
              <a:t>―</a:t>
            </a:r>
            <a:endParaRPr kumimoji="1" lang="ja-JP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40" name="直線矢印コネクタ 39"/>
          <p:cNvCxnSpPr>
            <a:stCxn id="38" idx="3"/>
          </p:cNvCxnSpPr>
          <p:nvPr/>
        </p:nvCxnSpPr>
        <p:spPr>
          <a:xfrm>
            <a:off x="7318695" y="2688805"/>
            <a:ext cx="291547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3" name="テキスト ボックス 42"/>
              <p:cNvSpPr txBox="1"/>
              <p:nvPr/>
            </p:nvSpPr>
            <p:spPr>
              <a:xfrm>
                <a:off x="7680741" y="4292013"/>
                <a:ext cx="1773434" cy="4008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/>
                        </a:rPr>
                        <m:t>3×3=</m:t>
                      </m:r>
                      <m:acc>
                        <m:accPr>
                          <m:chr m:val="̅"/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000" b="0" i="1" smtClean="0">
                              <a:latin typeface="Cambria Math"/>
                            </a:rPr>
                            <m:t>3</m:t>
                          </m:r>
                        </m:e>
                      </m:acc>
                      <m:r>
                        <a:rPr kumimoji="1" lang="en-US" altLang="ja-JP" sz="2000" b="0" i="1" smtClean="0">
                          <a:latin typeface="Cambria Math"/>
                        </a:rPr>
                        <m:t>+6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>
          <p:sp>
            <p:nvSpPr>
              <p:cNvPr id="43" name="テキスト ボックス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741" y="4292013"/>
                <a:ext cx="1773434" cy="40081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円/楕円 22"/>
          <p:cNvSpPr/>
          <p:nvPr/>
        </p:nvSpPr>
        <p:spPr>
          <a:xfrm>
            <a:off x="941252" y="2864682"/>
            <a:ext cx="720080" cy="72008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4120329" y="2864573"/>
            <a:ext cx="720080" cy="72008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1124974" y="304005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306283" y="3030964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27" name="正方形/長方形 26"/>
          <p:cNvSpPr/>
          <p:nvPr/>
        </p:nvSpPr>
        <p:spPr>
          <a:xfrm>
            <a:off x="1661332" y="3112064"/>
            <a:ext cx="2458997" cy="18466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84534" y="3785488"/>
            <a:ext cx="183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 (fundamental)</a:t>
            </a:r>
            <a:endParaRPr kumimoji="1" lang="ja-JP" altLang="en-US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661332" y="2674404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r>
              <a:rPr lang="ja-JP" altLang="en-US" sz="24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flux</a:t>
            </a:r>
            <a:endParaRPr kumimoji="1" lang="ja-JP" alt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0" name="直線矢印コネクタ 29"/>
          <p:cNvCxnSpPr/>
          <p:nvPr/>
        </p:nvCxnSpPr>
        <p:spPr>
          <a:xfrm>
            <a:off x="2569060" y="2936581"/>
            <a:ext cx="362111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テキスト ボックス 30"/>
          <p:cNvSpPr txBox="1"/>
          <p:nvPr/>
        </p:nvSpPr>
        <p:spPr>
          <a:xfrm>
            <a:off x="4343151" y="379185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</a:t>
            </a:r>
            <a:endParaRPr kumimoji="1" lang="ja-JP" altLang="en-US" dirty="0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4306283" y="3616011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―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4285287" y="2837679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―</a:t>
            </a:r>
            <a:endParaRPr kumimoji="1" lang="ja-JP" altLang="en-US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524318" y="5181051"/>
            <a:ext cx="5266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3-flux </a:t>
            </a:r>
            <a:r>
              <a:rPr kumimoji="1" lang="en-US" altLang="ja-JP" sz="2400" dirty="0" smtClean="0"/>
              <a:t>is terminated at the anti quark.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7640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テキスト ボックス 1"/>
          <p:cNvSpPr txBox="1">
            <a:spLocks noChangeArrowheads="1"/>
          </p:cNvSpPr>
          <p:nvPr/>
        </p:nvSpPr>
        <p:spPr bwMode="auto">
          <a:xfrm>
            <a:off x="1784648" y="2897188"/>
            <a:ext cx="641239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6600" dirty="0" smtClean="0"/>
              <a:t>Multi Q potential</a:t>
            </a:r>
            <a:endParaRPr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28721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7"/>
          <p:cNvSpPr>
            <a:spLocks noChangeArrowheads="1"/>
          </p:cNvSpPr>
          <p:nvPr/>
        </p:nvSpPr>
        <p:spPr bwMode="auto">
          <a:xfrm>
            <a:off x="1050676" y="3074020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" name="Oval 9"/>
          <p:cNvSpPr>
            <a:spLocks noChangeArrowheads="1"/>
          </p:cNvSpPr>
          <p:nvPr/>
        </p:nvSpPr>
        <p:spPr bwMode="auto">
          <a:xfrm>
            <a:off x="1842839" y="2640632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 flipH="1">
            <a:off x="1125289" y="1845295"/>
            <a:ext cx="781050" cy="4542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1125289" y="2299530"/>
            <a:ext cx="0" cy="1419015"/>
            <a:chOff x="2971" y="1616"/>
            <a:chExt cx="0" cy="1134"/>
          </a:xfrm>
        </p:grpSpPr>
        <p:sp>
          <p:nvSpPr>
            <p:cNvPr id="12" name="Line 19"/>
            <p:cNvSpPr>
              <a:spLocks noChangeShapeType="1"/>
            </p:cNvSpPr>
            <p:nvPr/>
          </p:nvSpPr>
          <p:spPr bwMode="auto">
            <a:xfrm>
              <a:off x="2971" y="1616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3" name="Line 20"/>
            <p:cNvSpPr>
              <a:spLocks noChangeShapeType="1"/>
            </p:cNvSpPr>
            <p:nvPr/>
          </p:nvSpPr>
          <p:spPr bwMode="auto">
            <a:xfrm flipV="1">
              <a:off x="2971" y="2115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1906339" y="1845295"/>
            <a:ext cx="0" cy="1419015"/>
            <a:chOff x="2971" y="1616"/>
            <a:chExt cx="0" cy="1134"/>
          </a:xfrm>
        </p:grpSpPr>
        <p:sp>
          <p:nvSpPr>
            <p:cNvPr id="10" name="Line 22"/>
            <p:cNvSpPr>
              <a:spLocks noChangeShapeType="1"/>
            </p:cNvSpPr>
            <p:nvPr/>
          </p:nvSpPr>
          <p:spPr bwMode="auto">
            <a:xfrm>
              <a:off x="2971" y="1616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Line 23"/>
            <p:cNvSpPr>
              <a:spLocks noChangeShapeType="1"/>
            </p:cNvSpPr>
            <p:nvPr/>
          </p:nvSpPr>
          <p:spPr bwMode="auto">
            <a:xfrm flipV="1">
              <a:off x="2971" y="2115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9" name="Line 24"/>
          <p:cNvSpPr>
            <a:spLocks noChangeShapeType="1"/>
          </p:cNvSpPr>
          <p:nvPr/>
        </p:nvSpPr>
        <p:spPr bwMode="auto">
          <a:xfrm flipH="1">
            <a:off x="1125289" y="3264310"/>
            <a:ext cx="781050" cy="4542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" name="Line 26"/>
          <p:cNvSpPr>
            <a:spLocks noChangeShapeType="1"/>
          </p:cNvSpPr>
          <p:nvPr/>
        </p:nvSpPr>
        <p:spPr bwMode="auto">
          <a:xfrm flipH="1">
            <a:off x="2576264" y="1845295"/>
            <a:ext cx="78105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Line 29"/>
          <p:cNvSpPr>
            <a:spLocks noChangeShapeType="1"/>
          </p:cNvSpPr>
          <p:nvPr/>
        </p:nvSpPr>
        <p:spPr bwMode="auto">
          <a:xfrm>
            <a:off x="2565151" y="3078782"/>
            <a:ext cx="0" cy="681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" name="Line 32"/>
          <p:cNvSpPr>
            <a:spLocks noChangeShapeType="1"/>
          </p:cNvSpPr>
          <p:nvPr/>
        </p:nvSpPr>
        <p:spPr bwMode="auto">
          <a:xfrm>
            <a:off x="3371601" y="2593007"/>
            <a:ext cx="0" cy="681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" name="Line 34"/>
          <p:cNvSpPr>
            <a:spLocks noChangeShapeType="1"/>
          </p:cNvSpPr>
          <p:nvPr/>
        </p:nvSpPr>
        <p:spPr bwMode="auto">
          <a:xfrm flipH="1">
            <a:off x="2576264" y="3264520"/>
            <a:ext cx="78105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" name="Line 35"/>
          <p:cNvSpPr>
            <a:spLocks noChangeShapeType="1"/>
          </p:cNvSpPr>
          <p:nvPr/>
        </p:nvSpPr>
        <p:spPr bwMode="auto">
          <a:xfrm>
            <a:off x="1515814" y="2072307"/>
            <a:ext cx="145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3966914" y="2065957"/>
            <a:ext cx="0" cy="14398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0" name="Line 46"/>
          <p:cNvSpPr>
            <a:spLocks noChangeShapeType="1"/>
          </p:cNvSpPr>
          <p:nvPr/>
        </p:nvSpPr>
        <p:spPr bwMode="auto">
          <a:xfrm>
            <a:off x="3787526" y="2065957"/>
            <a:ext cx="3603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1" name="Line 47"/>
          <p:cNvSpPr>
            <a:spLocks noChangeShapeType="1"/>
          </p:cNvSpPr>
          <p:nvPr/>
        </p:nvSpPr>
        <p:spPr bwMode="auto">
          <a:xfrm>
            <a:off x="3787526" y="3505820"/>
            <a:ext cx="360363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" name="Text Box 48"/>
          <p:cNvSpPr txBox="1">
            <a:spLocks noChangeArrowheads="1"/>
          </p:cNvSpPr>
          <p:nvPr/>
        </p:nvSpPr>
        <p:spPr bwMode="auto">
          <a:xfrm>
            <a:off x="4146301" y="2570782"/>
            <a:ext cx="250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>
                <a:latin typeface="Arial" charset="0"/>
              </a:rPr>
              <a:t>T</a:t>
            </a:r>
          </a:p>
        </p:txBody>
      </p:sp>
      <p:sp>
        <p:nvSpPr>
          <p:cNvPr id="23" name="Oval 52"/>
          <p:cNvSpPr>
            <a:spLocks noChangeArrowheads="1"/>
          </p:cNvSpPr>
          <p:nvPr/>
        </p:nvSpPr>
        <p:spPr bwMode="auto">
          <a:xfrm>
            <a:off x="5482976" y="3213720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4" name="Oval 53"/>
          <p:cNvSpPr>
            <a:spLocks noChangeArrowheads="1"/>
          </p:cNvSpPr>
          <p:nvPr/>
        </p:nvSpPr>
        <p:spPr bwMode="auto">
          <a:xfrm>
            <a:off x="7715001" y="2708895"/>
            <a:ext cx="144463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" name="Oval 54"/>
          <p:cNvSpPr>
            <a:spLocks noChangeArrowheads="1"/>
          </p:cNvSpPr>
          <p:nvPr/>
        </p:nvSpPr>
        <p:spPr bwMode="auto">
          <a:xfrm>
            <a:off x="6275139" y="2780332"/>
            <a:ext cx="144462" cy="144463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6" name="Oval 55"/>
          <p:cNvSpPr>
            <a:spLocks noChangeArrowheads="1"/>
          </p:cNvSpPr>
          <p:nvPr/>
        </p:nvSpPr>
        <p:spPr bwMode="auto">
          <a:xfrm>
            <a:off x="6922839" y="3140695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" name="Oval 56"/>
          <p:cNvSpPr>
            <a:spLocks noChangeArrowheads="1"/>
          </p:cNvSpPr>
          <p:nvPr/>
        </p:nvSpPr>
        <p:spPr bwMode="auto">
          <a:xfrm>
            <a:off x="6598989" y="2924795"/>
            <a:ext cx="144462" cy="1444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9" name="Line 61"/>
          <p:cNvSpPr>
            <a:spLocks noChangeShapeType="1"/>
          </p:cNvSpPr>
          <p:nvPr/>
        </p:nvSpPr>
        <p:spPr bwMode="auto">
          <a:xfrm flipH="1">
            <a:off x="5554414" y="1845295"/>
            <a:ext cx="781050" cy="4542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31" name="Group 63"/>
          <p:cNvGrpSpPr>
            <a:grpSpLocks/>
          </p:cNvGrpSpPr>
          <p:nvPr/>
        </p:nvGrpSpPr>
        <p:grpSpPr bwMode="auto">
          <a:xfrm>
            <a:off x="5554414" y="2299530"/>
            <a:ext cx="0" cy="1419015"/>
            <a:chOff x="2971" y="1616"/>
            <a:chExt cx="0" cy="1134"/>
          </a:xfrm>
        </p:grpSpPr>
        <p:sp>
          <p:nvSpPr>
            <p:cNvPr id="36" name="Line 64"/>
            <p:cNvSpPr>
              <a:spLocks noChangeShapeType="1"/>
            </p:cNvSpPr>
            <p:nvPr/>
          </p:nvSpPr>
          <p:spPr bwMode="auto">
            <a:xfrm>
              <a:off x="2971" y="1616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7" name="Line 65"/>
            <p:cNvSpPr>
              <a:spLocks noChangeShapeType="1"/>
            </p:cNvSpPr>
            <p:nvPr/>
          </p:nvSpPr>
          <p:spPr bwMode="auto">
            <a:xfrm flipV="1">
              <a:off x="2971" y="2115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32" name="Group 66"/>
          <p:cNvGrpSpPr>
            <a:grpSpLocks/>
          </p:cNvGrpSpPr>
          <p:nvPr/>
        </p:nvGrpSpPr>
        <p:grpSpPr bwMode="auto">
          <a:xfrm>
            <a:off x="6335464" y="1845295"/>
            <a:ext cx="0" cy="1419015"/>
            <a:chOff x="2971" y="1616"/>
            <a:chExt cx="0" cy="1134"/>
          </a:xfrm>
        </p:grpSpPr>
        <p:sp>
          <p:nvSpPr>
            <p:cNvPr id="34" name="Line 67"/>
            <p:cNvSpPr>
              <a:spLocks noChangeShapeType="1"/>
            </p:cNvSpPr>
            <p:nvPr/>
          </p:nvSpPr>
          <p:spPr bwMode="auto">
            <a:xfrm>
              <a:off x="2971" y="1616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5" name="Line 68"/>
            <p:cNvSpPr>
              <a:spLocks noChangeShapeType="1"/>
            </p:cNvSpPr>
            <p:nvPr/>
          </p:nvSpPr>
          <p:spPr bwMode="auto">
            <a:xfrm flipV="1">
              <a:off x="2971" y="2115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33" name="Line 69"/>
          <p:cNvSpPr>
            <a:spLocks noChangeShapeType="1"/>
          </p:cNvSpPr>
          <p:nvPr/>
        </p:nvSpPr>
        <p:spPr bwMode="auto">
          <a:xfrm flipH="1">
            <a:off x="5554414" y="3264310"/>
            <a:ext cx="781050" cy="4542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9" name="Line 71"/>
          <p:cNvSpPr>
            <a:spLocks noChangeShapeType="1"/>
          </p:cNvSpPr>
          <p:nvPr/>
        </p:nvSpPr>
        <p:spPr bwMode="auto">
          <a:xfrm flipH="1">
            <a:off x="7005389" y="1845295"/>
            <a:ext cx="781050" cy="4542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41" name="Group 73"/>
          <p:cNvGrpSpPr>
            <a:grpSpLocks/>
          </p:cNvGrpSpPr>
          <p:nvPr/>
        </p:nvGrpSpPr>
        <p:grpSpPr bwMode="auto">
          <a:xfrm>
            <a:off x="7005389" y="2299530"/>
            <a:ext cx="0" cy="1419015"/>
            <a:chOff x="2971" y="1616"/>
            <a:chExt cx="0" cy="1134"/>
          </a:xfrm>
        </p:grpSpPr>
        <p:sp>
          <p:nvSpPr>
            <p:cNvPr id="46" name="Line 74"/>
            <p:cNvSpPr>
              <a:spLocks noChangeShapeType="1"/>
            </p:cNvSpPr>
            <p:nvPr/>
          </p:nvSpPr>
          <p:spPr bwMode="auto">
            <a:xfrm>
              <a:off x="2971" y="1616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7" name="Line 75"/>
            <p:cNvSpPr>
              <a:spLocks noChangeShapeType="1"/>
            </p:cNvSpPr>
            <p:nvPr/>
          </p:nvSpPr>
          <p:spPr bwMode="auto">
            <a:xfrm flipV="1">
              <a:off x="2971" y="2115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grpSp>
        <p:nvGrpSpPr>
          <p:cNvPr id="42" name="Group 76"/>
          <p:cNvGrpSpPr>
            <a:grpSpLocks/>
          </p:cNvGrpSpPr>
          <p:nvPr/>
        </p:nvGrpSpPr>
        <p:grpSpPr bwMode="auto">
          <a:xfrm>
            <a:off x="7786439" y="1845295"/>
            <a:ext cx="0" cy="1419015"/>
            <a:chOff x="2971" y="1616"/>
            <a:chExt cx="0" cy="1134"/>
          </a:xfrm>
        </p:grpSpPr>
        <p:sp>
          <p:nvSpPr>
            <p:cNvPr id="44" name="Line 77"/>
            <p:cNvSpPr>
              <a:spLocks noChangeShapeType="1"/>
            </p:cNvSpPr>
            <p:nvPr/>
          </p:nvSpPr>
          <p:spPr bwMode="auto">
            <a:xfrm>
              <a:off x="2971" y="1616"/>
              <a:ext cx="0" cy="5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5" name="Line 78"/>
            <p:cNvSpPr>
              <a:spLocks noChangeShapeType="1"/>
            </p:cNvSpPr>
            <p:nvPr/>
          </p:nvSpPr>
          <p:spPr bwMode="auto">
            <a:xfrm flipV="1">
              <a:off x="2971" y="2115"/>
              <a:ext cx="0" cy="6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43" name="Line 79"/>
          <p:cNvSpPr>
            <a:spLocks noChangeShapeType="1"/>
          </p:cNvSpPr>
          <p:nvPr/>
        </p:nvSpPr>
        <p:spPr bwMode="auto">
          <a:xfrm flipH="1">
            <a:off x="7005389" y="3264310"/>
            <a:ext cx="781050" cy="4542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8" name="Line 80"/>
          <p:cNvSpPr>
            <a:spLocks noChangeShapeType="1"/>
          </p:cNvSpPr>
          <p:nvPr/>
        </p:nvSpPr>
        <p:spPr bwMode="auto">
          <a:xfrm>
            <a:off x="5944939" y="2072307"/>
            <a:ext cx="145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9" name="Line 81"/>
          <p:cNvSpPr>
            <a:spLocks noChangeShapeType="1"/>
          </p:cNvSpPr>
          <p:nvPr/>
        </p:nvSpPr>
        <p:spPr bwMode="auto">
          <a:xfrm>
            <a:off x="5944939" y="3491532"/>
            <a:ext cx="145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0" name="Line 82"/>
          <p:cNvSpPr>
            <a:spLocks noChangeShapeType="1"/>
          </p:cNvSpPr>
          <p:nvPr/>
        </p:nvSpPr>
        <p:spPr bwMode="auto">
          <a:xfrm>
            <a:off x="6670426" y="2072307"/>
            <a:ext cx="0" cy="623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" name="Line 83"/>
          <p:cNvSpPr>
            <a:spLocks noChangeShapeType="1"/>
          </p:cNvSpPr>
          <p:nvPr/>
        </p:nvSpPr>
        <p:spPr bwMode="auto">
          <a:xfrm>
            <a:off x="6670426" y="2696195"/>
            <a:ext cx="0" cy="795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57" name="Group 89"/>
          <p:cNvGrpSpPr>
            <a:grpSpLocks/>
          </p:cNvGrpSpPr>
          <p:nvPr/>
        </p:nvGrpSpPr>
        <p:grpSpPr bwMode="auto">
          <a:xfrm>
            <a:off x="8219826" y="2061195"/>
            <a:ext cx="360363" cy="1439862"/>
            <a:chOff x="4876" y="2387"/>
            <a:chExt cx="227" cy="907"/>
          </a:xfrm>
        </p:grpSpPr>
        <p:sp>
          <p:nvSpPr>
            <p:cNvPr id="58" name="Line 90"/>
            <p:cNvSpPr>
              <a:spLocks noChangeShapeType="1"/>
            </p:cNvSpPr>
            <p:nvPr/>
          </p:nvSpPr>
          <p:spPr bwMode="auto">
            <a:xfrm>
              <a:off x="4989" y="2387"/>
              <a:ext cx="0" cy="90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59" name="Line 91"/>
            <p:cNvSpPr>
              <a:spLocks noChangeShapeType="1"/>
            </p:cNvSpPr>
            <p:nvPr/>
          </p:nvSpPr>
          <p:spPr bwMode="auto">
            <a:xfrm>
              <a:off x="4876" y="2387"/>
              <a:ext cx="22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60" name="Line 92"/>
            <p:cNvSpPr>
              <a:spLocks noChangeShapeType="1"/>
            </p:cNvSpPr>
            <p:nvPr/>
          </p:nvSpPr>
          <p:spPr bwMode="auto">
            <a:xfrm>
              <a:off x="4876" y="3294"/>
              <a:ext cx="227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61" name="Text Box 93"/>
          <p:cNvSpPr txBox="1">
            <a:spLocks noChangeArrowheads="1"/>
          </p:cNvSpPr>
          <p:nvPr/>
        </p:nvSpPr>
        <p:spPr bwMode="auto">
          <a:xfrm>
            <a:off x="8578601" y="2566020"/>
            <a:ext cx="2508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>
                <a:latin typeface="Arial" charset="0"/>
              </a:rPr>
              <a:t>T</a:t>
            </a:r>
          </a:p>
        </p:txBody>
      </p:sp>
      <p:sp>
        <p:nvSpPr>
          <p:cNvPr id="62" name="Oval 95"/>
          <p:cNvSpPr>
            <a:spLocks noChangeArrowheads="1"/>
          </p:cNvSpPr>
          <p:nvPr/>
        </p:nvSpPr>
        <p:spPr bwMode="auto">
          <a:xfrm>
            <a:off x="3284289" y="2492995"/>
            <a:ext cx="144462" cy="1444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3" name="Oval 96"/>
          <p:cNvSpPr>
            <a:spLocks noChangeArrowheads="1"/>
          </p:cNvSpPr>
          <p:nvPr/>
        </p:nvSpPr>
        <p:spPr bwMode="auto">
          <a:xfrm>
            <a:off x="2508001" y="2924795"/>
            <a:ext cx="144463" cy="1444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64" name="Line 97"/>
          <p:cNvSpPr>
            <a:spLocks noChangeShapeType="1"/>
          </p:cNvSpPr>
          <p:nvPr/>
        </p:nvSpPr>
        <p:spPr bwMode="auto">
          <a:xfrm>
            <a:off x="3371601" y="1859582"/>
            <a:ext cx="0" cy="623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5" name="Line 98"/>
          <p:cNvSpPr>
            <a:spLocks noChangeShapeType="1"/>
          </p:cNvSpPr>
          <p:nvPr/>
        </p:nvSpPr>
        <p:spPr bwMode="auto">
          <a:xfrm>
            <a:off x="2579439" y="2305670"/>
            <a:ext cx="0" cy="623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6" name="Line 99"/>
          <p:cNvSpPr>
            <a:spLocks noChangeShapeType="1"/>
          </p:cNvSpPr>
          <p:nvPr/>
        </p:nvSpPr>
        <p:spPr bwMode="auto">
          <a:xfrm>
            <a:off x="1571376" y="3443907"/>
            <a:ext cx="145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67" name="Picture 11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651" y="3986832"/>
            <a:ext cx="421481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1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01" y="4034457"/>
            <a:ext cx="3336925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 Box 4"/>
          <p:cNvSpPr txBox="1">
            <a:spLocks noChangeArrowheads="1"/>
          </p:cNvSpPr>
          <p:nvPr/>
        </p:nvSpPr>
        <p:spPr bwMode="auto">
          <a:xfrm>
            <a:off x="0" y="0"/>
            <a:ext cx="38988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800" dirty="0" smtClean="0">
                <a:solidFill>
                  <a:srgbClr val="66FF33"/>
                </a:solidFill>
                <a:latin typeface="Book Antiqua" panose="02040602050305030304" pitchFamily="18" charset="0"/>
              </a:rPr>
              <a:t>Multi Quark potentials</a:t>
            </a:r>
            <a:endParaRPr lang="en-US" altLang="ja-JP" sz="2800" dirty="0">
              <a:solidFill>
                <a:srgbClr val="66FF33"/>
              </a:solidFill>
              <a:latin typeface="Book Antiqua" panose="0204060205030503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/>
              <p:cNvSpPr txBox="1"/>
              <p:nvPr/>
            </p:nvSpPr>
            <p:spPr>
              <a:xfrm>
                <a:off x="1842839" y="1026763"/>
                <a:ext cx="1296637" cy="524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/>
                        </a:rPr>
                        <m:t>𝑄𝑄</m:t>
                      </m:r>
                      <m:acc>
                        <m:accPr>
                          <m:chr m:val="̅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𝑄</m:t>
                          </m:r>
                        </m:e>
                      </m:acc>
                      <m:acc>
                        <m:accPr>
                          <m:chr m:val="̅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𝑄</m:t>
                          </m:r>
                        </m:e>
                      </m:acc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0" name="テキスト ボックス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2839" y="1026763"/>
                <a:ext cx="1296637" cy="52411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テキスト ボックス 70"/>
              <p:cNvSpPr txBox="1"/>
              <p:nvPr/>
            </p:nvSpPr>
            <p:spPr>
              <a:xfrm>
                <a:off x="5979363" y="1005232"/>
                <a:ext cx="1528175" cy="524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/>
                        </a:rPr>
                        <m:t>𝑄𝑄𝑄𝑄</m:t>
                      </m:r>
                      <m:acc>
                        <m:accPr>
                          <m:chr m:val="̅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2800" b="0" i="1" smtClean="0">
                              <a:latin typeface="Cambria Math"/>
                            </a:rPr>
                            <m:t>𝑄</m:t>
                          </m:r>
                        </m:e>
                      </m:acc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71" name="テキスト ボックス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363" y="1005232"/>
                <a:ext cx="1528175" cy="52411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Line 24"/>
          <p:cNvSpPr>
            <a:spLocks noChangeShapeType="1"/>
          </p:cNvSpPr>
          <p:nvPr/>
        </p:nvSpPr>
        <p:spPr bwMode="auto">
          <a:xfrm flipH="1">
            <a:off x="892160" y="5407593"/>
            <a:ext cx="781050" cy="4542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5" name="Line 34"/>
          <p:cNvSpPr>
            <a:spLocks noChangeShapeType="1"/>
          </p:cNvSpPr>
          <p:nvPr/>
        </p:nvSpPr>
        <p:spPr bwMode="auto">
          <a:xfrm flipH="1">
            <a:off x="2343135" y="5407803"/>
            <a:ext cx="781050" cy="454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6" name="Line 99"/>
          <p:cNvSpPr>
            <a:spLocks noChangeShapeType="1"/>
          </p:cNvSpPr>
          <p:nvPr/>
        </p:nvSpPr>
        <p:spPr bwMode="auto">
          <a:xfrm>
            <a:off x="1338247" y="5618857"/>
            <a:ext cx="1450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3512840" y="5157192"/>
            <a:ext cx="5710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State creation part looks like a </a:t>
            </a:r>
            <a:r>
              <a:rPr lang="en-US" altLang="ja-JP" dirty="0" err="1" smtClean="0"/>
              <a:t>fluxtube</a:t>
            </a:r>
            <a:r>
              <a:rPr lang="en-US" altLang="ja-JP" dirty="0" smtClean="0"/>
              <a:t> configuration.</a:t>
            </a:r>
          </a:p>
          <a:p>
            <a:r>
              <a:rPr kumimoji="1" lang="en-US" altLang="ja-JP" dirty="0" smtClean="0"/>
              <a:t>BUT </a:t>
            </a:r>
            <a:r>
              <a:rPr kumimoji="1" lang="en-US" altLang="ja-JP" dirty="0" smtClean="0">
                <a:solidFill>
                  <a:schemeClr val="tx2">
                    <a:lumMod val="75000"/>
                  </a:schemeClr>
                </a:solidFill>
              </a:rPr>
              <a:t>it cannot specify the internal color configurations.</a:t>
            </a:r>
          </a:p>
          <a:p>
            <a:r>
              <a:rPr kumimoji="1" lang="en-US" altLang="ja-JP" dirty="0" smtClean="0">
                <a:solidFill>
                  <a:schemeClr val="tx2">
                    <a:lumMod val="75000"/>
                  </a:schemeClr>
                </a:solidFill>
              </a:rPr>
              <a:t>It only specify the total quantum numbers.</a:t>
            </a:r>
            <a:endParaRPr kumimoji="1" lang="ja-JP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7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7"/>
          <p:cNvSpPr txBox="1">
            <a:spLocks noChangeArrowheads="1"/>
          </p:cNvSpPr>
          <p:nvPr/>
        </p:nvSpPr>
        <p:spPr bwMode="auto">
          <a:xfrm>
            <a:off x="152400" y="620713"/>
            <a:ext cx="818497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1800" dirty="0">
                <a:latin typeface="+mn-lt"/>
                <a:ea typeface="ＭＳ Ｐゴシック" pitchFamily="50" charset="-128"/>
              </a:rPr>
              <a:t>   </a:t>
            </a:r>
            <a:r>
              <a:rPr lang="en-US" altLang="ja-JP" sz="1800" dirty="0" smtClean="0">
                <a:latin typeface="+mn-lt"/>
                <a:ea typeface="ＭＳ Ｐゴシック" pitchFamily="50" charset="-128"/>
              </a:rPr>
              <a:t>We put </a:t>
            </a:r>
            <a:r>
              <a:rPr lang="en-US" altLang="ja-JP" sz="1800" dirty="0">
                <a:latin typeface="+mn-lt"/>
                <a:ea typeface="ＭＳ Ｐゴシック" pitchFamily="50" charset="-128"/>
              </a:rPr>
              <a:t>5 quarks </a:t>
            </a:r>
            <a:r>
              <a:rPr lang="en-US" altLang="ja-JP" sz="1800" dirty="0" smtClean="0">
                <a:latin typeface="+mn-lt"/>
                <a:ea typeface="ＭＳ Ｐゴシック" pitchFamily="50" charset="-128"/>
              </a:rPr>
              <a:t>on </a:t>
            </a:r>
            <a:r>
              <a:rPr lang="en-US" altLang="ja-JP" sz="1800" dirty="0">
                <a:latin typeface="+mn-lt"/>
                <a:ea typeface="ＭＳ Ｐゴシック" pitchFamily="50" charset="-128"/>
              </a:rPr>
              <a:t>the same plane for simplicity.</a:t>
            </a:r>
          </a:p>
          <a:p>
            <a:pPr>
              <a:defRPr/>
            </a:pPr>
            <a:r>
              <a:rPr lang="en-US" altLang="ja-JP" sz="1800" dirty="0">
                <a:latin typeface="+mn-lt"/>
                <a:ea typeface="ＭＳ Ｐゴシック" pitchFamily="50" charset="-128"/>
              </a:rPr>
              <a:t>   (Actually, we investigated more  and more </a:t>
            </a:r>
            <a:r>
              <a:rPr lang="en-US" altLang="ja-JP" sz="1800" dirty="0" smtClean="0">
                <a:latin typeface="+mn-lt"/>
                <a:ea typeface="ＭＳ Ｐゴシック" pitchFamily="50" charset="-128"/>
              </a:rPr>
              <a:t>(twisted) quark </a:t>
            </a:r>
            <a:r>
              <a:rPr lang="en-US" altLang="ja-JP" sz="1800" dirty="0">
                <a:latin typeface="+mn-lt"/>
                <a:ea typeface="ＭＳ Ｐゴシック" pitchFamily="50" charset="-128"/>
              </a:rPr>
              <a:t>configurations.)</a:t>
            </a:r>
          </a:p>
          <a:p>
            <a:pPr>
              <a:defRPr/>
            </a:pPr>
            <a:r>
              <a:rPr lang="en-US" altLang="ja-JP" sz="1800" dirty="0">
                <a:latin typeface="+mn-lt"/>
                <a:ea typeface="ＭＳ Ｐゴシック" pitchFamily="50" charset="-128"/>
              </a:rPr>
              <a:t>   Anti-quark is located at middle between two junctions</a:t>
            </a:r>
          </a:p>
          <a:p>
            <a:pPr>
              <a:defRPr/>
            </a:pPr>
            <a:r>
              <a:rPr lang="en-US" altLang="ja-JP" sz="1800" dirty="0">
                <a:latin typeface="+mn-lt"/>
                <a:ea typeface="ＭＳ Ｐゴシック" pitchFamily="50" charset="-128"/>
              </a:rPr>
              <a:t>                </a:t>
            </a:r>
          </a:p>
          <a:p>
            <a:pPr>
              <a:defRPr/>
            </a:pPr>
            <a:r>
              <a:rPr lang="ja-JP" altLang="en-US" sz="1800" dirty="0">
                <a:latin typeface="+mn-lt"/>
                <a:ea typeface="ＭＳ Ｐゴシック" pitchFamily="50" charset="-128"/>
              </a:rPr>
              <a:t>・</a:t>
            </a:r>
            <a:r>
              <a:rPr lang="en-US" altLang="ja-JP" sz="1800" dirty="0">
                <a:latin typeface="+mn-lt"/>
                <a:ea typeface="ＭＳ Ｐゴシック" pitchFamily="50" charset="-128"/>
              </a:rPr>
              <a:t>Theoretical form of the multi-Y </a:t>
            </a:r>
            <a:r>
              <a:rPr lang="en-US" altLang="ja-JP" sz="1800" dirty="0" err="1">
                <a:latin typeface="+mn-lt"/>
                <a:ea typeface="ＭＳ Ｐゴシック" pitchFamily="50" charset="-128"/>
              </a:rPr>
              <a:t>Ansatz</a:t>
            </a:r>
            <a:endParaRPr lang="en-US" altLang="ja-JP" sz="1800" dirty="0">
              <a:latin typeface="+mn-lt"/>
              <a:ea typeface="ＭＳ Ｐゴシック" pitchFamily="50" charset="-128"/>
            </a:endParaRPr>
          </a:p>
        </p:txBody>
      </p:sp>
      <p:sp>
        <p:nvSpPr>
          <p:cNvPr id="4" name="Text Box 328"/>
          <p:cNvSpPr txBox="1">
            <a:spLocks noChangeArrowheads="1"/>
          </p:cNvSpPr>
          <p:nvPr/>
        </p:nvSpPr>
        <p:spPr bwMode="auto">
          <a:xfrm>
            <a:off x="250825" y="5538788"/>
            <a:ext cx="6517105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ja-JP" sz="2000" dirty="0">
                <a:latin typeface="+mn-lt"/>
                <a:ea typeface="ＭＳ Ｐゴシック" pitchFamily="50" charset="-128"/>
              </a:rPr>
              <a:t> We determine these coefficients from </a:t>
            </a:r>
            <a:r>
              <a:rPr kumimoji="0" lang="en-US" altLang="ja-JP" sz="2000" dirty="0">
                <a:solidFill>
                  <a:srgbClr val="66FF33"/>
                </a:solidFill>
                <a:latin typeface="+mn-lt"/>
                <a:ea typeface="ＭＳ Ｐゴシック" pitchFamily="50" charset="-128"/>
              </a:rPr>
              <a:t>V</a:t>
            </a:r>
            <a:r>
              <a:rPr kumimoji="0" lang="en-US" altLang="ja-JP" sz="2000" baseline="-25000" dirty="0">
                <a:solidFill>
                  <a:srgbClr val="66FF33"/>
                </a:solidFill>
                <a:latin typeface="+mn-lt"/>
                <a:ea typeface="ＭＳ Ｐゴシック" pitchFamily="50" charset="-128"/>
              </a:rPr>
              <a:t>3Q </a:t>
            </a:r>
            <a:r>
              <a:rPr kumimoji="0" lang="en-US" altLang="ja-JP" sz="2000" dirty="0">
                <a:solidFill>
                  <a:srgbClr val="66FF33"/>
                </a:solidFill>
                <a:latin typeface="+mn-lt"/>
                <a:ea typeface="ＭＳ Ｐゴシック" pitchFamily="50" charset="-128"/>
              </a:rPr>
              <a:t>results.</a:t>
            </a:r>
          </a:p>
          <a:p>
            <a:pPr>
              <a:defRPr/>
            </a:pPr>
            <a:r>
              <a:rPr kumimoji="0" lang="en-US" altLang="ja-JP" sz="1600" dirty="0">
                <a:latin typeface="+mn-lt"/>
                <a:ea typeface="ＭＳ Ｐゴシック" pitchFamily="50" charset="-128"/>
              </a:rPr>
              <a:t> A</a:t>
            </a:r>
            <a:r>
              <a:rPr kumimoji="0" lang="en-US" altLang="ja-JP" sz="1600" baseline="-25000" dirty="0">
                <a:latin typeface="+mn-lt"/>
                <a:ea typeface="ＭＳ Ｐゴシック" pitchFamily="50" charset="-128"/>
              </a:rPr>
              <a:t>5Q</a:t>
            </a:r>
            <a:r>
              <a:rPr kumimoji="0" lang="en-US" altLang="ja-JP" sz="1600" dirty="0">
                <a:latin typeface="+mn-lt"/>
                <a:ea typeface="ＭＳ Ｐゴシック" pitchFamily="50" charset="-128"/>
              </a:rPr>
              <a:t> :: coefficient in Coulomb term (= A</a:t>
            </a:r>
            <a:r>
              <a:rPr kumimoji="0" lang="en-US" altLang="ja-JP" sz="1600" baseline="-25000" dirty="0">
                <a:latin typeface="+mn-lt"/>
                <a:ea typeface="ＭＳ Ｐゴシック" pitchFamily="50" charset="-128"/>
              </a:rPr>
              <a:t>3Q </a:t>
            </a:r>
            <a:r>
              <a:rPr kumimoji="0" lang="en-US" altLang="ja-JP" sz="1600" dirty="0">
                <a:latin typeface="+mn-lt"/>
                <a:ea typeface="ＭＳ Ｐゴシック" pitchFamily="50" charset="-128"/>
              </a:rPr>
              <a:t>= 0.1366 )</a:t>
            </a:r>
          </a:p>
          <a:p>
            <a:pPr>
              <a:defRPr/>
            </a:pPr>
            <a:r>
              <a:rPr lang="en-US" altLang="ja-JP" sz="1600" dirty="0">
                <a:latin typeface="+mn-lt"/>
                <a:ea typeface="ＭＳ Ｐゴシック" pitchFamily="50" charset="-128"/>
              </a:rPr>
              <a:t> σ</a:t>
            </a:r>
            <a:r>
              <a:rPr lang="en-US" altLang="ja-JP" sz="1600" baseline="-25000" dirty="0">
                <a:latin typeface="+mn-lt"/>
                <a:ea typeface="ＭＳ Ｐゴシック" pitchFamily="50" charset="-128"/>
              </a:rPr>
              <a:t>5Q  </a:t>
            </a:r>
            <a:r>
              <a:rPr lang="en-US" altLang="ja-JP" sz="1600" dirty="0">
                <a:latin typeface="+mn-lt"/>
                <a:ea typeface="ＭＳ Ｐゴシック" pitchFamily="50" charset="-128"/>
              </a:rPr>
              <a:t>:: string tension                   </a:t>
            </a:r>
            <a:r>
              <a:rPr lang="en-US" altLang="ja-JP" sz="1600" dirty="0" smtClean="0">
                <a:latin typeface="+mn-lt"/>
                <a:ea typeface="ＭＳ Ｐゴシック" pitchFamily="50" charset="-128"/>
              </a:rPr>
              <a:t> </a:t>
            </a:r>
            <a:r>
              <a:rPr lang="en-US" altLang="ja-JP" sz="1600" dirty="0">
                <a:latin typeface="+mn-lt"/>
                <a:ea typeface="ＭＳ Ｐゴシック" pitchFamily="50" charset="-128"/>
              </a:rPr>
              <a:t>(= σ</a:t>
            </a:r>
            <a:r>
              <a:rPr lang="en-US" altLang="ja-JP" sz="1600" baseline="-25000" dirty="0">
                <a:latin typeface="+mn-lt"/>
                <a:ea typeface="ＭＳ Ｐゴシック" pitchFamily="50" charset="-128"/>
              </a:rPr>
              <a:t>3Q </a:t>
            </a:r>
            <a:r>
              <a:rPr lang="en-US" altLang="ja-JP" sz="1600" dirty="0">
                <a:latin typeface="+mn-lt"/>
                <a:ea typeface="ＭＳ Ｐゴシック" pitchFamily="50" charset="-128"/>
              </a:rPr>
              <a:t>= 0.0460a</a:t>
            </a:r>
            <a:r>
              <a:rPr lang="en-US" altLang="ja-JP" sz="1600" baseline="30000" dirty="0">
                <a:latin typeface="+mn-lt"/>
                <a:ea typeface="ＭＳ Ｐゴシック" pitchFamily="50" charset="-128"/>
              </a:rPr>
              <a:t>-2 </a:t>
            </a:r>
            <a:r>
              <a:rPr lang="en-US" altLang="ja-JP" sz="1600" dirty="0">
                <a:latin typeface="+mn-lt"/>
                <a:ea typeface="ＭＳ Ｐゴシック" pitchFamily="50" charset="-128"/>
              </a:rPr>
              <a:t>~ 0.89GeV/fm )</a:t>
            </a:r>
          </a:p>
          <a:p>
            <a:pPr>
              <a:defRPr/>
            </a:pPr>
            <a:r>
              <a:rPr lang="en-US" altLang="ja-JP" sz="1600" dirty="0">
                <a:latin typeface="+mn-lt"/>
                <a:ea typeface="ＭＳ Ｐゴシック" pitchFamily="50" charset="-128"/>
              </a:rPr>
              <a:t> C</a:t>
            </a:r>
            <a:r>
              <a:rPr lang="en-US" altLang="ja-JP" sz="1600" baseline="-25000" dirty="0">
                <a:latin typeface="+mn-lt"/>
                <a:ea typeface="ＭＳ Ｐゴシック" pitchFamily="50" charset="-128"/>
              </a:rPr>
              <a:t>5Q</a:t>
            </a:r>
            <a:r>
              <a:rPr lang="en-US" altLang="ja-JP" sz="1600" dirty="0">
                <a:latin typeface="+mn-lt"/>
                <a:ea typeface="ＭＳ Ｐゴシック" pitchFamily="50" charset="-128"/>
              </a:rPr>
              <a:t> :: constant term                   </a:t>
            </a:r>
            <a:r>
              <a:rPr lang="en-US" altLang="ja-JP" sz="1600" dirty="0" smtClean="0">
                <a:latin typeface="+mn-lt"/>
                <a:ea typeface="ＭＳ Ｐゴシック" pitchFamily="50" charset="-128"/>
              </a:rPr>
              <a:t> </a:t>
            </a:r>
            <a:r>
              <a:rPr lang="en-US" altLang="ja-JP" sz="1600" dirty="0">
                <a:latin typeface="+mn-lt"/>
                <a:ea typeface="ＭＳ Ｐゴシック" pitchFamily="50" charset="-128"/>
              </a:rPr>
              <a:t>(= 1.57a</a:t>
            </a:r>
            <a:r>
              <a:rPr lang="en-US" altLang="ja-JP" sz="1600" baseline="30000" dirty="0">
                <a:latin typeface="+mn-lt"/>
                <a:ea typeface="ＭＳ Ｐゴシック" pitchFamily="50" charset="-128"/>
              </a:rPr>
              <a:t>-1 </a:t>
            </a:r>
            <a:r>
              <a:rPr lang="en-US" altLang="ja-JP" sz="1600" dirty="0">
                <a:latin typeface="+mn-lt"/>
                <a:ea typeface="ＭＳ Ｐゴシック" pitchFamily="50" charset="-128"/>
              </a:rPr>
              <a:t>~ 5/3C</a:t>
            </a:r>
            <a:r>
              <a:rPr lang="en-US" altLang="ja-JP" sz="1600" baseline="-25000" dirty="0">
                <a:latin typeface="+mn-lt"/>
                <a:ea typeface="ＭＳ Ｐゴシック" pitchFamily="50" charset="-128"/>
              </a:rPr>
              <a:t>3Q </a:t>
            </a:r>
            <a:r>
              <a:rPr lang="en-US" altLang="ja-JP" sz="1600" dirty="0">
                <a:latin typeface="+mn-lt"/>
                <a:ea typeface="ＭＳ Ｐゴシック" pitchFamily="50" charset="-128"/>
              </a:rPr>
              <a:t>)</a:t>
            </a:r>
          </a:p>
        </p:txBody>
      </p:sp>
      <p:sp>
        <p:nvSpPr>
          <p:cNvPr id="5" name="Text Box 330"/>
          <p:cNvSpPr txBox="1">
            <a:spLocks noChangeArrowheads="1"/>
          </p:cNvSpPr>
          <p:nvPr/>
        </p:nvSpPr>
        <p:spPr bwMode="auto">
          <a:xfrm>
            <a:off x="6942670" y="5899150"/>
            <a:ext cx="25391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dirty="0">
                <a:latin typeface="+mn-lt"/>
              </a:rPr>
              <a:t>There is </a:t>
            </a:r>
          </a:p>
          <a:p>
            <a:pPr eaLnBrk="1" hangingPunct="1"/>
            <a:r>
              <a:rPr lang="en-US" altLang="ja-JP" sz="2000" dirty="0">
                <a:solidFill>
                  <a:srgbClr val="66FF33"/>
                </a:solidFill>
                <a:latin typeface="+mn-lt"/>
              </a:rPr>
              <a:t>NO </a:t>
            </a:r>
            <a:r>
              <a:rPr lang="en-US" altLang="ja-JP" sz="1600" dirty="0">
                <a:solidFill>
                  <a:srgbClr val="66FF33"/>
                </a:solidFill>
                <a:latin typeface="+mn-lt"/>
              </a:rPr>
              <a:t>adjustable parameter</a:t>
            </a:r>
          </a:p>
        </p:txBody>
      </p:sp>
      <p:grpSp>
        <p:nvGrpSpPr>
          <p:cNvPr id="6" name="Group 379"/>
          <p:cNvGrpSpPr>
            <a:grpSpLocks/>
          </p:cNvGrpSpPr>
          <p:nvPr/>
        </p:nvGrpSpPr>
        <p:grpSpPr bwMode="auto">
          <a:xfrm>
            <a:off x="4830191" y="2351262"/>
            <a:ext cx="3956050" cy="1552576"/>
            <a:chOff x="1418" y="1797"/>
            <a:chExt cx="2492" cy="978"/>
          </a:xfrm>
        </p:grpSpPr>
        <p:grpSp>
          <p:nvGrpSpPr>
            <p:cNvPr id="7" name="Group 353"/>
            <p:cNvGrpSpPr>
              <a:grpSpLocks/>
            </p:cNvGrpSpPr>
            <p:nvPr/>
          </p:nvGrpSpPr>
          <p:grpSpPr bwMode="auto">
            <a:xfrm>
              <a:off x="1749" y="1802"/>
              <a:ext cx="1093" cy="568"/>
              <a:chOff x="431" y="1605"/>
              <a:chExt cx="1066" cy="555"/>
            </a:xfrm>
          </p:grpSpPr>
          <p:sp>
            <p:nvSpPr>
              <p:cNvPr id="29" name="Line 335"/>
              <p:cNvSpPr>
                <a:spLocks noChangeShapeType="1"/>
              </p:cNvSpPr>
              <p:nvPr/>
            </p:nvSpPr>
            <p:spPr bwMode="auto">
              <a:xfrm>
                <a:off x="476" y="1661"/>
                <a:ext cx="136" cy="22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+mn-lt"/>
                </a:endParaRPr>
              </a:p>
            </p:txBody>
          </p:sp>
          <p:sp>
            <p:nvSpPr>
              <p:cNvPr id="30" name="Line 336"/>
              <p:cNvSpPr>
                <a:spLocks noChangeShapeType="1"/>
              </p:cNvSpPr>
              <p:nvPr/>
            </p:nvSpPr>
            <p:spPr bwMode="auto">
              <a:xfrm flipH="1">
                <a:off x="476" y="1888"/>
                <a:ext cx="136" cy="22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+mn-lt"/>
                </a:endParaRPr>
              </a:p>
            </p:txBody>
          </p:sp>
          <p:sp>
            <p:nvSpPr>
              <p:cNvPr id="31" name="Line 337"/>
              <p:cNvSpPr>
                <a:spLocks noChangeShapeType="1"/>
              </p:cNvSpPr>
              <p:nvPr/>
            </p:nvSpPr>
            <p:spPr bwMode="auto">
              <a:xfrm>
                <a:off x="1303" y="1889"/>
                <a:ext cx="136" cy="22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+mn-lt"/>
                </a:endParaRPr>
              </a:p>
            </p:txBody>
          </p:sp>
          <p:sp>
            <p:nvSpPr>
              <p:cNvPr id="32" name="Line 338"/>
              <p:cNvSpPr>
                <a:spLocks noChangeShapeType="1"/>
              </p:cNvSpPr>
              <p:nvPr/>
            </p:nvSpPr>
            <p:spPr bwMode="auto">
              <a:xfrm flipH="1">
                <a:off x="1292" y="1661"/>
                <a:ext cx="136" cy="22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+mn-lt"/>
                </a:endParaRPr>
              </a:p>
            </p:txBody>
          </p:sp>
          <p:sp>
            <p:nvSpPr>
              <p:cNvPr id="33" name="Line 339"/>
              <p:cNvSpPr>
                <a:spLocks noChangeShapeType="1"/>
              </p:cNvSpPr>
              <p:nvPr/>
            </p:nvSpPr>
            <p:spPr bwMode="auto">
              <a:xfrm>
                <a:off x="589" y="1877"/>
                <a:ext cx="725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+mn-lt"/>
                </a:endParaRPr>
              </a:p>
            </p:txBody>
          </p:sp>
          <p:sp>
            <p:nvSpPr>
              <p:cNvPr id="34" name="Oval 331"/>
              <p:cNvSpPr>
                <a:spLocks noChangeArrowheads="1"/>
              </p:cNvSpPr>
              <p:nvPr/>
            </p:nvSpPr>
            <p:spPr bwMode="auto">
              <a:xfrm>
                <a:off x="431" y="1616"/>
                <a:ext cx="91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lt"/>
                </a:endParaRPr>
              </a:p>
            </p:txBody>
          </p:sp>
          <p:sp>
            <p:nvSpPr>
              <p:cNvPr id="35" name="Oval 332"/>
              <p:cNvSpPr>
                <a:spLocks noChangeArrowheads="1"/>
              </p:cNvSpPr>
              <p:nvPr/>
            </p:nvSpPr>
            <p:spPr bwMode="auto">
              <a:xfrm>
                <a:off x="431" y="2070"/>
                <a:ext cx="91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lt"/>
                </a:endParaRPr>
              </a:p>
            </p:txBody>
          </p:sp>
          <p:sp>
            <p:nvSpPr>
              <p:cNvPr id="36" name="Oval 333"/>
              <p:cNvSpPr>
                <a:spLocks noChangeArrowheads="1"/>
              </p:cNvSpPr>
              <p:nvPr/>
            </p:nvSpPr>
            <p:spPr bwMode="auto">
              <a:xfrm>
                <a:off x="1406" y="2069"/>
                <a:ext cx="91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lt"/>
                </a:endParaRPr>
              </a:p>
            </p:txBody>
          </p:sp>
          <p:sp>
            <p:nvSpPr>
              <p:cNvPr id="37" name="Oval 334"/>
              <p:cNvSpPr>
                <a:spLocks noChangeArrowheads="1"/>
              </p:cNvSpPr>
              <p:nvPr/>
            </p:nvSpPr>
            <p:spPr bwMode="auto">
              <a:xfrm>
                <a:off x="1396" y="1605"/>
                <a:ext cx="91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lt"/>
                </a:endParaRPr>
              </a:p>
            </p:txBody>
          </p:sp>
          <p:sp>
            <p:nvSpPr>
              <p:cNvPr id="38" name="Oval 340"/>
              <p:cNvSpPr>
                <a:spLocks noChangeArrowheads="1"/>
              </p:cNvSpPr>
              <p:nvPr/>
            </p:nvSpPr>
            <p:spPr bwMode="auto">
              <a:xfrm>
                <a:off x="895" y="1831"/>
                <a:ext cx="91" cy="90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lt"/>
                </a:endParaRPr>
              </a:p>
            </p:txBody>
          </p:sp>
        </p:grpSp>
        <p:grpSp>
          <p:nvGrpSpPr>
            <p:cNvPr id="8" name="Group 373"/>
            <p:cNvGrpSpPr>
              <a:grpSpLocks/>
            </p:cNvGrpSpPr>
            <p:nvPr/>
          </p:nvGrpSpPr>
          <p:grpSpPr bwMode="auto">
            <a:xfrm>
              <a:off x="3516" y="1797"/>
              <a:ext cx="394" cy="567"/>
              <a:chOff x="3969" y="2182"/>
              <a:chExt cx="677" cy="976"/>
            </a:xfrm>
          </p:grpSpPr>
          <p:sp>
            <p:nvSpPr>
              <p:cNvPr id="20" name="Line 341"/>
              <p:cNvSpPr>
                <a:spLocks noChangeShapeType="1"/>
              </p:cNvSpPr>
              <p:nvPr/>
            </p:nvSpPr>
            <p:spPr bwMode="auto">
              <a:xfrm>
                <a:off x="4048" y="2278"/>
                <a:ext cx="240" cy="4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+mn-lt"/>
                </a:endParaRPr>
              </a:p>
            </p:txBody>
          </p:sp>
          <p:sp>
            <p:nvSpPr>
              <p:cNvPr id="21" name="Line 342"/>
              <p:cNvSpPr>
                <a:spLocks noChangeShapeType="1"/>
              </p:cNvSpPr>
              <p:nvPr/>
            </p:nvSpPr>
            <p:spPr bwMode="auto">
              <a:xfrm flipH="1">
                <a:off x="4029" y="2678"/>
                <a:ext cx="240" cy="401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+mn-lt"/>
                </a:endParaRPr>
              </a:p>
            </p:txBody>
          </p:sp>
          <p:sp>
            <p:nvSpPr>
              <p:cNvPr id="22" name="Line 343"/>
              <p:cNvSpPr>
                <a:spLocks noChangeShapeType="1"/>
              </p:cNvSpPr>
              <p:nvPr/>
            </p:nvSpPr>
            <p:spPr bwMode="auto">
              <a:xfrm>
                <a:off x="4290" y="2677"/>
                <a:ext cx="268" cy="41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+mn-lt"/>
                </a:endParaRPr>
              </a:p>
            </p:txBody>
          </p:sp>
          <p:sp>
            <p:nvSpPr>
              <p:cNvPr id="23" name="Line 344"/>
              <p:cNvSpPr>
                <a:spLocks noChangeShapeType="1"/>
              </p:cNvSpPr>
              <p:nvPr/>
            </p:nvSpPr>
            <p:spPr bwMode="auto">
              <a:xfrm flipH="1">
                <a:off x="4285" y="2281"/>
                <a:ext cx="239" cy="4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+mn-lt"/>
                </a:endParaRPr>
              </a:p>
            </p:txBody>
          </p:sp>
          <p:sp>
            <p:nvSpPr>
              <p:cNvPr id="24" name="Oval 346"/>
              <p:cNvSpPr>
                <a:spLocks noChangeArrowheads="1"/>
              </p:cNvSpPr>
              <p:nvPr/>
            </p:nvSpPr>
            <p:spPr bwMode="auto">
              <a:xfrm>
                <a:off x="3969" y="2199"/>
                <a:ext cx="160" cy="15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lt"/>
                </a:endParaRPr>
              </a:p>
            </p:txBody>
          </p:sp>
          <p:sp>
            <p:nvSpPr>
              <p:cNvPr id="25" name="Oval 347"/>
              <p:cNvSpPr>
                <a:spLocks noChangeArrowheads="1"/>
              </p:cNvSpPr>
              <p:nvPr/>
            </p:nvSpPr>
            <p:spPr bwMode="auto">
              <a:xfrm>
                <a:off x="3969" y="2999"/>
                <a:ext cx="160" cy="15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lt"/>
                </a:endParaRPr>
              </a:p>
            </p:txBody>
          </p:sp>
          <p:sp>
            <p:nvSpPr>
              <p:cNvPr id="26" name="Oval 348"/>
              <p:cNvSpPr>
                <a:spLocks noChangeArrowheads="1"/>
              </p:cNvSpPr>
              <p:nvPr/>
            </p:nvSpPr>
            <p:spPr bwMode="auto">
              <a:xfrm>
                <a:off x="4486" y="2978"/>
                <a:ext cx="160" cy="15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lt"/>
                </a:endParaRPr>
              </a:p>
            </p:txBody>
          </p:sp>
          <p:sp>
            <p:nvSpPr>
              <p:cNvPr id="27" name="Oval 349"/>
              <p:cNvSpPr>
                <a:spLocks noChangeArrowheads="1"/>
              </p:cNvSpPr>
              <p:nvPr/>
            </p:nvSpPr>
            <p:spPr bwMode="auto">
              <a:xfrm>
                <a:off x="4468" y="2182"/>
                <a:ext cx="160" cy="15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lt"/>
                </a:endParaRPr>
              </a:p>
            </p:txBody>
          </p:sp>
          <p:sp>
            <p:nvSpPr>
              <p:cNvPr id="28" name="Oval 350"/>
              <p:cNvSpPr>
                <a:spLocks noChangeArrowheads="1"/>
              </p:cNvSpPr>
              <p:nvPr/>
            </p:nvSpPr>
            <p:spPr bwMode="auto">
              <a:xfrm>
                <a:off x="4197" y="2578"/>
                <a:ext cx="160" cy="159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ja-JP" altLang="en-US">
                  <a:latin typeface="+mn-lt"/>
                </a:endParaRPr>
              </a:p>
            </p:txBody>
          </p:sp>
        </p:grpSp>
        <p:sp>
          <p:nvSpPr>
            <p:cNvPr id="9" name="Line 351"/>
            <p:cNvSpPr>
              <a:spLocks noChangeShapeType="1"/>
            </p:cNvSpPr>
            <p:nvPr/>
          </p:nvSpPr>
          <p:spPr bwMode="auto">
            <a:xfrm>
              <a:off x="3069" y="2071"/>
              <a:ext cx="2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10" name="Line 362"/>
            <p:cNvSpPr>
              <a:spLocks noChangeShapeType="1"/>
            </p:cNvSpPr>
            <p:nvPr/>
          </p:nvSpPr>
          <p:spPr bwMode="auto">
            <a:xfrm>
              <a:off x="1802" y="1860"/>
              <a:ext cx="0" cy="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11" name="Line 363"/>
            <p:cNvSpPr>
              <a:spLocks noChangeShapeType="1"/>
            </p:cNvSpPr>
            <p:nvPr/>
          </p:nvSpPr>
          <p:spPr bwMode="auto">
            <a:xfrm>
              <a:off x="1802" y="2078"/>
              <a:ext cx="1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12" name="Line 364"/>
            <p:cNvSpPr>
              <a:spLocks noChangeShapeType="1"/>
            </p:cNvSpPr>
            <p:nvPr/>
          </p:nvSpPr>
          <p:spPr bwMode="auto">
            <a:xfrm>
              <a:off x="3563" y="1853"/>
              <a:ext cx="0" cy="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13" name="Line 365"/>
            <p:cNvSpPr>
              <a:spLocks noChangeShapeType="1"/>
            </p:cNvSpPr>
            <p:nvPr/>
          </p:nvSpPr>
          <p:spPr bwMode="auto">
            <a:xfrm>
              <a:off x="3563" y="2071"/>
              <a:ext cx="1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14" name="AutoShape 366"/>
            <p:cNvSpPr>
              <a:spLocks/>
            </p:cNvSpPr>
            <p:nvPr/>
          </p:nvSpPr>
          <p:spPr bwMode="auto">
            <a:xfrm>
              <a:off x="1621" y="1867"/>
              <a:ext cx="26" cy="211"/>
            </a:xfrm>
            <a:prstGeom prst="leftBrace">
              <a:avLst>
                <a:gd name="adj1" fmla="val 67628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15" name="Line 367"/>
            <p:cNvSpPr>
              <a:spLocks noChangeShapeType="1"/>
            </p:cNvSpPr>
            <p:nvPr/>
          </p:nvSpPr>
          <p:spPr bwMode="auto">
            <a:xfrm>
              <a:off x="2790" y="1854"/>
              <a:ext cx="0" cy="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16" name="Line 368"/>
            <p:cNvSpPr>
              <a:spLocks noChangeShapeType="1"/>
            </p:cNvSpPr>
            <p:nvPr/>
          </p:nvSpPr>
          <p:spPr bwMode="auto">
            <a:xfrm>
              <a:off x="3858" y="1837"/>
              <a:ext cx="0" cy="4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17" name="Text Box 369"/>
            <p:cNvSpPr txBox="1">
              <a:spLocks noChangeArrowheads="1"/>
            </p:cNvSpPr>
            <p:nvPr/>
          </p:nvSpPr>
          <p:spPr bwMode="auto">
            <a:xfrm>
              <a:off x="1418" y="1837"/>
              <a:ext cx="22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>
                  <a:latin typeface="+mn-lt"/>
                </a:rPr>
                <a:t>d</a:t>
              </a:r>
            </a:p>
          </p:txBody>
        </p:sp>
        <p:sp>
          <p:nvSpPr>
            <p:cNvPr id="18" name="AutoShape 371"/>
            <p:cNvSpPr>
              <a:spLocks/>
            </p:cNvSpPr>
            <p:nvPr/>
          </p:nvSpPr>
          <p:spPr bwMode="auto">
            <a:xfrm rot="-5400000">
              <a:off x="2255" y="1959"/>
              <a:ext cx="93" cy="1003"/>
            </a:xfrm>
            <a:prstGeom prst="leftBrace">
              <a:avLst>
                <a:gd name="adj1" fmla="val 89875"/>
                <a:gd name="adj2" fmla="val 50000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19" name="Text Box 372"/>
            <p:cNvSpPr txBox="1">
              <a:spLocks noChangeArrowheads="1"/>
            </p:cNvSpPr>
            <p:nvPr/>
          </p:nvSpPr>
          <p:spPr bwMode="auto">
            <a:xfrm>
              <a:off x="2208" y="2484"/>
              <a:ext cx="22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>
                  <a:latin typeface="+mn-lt"/>
                </a:rPr>
                <a:t>h</a:t>
              </a:r>
            </a:p>
          </p:txBody>
        </p:sp>
      </p:grpSp>
      <p:pic>
        <p:nvPicPr>
          <p:cNvPr id="39" name="Picture 37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4532313"/>
            <a:ext cx="59055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82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991" y="3791124"/>
            <a:ext cx="1800225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383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379" y="3699049"/>
            <a:ext cx="20161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8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254" y="4151486"/>
            <a:ext cx="8858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8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379" y="4126086"/>
            <a:ext cx="88582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4"/>
          <p:cNvSpPr txBox="1">
            <a:spLocks noChangeArrowheads="1"/>
          </p:cNvSpPr>
          <p:nvPr/>
        </p:nvSpPr>
        <p:spPr bwMode="auto">
          <a:xfrm>
            <a:off x="0" y="0"/>
            <a:ext cx="3129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800" dirty="0">
                <a:solidFill>
                  <a:srgbClr val="66FF33"/>
                </a:solidFill>
                <a:latin typeface="Book Antiqua" panose="02040602050305030304" pitchFamily="18" charset="0"/>
              </a:rPr>
              <a:t>5</a:t>
            </a:r>
            <a:r>
              <a:rPr lang="en-US" altLang="ja-JP" sz="2800" dirty="0" smtClean="0">
                <a:solidFill>
                  <a:srgbClr val="66FF33"/>
                </a:solidFill>
                <a:latin typeface="Book Antiqua" panose="02040602050305030304" pitchFamily="18" charset="0"/>
              </a:rPr>
              <a:t> Quark potentials</a:t>
            </a:r>
            <a:endParaRPr lang="en-US" altLang="ja-JP" sz="2800" dirty="0">
              <a:solidFill>
                <a:srgbClr val="66FF33"/>
              </a:solidFill>
              <a:latin typeface="Book Antiqua" panose="02040602050305030304" pitchFamily="18" charset="0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04528" y="2876725"/>
            <a:ext cx="3829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multi-Y type </a:t>
            </a:r>
            <a:r>
              <a:rPr lang="en-US" altLang="ja-JP" dirty="0" err="1" smtClean="0"/>
              <a:t>fluxtubes</a:t>
            </a:r>
            <a:endParaRPr lang="en-US" altLang="ja-JP" dirty="0" smtClean="0"/>
          </a:p>
          <a:p>
            <a:r>
              <a:rPr lang="en-US" altLang="ja-JP" dirty="0" smtClean="0"/>
              <a:t>Short range </a:t>
            </a:r>
            <a:r>
              <a:rPr lang="en-US" altLang="ja-JP" dirty="0" err="1" smtClean="0"/>
              <a:t>perturbative</a:t>
            </a:r>
            <a:r>
              <a:rPr lang="en-US" altLang="ja-JP" dirty="0" smtClean="0"/>
              <a:t> interaction</a:t>
            </a:r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834484" y="2541713"/>
            <a:ext cx="156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</a:rPr>
              <a:t>ASSUMPTION</a:t>
            </a:r>
            <a:endParaRPr kumimoji="1" lang="ja-JP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1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979613" y="5680075"/>
            <a:ext cx="49688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ja-JP" sz="2000" b="1" dirty="0">
                <a:latin typeface="+mn-lt"/>
              </a:rPr>
              <a:t>Good agreement with multi-Y </a:t>
            </a:r>
            <a:r>
              <a:rPr lang="en-US" altLang="ja-JP" sz="2000" b="1" dirty="0" err="1">
                <a:latin typeface="+mn-lt"/>
              </a:rPr>
              <a:t>Ansatz</a:t>
            </a:r>
            <a:r>
              <a:rPr lang="en-US" altLang="ja-JP" sz="2000" b="1" dirty="0">
                <a:latin typeface="+mn-lt"/>
              </a:rPr>
              <a:t>, </a:t>
            </a:r>
          </a:p>
          <a:p>
            <a:pPr algn="ctr" eaLnBrk="1" hangingPunct="1"/>
            <a:r>
              <a:rPr lang="en-US" altLang="ja-JP" sz="2000" b="1" dirty="0">
                <a:latin typeface="+mn-lt"/>
              </a:rPr>
              <a:t>( OGE + multi-Y linear ) potential</a:t>
            </a:r>
          </a:p>
        </p:txBody>
      </p:sp>
      <p:pic>
        <p:nvPicPr>
          <p:cNvPr id="4" name="Picture 25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032" y="765175"/>
            <a:ext cx="4394200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9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57688"/>
            <a:ext cx="5040312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258"/>
          <p:cNvGrpSpPr>
            <a:grpSpLocks/>
          </p:cNvGrpSpPr>
          <p:nvPr/>
        </p:nvGrpSpPr>
        <p:grpSpPr bwMode="auto">
          <a:xfrm>
            <a:off x="5961063" y="3927475"/>
            <a:ext cx="1260475" cy="654050"/>
            <a:chOff x="431" y="1605"/>
            <a:chExt cx="1066" cy="555"/>
          </a:xfrm>
        </p:grpSpPr>
        <p:sp>
          <p:nvSpPr>
            <p:cNvPr id="7" name="Line 259"/>
            <p:cNvSpPr>
              <a:spLocks noChangeShapeType="1"/>
            </p:cNvSpPr>
            <p:nvPr/>
          </p:nvSpPr>
          <p:spPr bwMode="auto">
            <a:xfrm>
              <a:off x="476" y="1661"/>
              <a:ext cx="136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8" name="Line 260"/>
            <p:cNvSpPr>
              <a:spLocks noChangeShapeType="1"/>
            </p:cNvSpPr>
            <p:nvPr/>
          </p:nvSpPr>
          <p:spPr bwMode="auto">
            <a:xfrm flipH="1">
              <a:off x="476" y="1888"/>
              <a:ext cx="136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9" name="Line 261"/>
            <p:cNvSpPr>
              <a:spLocks noChangeShapeType="1"/>
            </p:cNvSpPr>
            <p:nvPr/>
          </p:nvSpPr>
          <p:spPr bwMode="auto">
            <a:xfrm>
              <a:off x="1303" y="1889"/>
              <a:ext cx="136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0" name="Line 262"/>
            <p:cNvSpPr>
              <a:spLocks noChangeShapeType="1"/>
            </p:cNvSpPr>
            <p:nvPr/>
          </p:nvSpPr>
          <p:spPr bwMode="auto">
            <a:xfrm flipH="1">
              <a:off x="1292" y="1661"/>
              <a:ext cx="136" cy="22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1" name="Line 263"/>
            <p:cNvSpPr>
              <a:spLocks noChangeShapeType="1"/>
            </p:cNvSpPr>
            <p:nvPr/>
          </p:nvSpPr>
          <p:spPr bwMode="auto">
            <a:xfrm>
              <a:off x="589" y="1877"/>
              <a:ext cx="7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2" name="Oval 264"/>
            <p:cNvSpPr>
              <a:spLocks noChangeArrowheads="1"/>
            </p:cNvSpPr>
            <p:nvPr/>
          </p:nvSpPr>
          <p:spPr bwMode="auto">
            <a:xfrm>
              <a:off x="431" y="1616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Oval 265"/>
            <p:cNvSpPr>
              <a:spLocks noChangeArrowheads="1"/>
            </p:cNvSpPr>
            <p:nvPr/>
          </p:nvSpPr>
          <p:spPr bwMode="auto">
            <a:xfrm>
              <a:off x="431" y="2070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" name="Oval 266"/>
            <p:cNvSpPr>
              <a:spLocks noChangeArrowheads="1"/>
            </p:cNvSpPr>
            <p:nvPr/>
          </p:nvSpPr>
          <p:spPr bwMode="auto">
            <a:xfrm>
              <a:off x="1406" y="2069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" name="Oval 267"/>
            <p:cNvSpPr>
              <a:spLocks noChangeArrowheads="1"/>
            </p:cNvSpPr>
            <p:nvPr/>
          </p:nvSpPr>
          <p:spPr bwMode="auto">
            <a:xfrm>
              <a:off x="1396" y="1605"/>
              <a:ext cx="91" cy="9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" name="Oval 268"/>
            <p:cNvSpPr>
              <a:spLocks noChangeArrowheads="1"/>
            </p:cNvSpPr>
            <p:nvPr/>
          </p:nvSpPr>
          <p:spPr bwMode="auto">
            <a:xfrm>
              <a:off x="895" y="1831"/>
              <a:ext cx="91" cy="9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grpSp>
        <p:nvGrpSpPr>
          <p:cNvPr id="17" name="Group 269"/>
          <p:cNvGrpSpPr>
            <a:grpSpLocks/>
          </p:cNvGrpSpPr>
          <p:nvPr/>
        </p:nvGrpSpPr>
        <p:grpSpPr bwMode="auto">
          <a:xfrm>
            <a:off x="7999413" y="3921125"/>
            <a:ext cx="454025" cy="654050"/>
            <a:chOff x="3969" y="2182"/>
            <a:chExt cx="677" cy="976"/>
          </a:xfrm>
        </p:grpSpPr>
        <p:sp>
          <p:nvSpPr>
            <p:cNvPr id="18" name="Line 270"/>
            <p:cNvSpPr>
              <a:spLocks noChangeShapeType="1"/>
            </p:cNvSpPr>
            <p:nvPr/>
          </p:nvSpPr>
          <p:spPr bwMode="auto">
            <a:xfrm>
              <a:off x="4048" y="2278"/>
              <a:ext cx="240" cy="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19" name="Line 271"/>
            <p:cNvSpPr>
              <a:spLocks noChangeShapeType="1"/>
            </p:cNvSpPr>
            <p:nvPr/>
          </p:nvSpPr>
          <p:spPr bwMode="auto">
            <a:xfrm flipH="1">
              <a:off x="4029" y="2678"/>
              <a:ext cx="240" cy="40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0" name="Line 272"/>
            <p:cNvSpPr>
              <a:spLocks noChangeShapeType="1"/>
            </p:cNvSpPr>
            <p:nvPr/>
          </p:nvSpPr>
          <p:spPr bwMode="auto">
            <a:xfrm>
              <a:off x="4290" y="2677"/>
              <a:ext cx="268" cy="4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1" name="Line 273"/>
            <p:cNvSpPr>
              <a:spLocks noChangeShapeType="1"/>
            </p:cNvSpPr>
            <p:nvPr/>
          </p:nvSpPr>
          <p:spPr bwMode="auto">
            <a:xfrm flipH="1">
              <a:off x="4285" y="2281"/>
              <a:ext cx="239" cy="4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22" name="Oval 274"/>
            <p:cNvSpPr>
              <a:spLocks noChangeArrowheads="1"/>
            </p:cNvSpPr>
            <p:nvPr/>
          </p:nvSpPr>
          <p:spPr bwMode="auto">
            <a:xfrm>
              <a:off x="3969" y="2199"/>
              <a:ext cx="160" cy="15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3" name="Oval 275"/>
            <p:cNvSpPr>
              <a:spLocks noChangeArrowheads="1"/>
            </p:cNvSpPr>
            <p:nvPr/>
          </p:nvSpPr>
          <p:spPr bwMode="auto">
            <a:xfrm>
              <a:off x="3969" y="2999"/>
              <a:ext cx="160" cy="15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4" name="Oval 276"/>
            <p:cNvSpPr>
              <a:spLocks noChangeArrowheads="1"/>
            </p:cNvSpPr>
            <p:nvPr/>
          </p:nvSpPr>
          <p:spPr bwMode="auto">
            <a:xfrm>
              <a:off x="4486" y="2978"/>
              <a:ext cx="160" cy="15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5" name="Oval 277"/>
            <p:cNvSpPr>
              <a:spLocks noChangeArrowheads="1"/>
            </p:cNvSpPr>
            <p:nvPr/>
          </p:nvSpPr>
          <p:spPr bwMode="auto">
            <a:xfrm>
              <a:off x="4468" y="2182"/>
              <a:ext cx="160" cy="15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6" name="Oval 278"/>
            <p:cNvSpPr>
              <a:spLocks noChangeArrowheads="1"/>
            </p:cNvSpPr>
            <p:nvPr/>
          </p:nvSpPr>
          <p:spPr bwMode="auto">
            <a:xfrm>
              <a:off x="4197" y="2578"/>
              <a:ext cx="160" cy="15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27" name="Line 279"/>
          <p:cNvSpPr>
            <a:spLocks noChangeShapeType="1"/>
          </p:cNvSpPr>
          <p:nvPr/>
        </p:nvSpPr>
        <p:spPr bwMode="auto">
          <a:xfrm>
            <a:off x="7483475" y="423703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" name="Line 280"/>
          <p:cNvSpPr>
            <a:spLocks noChangeShapeType="1"/>
          </p:cNvSpPr>
          <p:nvPr/>
        </p:nvSpPr>
        <p:spPr bwMode="auto">
          <a:xfrm>
            <a:off x="6022975" y="3994150"/>
            <a:ext cx="0" cy="5476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" name="Line 281"/>
          <p:cNvSpPr>
            <a:spLocks noChangeShapeType="1"/>
          </p:cNvSpPr>
          <p:nvPr/>
        </p:nvSpPr>
        <p:spPr bwMode="auto">
          <a:xfrm>
            <a:off x="6022975" y="424497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" name="Line 282"/>
          <p:cNvSpPr>
            <a:spLocks noChangeShapeType="1"/>
          </p:cNvSpPr>
          <p:nvPr/>
        </p:nvSpPr>
        <p:spPr bwMode="auto">
          <a:xfrm>
            <a:off x="8053388" y="3986213"/>
            <a:ext cx="0" cy="5476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1" name="Line 283"/>
          <p:cNvSpPr>
            <a:spLocks noChangeShapeType="1"/>
          </p:cNvSpPr>
          <p:nvPr/>
        </p:nvSpPr>
        <p:spPr bwMode="auto">
          <a:xfrm>
            <a:off x="8053388" y="42370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" name="Line 285"/>
          <p:cNvSpPr>
            <a:spLocks noChangeShapeType="1"/>
          </p:cNvSpPr>
          <p:nvPr/>
        </p:nvSpPr>
        <p:spPr bwMode="auto">
          <a:xfrm>
            <a:off x="7162800" y="3986213"/>
            <a:ext cx="0" cy="5476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" name="Line 286"/>
          <p:cNvSpPr>
            <a:spLocks noChangeShapeType="1"/>
          </p:cNvSpPr>
          <p:nvPr/>
        </p:nvSpPr>
        <p:spPr bwMode="auto">
          <a:xfrm>
            <a:off x="8393113" y="3967163"/>
            <a:ext cx="0" cy="5476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34" name="Picture 29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4791075"/>
            <a:ext cx="13065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9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0" y="4724400"/>
            <a:ext cx="1465263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93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5053013"/>
            <a:ext cx="6445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94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313" y="5033963"/>
            <a:ext cx="642937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0" y="0"/>
            <a:ext cx="3129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800" dirty="0">
                <a:solidFill>
                  <a:srgbClr val="66FF33"/>
                </a:solidFill>
                <a:latin typeface="Book Antiqua" panose="02040602050305030304" pitchFamily="18" charset="0"/>
              </a:rPr>
              <a:t>5</a:t>
            </a:r>
            <a:r>
              <a:rPr lang="en-US" altLang="ja-JP" sz="2800" dirty="0" smtClean="0">
                <a:solidFill>
                  <a:srgbClr val="66FF33"/>
                </a:solidFill>
                <a:latin typeface="Book Antiqua" panose="02040602050305030304" pitchFamily="18" charset="0"/>
              </a:rPr>
              <a:t> Quark potentials</a:t>
            </a:r>
            <a:endParaRPr lang="en-US" altLang="ja-JP" sz="2800" dirty="0">
              <a:solidFill>
                <a:srgbClr val="66FF33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36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496616" y="1700808"/>
            <a:ext cx="718908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Introduction</a:t>
            </a:r>
          </a:p>
          <a:p>
            <a:r>
              <a:rPr lang="en-US" altLang="ja-JP" sz="2400" dirty="0" smtClean="0"/>
              <a:t>Lattice QCD measurement of static quark potentials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Q-anti Q potential</a:t>
            </a:r>
          </a:p>
          <a:p>
            <a:r>
              <a:rPr lang="en-US" altLang="ja-JP" sz="2400" dirty="0" smtClean="0"/>
              <a:t>3Q potential</a:t>
            </a:r>
          </a:p>
          <a:p>
            <a:r>
              <a:rPr lang="en-US" altLang="ja-JP" sz="2400" dirty="0" smtClean="0"/>
              <a:t>Multi Q potential</a:t>
            </a:r>
          </a:p>
          <a:p>
            <a:endParaRPr lang="en-US" altLang="ja-JP" sz="2400" dirty="0" smtClean="0"/>
          </a:p>
          <a:p>
            <a:r>
              <a:rPr lang="en-US" altLang="ja-JP" sz="2400" dirty="0" smtClean="0"/>
              <a:t>Other representations (color excitations)</a:t>
            </a:r>
          </a:p>
          <a:p>
            <a:r>
              <a:rPr lang="en-US" altLang="ja-JP" sz="2400" dirty="0" smtClean="0"/>
              <a:t>Vibrational mode (</a:t>
            </a:r>
            <a:r>
              <a:rPr lang="en-US" altLang="ja-JP" sz="2400" dirty="0" err="1" smtClean="0"/>
              <a:t>gluonic</a:t>
            </a:r>
            <a:r>
              <a:rPr lang="en-US" altLang="ja-JP" sz="2400" dirty="0" smtClean="0"/>
              <a:t> excitations)</a:t>
            </a:r>
          </a:p>
          <a:p>
            <a:r>
              <a:rPr lang="en-US" altLang="ja-JP" sz="2400" dirty="0" smtClean="0"/>
              <a:t>Light quark </a:t>
            </a:r>
            <a:r>
              <a:rPr lang="en-US" altLang="ja-JP" sz="2400" dirty="0" smtClean="0"/>
              <a:t>effects</a:t>
            </a:r>
          </a:p>
          <a:p>
            <a:r>
              <a:rPr kumimoji="1" lang="en-US" altLang="ja-JP" sz="2400" dirty="0" smtClean="0"/>
              <a:t>Relativistic corrections</a:t>
            </a:r>
            <a:endParaRPr kumimoji="1" lang="ja-JP" alt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12840" y="692696"/>
            <a:ext cx="2457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>
                <a:solidFill>
                  <a:srgbClr val="FFFF00"/>
                </a:solidFill>
              </a:rPr>
              <a:t>CONTENTS</a:t>
            </a:r>
            <a:endParaRPr kumimoji="1" lang="ja-JP" alt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1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3129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800" dirty="0" smtClean="0">
                <a:solidFill>
                  <a:srgbClr val="66FF33"/>
                </a:solidFill>
                <a:latin typeface="Book Antiqua" panose="02040602050305030304" pitchFamily="18" charset="0"/>
              </a:rPr>
              <a:t>4 Quark potentials</a:t>
            </a:r>
            <a:endParaRPr lang="en-US" altLang="ja-JP" sz="2800" dirty="0">
              <a:solidFill>
                <a:srgbClr val="66FF33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Text Box 36"/>
          <p:cNvSpPr txBox="1">
            <a:spLocks noChangeArrowheads="1"/>
          </p:cNvSpPr>
          <p:nvPr/>
        </p:nvSpPr>
        <p:spPr bwMode="auto">
          <a:xfrm>
            <a:off x="3936999" y="2185988"/>
            <a:ext cx="3545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>
                <a:latin typeface="+mn-lt"/>
              </a:rPr>
              <a:t>d</a:t>
            </a:r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>
            <a:off x="4597399" y="2212975"/>
            <a:ext cx="252413" cy="422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4597399" y="2635250"/>
            <a:ext cx="252413" cy="422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5640387" y="2625725"/>
            <a:ext cx="254000" cy="422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>
            <a:off x="5621337" y="2201863"/>
            <a:ext cx="252412" cy="422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4513262" y="2128838"/>
            <a:ext cx="168275" cy="1682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513262" y="2973388"/>
            <a:ext cx="168275" cy="1682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5832474" y="2960688"/>
            <a:ext cx="169863" cy="166687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5813424" y="2097088"/>
            <a:ext cx="169863" cy="168275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8761412" y="2201863"/>
            <a:ext cx="254000" cy="422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 flipH="1">
            <a:off x="8742362" y="2624138"/>
            <a:ext cx="252412" cy="4238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>
            <a:off x="9016999" y="2622550"/>
            <a:ext cx="282575" cy="4349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 flipH="1">
            <a:off x="9012237" y="2205038"/>
            <a:ext cx="252412" cy="422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16" name="Oval 21"/>
          <p:cNvSpPr>
            <a:spLocks noChangeArrowheads="1"/>
          </p:cNvSpPr>
          <p:nvPr/>
        </p:nvSpPr>
        <p:spPr bwMode="auto">
          <a:xfrm>
            <a:off x="8678862" y="2117725"/>
            <a:ext cx="168275" cy="1666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17" name="Oval 22"/>
          <p:cNvSpPr>
            <a:spLocks noChangeArrowheads="1"/>
          </p:cNvSpPr>
          <p:nvPr/>
        </p:nvSpPr>
        <p:spPr bwMode="auto">
          <a:xfrm>
            <a:off x="8678862" y="2962275"/>
            <a:ext cx="168275" cy="1682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18" name="Oval 23"/>
          <p:cNvSpPr>
            <a:spLocks noChangeArrowheads="1"/>
          </p:cNvSpPr>
          <p:nvPr/>
        </p:nvSpPr>
        <p:spPr bwMode="auto">
          <a:xfrm>
            <a:off x="9224962" y="2941638"/>
            <a:ext cx="168275" cy="166687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19" name="Oval 24"/>
          <p:cNvSpPr>
            <a:spLocks noChangeArrowheads="1"/>
          </p:cNvSpPr>
          <p:nvPr/>
        </p:nvSpPr>
        <p:spPr bwMode="auto">
          <a:xfrm>
            <a:off x="9205912" y="2100263"/>
            <a:ext cx="168275" cy="168275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20" name="Line 26"/>
          <p:cNvSpPr>
            <a:spLocks noChangeShapeType="1"/>
          </p:cNvSpPr>
          <p:nvPr/>
        </p:nvSpPr>
        <p:spPr bwMode="auto">
          <a:xfrm>
            <a:off x="6175374" y="2598738"/>
            <a:ext cx="4794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21" name="Line 27"/>
          <p:cNvSpPr>
            <a:spLocks noChangeShapeType="1"/>
          </p:cNvSpPr>
          <p:nvPr/>
        </p:nvSpPr>
        <p:spPr bwMode="auto">
          <a:xfrm>
            <a:off x="4608512" y="2216150"/>
            <a:ext cx="1587" cy="8620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22" name="Line 28"/>
          <p:cNvSpPr>
            <a:spLocks noChangeShapeType="1"/>
          </p:cNvSpPr>
          <p:nvPr/>
        </p:nvSpPr>
        <p:spPr bwMode="auto">
          <a:xfrm>
            <a:off x="4608512" y="2609850"/>
            <a:ext cx="239712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23" name="Line 29"/>
          <p:cNvSpPr>
            <a:spLocks noChangeShapeType="1"/>
          </p:cNvSpPr>
          <p:nvPr/>
        </p:nvSpPr>
        <p:spPr bwMode="auto">
          <a:xfrm>
            <a:off x="8764587" y="2203450"/>
            <a:ext cx="0" cy="8620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24" name="Line 30"/>
          <p:cNvSpPr>
            <a:spLocks noChangeShapeType="1"/>
          </p:cNvSpPr>
          <p:nvPr/>
        </p:nvSpPr>
        <p:spPr bwMode="auto">
          <a:xfrm>
            <a:off x="8764587" y="2597150"/>
            <a:ext cx="239712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25" name="AutoShape 31"/>
          <p:cNvSpPr>
            <a:spLocks/>
          </p:cNvSpPr>
          <p:nvPr/>
        </p:nvSpPr>
        <p:spPr bwMode="auto">
          <a:xfrm>
            <a:off x="4279899" y="2227263"/>
            <a:ext cx="47625" cy="382587"/>
          </a:xfrm>
          <a:prstGeom prst="leftBrace">
            <a:avLst>
              <a:gd name="adj1" fmla="val 6694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26" name="Line 32"/>
          <p:cNvSpPr>
            <a:spLocks noChangeShapeType="1"/>
          </p:cNvSpPr>
          <p:nvPr/>
        </p:nvSpPr>
        <p:spPr bwMode="auto">
          <a:xfrm>
            <a:off x="5907087" y="2192338"/>
            <a:ext cx="1587" cy="8620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27" name="Line 33"/>
          <p:cNvSpPr>
            <a:spLocks noChangeShapeType="1"/>
          </p:cNvSpPr>
          <p:nvPr/>
        </p:nvSpPr>
        <p:spPr bwMode="auto">
          <a:xfrm>
            <a:off x="9299574" y="2173288"/>
            <a:ext cx="0" cy="86201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28" name="AutoShape 34"/>
          <p:cNvSpPr>
            <a:spLocks/>
          </p:cNvSpPr>
          <p:nvPr/>
        </p:nvSpPr>
        <p:spPr bwMode="auto">
          <a:xfrm rot="16200000">
            <a:off x="5133180" y="2674145"/>
            <a:ext cx="187325" cy="1243012"/>
          </a:xfrm>
          <a:prstGeom prst="leftBrace">
            <a:avLst>
              <a:gd name="adj1" fmla="val 5529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5076824" y="3371850"/>
            <a:ext cx="356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>
                <a:latin typeface="+mn-lt"/>
              </a:rPr>
              <a:t>h</a:t>
            </a:r>
          </a:p>
        </p:txBody>
      </p:sp>
      <p:sp>
        <p:nvSpPr>
          <p:cNvPr id="30" name="Line 37"/>
          <p:cNvSpPr>
            <a:spLocks noChangeShapeType="1"/>
          </p:cNvSpPr>
          <p:nvPr/>
        </p:nvSpPr>
        <p:spPr bwMode="auto">
          <a:xfrm>
            <a:off x="6938962" y="2225675"/>
            <a:ext cx="252412" cy="422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31" name="Line 38"/>
          <p:cNvSpPr>
            <a:spLocks noChangeShapeType="1"/>
          </p:cNvSpPr>
          <p:nvPr/>
        </p:nvSpPr>
        <p:spPr bwMode="auto">
          <a:xfrm flipH="1">
            <a:off x="6938962" y="2647950"/>
            <a:ext cx="252412" cy="422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32" name="Line 39"/>
          <p:cNvSpPr>
            <a:spLocks noChangeShapeType="1"/>
          </p:cNvSpPr>
          <p:nvPr/>
        </p:nvSpPr>
        <p:spPr bwMode="auto">
          <a:xfrm>
            <a:off x="7505699" y="2625725"/>
            <a:ext cx="254000" cy="422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33" name="Line 40"/>
          <p:cNvSpPr>
            <a:spLocks noChangeShapeType="1"/>
          </p:cNvSpPr>
          <p:nvPr/>
        </p:nvSpPr>
        <p:spPr bwMode="auto">
          <a:xfrm flipH="1">
            <a:off x="7486649" y="2203450"/>
            <a:ext cx="252413" cy="4222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34" name="Oval 42"/>
          <p:cNvSpPr>
            <a:spLocks noChangeArrowheads="1"/>
          </p:cNvSpPr>
          <p:nvPr/>
        </p:nvSpPr>
        <p:spPr bwMode="auto">
          <a:xfrm>
            <a:off x="6854824" y="2141538"/>
            <a:ext cx="169863" cy="1682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35" name="Oval 43"/>
          <p:cNvSpPr>
            <a:spLocks noChangeArrowheads="1"/>
          </p:cNvSpPr>
          <p:nvPr/>
        </p:nvSpPr>
        <p:spPr bwMode="auto">
          <a:xfrm>
            <a:off x="6854824" y="2986088"/>
            <a:ext cx="169863" cy="1682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36" name="Oval 44"/>
          <p:cNvSpPr>
            <a:spLocks noChangeArrowheads="1"/>
          </p:cNvSpPr>
          <p:nvPr/>
        </p:nvSpPr>
        <p:spPr bwMode="auto">
          <a:xfrm>
            <a:off x="7699374" y="2962275"/>
            <a:ext cx="168275" cy="166688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37" name="Oval 45"/>
          <p:cNvSpPr>
            <a:spLocks noChangeArrowheads="1"/>
          </p:cNvSpPr>
          <p:nvPr/>
        </p:nvSpPr>
        <p:spPr bwMode="auto">
          <a:xfrm>
            <a:off x="7680324" y="2098675"/>
            <a:ext cx="168275" cy="166688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38" name="Line 46"/>
          <p:cNvSpPr>
            <a:spLocks noChangeShapeType="1"/>
          </p:cNvSpPr>
          <p:nvPr/>
        </p:nvSpPr>
        <p:spPr bwMode="auto">
          <a:xfrm>
            <a:off x="6950074" y="2227263"/>
            <a:ext cx="1588" cy="863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39" name="Line 47"/>
          <p:cNvSpPr>
            <a:spLocks noChangeShapeType="1"/>
          </p:cNvSpPr>
          <p:nvPr/>
        </p:nvSpPr>
        <p:spPr bwMode="auto">
          <a:xfrm>
            <a:off x="6950074" y="2622550"/>
            <a:ext cx="239713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40" name="Line 48"/>
          <p:cNvSpPr>
            <a:spLocks noChangeShapeType="1"/>
          </p:cNvSpPr>
          <p:nvPr/>
        </p:nvSpPr>
        <p:spPr bwMode="auto">
          <a:xfrm>
            <a:off x="7772399" y="2193925"/>
            <a:ext cx="1588" cy="8620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41" name="Line 49"/>
          <p:cNvSpPr>
            <a:spLocks noChangeShapeType="1"/>
          </p:cNvSpPr>
          <p:nvPr/>
        </p:nvSpPr>
        <p:spPr bwMode="auto">
          <a:xfrm>
            <a:off x="4841874" y="2625725"/>
            <a:ext cx="815975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42" name="Line 50"/>
          <p:cNvSpPr>
            <a:spLocks noChangeShapeType="1"/>
          </p:cNvSpPr>
          <p:nvPr/>
        </p:nvSpPr>
        <p:spPr bwMode="auto">
          <a:xfrm>
            <a:off x="7162799" y="2625725"/>
            <a:ext cx="3349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43" name="Line 51"/>
          <p:cNvSpPr>
            <a:spLocks noChangeShapeType="1"/>
          </p:cNvSpPr>
          <p:nvPr/>
        </p:nvSpPr>
        <p:spPr bwMode="auto">
          <a:xfrm>
            <a:off x="8051799" y="2590800"/>
            <a:ext cx="47942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44" name="Rectangle 64"/>
          <p:cNvSpPr>
            <a:spLocks noChangeArrowheads="1"/>
          </p:cNvSpPr>
          <p:nvPr/>
        </p:nvSpPr>
        <p:spPr bwMode="auto">
          <a:xfrm>
            <a:off x="191986" y="1391851"/>
            <a:ext cx="41616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ja-JP" altLang="en-US" dirty="0">
                <a:latin typeface="+mn-lt"/>
              </a:rPr>
              <a:t>・</a:t>
            </a:r>
            <a:r>
              <a:rPr lang="en-US" altLang="ja-JP" sz="1800" dirty="0">
                <a:latin typeface="+mn-lt"/>
              </a:rPr>
              <a:t>Theoretical</a:t>
            </a:r>
            <a:r>
              <a:rPr lang="en-US" altLang="ja-JP" dirty="0">
                <a:latin typeface="+mn-lt"/>
              </a:rPr>
              <a:t> form of the multi-Y </a:t>
            </a:r>
            <a:r>
              <a:rPr lang="en-US" altLang="ja-JP" dirty="0" err="1">
                <a:latin typeface="+mn-lt"/>
              </a:rPr>
              <a:t>Ansatz</a:t>
            </a:r>
            <a:endParaRPr lang="en-US" altLang="ja-JP" dirty="0">
              <a:latin typeface="+mn-lt"/>
            </a:endParaRPr>
          </a:p>
        </p:txBody>
      </p:sp>
      <p:pic>
        <p:nvPicPr>
          <p:cNvPr id="45" name="Picture 6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4144963"/>
            <a:ext cx="53244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6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2" y="3697288"/>
            <a:ext cx="20320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 Box 69"/>
          <p:cNvSpPr txBox="1">
            <a:spLocks noChangeArrowheads="1"/>
          </p:cNvSpPr>
          <p:nvPr/>
        </p:nvSpPr>
        <p:spPr bwMode="auto">
          <a:xfrm>
            <a:off x="250825" y="5445125"/>
            <a:ext cx="651710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altLang="ja-JP" sz="2000" dirty="0">
                <a:latin typeface="+mn-lt"/>
                <a:ea typeface="ＭＳ Ｐゴシック" pitchFamily="50" charset="-128"/>
              </a:rPr>
              <a:t> We determine these coefficients from </a:t>
            </a:r>
            <a:r>
              <a:rPr kumimoji="0" lang="en-US" altLang="ja-JP" sz="2000" dirty="0">
                <a:solidFill>
                  <a:srgbClr val="66FF33"/>
                </a:solidFill>
                <a:latin typeface="+mn-lt"/>
                <a:ea typeface="ＭＳ Ｐゴシック" pitchFamily="50" charset="-128"/>
              </a:rPr>
              <a:t>V</a:t>
            </a:r>
            <a:r>
              <a:rPr kumimoji="0" lang="en-US" altLang="ja-JP" sz="2000" baseline="-25000" dirty="0">
                <a:solidFill>
                  <a:srgbClr val="66FF33"/>
                </a:solidFill>
                <a:latin typeface="+mn-lt"/>
                <a:ea typeface="ＭＳ Ｐゴシック" pitchFamily="50" charset="-128"/>
              </a:rPr>
              <a:t>3Q </a:t>
            </a:r>
            <a:r>
              <a:rPr kumimoji="0" lang="en-US" altLang="ja-JP" sz="2000" dirty="0">
                <a:solidFill>
                  <a:srgbClr val="66FF33"/>
                </a:solidFill>
                <a:latin typeface="+mn-lt"/>
                <a:ea typeface="ＭＳ Ｐゴシック" pitchFamily="50" charset="-128"/>
              </a:rPr>
              <a:t>results.</a:t>
            </a:r>
          </a:p>
          <a:p>
            <a:pPr>
              <a:defRPr/>
            </a:pPr>
            <a:r>
              <a:rPr kumimoji="0" lang="en-US" altLang="ja-JP" sz="1600" dirty="0">
                <a:latin typeface="+mn-lt"/>
                <a:ea typeface="ＭＳ Ｐゴシック" pitchFamily="50" charset="-128"/>
              </a:rPr>
              <a:t> A</a:t>
            </a:r>
            <a:r>
              <a:rPr kumimoji="0" lang="en-US" altLang="ja-JP" sz="1600" baseline="-25000" dirty="0">
                <a:latin typeface="+mn-lt"/>
                <a:ea typeface="ＭＳ Ｐゴシック" pitchFamily="50" charset="-128"/>
              </a:rPr>
              <a:t>4Q</a:t>
            </a:r>
            <a:r>
              <a:rPr kumimoji="0" lang="en-US" altLang="ja-JP" sz="1800" dirty="0">
                <a:latin typeface="+mn-lt"/>
                <a:ea typeface="ＭＳ Ｐゴシック" pitchFamily="50" charset="-128"/>
              </a:rPr>
              <a:t> </a:t>
            </a:r>
            <a:r>
              <a:rPr kumimoji="0" lang="en-US" altLang="ja-JP" sz="1600" dirty="0">
                <a:latin typeface="+mn-lt"/>
                <a:ea typeface="ＭＳ Ｐゴシック" pitchFamily="50" charset="-128"/>
              </a:rPr>
              <a:t>:: coefficient in Coulomb term (= A</a:t>
            </a:r>
            <a:r>
              <a:rPr kumimoji="0" lang="en-US" altLang="ja-JP" sz="1600" baseline="-25000" dirty="0">
                <a:latin typeface="+mn-lt"/>
                <a:ea typeface="ＭＳ Ｐゴシック" pitchFamily="50" charset="-128"/>
              </a:rPr>
              <a:t>3Q </a:t>
            </a:r>
            <a:r>
              <a:rPr kumimoji="0" lang="en-US" altLang="ja-JP" sz="1600" dirty="0">
                <a:latin typeface="+mn-lt"/>
                <a:ea typeface="ＭＳ Ｐゴシック" pitchFamily="50" charset="-128"/>
              </a:rPr>
              <a:t>= 0.1366 )</a:t>
            </a:r>
          </a:p>
          <a:p>
            <a:pPr>
              <a:defRPr/>
            </a:pPr>
            <a:r>
              <a:rPr lang="en-US" altLang="ja-JP" sz="1600" dirty="0">
                <a:latin typeface="+mn-lt"/>
                <a:ea typeface="ＭＳ Ｐゴシック" pitchFamily="50" charset="-128"/>
              </a:rPr>
              <a:t> σ</a:t>
            </a:r>
            <a:r>
              <a:rPr lang="en-US" altLang="ja-JP" sz="1600" baseline="-25000" dirty="0">
                <a:latin typeface="+mn-lt"/>
                <a:ea typeface="ＭＳ Ｐゴシック" pitchFamily="50" charset="-128"/>
              </a:rPr>
              <a:t>4Q  </a:t>
            </a:r>
            <a:r>
              <a:rPr lang="en-US" altLang="ja-JP" sz="1600" dirty="0">
                <a:latin typeface="+mn-lt"/>
                <a:ea typeface="ＭＳ Ｐゴシック" pitchFamily="50" charset="-128"/>
              </a:rPr>
              <a:t>:: string tension            </a:t>
            </a:r>
            <a:r>
              <a:rPr lang="en-US" altLang="ja-JP" sz="1600" dirty="0" smtClean="0">
                <a:latin typeface="+mn-lt"/>
                <a:ea typeface="ＭＳ Ｐゴシック" pitchFamily="50" charset="-128"/>
              </a:rPr>
              <a:t>        </a:t>
            </a:r>
            <a:r>
              <a:rPr lang="en-US" altLang="ja-JP" sz="1600" dirty="0">
                <a:latin typeface="+mn-lt"/>
                <a:ea typeface="ＭＳ Ｐゴシック" pitchFamily="50" charset="-128"/>
              </a:rPr>
              <a:t>(= σ</a:t>
            </a:r>
            <a:r>
              <a:rPr lang="en-US" altLang="ja-JP" sz="1600" baseline="-25000" dirty="0">
                <a:latin typeface="+mn-lt"/>
                <a:ea typeface="ＭＳ Ｐゴシック" pitchFamily="50" charset="-128"/>
              </a:rPr>
              <a:t>3Q </a:t>
            </a:r>
            <a:r>
              <a:rPr lang="en-US" altLang="ja-JP" sz="1600" dirty="0">
                <a:latin typeface="+mn-lt"/>
                <a:ea typeface="ＭＳ Ｐゴシック" pitchFamily="50" charset="-128"/>
              </a:rPr>
              <a:t>= 0.0460a</a:t>
            </a:r>
            <a:r>
              <a:rPr lang="en-US" altLang="ja-JP" sz="1600" baseline="30000" dirty="0">
                <a:latin typeface="+mn-lt"/>
                <a:ea typeface="ＭＳ Ｐゴシック" pitchFamily="50" charset="-128"/>
              </a:rPr>
              <a:t>-2 </a:t>
            </a:r>
            <a:r>
              <a:rPr lang="en-US" altLang="ja-JP" sz="1600" dirty="0">
                <a:latin typeface="+mn-lt"/>
                <a:ea typeface="ＭＳ Ｐゴシック" pitchFamily="50" charset="-128"/>
              </a:rPr>
              <a:t>~ 0.89GeV/fm )</a:t>
            </a:r>
          </a:p>
          <a:p>
            <a:pPr>
              <a:defRPr/>
            </a:pPr>
            <a:r>
              <a:rPr lang="en-US" altLang="ja-JP" sz="1600" dirty="0">
                <a:latin typeface="+mn-lt"/>
                <a:ea typeface="ＭＳ Ｐゴシック" pitchFamily="50" charset="-128"/>
              </a:rPr>
              <a:t> C</a:t>
            </a:r>
            <a:r>
              <a:rPr lang="en-US" altLang="ja-JP" sz="1600" baseline="-25000" dirty="0">
                <a:latin typeface="+mn-lt"/>
                <a:ea typeface="ＭＳ Ｐゴシック" pitchFamily="50" charset="-128"/>
              </a:rPr>
              <a:t>4Q</a:t>
            </a:r>
            <a:r>
              <a:rPr lang="en-US" altLang="ja-JP" sz="1600" dirty="0">
                <a:latin typeface="+mn-lt"/>
                <a:ea typeface="ＭＳ Ｐゴシック" pitchFamily="50" charset="-128"/>
              </a:rPr>
              <a:t> :: constant term            </a:t>
            </a:r>
            <a:r>
              <a:rPr lang="en-US" altLang="ja-JP" sz="1600" dirty="0" smtClean="0">
                <a:latin typeface="+mn-lt"/>
                <a:ea typeface="ＭＳ Ｐゴシック" pitchFamily="50" charset="-128"/>
              </a:rPr>
              <a:t>        </a:t>
            </a:r>
            <a:r>
              <a:rPr lang="en-US" altLang="ja-JP" sz="1600" dirty="0">
                <a:latin typeface="+mn-lt"/>
                <a:ea typeface="ＭＳ Ｐゴシック" pitchFamily="50" charset="-128"/>
              </a:rPr>
              <a:t>(= 1.26a</a:t>
            </a:r>
            <a:r>
              <a:rPr lang="en-US" altLang="ja-JP" sz="1600" baseline="30000" dirty="0">
                <a:latin typeface="+mn-lt"/>
                <a:ea typeface="ＭＳ Ｐゴシック" pitchFamily="50" charset="-128"/>
              </a:rPr>
              <a:t>-1 </a:t>
            </a:r>
            <a:r>
              <a:rPr lang="en-US" altLang="ja-JP" sz="1600" dirty="0">
                <a:latin typeface="+mn-lt"/>
                <a:ea typeface="ＭＳ Ｐゴシック" pitchFamily="50" charset="-128"/>
              </a:rPr>
              <a:t>~ 4/3C</a:t>
            </a:r>
            <a:r>
              <a:rPr lang="en-US" altLang="ja-JP" sz="1600" baseline="-25000" dirty="0">
                <a:latin typeface="+mn-lt"/>
                <a:ea typeface="ＭＳ Ｐゴシック" pitchFamily="50" charset="-128"/>
              </a:rPr>
              <a:t>3Q </a:t>
            </a:r>
            <a:r>
              <a:rPr lang="en-US" altLang="ja-JP" sz="1600" dirty="0">
                <a:latin typeface="+mn-lt"/>
                <a:ea typeface="ＭＳ Ｐゴシック" pitchFamily="50" charset="-128"/>
              </a:rPr>
              <a:t>)</a:t>
            </a:r>
          </a:p>
        </p:txBody>
      </p:sp>
      <p:sp>
        <p:nvSpPr>
          <p:cNvPr id="48" name="Text Box 70"/>
          <p:cNvSpPr txBox="1">
            <a:spLocks noChangeArrowheads="1"/>
          </p:cNvSpPr>
          <p:nvPr/>
        </p:nvSpPr>
        <p:spPr bwMode="auto">
          <a:xfrm>
            <a:off x="6996112" y="5788400"/>
            <a:ext cx="25391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dirty="0">
                <a:latin typeface="+mn-lt"/>
              </a:rPr>
              <a:t>There is again</a:t>
            </a:r>
          </a:p>
          <a:p>
            <a:pPr eaLnBrk="1" hangingPunct="1"/>
            <a:r>
              <a:rPr lang="en-US" altLang="ja-JP" sz="2000" dirty="0">
                <a:solidFill>
                  <a:srgbClr val="66FF33"/>
                </a:solidFill>
                <a:latin typeface="+mn-lt"/>
              </a:rPr>
              <a:t>NO </a:t>
            </a:r>
            <a:r>
              <a:rPr lang="en-US" altLang="ja-JP" sz="1600" dirty="0">
                <a:solidFill>
                  <a:srgbClr val="66FF33"/>
                </a:solidFill>
                <a:latin typeface="+mn-lt"/>
              </a:rPr>
              <a:t>adjustable parameter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704528" y="2876725"/>
            <a:ext cx="3829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multi-Y type </a:t>
            </a:r>
            <a:r>
              <a:rPr lang="en-US" altLang="ja-JP" dirty="0" err="1" smtClean="0"/>
              <a:t>fluxtubes</a:t>
            </a:r>
            <a:endParaRPr lang="en-US" altLang="ja-JP" dirty="0" smtClean="0"/>
          </a:p>
          <a:p>
            <a:r>
              <a:rPr lang="en-US" altLang="ja-JP" dirty="0" smtClean="0"/>
              <a:t>Short range </a:t>
            </a:r>
            <a:r>
              <a:rPr lang="en-US" altLang="ja-JP" dirty="0" err="1" smtClean="0"/>
              <a:t>perturbative</a:t>
            </a:r>
            <a:r>
              <a:rPr lang="en-US" altLang="ja-JP" dirty="0" smtClean="0"/>
              <a:t> interaction</a:t>
            </a:r>
            <a:endParaRPr kumimoji="1" lang="ja-JP" altLang="en-US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834484" y="2541713"/>
            <a:ext cx="156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chemeClr val="tx2">
                    <a:lumMod val="75000"/>
                  </a:schemeClr>
                </a:solidFill>
              </a:rPr>
              <a:t>ASSUMPTION</a:t>
            </a:r>
            <a:endParaRPr kumimoji="1" lang="ja-JP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0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withoutli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762" y="765175"/>
            <a:ext cx="446246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08500"/>
            <a:ext cx="4395788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002213" y="41433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/>
              <a:t>d</a:t>
            </a: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>
            <a:off x="5546725" y="4232275"/>
            <a:ext cx="179388" cy="301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Line 11"/>
          <p:cNvSpPr>
            <a:spLocks noChangeShapeType="1"/>
          </p:cNvSpPr>
          <p:nvPr/>
        </p:nvSpPr>
        <p:spPr bwMode="auto">
          <a:xfrm flipH="1">
            <a:off x="5546725" y="4533900"/>
            <a:ext cx="179388" cy="3000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6289675" y="4525963"/>
            <a:ext cx="180975" cy="301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H="1">
            <a:off x="6275388" y="4224338"/>
            <a:ext cx="180975" cy="301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9" name="Oval 14"/>
          <p:cNvSpPr>
            <a:spLocks noChangeArrowheads="1"/>
          </p:cNvSpPr>
          <p:nvPr/>
        </p:nvSpPr>
        <p:spPr bwMode="auto">
          <a:xfrm>
            <a:off x="5486400" y="4171950"/>
            <a:ext cx="119063" cy="1206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" name="Oval 15"/>
          <p:cNvSpPr>
            <a:spLocks noChangeArrowheads="1"/>
          </p:cNvSpPr>
          <p:nvPr/>
        </p:nvSpPr>
        <p:spPr bwMode="auto">
          <a:xfrm>
            <a:off x="5486400" y="4773613"/>
            <a:ext cx="119063" cy="1206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1" name="Oval 16"/>
          <p:cNvSpPr>
            <a:spLocks noChangeArrowheads="1"/>
          </p:cNvSpPr>
          <p:nvPr/>
        </p:nvSpPr>
        <p:spPr bwMode="auto">
          <a:xfrm>
            <a:off x="6426200" y="4765675"/>
            <a:ext cx="120650" cy="1190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2" name="Oval 17"/>
          <p:cNvSpPr>
            <a:spLocks noChangeArrowheads="1"/>
          </p:cNvSpPr>
          <p:nvPr/>
        </p:nvSpPr>
        <p:spPr bwMode="auto">
          <a:xfrm>
            <a:off x="6413500" y="4149725"/>
            <a:ext cx="120650" cy="12065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>
            <a:off x="8513763" y="4224338"/>
            <a:ext cx="180975" cy="301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" name="Line 19"/>
          <p:cNvSpPr>
            <a:spLocks noChangeShapeType="1"/>
          </p:cNvSpPr>
          <p:nvPr/>
        </p:nvSpPr>
        <p:spPr bwMode="auto">
          <a:xfrm flipH="1">
            <a:off x="8501063" y="4525963"/>
            <a:ext cx="179387" cy="301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>
            <a:off x="8696325" y="4524375"/>
            <a:ext cx="201613" cy="3095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flipH="1">
            <a:off x="8693150" y="4225925"/>
            <a:ext cx="179388" cy="301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7" name="Oval 22"/>
          <p:cNvSpPr>
            <a:spLocks noChangeArrowheads="1"/>
          </p:cNvSpPr>
          <p:nvPr/>
        </p:nvSpPr>
        <p:spPr bwMode="auto">
          <a:xfrm>
            <a:off x="8455025" y="4164013"/>
            <a:ext cx="120650" cy="119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8" name="Oval 23"/>
          <p:cNvSpPr>
            <a:spLocks noChangeArrowheads="1"/>
          </p:cNvSpPr>
          <p:nvPr/>
        </p:nvSpPr>
        <p:spPr bwMode="auto">
          <a:xfrm>
            <a:off x="8455025" y="4765675"/>
            <a:ext cx="120650" cy="1206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" name="Oval 24"/>
          <p:cNvSpPr>
            <a:spLocks noChangeArrowheads="1"/>
          </p:cNvSpPr>
          <p:nvPr/>
        </p:nvSpPr>
        <p:spPr bwMode="auto">
          <a:xfrm>
            <a:off x="8843963" y="4751388"/>
            <a:ext cx="120650" cy="1190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0" name="Oval 25"/>
          <p:cNvSpPr>
            <a:spLocks noChangeArrowheads="1"/>
          </p:cNvSpPr>
          <p:nvPr/>
        </p:nvSpPr>
        <p:spPr bwMode="auto">
          <a:xfrm>
            <a:off x="8831263" y="4151313"/>
            <a:ext cx="119062" cy="12065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>
            <a:off x="6670675" y="4506913"/>
            <a:ext cx="341313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2" name="Line 27"/>
          <p:cNvSpPr>
            <a:spLocks noChangeShapeType="1"/>
          </p:cNvSpPr>
          <p:nvPr/>
        </p:nvSpPr>
        <p:spPr bwMode="auto">
          <a:xfrm>
            <a:off x="5554663" y="4233863"/>
            <a:ext cx="0" cy="614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3" name="Line 28"/>
          <p:cNvSpPr>
            <a:spLocks noChangeShapeType="1"/>
          </p:cNvSpPr>
          <p:nvPr/>
        </p:nvSpPr>
        <p:spPr bwMode="auto">
          <a:xfrm>
            <a:off x="5554663" y="4514850"/>
            <a:ext cx="169862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4" name="Line 29"/>
          <p:cNvSpPr>
            <a:spLocks noChangeShapeType="1"/>
          </p:cNvSpPr>
          <p:nvPr/>
        </p:nvSpPr>
        <p:spPr bwMode="auto">
          <a:xfrm>
            <a:off x="8516938" y="4225925"/>
            <a:ext cx="0" cy="614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5" name="Line 30"/>
          <p:cNvSpPr>
            <a:spLocks noChangeShapeType="1"/>
          </p:cNvSpPr>
          <p:nvPr/>
        </p:nvSpPr>
        <p:spPr bwMode="auto">
          <a:xfrm>
            <a:off x="8516938" y="4506913"/>
            <a:ext cx="1698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6" name="AutoShape 31"/>
          <p:cNvSpPr>
            <a:spLocks/>
          </p:cNvSpPr>
          <p:nvPr/>
        </p:nvSpPr>
        <p:spPr bwMode="auto">
          <a:xfrm>
            <a:off x="5319713" y="4241800"/>
            <a:ext cx="33337" cy="273050"/>
          </a:xfrm>
          <a:prstGeom prst="leftBrace">
            <a:avLst>
              <a:gd name="adj1" fmla="val 68255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7" name="Line 32"/>
          <p:cNvSpPr>
            <a:spLocks noChangeShapeType="1"/>
          </p:cNvSpPr>
          <p:nvPr/>
        </p:nvSpPr>
        <p:spPr bwMode="auto">
          <a:xfrm>
            <a:off x="6480175" y="4217988"/>
            <a:ext cx="0" cy="6143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>
            <a:off x="8897938" y="4203700"/>
            <a:ext cx="0" cy="6143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9" name="AutoShape 34"/>
          <p:cNvSpPr>
            <a:spLocks/>
          </p:cNvSpPr>
          <p:nvPr/>
        </p:nvSpPr>
        <p:spPr bwMode="auto">
          <a:xfrm rot="16200000">
            <a:off x="5927726" y="4560887"/>
            <a:ext cx="133350" cy="885825"/>
          </a:xfrm>
          <a:prstGeom prst="leftBrace">
            <a:avLst>
              <a:gd name="adj1" fmla="val 5535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5859463" y="505936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/>
              <a:t>h</a:t>
            </a:r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>
            <a:off x="7215188" y="4241800"/>
            <a:ext cx="179387" cy="3000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2" name="Line 37"/>
          <p:cNvSpPr>
            <a:spLocks noChangeShapeType="1"/>
          </p:cNvSpPr>
          <p:nvPr/>
        </p:nvSpPr>
        <p:spPr bwMode="auto">
          <a:xfrm flipH="1">
            <a:off x="7215188" y="4541838"/>
            <a:ext cx="179387" cy="301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3" name="Line 38"/>
          <p:cNvSpPr>
            <a:spLocks noChangeShapeType="1"/>
          </p:cNvSpPr>
          <p:nvPr/>
        </p:nvSpPr>
        <p:spPr bwMode="auto">
          <a:xfrm>
            <a:off x="7618413" y="4525963"/>
            <a:ext cx="180975" cy="3016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4" name="Line 39"/>
          <p:cNvSpPr>
            <a:spLocks noChangeShapeType="1"/>
          </p:cNvSpPr>
          <p:nvPr/>
        </p:nvSpPr>
        <p:spPr bwMode="auto">
          <a:xfrm flipH="1">
            <a:off x="7605713" y="4225925"/>
            <a:ext cx="179387" cy="3000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5" name="Oval 40"/>
          <p:cNvSpPr>
            <a:spLocks noChangeArrowheads="1"/>
          </p:cNvSpPr>
          <p:nvPr/>
        </p:nvSpPr>
        <p:spPr bwMode="auto">
          <a:xfrm>
            <a:off x="7154863" y="4181475"/>
            <a:ext cx="120650" cy="1206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6" name="Oval 41"/>
          <p:cNvSpPr>
            <a:spLocks noChangeArrowheads="1"/>
          </p:cNvSpPr>
          <p:nvPr/>
        </p:nvSpPr>
        <p:spPr bwMode="auto">
          <a:xfrm>
            <a:off x="7154863" y="4783138"/>
            <a:ext cx="120650" cy="1206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7" name="Oval 42"/>
          <p:cNvSpPr>
            <a:spLocks noChangeArrowheads="1"/>
          </p:cNvSpPr>
          <p:nvPr/>
        </p:nvSpPr>
        <p:spPr bwMode="auto">
          <a:xfrm>
            <a:off x="7756525" y="4765675"/>
            <a:ext cx="120650" cy="1190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8" name="Oval 43"/>
          <p:cNvSpPr>
            <a:spLocks noChangeArrowheads="1"/>
          </p:cNvSpPr>
          <p:nvPr/>
        </p:nvSpPr>
        <p:spPr bwMode="auto">
          <a:xfrm>
            <a:off x="7743825" y="4151313"/>
            <a:ext cx="119063" cy="11906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39" name="Line 44"/>
          <p:cNvSpPr>
            <a:spLocks noChangeShapeType="1"/>
          </p:cNvSpPr>
          <p:nvPr/>
        </p:nvSpPr>
        <p:spPr bwMode="auto">
          <a:xfrm>
            <a:off x="7223125" y="4241800"/>
            <a:ext cx="1588" cy="615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0" name="Line 45"/>
          <p:cNvSpPr>
            <a:spLocks noChangeShapeType="1"/>
          </p:cNvSpPr>
          <p:nvPr/>
        </p:nvSpPr>
        <p:spPr bwMode="auto">
          <a:xfrm>
            <a:off x="7223125" y="4524375"/>
            <a:ext cx="17145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" name="Line 46"/>
          <p:cNvSpPr>
            <a:spLocks noChangeShapeType="1"/>
          </p:cNvSpPr>
          <p:nvPr/>
        </p:nvSpPr>
        <p:spPr bwMode="auto">
          <a:xfrm>
            <a:off x="7808913" y="4217988"/>
            <a:ext cx="1587" cy="6159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2" name="Line 47"/>
          <p:cNvSpPr>
            <a:spLocks noChangeShapeType="1"/>
          </p:cNvSpPr>
          <p:nvPr/>
        </p:nvSpPr>
        <p:spPr bwMode="auto">
          <a:xfrm>
            <a:off x="5719763" y="4525963"/>
            <a:ext cx="582612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3" name="Line 48"/>
          <p:cNvSpPr>
            <a:spLocks noChangeShapeType="1"/>
          </p:cNvSpPr>
          <p:nvPr/>
        </p:nvSpPr>
        <p:spPr bwMode="auto">
          <a:xfrm>
            <a:off x="7373938" y="4525963"/>
            <a:ext cx="23971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4" name="Line 49"/>
          <p:cNvSpPr>
            <a:spLocks noChangeShapeType="1"/>
          </p:cNvSpPr>
          <p:nvPr/>
        </p:nvSpPr>
        <p:spPr bwMode="auto">
          <a:xfrm>
            <a:off x="8008938" y="4502150"/>
            <a:ext cx="34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45" name="Picture 5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75" y="5289550"/>
            <a:ext cx="1449388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" name="Group 55"/>
          <p:cNvGrpSpPr>
            <a:grpSpLocks/>
          </p:cNvGrpSpPr>
          <p:nvPr/>
        </p:nvGrpSpPr>
        <p:grpSpPr bwMode="auto">
          <a:xfrm>
            <a:off x="1496268" y="1484784"/>
            <a:ext cx="6769100" cy="4878387"/>
            <a:chOff x="793" y="981"/>
            <a:chExt cx="4264" cy="3073"/>
          </a:xfrm>
        </p:grpSpPr>
        <p:sp>
          <p:nvSpPr>
            <p:cNvPr id="47" name="Text Box 53"/>
            <p:cNvSpPr txBox="1">
              <a:spLocks noChangeArrowheads="1"/>
            </p:cNvSpPr>
            <p:nvPr/>
          </p:nvSpPr>
          <p:spPr bwMode="auto">
            <a:xfrm>
              <a:off x="793" y="3612"/>
              <a:ext cx="4264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ja-JP" sz="2000" b="1">
                  <a:solidFill>
                    <a:srgbClr val="FF3300"/>
                  </a:solidFill>
                  <a:latin typeface="Arial" charset="0"/>
                </a:rPr>
                <a:t>Clearly, the data deviate form the theoretical curve!</a:t>
              </a:r>
            </a:p>
            <a:p>
              <a:pPr algn="ctr" eaLnBrk="1" hangingPunct="1"/>
              <a:r>
                <a:rPr lang="en-US" altLang="ja-JP" sz="2000" b="1">
                  <a:solidFill>
                    <a:srgbClr val="FF3300"/>
                  </a:solidFill>
                  <a:latin typeface="Arial" charset="0"/>
                </a:rPr>
                <a:t>Especially, when h &lt;&lt; d.</a:t>
              </a:r>
            </a:p>
          </p:txBody>
        </p:sp>
        <p:sp>
          <p:nvSpPr>
            <p:cNvPr id="48" name="Oval 54"/>
            <p:cNvSpPr>
              <a:spLocks noChangeArrowheads="1"/>
            </p:cNvSpPr>
            <p:nvPr/>
          </p:nvSpPr>
          <p:spPr bwMode="auto">
            <a:xfrm>
              <a:off x="1610" y="981"/>
              <a:ext cx="862" cy="816"/>
            </a:xfrm>
            <a:prstGeom prst="ellipse">
              <a:avLst/>
            </a:prstGeom>
            <a:noFill/>
            <a:ln w="254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0" y="0"/>
            <a:ext cx="31293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800" dirty="0" smtClean="0">
                <a:solidFill>
                  <a:srgbClr val="66FF33"/>
                </a:solidFill>
                <a:latin typeface="Book Antiqua" panose="02040602050305030304" pitchFamily="18" charset="0"/>
              </a:rPr>
              <a:t>4 Quark potentials</a:t>
            </a:r>
            <a:endParaRPr lang="en-US" altLang="ja-JP" sz="2800" dirty="0">
              <a:solidFill>
                <a:srgbClr val="66FF33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324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4925" y="26988"/>
            <a:ext cx="60723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66FF33"/>
                </a:solidFill>
                <a:latin typeface="+mn-lt"/>
              </a:rPr>
              <a:t>Flip-flop --recombination of the flux-tubes--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889000" y="1006475"/>
            <a:ext cx="381000" cy="63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889000" y="1641475"/>
            <a:ext cx="381000" cy="63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2459038" y="1625600"/>
            <a:ext cx="381000" cy="63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H="1">
            <a:off x="2428875" y="989013"/>
            <a:ext cx="379413" cy="63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763588" y="879475"/>
            <a:ext cx="254000" cy="2524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763588" y="2149475"/>
            <a:ext cx="254000" cy="2524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2747963" y="2130425"/>
            <a:ext cx="254000" cy="250825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2719388" y="831850"/>
            <a:ext cx="254000" cy="25241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16" name="Oval 17"/>
          <p:cNvSpPr>
            <a:spLocks noChangeArrowheads="1"/>
          </p:cNvSpPr>
          <p:nvPr/>
        </p:nvSpPr>
        <p:spPr bwMode="auto">
          <a:xfrm>
            <a:off x="7026275" y="863600"/>
            <a:ext cx="254000" cy="2508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7026275" y="2133600"/>
            <a:ext cx="254000" cy="2524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18" name="Oval 19"/>
          <p:cNvSpPr>
            <a:spLocks noChangeArrowheads="1"/>
          </p:cNvSpPr>
          <p:nvPr/>
        </p:nvSpPr>
        <p:spPr bwMode="auto">
          <a:xfrm>
            <a:off x="7847013" y="2100263"/>
            <a:ext cx="254000" cy="25241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19" name="Oval 20"/>
          <p:cNvSpPr>
            <a:spLocks noChangeArrowheads="1"/>
          </p:cNvSpPr>
          <p:nvPr/>
        </p:nvSpPr>
        <p:spPr bwMode="auto">
          <a:xfrm>
            <a:off x="7818438" y="836613"/>
            <a:ext cx="254000" cy="25241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3262313" y="158591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906463" y="1009650"/>
            <a:ext cx="0" cy="12969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906463" y="16033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25" name="AutoShape 26"/>
          <p:cNvSpPr>
            <a:spLocks/>
          </p:cNvSpPr>
          <p:nvPr/>
        </p:nvSpPr>
        <p:spPr bwMode="auto">
          <a:xfrm>
            <a:off x="412750" y="1027113"/>
            <a:ext cx="71438" cy="576263"/>
          </a:xfrm>
          <a:prstGeom prst="leftBrace">
            <a:avLst>
              <a:gd name="adj1" fmla="val 6722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2859088" y="974725"/>
            <a:ext cx="0" cy="12969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28" name="AutoShape 29"/>
          <p:cNvSpPr>
            <a:spLocks/>
          </p:cNvSpPr>
          <p:nvPr/>
        </p:nvSpPr>
        <p:spPr bwMode="auto">
          <a:xfrm rot="16200000">
            <a:off x="1695450" y="1698625"/>
            <a:ext cx="282575" cy="1870075"/>
          </a:xfrm>
          <a:prstGeom prst="leftBrace">
            <a:avLst>
              <a:gd name="adj1" fmla="val 5515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1692275" y="2708275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>
                <a:latin typeface="+mn-lt"/>
              </a:rPr>
              <a:t>h</a:t>
            </a:r>
          </a:p>
        </p:txBody>
      </p:sp>
      <p:sp>
        <p:nvSpPr>
          <p:cNvPr id="30" name="Line 31"/>
          <p:cNvSpPr>
            <a:spLocks noChangeShapeType="1"/>
          </p:cNvSpPr>
          <p:nvPr/>
        </p:nvSpPr>
        <p:spPr bwMode="auto">
          <a:xfrm>
            <a:off x="4410075" y="1025525"/>
            <a:ext cx="381000" cy="63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31" name="Line 32"/>
          <p:cNvSpPr>
            <a:spLocks noChangeShapeType="1"/>
          </p:cNvSpPr>
          <p:nvPr/>
        </p:nvSpPr>
        <p:spPr bwMode="auto">
          <a:xfrm flipH="1">
            <a:off x="4400550" y="1651000"/>
            <a:ext cx="381000" cy="63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32" name="Line 33"/>
          <p:cNvSpPr>
            <a:spLocks noChangeShapeType="1"/>
          </p:cNvSpPr>
          <p:nvPr/>
        </p:nvSpPr>
        <p:spPr bwMode="auto">
          <a:xfrm>
            <a:off x="5264150" y="1627188"/>
            <a:ext cx="381000" cy="63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 flipH="1">
            <a:off x="5233988" y="990600"/>
            <a:ext cx="379413" cy="63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34" name="Oval 35"/>
          <p:cNvSpPr>
            <a:spLocks noChangeArrowheads="1"/>
          </p:cNvSpPr>
          <p:nvPr/>
        </p:nvSpPr>
        <p:spPr bwMode="auto">
          <a:xfrm>
            <a:off x="4284663" y="898525"/>
            <a:ext cx="254000" cy="2524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35" name="Oval 36"/>
          <p:cNvSpPr>
            <a:spLocks noChangeArrowheads="1"/>
          </p:cNvSpPr>
          <p:nvPr/>
        </p:nvSpPr>
        <p:spPr bwMode="auto">
          <a:xfrm>
            <a:off x="4284663" y="2168525"/>
            <a:ext cx="254000" cy="2524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36" name="Oval 37"/>
          <p:cNvSpPr>
            <a:spLocks noChangeArrowheads="1"/>
          </p:cNvSpPr>
          <p:nvPr/>
        </p:nvSpPr>
        <p:spPr bwMode="auto">
          <a:xfrm>
            <a:off x="5553075" y="2132013"/>
            <a:ext cx="254000" cy="250825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37" name="Oval 38"/>
          <p:cNvSpPr>
            <a:spLocks noChangeArrowheads="1"/>
          </p:cNvSpPr>
          <p:nvPr/>
        </p:nvSpPr>
        <p:spPr bwMode="auto">
          <a:xfrm>
            <a:off x="5524500" y="833438"/>
            <a:ext cx="254000" cy="25241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38" name="Line 39"/>
          <p:cNvSpPr>
            <a:spLocks noChangeShapeType="1"/>
          </p:cNvSpPr>
          <p:nvPr/>
        </p:nvSpPr>
        <p:spPr bwMode="auto">
          <a:xfrm>
            <a:off x="4427538" y="1028700"/>
            <a:ext cx="0" cy="12969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39" name="Line 40"/>
          <p:cNvSpPr>
            <a:spLocks noChangeShapeType="1"/>
          </p:cNvSpPr>
          <p:nvPr/>
        </p:nvSpPr>
        <p:spPr bwMode="auto">
          <a:xfrm>
            <a:off x="4427538" y="162242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40" name="Line 41"/>
          <p:cNvSpPr>
            <a:spLocks noChangeShapeType="1"/>
          </p:cNvSpPr>
          <p:nvPr/>
        </p:nvSpPr>
        <p:spPr bwMode="auto">
          <a:xfrm>
            <a:off x="5664200" y="976313"/>
            <a:ext cx="0" cy="12969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41" name="Line 42"/>
          <p:cNvSpPr>
            <a:spLocks noChangeShapeType="1"/>
          </p:cNvSpPr>
          <p:nvPr/>
        </p:nvSpPr>
        <p:spPr bwMode="auto">
          <a:xfrm>
            <a:off x="1258888" y="1627188"/>
            <a:ext cx="1225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42" name="Line 43"/>
          <p:cNvSpPr>
            <a:spLocks noChangeShapeType="1"/>
          </p:cNvSpPr>
          <p:nvPr/>
        </p:nvSpPr>
        <p:spPr bwMode="auto">
          <a:xfrm>
            <a:off x="4748213" y="1625600"/>
            <a:ext cx="5032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43" name="Line 44"/>
          <p:cNvSpPr>
            <a:spLocks noChangeShapeType="1"/>
          </p:cNvSpPr>
          <p:nvPr/>
        </p:nvSpPr>
        <p:spPr bwMode="auto">
          <a:xfrm>
            <a:off x="6083300" y="157480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34925" y="1052513"/>
            <a:ext cx="354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>
                <a:latin typeface="+mn-lt"/>
              </a:rPr>
              <a:t>d</a:t>
            </a:r>
          </a:p>
        </p:txBody>
      </p:sp>
      <p:grpSp>
        <p:nvGrpSpPr>
          <p:cNvPr id="47" name="Group 61"/>
          <p:cNvGrpSpPr>
            <a:grpSpLocks/>
          </p:cNvGrpSpPr>
          <p:nvPr/>
        </p:nvGrpSpPr>
        <p:grpSpPr bwMode="auto">
          <a:xfrm>
            <a:off x="7026275" y="836613"/>
            <a:ext cx="1074738" cy="1549400"/>
            <a:chOff x="4426" y="527"/>
            <a:chExt cx="677" cy="976"/>
          </a:xfrm>
        </p:grpSpPr>
        <p:sp>
          <p:nvSpPr>
            <p:cNvPr id="48" name="Line 59"/>
            <p:cNvSpPr>
              <a:spLocks noChangeShapeType="1"/>
            </p:cNvSpPr>
            <p:nvPr/>
          </p:nvSpPr>
          <p:spPr bwMode="auto">
            <a:xfrm>
              <a:off x="4513" y="618"/>
              <a:ext cx="49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49" name="Line 60"/>
            <p:cNvSpPr>
              <a:spLocks noChangeShapeType="1"/>
            </p:cNvSpPr>
            <p:nvPr/>
          </p:nvSpPr>
          <p:spPr bwMode="auto">
            <a:xfrm>
              <a:off x="4513" y="1412"/>
              <a:ext cx="49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50" name="Oval 52"/>
            <p:cNvSpPr>
              <a:spLocks noChangeArrowheads="1"/>
            </p:cNvSpPr>
            <p:nvPr/>
          </p:nvSpPr>
          <p:spPr bwMode="auto">
            <a:xfrm>
              <a:off x="4426" y="544"/>
              <a:ext cx="160" cy="15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51" name="Oval 53"/>
            <p:cNvSpPr>
              <a:spLocks noChangeArrowheads="1"/>
            </p:cNvSpPr>
            <p:nvPr/>
          </p:nvSpPr>
          <p:spPr bwMode="auto">
            <a:xfrm>
              <a:off x="4426" y="1344"/>
              <a:ext cx="160" cy="15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52" name="Oval 54"/>
            <p:cNvSpPr>
              <a:spLocks noChangeArrowheads="1"/>
            </p:cNvSpPr>
            <p:nvPr/>
          </p:nvSpPr>
          <p:spPr bwMode="auto">
            <a:xfrm>
              <a:off x="4943" y="1323"/>
              <a:ext cx="160" cy="15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53" name="Oval 55"/>
            <p:cNvSpPr>
              <a:spLocks noChangeArrowheads="1"/>
            </p:cNvSpPr>
            <p:nvPr/>
          </p:nvSpPr>
          <p:spPr bwMode="auto">
            <a:xfrm>
              <a:off x="4925" y="527"/>
              <a:ext cx="160" cy="15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+mn-lt"/>
              </a:endParaRPr>
            </a:p>
          </p:txBody>
        </p:sp>
      </p:grpSp>
      <p:grpSp>
        <p:nvGrpSpPr>
          <p:cNvPr id="54" name="Group 66"/>
          <p:cNvGrpSpPr>
            <a:grpSpLocks/>
          </p:cNvGrpSpPr>
          <p:nvPr/>
        </p:nvGrpSpPr>
        <p:grpSpPr bwMode="auto">
          <a:xfrm>
            <a:off x="2339975" y="3011822"/>
            <a:ext cx="4851400" cy="461963"/>
            <a:chOff x="1655" y="2029"/>
            <a:chExt cx="3056" cy="291"/>
          </a:xfrm>
        </p:grpSpPr>
        <p:sp>
          <p:nvSpPr>
            <p:cNvPr id="55" name="Oval 63"/>
            <p:cNvSpPr>
              <a:spLocks noChangeArrowheads="1"/>
            </p:cNvSpPr>
            <p:nvPr/>
          </p:nvSpPr>
          <p:spPr bwMode="auto">
            <a:xfrm>
              <a:off x="1655" y="2115"/>
              <a:ext cx="136" cy="1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56" name="Oval 64"/>
            <p:cNvSpPr>
              <a:spLocks noChangeArrowheads="1"/>
            </p:cNvSpPr>
            <p:nvPr/>
          </p:nvSpPr>
          <p:spPr bwMode="auto">
            <a:xfrm>
              <a:off x="2212" y="2115"/>
              <a:ext cx="136" cy="13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57" name="Text Box 65"/>
            <p:cNvSpPr txBox="1">
              <a:spLocks noChangeArrowheads="1"/>
            </p:cNvSpPr>
            <p:nvPr/>
          </p:nvSpPr>
          <p:spPr bwMode="auto">
            <a:xfrm>
              <a:off x="1791" y="2029"/>
              <a:ext cx="2920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dirty="0">
                  <a:latin typeface="+mn-lt"/>
                </a:rPr>
                <a:t>and     are quark and antiquark </a:t>
              </a:r>
            </a:p>
          </p:txBody>
        </p:sp>
      </p:grpSp>
      <p:sp>
        <p:nvSpPr>
          <p:cNvPr id="58" name="Text Box 67"/>
          <p:cNvSpPr txBox="1">
            <a:spLocks noChangeArrowheads="1"/>
          </p:cNvSpPr>
          <p:nvPr/>
        </p:nvSpPr>
        <p:spPr bwMode="auto">
          <a:xfrm>
            <a:off x="1721915" y="3534107"/>
            <a:ext cx="549477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dirty="0">
                <a:solidFill>
                  <a:srgbClr val="66FF33"/>
                </a:solidFill>
                <a:latin typeface="+mn-lt"/>
              </a:rPr>
              <a:t>When d is much smaller than h,</a:t>
            </a:r>
          </a:p>
          <a:p>
            <a:pPr eaLnBrk="1" hangingPunct="1"/>
            <a:r>
              <a:rPr lang="en-US" altLang="ja-JP" sz="2000" dirty="0">
                <a:solidFill>
                  <a:srgbClr val="66FF33"/>
                </a:solidFill>
                <a:latin typeface="+mn-lt"/>
              </a:rPr>
              <a:t>the “two-meson” state is </a:t>
            </a:r>
            <a:r>
              <a:rPr lang="en-US" altLang="ja-JP" sz="2000" dirty="0" smtClean="0">
                <a:solidFill>
                  <a:srgbClr val="66FF33"/>
                </a:solidFill>
                <a:latin typeface="+mn-lt"/>
              </a:rPr>
              <a:t>energetically favored</a:t>
            </a:r>
            <a:r>
              <a:rPr lang="en-US" altLang="ja-JP" sz="2000" dirty="0">
                <a:solidFill>
                  <a:srgbClr val="66FF33"/>
                </a:solidFill>
                <a:latin typeface="+mn-lt"/>
              </a:rPr>
              <a:t>!</a:t>
            </a:r>
          </a:p>
        </p:txBody>
      </p:sp>
      <p:sp>
        <p:nvSpPr>
          <p:cNvPr id="60" name="Oval 68"/>
          <p:cNvSpPr>
            <a:spLocks noChangeArrowheads="1"/>
          </p:cNvSpPr>
          <p:nvPr/>
        </p:nvSpPr>
        <p:spPr bwMode="auto">
          <a:xfrm>
            <a:off x="6842125" y="603250"/>
            <a:ext cx="1439863" cy="792163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61" name="Oval 69"/>
          <p:cNvSpPr>
            <a:spLocks noChangeArrowheads="1"/>
          </p:cNvSpPr>
          <p:nvPr/>
        </p:nvSpPr>
        <p:spPr bwMode="auto">
          <a:xfrm>
            <a:off x="6856413" y="1820863"/>
            <a:ext cx="1439863" cy="792163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62" name="Text Box 70"/>
          <p:cNvSpPr txBox="1">
            <a:spLocks noChangeArrowheads="1"/>
          </p:cNvSpPr>
          <p:nvPr/>
        </p:nvSpPr>
        <p:spPr bwMode="auto">
          <a:xfrm>
            <a:off x="7892603" y="1306513"/>
            <a:ext cx="1812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FFFF00"/>
                </a:solidFill>
                <a:latin typeface="+mn-lt"/>
              </a:rPr>
              <a:t>two mesons</a:t>
            </a:r>
          </a:p>
        </p:txBody>
      </p:sp>
      <p:grpSp>
        <p:nvGrpSpPr>
          <p:cNvPr id="63" name="Group 87"/>
          <p:cNvGrpSpPr>
            <a:grpSpLocks/>
          </p:cNvGrpSpPr>
          <p:nvPr/>
        </p:nvGrpSpPr>
        <p:grpSpPr bwMode="auto">
          <a:xfrm>
            <a:off x="133350" y="4503738"/>
            <a:ext cx="9059863" cy="1878012"/>
            <a:chOff x="84" y="2742"/>
            <a:chExt cx="5707" cy="1183"/>
          </a:xfrm>
        </p:grpSpPr>
        <p:sp>
          <p:nvSpPr>
            <p:cNvPr id="64" name="Text Box 77"/>
            <p:cNvSpPr txBox="1">
              <a:spLocks noChangeArrowheads="1"/>
            </p:cNvSpPr>
            <p:nvPr/>
          </p:nvSpPr>
          <p:spPr bwMode="auto">
            <a:xfrm>
              <a:off x="4455" y="2858"/>
              <a:ext cx="1145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000">
                  <a:latin typeface="+mn-lt"/>
                  <a:sym typeface="Wingdings" pitchFamily="2" charset="2"/>
                </a:rPr>
                <a:t></a:t>
              </a:r>
              <a:r>
                <a:rPr lang="en-US" altLang="ja-JP" sz="2000">
                  <a:latin typeface="+mn-lt"/>
                </a:rPr>
                <a:t>if connected</a:t>
              </a:r>
            </a:p>
          </p:txBody>
        </p:sp>
        <p:sp>
          <p:nvSpPr>
            <p:cNvPr id="65" name="Text Box 78"/>
            <p:cNvSpPr txBox="1">
              <a:spLocks noChangeArrowheads="1"/>
            </p:cNvSpPr>
            <p:nvPr/>
          </p:nvSpPr>
          <p:spPr bwMode="auto">
            <a:xfrm>
              <a:off x="4448" y="3247"/>
              <a:ext cx="134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000">
                  <a:latin typeface="+mn-lt"/>
                  <a:sym typeface="Wingdings" pitchFamily="2" charset="2"/>
                </a:rPr>
                <a:t></a:t>
              </a:r>
              <a:r>
                <a:rPr lang="en-US" altLang="ja-JP" sz="2000">
                  <a:latin typeface="+mn-lt"/>
                </a:rPr>
                <a:t>if disconnected</a:t>
              </a:r>
            </a:p>
          </p:txBody>
        </p:sp>
        <p:sp>
          <p:nvSpPr>
            <p:cNvPr id="66" name="AutoShape 79"/>
            <p:cNvSpPr>
              <a:spLocks/>
            </p:cNvSpPr>
            <p:nvPr/>
          </p:nvSpPr>
          <p:spPr bwMode="auto">
            <a:xfrm>
              <a:off x="84" y="2803"/>
              <a:ext cx="45" cy="726"/>
            </a:xfrm>
            <a:prstGeom prst="leftBrace">
              <a:avLst>
                <a:gd name="adj1" fmla="val 134444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+mn-lt"/>
              </a:endParaRPr>
            </a:p>
          </p:txBody>
        </p:sp>
        <p:pic>
          <p:nvPicPr>
            <p:cNvPr id="67" name="Picture 83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5" y="3620"/>
              <a:ext cx="2981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84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2742"/>
              <a:ext cx="4166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85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" y="3335"/>
              <a:ext cx="81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0" name="Text Box 86"/>
          <p:cNvSpPr txBox="1">
            <a:spLocks noChangeArrowheads="1"/>
          </p:cNvSpPr>
          <p:nvPr/>
        </p:nvSpPr>
        <p:spPr bwMode="auto">
          <a:xfrm>
            <a:off x="6659563" y="2708275"/>
            <a:ext cx="19827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dirty="0">
                <a:latin typeface="+mn-lt"/>
              </a:rPr>
              <a:t>Flip-flop occurs!</a:t>
            </a:r>
          </a:p>
        </p:txBody>
      </p:sp>
    </p:spTree>
    <p:extLst>
      <p:ext uri="{BB962C8B-B14F-4D97-AF65-F5344CB8AC3E}">
        <p14:creationId xmlns:p14="http://schemas.microsoft.com/office/powerpoint/2010/main" val="8854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withlin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822325"/>
            <a:ext cx="446405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395288" y="4508500"/>
            <a:ext cx="8256587" cy="1878013"/>
            <a:chOff x="84" y="2742"/>
            <a:chExt cx="5201" cy="1183"/>
          </a:xfrm>
        </p:grpSpPr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4455" y="2858"/>
              <a:ext cx="83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000">
                  <a:sym typeface="Wingdings" pitchFamily="2" charset="2"/>
                </a:rPr>
                <a:t>Black lines</a:t>
              </a:r>
              <a:endParaRPr lang="en-US" altLang="ja-JP" sz="2000"/>
            </a:p>
          </p:txBody>
        </p:sp>
        <p:sp>
          <p:nvSpPr>
            <p:cNvPr id="5" name="Text Box 9"/>
            <p:cNvSpPr txBox="1">
              <a:spLocks noChangeArrowheads="1"/>
            </p:cNvSpPr>
            <p:nvPr/>
          </p:nvSpPr>
          <p:spPr bwMode="auto">
            <a:xfrm>
              <a:off x="4448" y="3247"/>
              <a:ext cx="65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000">
                  <a:solidFill>
                    <a:srgbClr val="FF0000"/>
                  </a:solidFill>
                  <a:sym typeface="Wingdings" pitchFamily="2" charset="2"/>
                </a:rPr>
                <a:t>Red line</a:t>
              </a:r>
              <a:endParaRPr lang="en-US" altLang="ja-JP" sz="2000">
                <a:solidFill>
                  <a:srgbClr val="FF0000"/>
                </a:solidFill>
              </a:endParaRPr>
            </a:p>
          </p:txBody>
        </p:sp>
        <p:sp>
          <p:nvSpPr>
            <p:cNvPr id="6" name="AutoShape 10"/>
            <p:cNvSpPr>
              <a:spLocks/>
            </p:cNvSpPr>
            <p:nvPr/>
          </p:nvSpPr>
          <p:spPr bwMode="auto">
            <a:xfrm>
              <a:off x="84" y="2803"/>
              <a:ext cx="45" cy="726"/>
            </a:xfrm>
            <a:prstGeom prst="leftBrace">
              <a:avLst>
                <a:gd name="adj1" fmla="val 134444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7" name="Picture 11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5" y="3620"/>
              <a:ext cx="2981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" y="2742"/>
              <a:ext cx="4166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" y="3335"/>
              <a:ext cx="817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Freeform 16"/>
          <p:cNvSpPr>
            <a:spLocks/>
          </p:cNvSpPr>
          <p:nvPr/>
        </p:nvSpPr>
        <p:spPr bwMode="auto">
          <a:xfrm>
            <a:off x="2771775" y="1052513"/>
            <a:ext cx="2879725" cy="2089150"/>
          </a:xfrm>
          <a:custGeom>
            <a:avLst/>
            <a:gdLst>
              <a:gd name="T0" fmla="*/ 2147483647 w 1814"/>
              <a:gd name="T1" fmla="*/ 0 h 1316"/>
              <a:gd name="T2" fmla="*/ 2147483647 w 1814"/>
              <a:gd name="T3" fmla="*/ 2147483647 h 1316"/>
              <a:gd name="T4" fmla="*/ 2147483647 w 1814"/>
              <a:gd name="T5" fmla="*/ 2147483647 h 1316"/>
              <a:gd name="T6" fmla="*/ 2147483647 w 1814"/>
              <a:gd name="T7" fmla="*/ 2147483647 h 1316"/>
              <a:gd name="T8" fmla="*/ 2147483647 w 1814"/>
              <a:gd name="T9" fmla="*/ 2147483647 h 1316"/>
              <a:gd name="T10" fmla="*/ 0 w 1814"/>
              <a:gd name="T11" fmla="*/ 2147483647 h 13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814"/>
              <a:gd name="T19" fmla="*/ 0 h 1316"/>
              <a:gd name="T20" fmla="*/ 1814 w 1814"/>
              <a:gd name="T21" fmla="*/ 1316 h 13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814" h="1316">
                <a:moveTo>
                  <a:pt x="1814" y="0"/>
                </a:moveTo>
                <a:cubicBezTo>
                  <a:pt x="1504" y="143"/>
                  <a:pt x="1195" y="287"/>
                  <a:pt x="953" y="408"/>
                </a:cubicBezTo>
                <a:cubicBezTo>
                  <a:pt x="711" y="529"/>
                  <a:pt x="499" y="643"/>
                  <a:pt x="363" y="726"/>
                </a:cubicBezTo>
                <a:cubicBezTo>
                  <a:pt x="227" y="809"/>
                  <a:pt x="189" y="847"/>
                  <a:pt x="136" y="907"/>
                </a:cubicBezTo>
                <a:cubicBezTo>
                  <a:pt x="83" y="967"/>
                  <a:pt x="68" y="1021"/>
                  <a:pt x="45" y="1089"/>
                </a:cubicBezTo>
                <a:cubicBezTo>
                  <a:pt x="22" y="1157"/>
                  <a:pt x="7" y="1286"/>
                  <a:pt x="0" y="1316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11" name="Group 19"/>
          <p:cNvGrpSpPr>
            <a:grpSpLocks/>
          </p:cNvGrpSpPr>
          <p:nvPr/>
        </p:nvGrpSpPr>
        <p:grpSpPr bwMode="auto">
          <a:xfrm>
            <a:off x="2484438" y="1484313"/>
            <a:ext cx="4445000" cy="1512887"/>
            <a:chOff x="1565" y="935"/>
            <a:chExt cx="2800" cy="953"/>
          </a:xfrm>
        </p:grpSpPr>
        <p:sp>
          <p:nvSpPr>
            <p:cNvPr id="12" name="Oval 17"/>
            <p:cNvSpPr>
              <a:spLocks noChangeArrowheads="1"/>
            </p:cNvSpPr>
            <p:nvPr/>
          </p:nvSpPr>
          <p:spPr bwMode="auto">
            <a:xfrm>
              <a:off x="1565" y="935"/>
              <a:ext cx="952" cy="953"/>
            </a:xfrm>
            <a:prstGeom prst="ellips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2641" y="1447"/>
              <a:ext cx="172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>
                  <a:solidFill>
                    <a:srgbClr val="00FFFF"/>
                  </a:solidFill>
                </a:rPr>
                <a:t>Evidence of flip-flop</a:t>
              </a:r>
            </a:p>
          </p:txBody>
        </p:sp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4925" y="26988"/>
            <a:ext cx="60723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66FF33"/>
                </a:solidFill>
                <a:latin typeface="+mn-lt"/>
              </a:rPr>
              <a:t>Flip-flop --recombination of the flux-tubes--</a:t>
            </a:r>
          </a:p>
        </p:txBody>
      </p:sp>
    </p:spTree>
    <p:extLst>
      <p:ext uri="{BB962C8B-B14F-4D97-AF65-F5344CB8AC3E}">
        <p14:creationId xmlns:p14="http://schemas.microsoft.com/office/powerpoint/2010/main" val="14800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38213"/>
            <a:ext cx="4083050" cy="565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6180138" y="1398588"/>
            <a:ext cx="282575" cy="4762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6180138" y="1874838"/>
            <a:ext cx="282575" cy="4746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7353300" y="1871663"/>
            <a:ext cx="285750" cy="4778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H="1">
            <a:off x="7340600" y="1385888"/>
            <a:ext cx="285750" cy="4762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6084888" y="1303338"/>
            <a:ext cx="187325" cy="190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6084888" y="2254250"/>
            <a:ext cx="187325" cy="190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7569200" y="2241550"/>
            <a:ext cx="190500" cy="18891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548563" y="1268413"/>
            <a:ext cx="190500" cy="1905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6453188" y="1862138"/>
            <a:ext cx="920750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12" name="Line 23"/>
          <p:cNvSpPr>
            <a:spLocks noChangeShapeType="1"/>
          </p:cNvSpPr>
          <p:nvPr/>
        </p:nvSpPr>
        <p:spPr bwMode="auto">
          <a:xfrm>
            <a:off x="6180138" y="4206875"/>
            <a:ext cx="282575" cy="4762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13" name="Line 24"/>
          <p:cNvSpPr>
            <a:spLocks noChangeShapeType="1"/>
          </p:cNvSpPr>
          <p:nvPr/>
        </p:nvSpPr>
        <p:spPr bwMode="auto">
          <a:xfrm flipH="1">
            <a:off x="6180138" y="4683125"/>
            <a:ext cx="282575" cy="4746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14" name="Oval 27"/>
          <p:cNvSpPr>
            <a:spLocks noChangeArrowheads="1"/>
          </p:cNvSpPr>
          <p:nvPr/>
        </p:nvSpPr>
        <p:spPr bwMode="auto">
          <a:xfrm>
            <a:off x="6113463" y="4090988"/>
            <a:ext cx="187325" cy="190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15" name="Oval 28"/>
          <p:cNvSpPr>
            <a:spLocks noChangeArrowheads="1"/>
          </p:cNvSpPr>
          <p:nvPr/>
        </p:nvSpPr>
        <p:spPr bwMode="auto">
          <a:xfrm>
            <a:off x="6084888" y="5062538"/>
            <a:ext cx="187325" cy="1905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16" name="Line 34"/>
          <p:cNvSpPr>
            <a:spLocks noChangeShapeType="1"/>
          </p:cNvSpPr>
          <p:nvPr/>
        </p:nvSpPr>
        <p:spPr bwMode="auto">
          <a:xfrm>
            <a:off x="6453188" y="4670425"/>
            <a:ext cx="920750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17" name="Line 35"/>
          <p:cNvSpPr>
            <a:spLocks noChangeShapeType="1"/>
          </p:cNvSpPr>
          <p:nvPr/>
        </p:nvSpPr>
        <p:spPr bwMode="auto">
          <a:xfrm>
            <a:off x="6156325" y="1412875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18" name="Line 36"/>
          <p:cNvSpPr>
            <a:spLocks noChangeShapeType="1"/>
          </p:cNvSpPr>
          <p:nvPr/>
        </p:nvSpPr>
        <p:spPr bwMode="auto">
          <a:xfrm>
            <a:off x="7653338" y="1398588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19" name="Line 37"/>
          <p:cNvSpPr>
            <a:spLocks noChangeShapeType="1"/>
          </p:cNvSpPr>
          <p:nvPr/>
        </p:nvSpPr>
        <p:spPr bwMode="auto">
          <a:xfrm>
            <a:off x="6156325" y="185896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20" name="Line 38"/>
          <p:cNvSpPr>
            <a:spLocks noChangeShapeType="1"/>
          </p:cNvSpPr>
          <p:nvPr/>
        </p:nvSpPr>
        <p:spPr bwMode="auto">
          <a:xfrm>
            <a:off x="6199188" y="4176713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21" name="Text Box 44"/>
          <p:cNvSpPr txBox="1">
            <a:spLocks noChangeArrowheads="1"/>
          </p:cNvSpPr>
          <p:nvPr/>
        </p:nvSpPr>
        <p:spPr bwMode="auto">
          <a:xfrm>
            <a:off x="5940425" y="2636838"/>
            <a:ext cx="26081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>
                <a:latin typeface="+mn-lt"/>
              </a:rPr>
              <a:t>Flip-flop easily occurs</a:t>
            </a:r>
          </a:p>
        </p:txBody>
      </p:sp>
      <p:sp>
        <p:nvSpPr>
          <p:cNvPr id="22" name="Text Box 45"/>
          <p:cNvSpPr txBox="1">
            <a:spLocks noChangeArrowheads="1"/>
          </p:cNvSpPr>
          <p:nvPr/>
        </p:nvSpPr>
        <p:spPr bwMode="auto">
          <a:xfrm>
            <a:off x="6005513" y="5445125"/>
            <a:ext cx="26755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>
                <a:latin typeface="+mn-lt"/>
              </a:rPr>
              <a:t>Flip-flop hardly occurs</a:t>
            </a:r>
          </a:p>
        </p:txBody>
      </p:sp>
      <p:sp>
        <p:nvSpPr>
          <p:cNvPr id="23" name="Text Box 47"/>
          <p:cNvSpPr txBox="1">
            <a:spLocks noChangeArrowheads="1"/>
          </p:cNvSpPr>
          <p:nvPr/>
        </p:nvSpPr>
        <p:spPr bwMode="auto">
          <a:xfrm>
            <a:off x="4984750" y="3160713"/>
            <a:ext cx="21242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>
                <a:solidFill>
                  <a:srgbClr val="FF3300"/>
                </a:solidFill>
                <a:latin typeface="+mn-lt"/>
              </a:rPr>
              <a:t>2-meson state</a:t>
            </a:r>
          </a:p>
        </p:txBody>
      </p:sp>
      <p:sp>
        <p:nvSpPr>
          <p:cNvPr id="24" name="Line 48"/>
          <p:cNvSpPr>
            <a:spLocks noChangeShapeType="1"/>
          </p:cNvSpPr>
          <p:nvPr/>
        </p:nvSpPr>
        <p:spPr bwMode="auto">
          <a:xfrm flipH="1" flipV="1">
            <a:off x="3563938" y="1341438"/>
            <a:ext cx="1512887" cy="1871662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25" name="Line 49"/>
          <p:cNvSpPr>
            <a:spLocks noChangeShapeType="1"/>
          </p:cNvSpPr>
          <p:nvPr/>
        </p:nvSpPr>
        <p:spPr bwMode="auto">
          <a:xfrm flipH="1">
            <a:off x="3492500" y="3644900"/>
            <a:ext cx="1439863" cy="288925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grpSp>
        <p:nvGrpSpPr>
          <p:cNvPr id="26" name="Group 58"/>
          <p:cNvGrpSpPr>
            <a:grpSpLocks/>
          </p:cNvGrpSpPr>
          <p:nvPr/>
        </p:nvGrpSpPr>
        <p:grpSpPr bwMode="auto">
          <a:xfrm>
            <a:off x="5127625" y="6165850"/>
            <a:ext cx="3476625" cy="638175"/>
            <a:chOff x="3230" y="3884"/>
            <a:chExt cx="2190" cy="402"/>
          </a:xfrm>
        </p:grpSpPr>
        <p:pic>
          <p:nvPicPr>
            <p:cNvPr id="27" name="Picture 5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8" y="3884"/>
              <a:ext cx="2142" cy="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Text Box 57"/>
            <p:cNvSpPr txBox="1">
              <a:spLocks noChangeArrowheads="1"/>
            </p:cNvSpPr>
            <p:nvPr/>
          </p:nvSpPr>
          <p:spPr bwMode="auto">
            <a:xfrm>
              <a:off x="3230" y="4034"/>
              <a:ext cx="105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sz="2000">
                  <a:solidFill>
                    <a:srgbClr val="FFFF00"/>
                  </a:solidFill>
                  <a:latin typeface="+mn-lt"/>
                </a:rPr>
                <a:t>almost works</a:t>
              </a:r>
            </a:p>
          </p:txBody>
        </p:sp>
      </p:grpSp>
      <p:grpSp>
        <p:nvGrpSpPr>
          <p:cNvPr id="29" name="グループ化 41"/>
          <p:cNvGrpSpPr>
            <a:grpSpLocks/>
          </p:cNvGrpSpPr>
          <p:nvPr/>
        </p:nvGrpSpPr>
        <p:grpSpPr bwMode="auto">
          <a:xfrm>
            <a:off x="7334250" y="4254500"/>
            <a:ext cx="612775" cy="798513"/>
            <a:chOff x="5143504" y="1593561"/>
            <a:chExt cx="613125" cy="798102"/>
          </a:xfrm>
        </p:grpSpPr>
        <p:sp>
          <p:nvSpPr>
            <p:cNvPr id="30" name="Line 8"/>
            <p:cNvSpPr>
              <a:spLocks noChangeShapeType="1"/>
            </p:cNvSpPr>
            <p:nvPr/>
          </p:nvSpPr>
          <p:spPr bwMode="auto">
            <a:xfrm>
              <a:off x="5156204" y="2024063"/>
              <a:ext cx="201614" cy="26192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31" name="Line 9"/>
            <p:cNvSpPr>
              <a:spLocks noChangeShapeType="1"/>
            </p:cNvSpPr>
            <p:nvPr/>
          </p:nvSpPr>
          <p:spPr bwMode="auto">
            <a:xfrm flipH="1">
              <a:off x="5143504" y="1714488"/>
              <a:ext cx="500066" cy="3000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32" name="Oval 12"/>
            <p:cNvSpPr>
              <a:spLocks noChangeArrowheads="1"/>
            </p:cNvSpPr>
            <p:nvPr/>
          </p:nvSpPr>
          <p:spPr bwMode="auto">
            <a:xfrm>
              <a:off x="5262775" y="2202750"/>
              <a:ext cx="190500" cy="18891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33" name="Oval 13"/>
            <p:cNvSpPr>
              <a:spLocks noChangeArrowheads="1"/>
            </p:cNvSpPr>
            <p:nvPr/>
          </p:nvSpPr>
          <p:spPr bwMode="auto">
            <a:xfrm>
              <a:off x="5566129" y="1593561"/>
              <a:ext cx="190500" cy="1905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34" name="Line 36"/>
            <p:cNvSpPr>
              <a:spLocks noChangeShapeType="1"/>
            </p:cNvSpPr>
            <p:nvPr/>
          </p:nvSpPr>
          <p:spPr bwMode="auto">
            <a:xfrm rot="1500000">
              <a:off x="5517231" y="1663899"/>
              <a:ext cx="0" cy="64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</p:grpSp>
      <p:grpSp>
        <p:nvGrpSpPr>
          <p:cNvPr id="35" name="グループ化 47"/>
          <p:cNvGrpSpPr>
            <a:grpSpLocks/>
          </p:cNvGrpSpPr>
          <p:nvPr/>
        </p:nvGrpSpPr>
        <p:grpSpPr bwMode="auto">
          <a:xfrm>
            <a:off x="7364413" y="4200525"/>
            <a:ext cx="549275" cy="904875"/>
            <a:chOff x="4143372" y="1540081"/>
            <a:chExt cx="549761" cy="905007"/>
          </a:xfrm>
        </p:grpSpPr>
        <p:sp>
          <p:nvSpPr>
            <p:cNvPr id="36" name="Line 8"/>
            <p:cNvSpPr>
              <a:spLocks noChangeShapeType="1"/>
            </p:cNvSpPr>
            <p:nvPr/>
          </p:nvSpPr>
          <p:spPr bwMode="auto">
            <a:xfrm>
              <a:off x="4156072" y="2024063"/>
              <a:ext cx="201614" cy="33336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 flipH="1">
              <a:off x="4143372" y="1643050"/>
              <a:ext cx="428628" cy="3714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38" name="Oval 12"/>
            <p:cNvSpPr>
              <a:spLocks noChangeArrowheads="1"/>
            </p:cNvSpPr>
            <p:nvPr/>
          </p:nvSpPr>
          <p:spPr bwMode="auto">
            <a:xfrm>
              <a:off x="4244627" y="2256175"/>
              <a:ext cx="190500" cy="18891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39" name="Oval 13"/>
            <p:cNvSpPr>
              <a:spLocks noChangeArrowheads="1"/>
            </p:cNvSpPr>
            <p:nvPr/>
          </p:nvSpPr>
          <p:spPr bwMode="auto">
            <a:xfrm>
              <a:off x="4502633" y="1540081"/>
              <a:ext cx="190500" cy="1905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40" name="Line 36"/>
            <p:cNvSpPr>
              <a:spLocks noChangeShapeType="1"/>
            </p:cNvSpPr>
            <p:nvPr/>
          </p:nvSpPr>
          <p:spPr bwMode="auto">
            <a:xfrm rot="1200000">
              <a:off x="4463338" y="1637032"/>
              <a:ext cx="0" cy="720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</p:grpSp>
      <p:grpSp>
        <p:nvGrpSpPr>
          <p:cNvPr id="41" name="グループ化 53"/>
          <p:cNvGrpSpPr>
            <a:grpSpLocks/>
          </p:cNvGrpSpPr>
          <p:nvPr/>
        </p:nvGrpSpPr>
        <p:grpSpPr bwMode="auto">
          <a:xfrm>
            <a:off x="7386638" y="4143375"/>
            <a:ext cx="495300" cy="1020763"/>
            <a:chOff x="3152768" y="1482367"/>
            <a:chExt cx="496541" cy="1020984"/>
          </a:xfrm>
        </p:grpSpPr>
        <p:sp>
          <p:nvSpPr>
            <p:cNvPr id="42" name="Line 8"/>
            <p:cNvSpPr>
              <a:spLocks noChangeShapeType="1"/>
            </p:cNvSpPr>
            <p:nvPr/>
          </p:nvSpPr>
          <p:spPr bwMode="auto">
            <a:xfrm>
              <a:off x="3165468" y="2024063"/>
              <a:ext cx="192086" cy="40480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43" name="Line 9"/>
            <p:cNvSpPr>
              <a:spLocks noChangeShapeType="1"/>
            </p:cNvSpPr>
            <p:nvPr/>
          </p:nvSpPr>
          <p:spPr bwMode="auto">
            <a:xfrm flipH="1">
              <a:off x="3152768" y="1571612"/>
              <a:ext cx="419100" cy="44292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44" name="Oval 12"/>
            <p:cNvSpPr>
              <a:spLocks noChangeArrowheads="1"/>
            </p:cNvSpPr>
            <p:nvPr/>
          </p:nvSpPr>
          <p:spPr bwMode="auto">
            <a:xfrm>
              <a:off x="3242222" y="2314438"/>
              <a:ext cx="190500" cy="18891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45" name="Oval 13"/>
            <p:cNvSpPr>
              <a:spLocks noChangeArrowheads="1"/>
            </p:cNvSpPr>
            <p:nvPr/>
          </p:nvSpPr>
          <p:spPr bwMode="auto">
            <a:xfrm>
              <a:off x="3458809" y="1482367"/>
              <a:ext cx="190500" cy="1905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46" name="Line 36"/>
            <p:cNvSpPr>
              <a:spLocks noChangeShapeType="1"/>
            </p:cNvSpPr>
            <p:nvPr/>
          </p:nvSpPr>
          <p:spPr bwMode="auto">
            <a:xfrm rot="900000">
              <a:off x="3449746" y="1582656"/>
              <a:ext cx="0" cy="828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</p:grpSp>
      <p:grpSp>
        <p:nvGrpSpPr>
          <p:cNvPr id="47" name="グループ化 59"/>
          <p:cNvGrpSpPr>
            <a:grpSpLocks/>
          </p:cNvGrpSpPr>
          <p:nvPr/>
        </p:nvGrpSpPr>
        <p:grpSpPr bwMode="auto">
          <a:xfrm>
            <a:off x="7394575" y="4102100"/>
            <a:ext cx="447675" cy="1111250"/>
            <a:chOff x="2071670" y="1440691"/>
            <a:chExt cx="448158" cy="1112355"/>
          </a:xfrm>
        </p:grpSpPr>
        <p:sp>
          <p:nvSpPr>
            <p:cNvPr id="48" name="Line 8"/>
            <p:cNvSpPr>
              <a:spLocks noChangeShapeType="1"/>
            </p:cNvSpPr>
            <p:nvPr/>
          </p:nvSpPr>
          <p:spPr bwMode="auto">
            <a:xfrm>
              <a:off x="2084370" y="2024063"/>
              <a:ext cx="273052" cy="47624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49" name="Line 9"/>
            <p:cNvSpPr>
              <a:spLocks noChangeShapeType="1"/>
            </p:cNvSpPr>
            <p:nvPr/>
          </p:nvSpPr>
          <p:spPr bwMode="auto">
            <a:xfrm flipH="1">
              <a:off x="2071670" y="1571612"/>
              <a:ext cx="357190" cy="44292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50" name="Oval 12"/>
            <p:cNvSpPr>
              <a:spLocks noChangeArrowheads="1"/>
            </p:cNvSpPr>
            <p:nvPr/>
          </p:nvSpPr>
          <p:spPr bwMode="auto">
            <a:xfrm>
              <a:off x="2218482" y="2364133"/>
              <a:ext cx="190500" cy="18891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51" name="Oval 13"/>
            <p:cNvSpPr>
              <a:spLocks noChangeArrowheads="1"/>
            </p:cNvSpPr>
            <p:nvPr/>
          </p:nvSpPr>
          <p:spPr bwMode="auto">
            <a:xfrm>
              <a:off x="2329328" y="1440691"/>
              <a:ext cx="190500" cy="1905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52" name="Line 36"/>
            <p:cNvSpPr>
              <a:spLocks noChangeShapeType="1"/>
            </p:cNvSpPr>
            <p:nvPr/>
          </p:nvSpPr>
          <p:spPr bwMode="auto">
            <a:xfrm rot="600000">
              <a:off x="2341482" y="1566938"/>
              <a:ext cx="45719" cy="8690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</p:grpSp>
      <p:grpSp>
        <p:nvGrpSpPr>
          <p:cNvPr id="53" name="グループ化 65"/>
          <p:cNvGrpSpPr>
            <a:grpSpLocks/>
          </p:cNvGrpSpPr>
          <p:nvPr/>
        </p:nvGrpSpPr>
        <p:grpSpPr bwMode="auto">
          <a:xfrm>
            <a:off x="7383463" y="4081463"/>
            <a:ext cx="419100" cy="1162050"/>
            <a:chOff x="1000100" y="1420813"/>
            <a:chExt cx="419100" cy="1162050"/>
          </a:xfrm>
        </p:grpSpPr>
        <p:sp>
          <p:nvSpPr>
            <p:cNvPr id="54" name="Line 8"/>
            <p:cNvSpPr>
              <a:spLocks noChangeShapeType="1"/>
            </p:cNvSpPr>
            <p:nvPr/>
          </p:nvSpPr>
          <p:spPr bwMode="auto">
            <a:xfrm>
              <a:off x="1012800" y="2024063"/>
              <a:ext cx="285750" cy="4778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55" name="Line 9"/>
            <p:cNvSpPr>
              <a:spLocks noChangeShapeType="1"/>
            </p:cNvSpPr>
            <p:nvPr/>
          </p:nvSpPr>
          <p:spPr bwMode="auto">
            <a:xfrm flipH="1">
              <a:off x="1000100" y="1538288"/>
              <a:ext cx="285750" cy="4762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56" name="Oval 12"/>
            <p:cNvSpPr>
              <a:spLocks noChangeArrowheads="1"/>
            </p:cNvSpPr>
            <p:nvPr/>
          </p:nvSpPr>
          <p:spPr bwMode="auto">
            <a:xfrm>
              <a:off x="1228700" y="2393950"/>
              <a:ext cx="190500" cy="18891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57" name="Oval 13"/>
            <p:cNvSpPr>
              <a:spLocks noChangeArrowheads="1"/>
            </p:cNvSpPr>
            <p:nvPr/>
          </p:nvSpPr>
          <p:spPr bwMode="auto">
            <a:xfrm>
              <a:off x="1208063" y="1420813"/>
              <a:ext cx="190500" cy="190500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58" name="Line 36"/>
            <p:cNvSpPr>
              <a:spLocks noChangeShapeType="1"/>
            </p:cNvSpPr>
            <p:nvPr/>
          </p:nvSpPr>
          <p:spPr bwMode="auto">
            <a:xfrm>
              <a:off x="1312838" y="1550988"/>
              <a:ext cx="0" cy="936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</p:grpSp>
      <p:sp>
        <p:nvSpPr>
          <p:cNvPr id="59" name="Line 37"/>
          <p:cNvSpPr>
            <a:spLocks noChangeShapeType="1"/>
          </p:cNvSpPr>
          <p:nvPr/>
        </p:nvSpPr>
        <p:spPr bwMode="auto">
          <a:xfrm>
            <a:off x="6205538" y="4665663"/>
            <a:ext cx="1511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grpSp>
        <p:nvGrpSpPr>
          <p:cNvPr id="60" name="グループ化 74"/>
          <p:cNvGrpSpPr>
            <a:grpSpLocks/>
          </p:cNvGrpSpPr>
          <p:nvPr/>
        </p:nvGrpSpPr>
        <p:grpSpPr bwMode="auto">
          <a:xfrm>
            <a:off x="8001003" y="4365625"/>
            <a:ext cx="827471" cy="1025396"/>
            <a:chOff x="8001024" y="4365625"/>
            <a:chExt cx="827161" cy="1025109"/>
          </a:xfrm>
        </p:grpSpPr>
        <p:grpSp>
          <p:nvGrpSpPr>
            <p:cNvPr id="61" name="グループ化 72"/>
            <p:cNvGrpSpPr>
              <a:grpSpLocks/>
            </p:cNvGrpSpPr>
            <p:nvPr/>
          </p:nvGrpSpPr>
          <p:grpSpPr bwMode="auto">
            <a:xfrm>
              <a:off x="8205399" y="4365625"/>
              <a:ext cx="367129" cy="576263"/>
              <a:chOff x="8205399" y="4365625"/>
              <a:chExt cx="367129" cy="576263"/>
            </a:xfrm>
          </p:grpSpPr>
          <p:sp>
            <p:nvSpPr>
              <p:cNvPr id="63" name="Oval 41"/>
              <p:cNvSpPr>
                <a:spLocks noChangeArrowheads="1"/>
              </p:cNvSpPr>
              <p:nvPr/>
            </p:nvSpPr>
            <p:spPr bwMode="auto">
              <a:xfrm>
                <a:off x="8212166" y="4365625"/>
                <a:ext cx="360362" cy="576263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ja-JP" altLang="en-US">
                  <a:latin typeface="+mn-lt"/>
                </a:endParaRPr>
              </a:p>
            </p:txBody>
          </p:sp>
          <p:sp>
            <p:nvSpPr>
              <p:cNvPr id="64" name="Line 42"/>
              <p:cNvSpPr>
                <a:spLocks noChangeShapeType="1"/>
              </p:cNvSpPr>
              <p:nvPr/>
            </p:nvSpPr>
            <p:spPr bwMode="auto">
              <a:xfrm>
                <a:off x="8205399" y="4651799"/>
                <a:ext cx="0" cy="21590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ja-JP" altLang="en-US">
                  <a:latin typeface="+mn-lt"/>
                </a:endParaRPr>
              </a:p>
            </p:txBody>
          </p:sp>
        </p:grpSp>
        <p:sp>
          <p:nvSpPr>
            <p:cNvPr id="62" name="テキスト ボックス 73"/>
            <p:cNvSpPr txBox="1">
              <a:spLocks noChangeArrowheads="1"/>
            </p:cNvSpPr>
            <p:nvPr/>
          </p:nvSpPr>
          <p:spPr bwMode="auto">
            <a:xfrm>
              <a:off x="8001024" y="4929198"/>
              <a:ext cx="827161" cy="46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ja-JP" dirty="0" smtClean="0">
                  <a:latin typeface="+mn-lt"/>
                </a:rPr>
                <a:t>twist</a:t>
              </a:r>
              <a:endParaRPr lang="ja-JP" altLang="en-US" dirty="0">
                <a:latin typeface="+mn-lt"/>
              </a:endParaRPr>
            </a:p>
          </p:txBody>
        </p:sp>
      </p:grpSp>
      <p:sp>
        <p:nvSpPr>
          <p:cNvPr id="65" name="テキスト ボックス 75"/>
          <p:cNvSpPr txBox="1">
            <a:spLocks noChangeArrowheads="1"/>
          </p:cNvSpPr>
          <p:nvPr/>
        </p:nvSpPr>
        <p:spPr bwMode="auto">
          <a:xfrm>
            <a:off x="5794375" y="538163"/>
            <a:ext cx="292124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latin typeface="+mn-lt"/>
              </a:rPr>
              <a:t>Confirmation of Flip-flop</a:t>
            </a:r>
            <a:endParaRPr lang="ja-JP" altLang="en-US" sz="2000" dirty="0">
              <a:latin typeface="+mn-lt"/>
            </a:endParaRPr>
          </a:p>
        </p:txBody>
      </p:sp>
      <p:sp>
        <p:nvSpPr>
          <p:cNvPr id="66" name="Text Box 4"/>
          <p:cNvSpPr txBox="1">
            <a:spLocks noChangeArrowheads="1"/>
          </p:cNvSpPr>
          <p:nvPr/>
        </p:nvSpPr>
        <p:spPr bwMode="auto">
          <a:xfrm>
            <a:off x="34925" y="26988"/>
            <a:ext cx="60723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>
                <a:solidFill>
                  <a:srgbClr val="66FF33"/>
                </a:solidFill>
                <a:latin typeface="+mn-lt"/>
              </a:rPr>
              <a:t>Flip-flop --recombination of the flux-tubes--</a:t>
            </a:r>
          </a:p>
        </p:txBody>
      </p:sp>
    </p:spTree>
    <p:extLst>
      <p:ext uri="{BB962C8B-B14F-4D97-AF65-F5344CB8AC3E}">
        <p14:creationId xmlns:p14="http://schemas.microsoft.com/office/powerpoint/2010/main" val="346965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テキスト ボックス 1"/>
          <p:cNvSpPr txBox="1">
            <a:spLocks noChangeArrowheads="1"/>
          </p:cNvSpPr>
          <p:nvPr/>
        </p:nvSpPr>
        <p:spPr bwMode="auto">
          <a:xfrm>
            <a:off x="992560" y="2636912"/>
            <a:ext cx="832452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6600" dirty="0" smtClean="0"/>
              <a:t>Other representations</a:t>
            </a:r>
          </a:p>
          <a:p>
            <a:pPr algn="ctr" eaLnBrk="1" hangingPunct="1"/>
            <a:r>
              <a:rPr lang="en-US" altLang="ja-JP" sz="6600" dirty="0" smtClean="0"/>
              <a:t>(color excitations)</a:t>
            </a:r>
            <a:endParaRPr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60133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/>
          <p:cNvGrpSpPr/>
          <p:nvPr/>
        </p:nvGrpSpPr>
        <p:grpSpPr>
          <a:xfrm>
            <a:off x="1994545" y="1975483"/>
            <a:ext cx="2238375" cy="1570038"/>
            <a:chOff x="763588" y="831850"/>
            <a:chExt cx="2238375" cy="1570038"/>
          </a:xfrm>
        </p:grpSpPr>
        <p:sp>
          <p:nvSpPr>
            <p:cNvPr id="2" name="Line 5"/>
            <p:cNvSpPr>
              <a:spLocks noChangeShapeType="1"/>
            </p:cNvSpPr>
            <p:nvPr/>
          </p:nvSpPr>
          <p:spPr bwMode="auto">
            <a:xfrm>
              <a:off x="889000" y="1006475"/>
              <a:ext cx="381000" cy="635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3" name="Line 6"/>
            <p:cNvSpPr>
              <a:spLocks noChangeShapeType="1"/>
            </p:cNvSpPr>
            <p:nvPr/>
          </p:nvSpPr>
          <p:spPr bwMode="auto">
            <a:xfrm flipH="1">
              <a:off x="889000" y="1641475"/>
              <a:ext cx="381000" cy="635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4" name="Line 7"/>
            <p:cNvSpPr>
              <a:spLocks noChangeShapeType="1"/>
            </p:cNvSpPr>
            <p:nvPr/>
          </p:nvSpPr>
          <p:spPr bwMode="auto">
            <a:xfrm>
              <a:off x="2459038" y="1625600"/>
              <a:ext cx="381000" cy="635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5" name="Line 8"/>
            <p:cNvSpPr>
              <a:spLocks noChangeShapeType="1"/>
            </p:cNvSpPr>
            <p:nvPr/>
          </p:nvSpPr>
          <p:spPr bwMode="auto">
            <a:xfrm flipH="1">
              <a:off x="2428875" y="989013"/>
              <a:ext cx="379413" cy="635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763588" y="879475"/>
              <a:ext cx="254000" cy="2524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763588" y="2149475"/>
              <a:ext cx="254000" cy="2524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2747963" y="2130425"/>
              <a:ext cx="254000" cy="250825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2719388" y="831850"/>
              <a:ext cx="254000" cy="252413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+mn-lt"/>
              </a:endParaRPr>
            </a:p>
          </p:txBody>
        </p:sp>
        <p:sp>
          <p:nvSpPr>
            <p:cNvPr id="15" name="Line 42"/>
            <p:cNvSpPr>
              <a:spLocks noChangeShapeType="1"/>
            </p:cNvSpPr>
            <p:nvPr/>
          </p:nvSpPr>
          <p:spPr bwMode="auto">
            <a:xfrm>
              <a:off x="1258888" y="1627188"/>
              <a:ext cx="122555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>
                <a:latin typeface="+mn-lt"/>
              </a:endParaRPr>
            </a:p>
          </p:txBody>
        </p:sp>
      </p:grp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4925" y="26988"/>
            <a:ext cx="3142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66FF33"/>
                </a:solidFill>
                <a:latin typeface="+mn-lt"/>
              </a:rPr>
              <a:t>Other representations</a:t>
            </a:r>
            <a:endParaRPr lang="en-US" altLang="ja-JP" dirty="0">
              <a:solidFill>
                <a:srgbClr val="66FF33"/>
              </a:solidFill>
              <a:latin typeface="+mn-lt"/>
            </a:endParaRPr>
          </a:p>
        </p:txBody>
      </p:sp>
      <p:sp>
        <p:nvSpPr>
          <p:cNvPr id="19" name="左中かっこ 18"/>
          <p:cNvSpPr/>
          <p:nvPr/>
        </p:nvSpPr>
        <p:spPr>
          <a:xfrm>
            <a:off x="1715774" y="2001987"/>
            <a:ext cx="216024" cy="157102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/>
              <p:cNvSpPr txBox="1"/>
              <p:nvPr/>
            </p:nvSpPr>
            <p:spPr>
              <a:xfrm>
                <a:off x="250484" y="2646320"/>
                <a:ext cx="1025922" cy="2775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3×3=</m:t>
                      </m:r>
                      <m:acc>
                        <m:accPr>
                          <m:chr m:val="̅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acc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0" name="テキスト ボックス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84" y="2646320"/>
                <a:ext cx="1025922" cy="277576"/>
              </a:xfrm>
              <a:prstGeom prst="rect">
                <a:avLst/>
              </a:prstGeom>
              <a:blipFill rotWithShape="0">
                <a:blip r:embed="rId2"/>
                <a:stretch>
                  <a:fillRect l="-3571" r="-28571" b="-108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テキスト ボックス 20"/>
          <p:cNvSpPr txBox="1"/>
          <p:nvPr/>
        </p:nvSpPr>
        <p:spPr>
          <a:xfrm>
            <a:off x="2687838" y="244176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>
                    <a:lumMod val="75000"/>
                  </a:schemeClr>
                </a:solidFill>
              </a:rPr>
              <a:t>3</a:t>
            </a:r>
            <a:endParaRPr kumimoji="1" lang="ja-JP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646160" y="2263515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tx2">
                    <a:lumMod val="75000"/>
                  </a:schemeClr>
                </a:solidFill>
              </a:rPr>
              <a:t>―</a:t>
            </a:r>
            <a:endParaRPr kumimoji="1" lang="ja-JP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3" name="直線矢印コネクタ 22"/>
          <p:cNvCxnSpPr>
            <a:stCxn id="21" idx="3"/>
          </p:cNvCxnSpPr>
          <p:nvPr/>
        </p:nvCxnSpPr>
        <p:spPr>
          <a:xfrm>
            <a:off x="2999142" y="2626435"/>
            <a:ext cx="291547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ine 5"/>
          <p:cNvSpPr>
            <a:spLocks noChangeShapeType="1"/>
          </p:cNvSpPr>
          <p:nvPr/>
        </p:nvSpPr>
        <p:spPr bwMode="auto">
          <a:xfrm>
            <a:off x="2113830" y="4814404"/>
            <a:ext cx="381000" cy="63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 flipH="1">
            <a:off x="2113830" y="5449404"/>
            <a:ext cx="381000" cy="63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3683868" y="5433529"/>
            <a:ext cx="381000" cy="63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 flipH="1">
            <a:off x="3653705" y="4796942"/>
            <a:ext cx="379413" cy="635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29" name="Oval 9"/>
          <p:cNvSpPr>
            <a:spLocks noChangeArrowheads="1"/>
          </p:cNvSpPr>
          <p:nvPr/>
        </p:nvSpPr>
        <p:spPr bwMode="auto">
          <a:xfrm>
            <a:off x="1988418" y="4687404"/>
            <a:ext cx="254000" cy="2524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30" name="Oval 10"/>
          <p:cNvSpPr>
            <a:spLocks noChangeArrowheads="1"/>
          </p:cNvSpPr>
          <p:nvPr/>
        </p:nvSpPr>
        <p:spPr bwMode="auto">
          <a:xfrm>
            <a:off x="1988418" y="5957404"/>
            <a:ext cx="254000" cy="2524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31" name="Oval 11"/>
          <p:cNvSpPr>
            <a:spLocks noChangeArrowheads="1"/>
          </p:cNvSpPr>
          <p:nvPr/>
        </p:nvSpPr>
        <p:spPr bwMode="auto">
          <a:xfrm>
            <a:off x="3972793" y="5938354"/>
            <a:ext cx="254000" cy="250825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32" name="Oval 12"/>
          <p:cNvSpPr>
            <a:spLocks noChangeArrowheads="1"/>
          </p:cNvSpPr>
          <p:nvPr/>
        </p:nvSpPr>
        <p:spPr bwMode="auto">
          <a:xfrm>
            <a:off x="3944218" y="4639779"/>
            <a:ext cx="254000" cy="25241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>
              <a:latin typeface="+mn-lt"/>
            </a:endParaRPr>
          </a:p>
        </p:txBody>
      </p:sp>
      <p:sp>
        <p:nvSpPr>
          <p:cNvPr id="33" name="Line 42"/>
          <p:cNvSpPr>
            <a:spLocks noChangeShapeType="1"/>
          </p:cNvSpPr>
          <p:nvPr/>
        </p:nvSpPr>
        <p:spPr bwMode="auto">
          <a:xfrm>
            <a:off x="2483718" y="5435117"/>
            <a:ext cx="122555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>
              <a:latin typeface="+mn-lt"/>
            </a:endParaRPr>
          </a:p>
        </p:txBody>
      </p:sp>
      <p:sp>
        <p:nvSpPr>
          <p:cNvPr id="34" name="左中かっこ 33"/>
          <p:cNvSpPr/>
          <p:nvPr/>
        </p:nvSpPr>
        <p:spPr>
          <a:xfrm>
            <a:off x="1709647" y="4666283"/>
            <a:ext cx="216024" cy="157102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/>
              <p:cNvSpPr txBox="1"/>
              <p:nvPr/>
            </p:nvSpPr>
            <p:spPr>
              <a:xfrm>
                <a:off x="244357" y="5310616"/>
                <a:ext cx="10259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3×3=6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5" name="テキスト ボックス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357" y="5310616"/>
                <a:ext cx="1025922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3571" r="-4762" b="-1087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テキスト ボックス 35"/>
          <p:cNvSpPr txBox="1"/>
          <p:nvPr/>
        </p:nvSpPr>
        <p:spPr>
          <a:xfrm>
            <a:off x="2681711" y="501317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tx2">
                    <a:lumMod val="75000"/>
                  </a:schemeClr>
                </a:solidFill>
              </a:rPr>
              <a:t>6</a:t>
            </a:r>
            <a:endParaRPr kumimoji="1" lang="ja-JP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8" name="直線矢印コネクタ 37"/>
          <p:cNvCxnSpPr>
            <a:stCxn id="36" idx="3"/>
          </p:cNvCxnSpPr>
          <p:nvPr/>
        </p:nvCxnSpPr>
        <p:spPr>
          <a:xfrm>
            <a:off x="2993015" y="5197842"/>
            <a:ext cx="291547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/>
          <p:cNvSpPr txBox="1"/>
          <p:nvPr/>
        </p:nvSpPr>
        <p:spPr>
          <a:xfrm>
            <a:off x="25344" y="3012626"/>
            <a:ext cx="1804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OGE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attractive</a:t>
            </a:r>
            <a:endParaRPr kumimoji="1" lang="ja-JP" altLang="en-US" dirty="0"/>
          </a:p>
        </p:txBody>
      </p:sp>
      <p:sp>
        <p:nvSpPr>
          <p:cNvPr id="41" name="テキスト ボックス 40"/>
          <p:cNvSpPr txBox="1"/>
          <p:nvPr/>
        </p:nvSpPr>
        <p:spPr>
          <a:xfrm>
            <a:off x="0" y="5721528"/>
            <a:ext cx="1762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OGE</a:t>
            </a:r>
            <a:r>
              <a:rPr kumimoji="1" lang="en-US" altLang="ja-JP" dirty="0" err="1" smtClean="0">
                <a:sym typeface="Wingdings" panose="05000000000000000000" pitchFamily="2" charset="2"/>
              </a:rPr>
              <a:t>repulsive</a:t>
            </a:r>
            <a:endParaRPr kumimoji="1" lang="ja-JP" altLang="en-US" dirty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22636" y="1445278"/>
            <a:ext cx="3922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Ground states of </a:t>
            </a:r>
            <a:r>
              <a:rPr kumimoji="1" lang="en-US" altLang="ja-JP" dirty="0" err="1" smtClean="0">
                <a:solidFill>
                  <a:srgbClr val="FFFF00"/>
                </a:solidFill>
              </a:rPr>
              <a:t>multiquark</a:t>
            </a:r>
            <a:r>
              <a:rPr kumimoji="1" lang="en-US" altLang="ja-JP" dirty="0" smtClean="0">
                <a:solidFill>
                  <a:srgbClr val="FFFF00"/>
                </a:solidFill>
              </a:rPr>
              <a:t> systems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560512" y="4149080"/>
            <a:ext cx="7223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An example </a:t>
            </a:r>
            <a:r>
              <a:rPr lang="en-US" altLang="ja-JP" dirty="0" smtClean="0">
                <a:solidFill>
                  <a:srgbClr val="FFFF00"/>
                </a:solidFill>
              </a:rPr>
              <a:t>of </a:t>
            </a:r>
            <a:r>
              <a:rPr kumimoji="1" lang="en-US" altLang="ja-JP" dirty="0" smtClean="0">
                <a:solidFill>
                  <a:srgbClr val="FFFF00"/>
                </a:solidFill>
              </a:rPr>
              <a:t>Excited states of </a:t>
            </a:r>
            <a:r>
              <a:rPr kumimoji="1" lang="en-US" altLang="ja-JP" dirty="0" err="1" smtClean="0">
                <a:solidFill>
                  <a:srgbClr val="FFFF00"/>
                </a:solidFill>
              </a:rPr>
              <a:t>multiquark</a:t>
            </a:r>
            <a:r>
              <a:rPr kumimoji="1" lang="en-US" altLang="ja-JP" dirty="0" smtClean="0">
                <a:solidFill>
                  <a:srgbClr val="FFFF00"/>
                </a:solidFill>
              </a:rPr>
              <a:t> systems (color excitation)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2820466" y="620688"/>
            <a:ext cx="4508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There are many types of </a:t>
            </a:r>
            <a:r>
              <a:rPr lang="en-US" altLang="ja-JP" dirty="0" err="1" smtClean="0"/>
              <a:t>fluxtubes</a:t>
            </a:r>
            <a:endParaRPr lang="en-US" altLang="ja-JP" dirty="0"/>
          </a:p>
          <a:p>
            <a:r>
              <a:rPr kumimoji="1" lang="en-US" altLang="ja-JP" dirty="0" smtClean="0"/>
              <a:t>Depending on internal color configurations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4664968" y="5158933"/>
            <a:ext cx="4953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But actually would be screened by gluons</a:t>
            </a:r>
          </a:p>
          <a:p>
            <a:r>
              <a:rPr lang="en-US" altLang="ja-JP" dirty="0" smtClean="0"/>
              <a:t>May be screened and form a less heavy fluxes.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427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4925" y="26988"/>
            <a:ext cx="3142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66FF33"/>
                </a:solidFill>
                <a:latin typeface="+mn-lt"/>
              </a:rPr>
              <a:t>Other representations</a:t>
            </a:r>
            <a:endParaRPr lang="en-US" altLang="ja-JP" dirty="0">
              <a:solidFill>
                <a:srgbClr val="66FF33"/>
              </a:solidFill>
              <a:latin typeface="+mn-lt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4366" y="5890046"/>
            <a:ext cx="42886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Casimir scaling of SU(3) static potentials</a:t>
            </a:r>
          </a:p>
          <a:p>
            <a:r>
              <a:rPr lang="en-US" altLang="ja-JP" dirty="0" err="1" smtClean="0"/>
              <a:t>G.S.Bali</a:t>
            </a:r>
            <a:endParaRPr lang="en-US" altLang="ja-JP" dirty="0" smtClean="0"/>
          </a:p>
          <a:p>
            <a:r>
              <a:rPr kumimoji="1" lang="en-US" altLang="ja-JP" dirty="0" smtClean="0"/>
              <a:t>Phys. Rev. D62 (2000) 114503</a:t>
            </a:r>
            <a:endParaRPr kumimoji="1" lang="ja-JP" altLang="en-US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52" y="2598876"/>
            <a:ext cx="4004640" cy="3134380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992" y="2601255"/>
            <a:ext cx="3865590" cy="3132001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1392527" y="1918573"/>
            <a:ext cx="29722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 smtClean="0"/>
              <a:t>Interquark</a:t>
            </a:r>
            <a:r>
              <a:rPr lang="en-US" altLang="ja-JP" dirty="0" smtClean="0"/>
              <a:t> potential</a:t>
            </a:r>
          </a:p>
          <a:p>
            <a:r>
              <a:rPr kumimoji="1" lang="en-US" altLang="ja-JP" dirty="0" smtClean="0"/>
              <a:t>In different representations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16837" y="1918572"/>
            <a:ext cx="3565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V normalized by the fundamental</a:t>
            </a:r>
          </a:p>
          <a:p>
            <a:r>
              <a:rPr kumimoji="1" lang="en-US" altLang="ja-JP" dirty="0" smtClean="0"/>
              <a:t>Q-anti Q potential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85048" y="5825664"/>
            <a:ext cx="37049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Potentials (both OGE, Linear conf.)</a:t>
            </a:r>
          </a:p>
          <a:p>
            <a:r>
              <a:rPr lang="en-US" altLang="ja-JP" dirty="0" smtClean="0">
                <a:solidFill>
                  <a:srgbClr val="FFFF00"/>
                </a:solidFill>
              </a:rPr>
              <a:t>Seem to be proportional to</a:t>
            </a:r>
          </a:p>
          <a:p>
            <a:r>
              <a:rPr lang="en-US" altLang="ja-JP" dirty="0" smtClean="0">
                <a:solidFill>
                  <a:srgbClr val="FFFF00"/>
                </a:solidFill>
              </a:rPr>
              <a:t>Color Casimir </a:t>
            </a:r>
            <a:r>
              <a:rPr lang="en-US" altLang="ja-JP" dirty="0" smtClean="0">
                <a:solidFill>
                  <a:srgbClr val="FFFF00"/>
                </a:solidFill>
              </a:rPr>
              <a:t>factors at this range.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1477270" y="692696"/>
            <a:ext cx="720080" cy="72008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4656347" y="692587"/>
            <a:ext cx="720080" cy="72008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660992" y="86807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842301" y="858978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2197350" y="940078"/>
            <a:ext cx="2458997" cy="18466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20552" y="1443740"/>
            <a:ext cx="1968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 -representation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197350" y="502418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ja-JP" alt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flux</a:t>
            </a:r>
            <a:endParaRPr kumimoji="1" lang="ja-JP" alt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3105078" y="764595"/>
            <a:ext cx="362111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4201035" y="1450110"/>
            <a:ext cx="188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 representation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164167" y="1274263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―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821305" y="665693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―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テキスト ボックス 3"/>
              <p:cNvSpPr txBox="1"/>
              <p:nvPr/>
            </p:nvSpPr>
            <p:spPr>
              <a:xfrm>
                <a:off x="6822448" y="1028042"/>
                <a:ext cx="172233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𝑡𝑟</m:t>
                      </m:r>
                      <m:r>
                        <a:rPr kumimoji="1" lang="en-US" altLang="ja-JP" sz="28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kumimoji="1" lang="en-US" altLang="ja-JP" sz="28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8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kumimoji="1" lang="en-US" altLang="ja-JP" sz="28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kumimoji="1" lang="en-US" altLang="ja-JP" sz="28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8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kumimoji="1" lang="en-US" altLang="ja-JP" sz="28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8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448" y="1028042"/>
                <a:ext cx="1722331" cy="4308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6322306" y="627094"/>
            <a:ext cx="158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>
                    <a:lumMod val="75000"/>
                  </a:schemeClr>
                </a:solidFill>
              </a:rPr>
              <a:t>Casimir factor</a:t>
            </a:r>
            <a:endParaRPr kumimoji="1" lang="ja-JP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14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4925" y="26988"/>
            <a:ext cx="3142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66FF33"/>
                </a:solidFill>
                <a:latin typeface="+mn-lt"/>
              </a:rPr>
              <a:t>Other representations</a:t>
            </a:r>
            <a:endParaRPr lang="en-US" altLang="ja-JP" dirty="0">
              <a:solidFill>
                <a:srgbClr val="66FF33"/>
              </a:solidFill>
              <a:latin typeface="+mn-lt"/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1477270" y="692696"/>
            <a:ext cx="720080" cy="72008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円/楕円 14"/>
          <p:cNvSpPr/>
          <p:nvPr/>
        </p:nvSpPr>
        <p:spPr>
          <a:xfrm>
            <a:off x="4656347" y="692587"/>
            <a:ext cx="720080" cy="72008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660992" y="86807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842301" y="858978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18" name="正方形/長方形 17"/>
          <p:cNvSpPr/>
          <p:nvPr/>
        </p:nvSpPr>
        <p:spPr>
          <a:xfrm>
            <a:off x="2197350" y="940078"/>
            <a:ext cx="2458997" cy="18466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20552" y="1443740"/>
            <a:ext cx="1968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D -representation</a:t>
            </a:r>
            <a:endParaRPr kumimoji="1" lang="ja-JP" altLang="en-US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197350" y="502418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>
                <a:solidFill>
                  <a:schemeClr val="tx2">
                    <a:lumMod val="75000"/>
                  </a:schemeClr>
                </a:solidFill>
              </a:rPr>
              <a:t>D</a:t>
            </a:r>
            <a:r>
              <a:rPr lang="ja-JP" alt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altLang="ja-JP" sz="2400" dirty="0" smtClean="0">
                <a:solidFill>
                  <a:schemeClr val="tx2">
                    <a:lumMod val="75000"/>
                  </a:schemeClr>
                </a:solidFill>
              </a:rPr>
              <a:t>flux</a:t>
            </a:r>
            <a:endParaRPr kumimoji="1" lang="ja-JP" alt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3105078" y="764595"/>
            <a:ext cx="362111" cy="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4201035" y="1450110"/>
            <a:ext cx="188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 representation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4164167" y="1274263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―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821305" y="665693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―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テキスト ボックス 3"/>
              <p:cNvSpPr txBox="1"/>
              <p:nvPr/>
            </p:nvSpPr>
            <p:spPr>
              <a:xfrm>
                <a:off x="6822448" y="1028042"/>
                <a:ext cx="172233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𝑡𝑟</m:t>
                      </m:r>
                      <m:r>
                        <a:rPr kumimoji="1" lang="en-US" altLang="ja-JP" sz="28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kumimoji="1" lang="en-US" altLang="ja-JP" sz="28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8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kumimoji="1" lang="en-US" altLang="ja-JP" sz="28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kumimoji="1" lang="en-US" altLang="ja-JP" sz="28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sz="28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kumimoji="1" lang="en-US" altLang="ja-JP" sz="28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kumimoji="1" lang="en-US" altLang="ja-JP" sz="2800" b="0" i="1" smtClean="0">
                              <a:solidFill>
                                <a:schemeClr val="tx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  <m:r>
                        <a:rPr kumimoji="1" lang="en-US" altLang="ja-JP" sz="2800" b="0" i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sz="2800" dirty="0">
                  <a:solidFill>
                    <a:schemeClr val="tx2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448" y="1028042"/>
                <a:ext cx="1722331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/>
          <p:cNvSpPr txBox="1"/>
          <p:nvPr/>
        </p:nvSpPr>
        <p:spPr>
          <a:xfrm>
            <a:off x="6322306" y="627094"/>
            <a:ext cx="158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>
                    <a:lumMod val="75000"/>
                  </a:schemeClr>
                </a:solidFill>
              </a:rPr>
              <a:t>Casimir factor</a:t>
            </a:r>
            <a:endParaRPr kumimoji="1" lang="ja-JP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567" y="2079831"/>
            <a:ext cx="6402143" cy="3616989"/>
          </a:xfrm>
          <a:prstGeom prst="rect">
            <a:avLst/>
          </a:prstGeom>
        </p:spPr>
      </p:pic>
      <p:sp>
        <p:nvSpPr>
          <p:cNvPr id="26" name="テキスト ボックス 25"/>
          <p:cNvSpPr txBox="1"/>
          <p:nvPr/>
        </p:nvSpPr>
        <p:spPr>
          <a:xfrm>
            <a:off x="1264975" y="5809890"/>
            <a:ext cx="75028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Violation of Casimir Scaling for Static QCD Potential at Three-loop </a:t>
            </a:r>
            <a:r>
              <a:rPr lang="en-US" altLang="ja-JP" dirty="0" smtClean="0"/>
              <a:t>Order</a:t>
            </a:r>
          </a:p>
          <a:p>
            <a:r>
              <a:rPr kumimoji="1" lang="en-US" altLang="ja-JP" dirty="0" err="1" smtClean="0"/>
              <a:t>C.Anzai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Y.Kiyo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Y.Sumino</a:t>
            </a:r>
            <a:r>
              <a:rPr kumimoji="1" lang="en-US" altLang="ja-JP" dirty="0" smtClean="0"/>
              <a:t>, </a:t>
            </a:r>
            <a:r>
              <a:rPr kumimoji="1" lang="en-US" altLang="ja-JP" dirty="0" err="1" smtClean="0"/>
              <a:t>Nucl</a:t>
            </a:r>
            <a:r>
              <a:rPr kumimoji="1" lang="en-US" altLang="ja-JP" dirty="0" smtClean="0"/>
              <a:t>. Phys. B838 (2010) 28</a:t>
            </a:r>
          </a:p>
          <a:p>
            <a:r>
              <a:rPr lang="en-US" altLang="ja-JP" dirty="0" smtClean="0"/>
              <a:t>Casimir scaling violation can be found at O(α^4)</a:t>
            </a:r>
            <a:endParaRPr kumimoji="1" lang="ja-JP" altLang="en-US" dirty="0"/>
          </a:p>
        </p:txBody>
      </p:sp>
      <p:sp>
        <p:nvSpPr>
          <p:cNvPr id="27" name="円/楕円 26"/>
          <p:cNvSpPr/>
          <p:nvPr/>
        </p:nvSpPr>
        <p:spPr>
          <a:xfrm>
            <a:off x="6322306" y="2492896"/>
            <a:ext cx="1586075" cy="2232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78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16718" y="5661248"/>
            <a:ext cx="63319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Colour</a:t>
            </a:r>
            <a:r>
              <a:rPr lang="en-US" altLang="ja-JP" dirty="0"/>
              <a:t> fields in gauge invariant quenched SU(3) Lattice </a:t>
            </a:r>
            <a:r>
              <a:rPr lang="en-US" altLang="ja-JP" dirty="0" smtClean="0"/>
              <a:t>QCD</a:t>
            </a:r>
          </a:p>
          <a:p>
            <a:r>
              <a:rPr lang="en-US" altLang="ja-JP" dirty="0" err="1" smtClean="0"/>
              <a:t>P.Bicudo</a:t>
            </a:r>
            <a:r>
              <a:rPr lang="en-US" altLang="ja-JP" dirty="0" smtClean="0"/>
              <a:t> et al.</a:t>
            </a:r>
          </a:p>
          <a:p>
            <a:r>
              <a:rPr kumimoji="1" lang="en-US" altLang="ja-JP" dirty="0" smtClean="0"/>
              <a:t>arXiv</a:t>
            </a:r>
            <a:r>
              <a:rPr lang="en-US" altLang="ja-JP" dirty="0" smtClean="0"/>
              <a:t>:1010.3870</a:t>
            </a:r>
            <a:endParaRPr kumimoji="1" lang="ja-JP" alt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925" y="26988"/>
            <a:ext cx="3142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66FF33"/>
                </a:solidFill>
                <a:latin typeface="+mn-lt"/>
              </a:rPr>
              <a:t>Other representations</a:t>
            </a:r>
            <a:endParaRPr lang="en-US" altLang="ja-JP" dirty="0">
              <a:solidFill>
                <a:srgbClr val="66FF33"/>
              </a:solidFill>
              <a:latin typeface="+mn-lt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1111789"/>
            <a:ext cx="9121681" cy="415512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92560" y="588267"/>
            <a:ext cx="550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Energy densities of different-representation potential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488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テキスト ボックス 1"/>
          <p:cNvSpPr txBox="1">
            <a:spLocks noChangeArrowheads="1"/>
          </p:cNvSpPr>
          <p:nvPr/>
        </p:nvSpPr>
        <p:spPr bwMode="auto">
          <a:xfrm>
            <a:off x="2292350" y="2897188"/>
            <a:ext cx="50165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6600"/>
              <a:t> Introduction</a:t>
            </a:r>
            <a:endParaRPr lang="ja-JP" altLang="en-US" sz="6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テキスト ボックス 1"/>
          <p:cNvSpPr txBox="1">
            <a:spLocks noChangeArrowheads="1"/>
          </p:cNvSpPr>
          <p:nvPr/>
        </p:nvSpPr>
        <p:spPr bwMode="auto">
          <a:xfrm>
            <a:off x="1302324" y="2636912"/>
            <a:ext cx="770499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6600" dirty="0" smtClean="0"/>
              <a:t>Vibrational modes</a:t>
            </a:r>
          </a:p>
          <a:p>
            <a:pPr algn="ctr" eaLnBrk="1" hangingPunct="1"/>
            <a:r>
              <a:rPr lang="en-US" altLang="ja-JP" sz="6600" dirty="0" smtClean="0"/>
              <a:t>(</a:t>
            </a:r>
            <a:r>
              <a:rPr lang="en-US" altLang="ja-JP" sz="6600" dirty="0" err="1" smtClean="0"/>
              <a:t>gluonic</a:t>
            </a:r>
            <a:r>
              <a:rPr lang="en-US" altLang="ja-JP" sz="6600" dirty="0" smtClean="0"/>
              <a:t> excitations)</a:t>
            </a:r>
            <a:endParaRPr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95049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306" y="2852936"/>
            <a:ext cx="3643110" cy="3354721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4925" y="26988"/>
            <a:ext cx="26111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66FF33"/>
                </a:solidFill>
                <a:latin typeface="+mn-lt"/>
              </a:rPr>
              <a:t>Vibrational modes</a:t>
            </a:r>
            <a:endParaRPr lang="en-US" altLang="ja-JP" dirty="0">
              <a:solidFill>
                <a:srgbClr val="66FF33"/>
              </a:solidFill>
              <a:latin typeface="+mn-lt"/>
            </a:endParaRPr>
          </a:p>
        </p:txBody>
      </p:sp>
      <p:sp>
        <p:nvSpPr>
          <p:cNvPr id="4" name="円/楕円 3"/>
          <p:cNvSpPr/>
          <p:nvPr/>
        </p:nvSpPr>
        <p:spPr>
          <a:xfrm>
            <a:off x="1629907" y="1243014"/>
            <a:ext cx="720080" cy="72008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円/楕円 4"/>
          <p:cNvSpPr/>
          <p:nvPr/>
        </p:nvSpPr>
        <p:spPr>
          <a:xfrm>
            <a:off x="4808984" y="1242905"/>
            <a:ext cx="720080" cy="720080"/>
          </a:xfrm>
          <a:prstGeom prst="ellipse">
            <a:avLst/>
          </a:prstGeom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813629" y="1418388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94938" y="1409296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973942" y="1216011"/>
            <a:ext cx="394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―</a:t>
            </a:r>
            <a:endParaRPr kumimoji="1" lang="ja-JP" altLang="en-US" dirty="0"/>
          </a:p>
        </p:txBody>
      </p:sp>
      <p:sp>
        <p:nvSpPr>
          <p:cNvPr id="15" name="フリーフォーム 14"/>
          <p:cNvSpPr/>
          <p:nvPr/>
        </p:nvSpPr>
        <p:spPr>
          <a:xfrm>
            <a:off x="2372139" y="1324830"/>
            <a:ext cx="2425148" cy="623314"/>
          </a:xfrm>
          <a:custGeom>
            <a:avLst/>
            <a:gdLst>
              <a:gd name="connsiteX0" fmla="*/ 0 w 2425148"/>
              <a:gd name="connsiteY0" fmla="*/ 278683 h 623314"/>
              <a:gd name="connsiteX1" fmla="*/ 490331 w 2425148"/>
              <a:gd name="connsiteY1" fmla="*/ 387 h 623314"/>
              <a:gd name="connsiteX2" fmla="*/ 1219200 w 2425148"/>
              <a:gd name="connsiteY2" fmla="*/ 331692 h 623314"/>
              <a:gd name="connsiteX3" fmla="*/ 1828800 w 2425148"/>
              <a:gd name="connsiteY3" fmla="*/ 623240 h 623314"/>
              <a:gd name="connsiteX4" fmla="*/ 2425148 w 2425148"/>
              <a:gd name="connsiteY4" fmla="*/ 305187 h 62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5148" h="623314">
                <a:moveTo>
                  <a:pt x="0" y="278683"/>
                </a:moveTo>
                <a:cubicBezTo>
                  <a:pt x="143565" y="135117"/>
                  <a:pt x="287131" y="-8448"/>
                  <a:pt x="490331" y="387"/>
                </a:cubicBezTo>
                <a:cubicBezTo>
                  <a:pt x="693531" y="9222"/>
                  <a:pt x="996122" y="227883"/>
                  <a:pt x="1219200" y="331692"/>
                </a:cubicBezTo>
                <a:cubicBezTo>
                  <a:pt x="1442278" y="435501"/>
                  <a:pt x="1627809" y="627657"/>
                  <a:pt x="1828800" y="623240"/>
                </a:cubicBezTo>
                <a:cubicBezTo>
                  <a:pt x="2029791" y="618823"/>
                  <a:pt x="2227469" y="462005"/>
                  <a:pt x="2425148" y="305187"/>
                </a:cubicBezTo>
              </a:path>
            </a:pathLst>
          </a:cu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776536" y="548680"/>
            <a:ext cx="5797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 err="1" smtClean="0"/>
              <a:t>Fluxtubes</a:t>
            </a:r>
            <a:r>
              <a:rPr lang="en-US" altLang="ja-JP" dirty="0" smtClean="0"/>
              <a:t> can vibrate carrying some quantum numbers</a:t>
            </a:r>
          </a:p>
          <a:p>
            <a:pPr algn="ctr"/>
            <a:r>
              <a:rPr lang="en-US" altLang="ja-JP" dirty="0" smtClean="0"/>
              <a:t>(</a:t>
            </a:r>
            <a:r>
              <a:rPr lang="en-US" altLang="ja-JP" dirty="0" err="1" smtClean="0"/>
              <a:t>Gluonic</a:t>
            </a:r>
            <a:r>
              <a:rPr lang="en-US" altLang="ja-JP" dirty="0" smtClean="0"/>
              <a:t> excitations, Hybrid hadrons)</a:t>
            </a:r>
            <a:endParaRPr kumimoji="1" lang="ja-JP" altLang="en-US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176170" y="2251878"/>
            <a:ext cx="2795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ym typeface="Wingdings" panose="05000000000000000000" pitchFamily="2" charset="2"/>
              </a:rPr>
              <a:t> Excited state spectrum</a:t>
            </a:r>
            <a:endParaRPr kumimoji="1" lang="ja-JP" altLang="en-US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04159" y="4005064"/>
            <a:ext cx="443281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Gluonic</a:t>
            </a:r>
            <a:r>
              <a:rPr kumimoji="1" lang="en-US" altLang="ja-JP" sz="1600" dirty="0" smtClean="0"/>
              <a:t> excitations of the static quark potential</a:t>
            </a:r>
          </a:p>
          <a:p>
            <a:r>
              <a:rPr lang="en-US" altLang="ja-JP" sz="1600" dirty="0" smtClean="0"/>
              <a:t>And the hybrid </a:t>
            </a:r>
            <a:r>
              <a:rPr lang="en-US" altLang="ja-JP" sz="1600" dirty="0" err="1" smtClean="0"/>
              <a:t>quarkonium</a:t>
            </a:r>
            <a:r>
              <a:rPr lang="en-US" altLang="ja-JP" sz="1600" dirty="0" smtClean="0"/>
              <a:t> spectrum</a:t>
            </a:r>
          </a:p>
          <a:p>
            <a:r>
              <a:rPr kumimoji="1" lang="en-US" altLang="ja-JP" sz="1600" dirty="0" err="1" smtClean="0"/>
              <a:t>K.J.Juge</a:t>
            </a:r>
            <a:r>
              <a:rPr kumimoji="1" lang="en-US" altLang="ja-JP" sz="1600" dirty="0" smtClean="0"/>
              <a:t> et al.</a:t>
            </a:r>
          </a:p>
          <a:p>
            <a:r>
              <a:rPr lang="en-US" altLang="ja-JP" sz="1600" dirty="0" err="1" smtClean="0"/>
              <a:t>Nucl</a:t>
            </a:r>
            <a:r>
              <a:rPr lang="en-US" altLang="ja-JP" sz="1600" dirty="0" smtClean="0"/>
              <a:t>. Phys. Proc. Suppl. 63 (1998) 326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1043919" y="2254339"/>
            <a:ext cx="4045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Vibration=</a:t>
            </a:r>
            <a:r>
              <a:rPr kumimoji="1" lang="en-US" altLang="ja-JP" dirty="0" err="1" smtClean="0"/>
              <a:t>gluonic</a:t>
            </a:r>
            <a:r>
              <a:rPr kumimoji="1" lang="en-US" altLang="ja-JP" dirty="0" smtClean="0"/>
              <a:t> degrees of freedom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17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テキスト ボックス 1"/>
          <p:cNvSpPr txBox="1">
            <a:spLocks noChangeArrowheads="1"/>
          </p:cNvSpPr>
          <p:nvPr/>
        </p:nvSpPr>
        <p:spPr bwMode="auto">
          <a:xfrm>
            <a:off x="1568624" y="2636912"/>
            <a:ext cx="713086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6600" dirty="0" smtClean="0"/>
              <a:t>Light quark effects</a:t>
            </a:r>
            <a:endParaRPr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32507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4925" y="26988"/>
            <a:ext cx="27106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66FF33"/>
                </a:solidFill>
                <a:latin typeface="+mn-lt"/>
              </a:rPr>
              <a:t>Light quark effects</a:t>
            </a:r>
            <a:endParaRPr lang="en-US" altLang="ja-JP" dirty="0">
              <a:solidFill>
                <a:srgbClr val="66FF33"/>
              </a:solidFill>
              <a:latin typeface="+mn-lt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36576" y="908720"/>
            <a:ext cx="5858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Heavy-heavy-light system </a:t>
            </a:r>
            <a:r>
              <a:rPr kumimoji="1" lang="en-US" altLang="ja-JP" dirty="0" err="1" smtClean="0"/>
              <a:t>e.g</a:t>
            </a:r>
            <a:r>
              <a:rPr kumimoji="1" lang="en-US" altLang="ja-JP" dirty="0" smtClean="0"/>
              <a:t>) doubly charmed baryons</a:t>
            </a:r>
            <a:endParaRPr kumimoji="1" lang="ja-JP" altLang="en-US" dirty="0"/>
          </a:p>
        </p:txBody>
      </p:sp>
      <p:sp>
        <p:nvSpPr>
          <p:cNvPr id="4" name="円/楕円 3"/>
          <p:cNvSpPr/>
          <p:nvPr/>
        </p:nvSpPr>
        <p:spPr>
          <a:xfrm>
            <a:off x="1064568" y="2377398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2000094" y="1516224"/>
            <a:ext cx="288032" cy="2880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" name="直線コネクタ 7"/>
          <p:cNvCxnSpPr>
            <a:stCxn id="4" idx="6"/>
          </p:cNvCxnSpPr>
          <p:nvPr/>
        </p:nvCxnSpPr>
        <p:spPr>
          <a:xfrm flipV="1">
            <a:off x="1496616" y="2161374"/>
            <a:ext cx="741956" cy="43204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277766" y="2161374"/>
            <a:ext cx="1356025" cy="432048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2181969" y="1792950"/>
            <a:ext cx="63943" cy="368424"/>
          </a:xfrm>
          <a:prstGeom prst="lin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1064568" y="2892969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 (slow)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486777" y="2892969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 (slow)</a:t>
            </a:r>
            <a:endParaRPr kumimoji="1" lang="ja-JP" altLang="en-US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576736" y="1549306"/>
            <a:ext cx="920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 (fast)</a:t>
            </a:r>
            <a:endParaRPr kumimoji="1" lang="ja-JP" altLang="en-US" dirty="0"/>
          </a:p>
        </p:txBody>
      </p:sp>
      <p:sp>
        <p:nvSpPr>
          <p:cNvPr id="19" name="正方形/長方形 18"/>
          <p:cNvSpPr/>
          <p:nvPr/>
        </p:nvSpPr>
        <p:spPr>
          <a:xfrm>
            <a:off x="6606382" y="2161374"/>
            <a:ext cx="1944215" cy="257786"/>
          </a:xfrm>
          <a:prstGeom prst="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19"/>
          <p:cNvSpPr/>
          <p:nvPr/>
        </p:nvSpPr>
        <p:spPr>
          <a:xfrm>
            <a:off x="6805825" y="2030140"/>
            <a:ext cx="254000" cy="495300"/>
          </a:xfrm>
          <a:custGeom>
            <a:avLst/>
            <a:gdLst>
              <a:gd name="connsiteX0" fmla="*/ 0 w 254000"/>
              <a:gd name="connsiteY0" fmla="*/ 88900 h 495300"/>
              <a:gd name="connsiteX1" fmla="*/ 38100 w 254000"/>
              <a:gd name="connsiteY1" fmla="*/ 25400 h 495300"/>
              <a:gd name="connsiteX2" fmla="*/ 114300 w 254000"/>
              <a:gd name="connsiteY2" fmla="*/ 0 h 495300"/>
              <a:gd name="connsiteX3" fmla="*/ 203200 w 254000"/>
              <a:gd name="connsiteY3" fmla="*/ 63500 h 495300"/>
              <a:gd name="connsiteX4" fmla="*/ 228600 w 254000"/>
              <a:gd name="connsiteY4" fmla="*/ 101600 h 495300"/>
              <a:gd name="connsiteX5" fmla="*/ 254000 w 254000"/>
              <a:gd name="connsiteY5" fmla="*/ 177800 h 495300"/>
              <a:gd name="connsiteX6" fmla="*/ 241300 w 254000"/>
              <a:gd name="connsiteY6" fmla="*/ 431800 h 495300"/>
              <a:gd name="connsiteX7" fmla="*/ 215900 w 254000"/>
              <a:gd name="connsiteY7" fmla="*/ 469900 h 495300"/>
              <a:gd name="connsiteX8" fmla="*/ 139700 w 254000"/>
              <a:gd name="connsiteY8" fmla="*/ 495300 h 495300"/>
              <a:gd name="connsiteX9" fmla="*/ 101600 w 254000"/>
              <a:gd name="connsiteY9" fmla="*/ 4318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000" h="495300">
                <a:moveTo>
                  <a:pt x="0" y="88900"/>
                </a:moveTo>
                <a:cubicBezTo>
                  <a:pt x="12700" y="67733"/>
                  <a:pt x="18615" y="40555"/>
                  <a:pt x="38100" y="25400"/>
                </a:cubicBezTo>
                <a:cubicBezTo>
                  <a:pt x="59234" y="8962"/>
                  <a:pt x="114300" y="0"/>
                  <a:pt x="114300" y="0"/>
                </a:cubicBezTo>
                <a:cubicBezTo>
                  <a:pt x="228600" y="38100"/>
                  <a:pt x="169333" y="-4233"/>
                  <a:pt x="203200" y="63500"/>
                </a:cubicBezTo>
                <a:cubicBezTo>
                  <a:pt x="210026" y="77152"/>
                  <a:pt x="222401" y="87652"/>
                  <a:pt x="228600" y="101600"/>
                </a:cubicBezTo>
                <a:cubicBezTo>
                  <a:pt x="239474" y="126066"/>
                  <a:pt x="254000" y="177800"/>
                  <a:pt x="254000" y="177800"/>
                </a:cubicBezTo>
                <a:cubicBezTo>
                  <a:pt x="249767" y="262467"/>
                  <a:pt x="252264" y="347740"/>
                  <a:pt x="241300" y="431800"/>
                </a:cubicBezTo>
                <a:cubicBezTo>
                  <a:pt x="239326" y="446935"/>
                  <a:pt x="228843" y="461810"/>
                  <a:pt x="215900" y="469900"/>
                </a:cubicBezTo>
                <a:cubicBezTo>
                  <a:pt x="193196" y="484090"/>
                  <a:pt x="139700" y="495300"/>
                  <a:pt x="139700" y="495300"/>
                </a:cubicBezTo>
                <a:cubicBezTo>
                  <a:pt x="91033" y="462855"/>
                  <a:pt x="101600" y="485164"/>
                  <a:pt x="101600" y="4318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フリーフォーム 20"/>
          <p:cNvSpPr/>
          <p:nvPr/>
        </p:nvSpPr>
        <p:spPr>
          <a:xfrm>
            <a:off x="7234425" y="2031504"/>
            <a:ext cx="254000" cy="495300"/>
          </a:xfrm>
          <a:custGeom>
            <a:avLst/>
            <a:gdLst>
              <a:gd name="connsiteX0" fmla="*/ 0 w 254000"/>
              <a:gd name="connsiteY0" fmla="*/ 88900 h 495300"/>
              <a:gd name="connsiteX1" fmla="*/ 38100 w 254000"/>
              <a:gd name="connsiteY1" fmla="*/ 25400 h 495300"/>
              <a:gd name="connsiteX2" fmla="*/ 114300 w 254000"/>
              <a:gd name="connsiteY2" fmla="*/ 0 h 495300"/>
              <a:gd name="connsiteX3" fmla="*/ 203200 w 254000"/>
              <a:gd name="connsiteY3" fmla="*/ 63500 h 495300"/>
              <a:gd name="connsiteX4" fmla="*/ 228600 w 254000"/>
              <a:gd name="connsiteY4" fmla="*/ 101600 h 495300"/>
              <a:gd name="connsiteX5" fmla="*/ 254000 w 254000"/>
              <a:gd name="connsiteY5" fmla="*/ 177800 h 495300"/>
              <a:gd name="connsiteX6" fmla="*/ 241300 w 254000"/>
              <a:gd name="connsiteY6" fmla="*/ 431800 h 495300"/>
              <a:gd name="connsiteX7" fmla="*/ 215900 w 254000"/>
              <a:gd name="connsiteY7" fmla="*/ 469900 h 495300"/>
              <a:gd name="connsiteX8" fmla="*/ 139700 w 254000"/>
              <a:gd name="connsiteY8" fmla="*/ 495300 h 495300"/>
              <a:gd name="connsiteX9" fmla="*/ 101600 w 254000"/>
              <a:gd name="connsiteY9" fmla="*/ 4318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000" h="495300">
                <a:moveTo>
                  <a:pt x="0" y="88900"/>
                </a:moveTo>
                <a:cubicBezTo>
                  <a:pt x="12700" y="67733"/>
                  <a:pt x="18615" y="40555"/>
                  <a:pt x="38100" y="25400"/>
                </a:cubicBezTo>
                <a:cubicBezTo>
                  <a:pt x="59234" y="8962"/>
                  <a:pt x="114300" y="0"/>
                  <a:pt x="114300" y="0"/>
                </a:cubicBezTo>
                <a:cubicBezTo>
                  <a:pt x="228600" y="38100"/>
                  <a:pt x="169333" y="-4233"/>
                  <a:pt x="203200" y="63500"/>
                </a:cubicBezTo>
                <a:cubicBezTo>
                  <a:pt x="210026" y="77152"/>
                  <a:pt x="222401" y="87652"/>
                  <a:pt x="228600" y="101600"/>
                </a:cubicBezTo>
                <a:cubicBezTo>
                  <a:pt x="239474" y="126066"/>
                  <a:pt x="254000" y="177800"/>
                  <a:pt x="254000" y="177800"/>
                </a:cubicBezTo>
                <a:cubicBezTo>
                  <a:pt x="249767" y="262467"/>
                  <a:pt x="252264" y="347740"/>
                  <a:pt x="241300" y="431800"/>
                </a:cubicBezTo>
                <a:cubicBezTo>
                  <a:pt x="239326" y="446935"/>
                  <a:pt x="228843" y="461810"/>
                  <a:pt x="215900" y="469900"/>
                </a:cubicBezTo>
                <a:cubicBezTo>
                  <a:pt x="193196" y="484090"/>
                  <a:pt x="139700" y="495300"/>
                  <a:pt x="139700" y="495300"/>
                </a:cubicBezTo>
                <a:cubicBezTo>
                  <a:pt x="91033" y="462855"/>
                  <a:pt x="101600" y="485164"/>
                  <a:pt x="101600" y="4318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フリーフォーム 21"/>
          <p:cNvSpPr/>
          <p:nvPr/>
        </p:nvSpPr>
        <p:spPr>
          <a:xfrm>
            <a:off x="7645265" y="2022748"/>
            <a:ext cx="254000" cy="495300"/>
          </a:xfrm>
          <a:custGeom>
            <a:avLst/>
            <a:gdLst>
              <a:gd name="connsiteX0" fmla="*/ 0 w 254000"/>
              <a:gd name="connsiteY0" fmla="*/ 88900 h 495300"/>
              <a:gd name="connsiteX1" fmla="*/ 38100 w 254000"/>
              <a:gd name="connsiteY1" fmla="*/ 25400 h 495300"/>
              <a:gd name="connsiteX2" fmla="*/ 114300 w 254000"/>
              <a:gd name="connsiteY2" fmla="*/ 0 h 495300"/>
              <a:gd name="connsiteX3" fmla="*/ 203200 w 254000"/>
              <a:gd name="connsiteY3" fmla="*/ 63500 h 495300"/>
              <a:gd name="connsiteX4" fmla="*/ 228600 w 254000"/>
              <a:gd name="connsiteY4" fmla="*/ 101600 h 495300"/>
              <a:gd name="connsiteX5" fmla="*/ 254000 w 254000"/>
              <a:gd name="connsiteY5" fmla="*/ 177800 h 495300"/>
              <a:gd name="connsiteX6" fmla="*/ 241300 w 254000"/>
              <a:gd name="connsiteY6" fmla="*/ 431800 h 495300"/>
              <a:gd name="connsiteX7" fmla="*/ 215900 w 254000"/>
              <a:gd name="connsiteY7" fmla="*/ 469900 h 495300"/>
              <a:gd name="connsiteX8" fmla="*/ 139700 w 254000"/>
              <a:gd name="connsiteY8" fmla="*/ 495300 h 495300"/>
              <a:gd name="connsiteX9" fmla="*/ 101600 w 254000"/>
              <a:gd name="connsiteY9" fmla="*/ 4318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000" h="495300">
                <a:moveTo>
                  <a:pt x="0" y="88900"/>
                </a:moveTo>
                <a:cubicBezTo>
                  <a:pt x="12700" y="67733"/>
                  <a:pt x="18615" y="40555"/>
                  <a:pt x="38100" y="25400"/>
                </a:cubicBezTo>
                <a:cubicBezTo>
                  <a:pt x="59234" y="8962"/>
                  <a:pt x="114300" y="0"/>
                  <a:pt x="114300" y="0"/>
                </a:cubicBezTo>
                <a:cubicBezTo>
                  <a:pt x="228600" y="38100"/>
                  <a:pt x="169333" y="-4233"/>
                  <a:pt x="203200" y="63500"/>
                </a:cubicBezTo>
                <a:cubicBezTo>
                  <a:pt x="210026" y="77152"/>
                  <a:pt x="222401" y="87652"/>
                  <a:pt x="228600" y="101600"/>
                </a:cubicBezTo>
                <a:cubicBezTo>
                  <a:pt x="239474" y="126066"/>
                  <a:pt x="254000" y="177800"/>
                  <a:pt x="254000" y="177800"/>
                </a:cubicBezTo>
                <a:cubicBezTo>
                  <a:pt x="249767" y="262467"/>
                  <a:pt x="252264" y="347740"/>
                  <a:pt x="241300" y="431800"/>
                </a:cubicBezTo>
                <a:cubicBezTo>
                  <a:pt x="239326" y="446935"/>
                  <a:pt x="228843" y="461810"/>
                  <a:pt x="215900" y="469900"/>
                </a:cubicBezTo>
                <a:cubicBezTo>
                  <a:pt x="193196" y="484090"/>
                  <a:pt x="139700" y="495300"/>
                  <a:pt x="139700" y="495300"/>
                </a:cubicBezTo>
                <a:cubicBezTo>
                  <a:pt x="91033" y="462855"/>
                  <a:pt x="101600" y="485164"/>
                  <a:pt x="101600" y="4318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 22"/>
          <p:cNvSpPr/>
          <p:nvPr/>
        </p:nvSpPr>
        <p:spPr>
          <a:xfrm>
            <a:off x="8047721" y="2031504"/>
            <a:ext cx="254000" cy="495300"/>
          </a:xfrm>
          <a:custGeom>
            <a:avLst/>
            <a:gdLst>
              <a:gd name="connsiteX0" fmla="*/ 0 w 254000"/>
              <a:gd name="connsiteY0" fmla="*/ 88900 h 495300"/>
              <a:gd name="connsiteX1" fmla="*/ 38100 w 254000"/>
              <a:gd name="connsiteY1" fmla="*/ 25400 h 495300"/>
              <a:gd name="connsiteX2" fmla="*/ 114300 w 254000"/>
              <a:gd name="connsiteY2" fmla="*/ 0 h 495300"/>
              <a:gd name="connsiteX3" fmla="*/ 203200 w 254000"/>
              <a:gd name="connsiteY3" fmla="*/ 63500 h 495300"/>
              <a:gd name="connsiteX4" fmla="*/ 228600 w 254000"/>
              <a:gd name="connsiteY4" fmla="*/ 101600 h 495300"/>
              <a:gd name="connsiteX5" fmla="*/ 254000 w 254000"/>
              <a:gd name="connsiteY5" fmla="*/ 177800 h 495300"/>
              <a:gd name="connsiteX6" fmla="*/ 241300 w 254000"/>
              <a:gd name="connsiteY6" fmla="*/ 431800 h 495300"/>
              <a:gd name="connsiteX7" fmla="*/ 215900 w 254000"/>
              <a:gd name="connsiteY7" fmla="*/ 469900 h 495300"/>
              <a:gd name="connsiteX8" fmla="*/ 139700 w 254000"/>
              <a:gd name="connsiteY8" fmla="*/ 495300 h 495300"/>
              <a:gd name="connsiteX9" fmla="*/ 101600 w 254000"/>
              <a:gd name="connsiteY9" fmla="*/ 4318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000" h="495300">
                <a:moveTo>
                  <a:pt x="0" y="88900"/>
                </a:moveTo>
                <a:cubicBezTo>
                  <a:pt x="12700" y="67733"/>
                  <a:pt x="18615" y="40555"/>
                  <a:pt x="38100" y="25400"/>
                </a:cubicBezTo>
                <a:cubicBezTo>
                  <a:pt x="59234" y="8962"/>
                  <a:pt x="114300" y="0"/>
                  <a:pt x="114300" y="0"/>
                </a:cubicBezTo>
                <a:cubicBezTo>
                  <a:pt x="228600" y="38100"/>
                  <a:pt x="169333" y="-4233"/>
                  <a:pt x="203200" y="63500"/>
                </a:cubicBezTo>
                <a:cubicBezTo>
                  <a:pt x="210026" y="77152"/>
                  <a:pt x="222401" y="87652"/>
                  <a:pt x="228600" y="101600"/>
                </a:cubicBezTo>
                <a:cubicBezTo>
                  <a:pt x="239474" y="126066"/>
                  <a:pt x="254000" y="177800"/>
                  <a:pt x="254000" y="177800"/>
                </a:cubicBezTo>
                <a:cubicBezTo>
                  <a:pt x="249767" y="262467"/>
                  <a:pt x="252264" y="347740"/>
                  <a:pt x="241300" y="431800"/>
                </a:cubicBezTo>
                <a:cubicBezTo>
                  <a:pt x="239326" y="446935"/>
                  <a:pt x="228843" y="461810"/>
                  <a:pt x="215900" y="469900"/>
                </a:cubicBezTo>
                <a:cubicBezTo>
                  <a:pt x="193196" y="484090"/>
                  <a:pt x="139700" y="495300"/>
                  <a:pt x="139700" y="495300"/>
                </a:cubicBezTo>
                <a:cubicBezTo>
                  <a:pt x="91033" y="462855"/>
                  <a:pt x="101600" y="485164"/>
                  <a:pt x="101600" y="4318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813615" y="1484784"/>
            <a:ext cx="1397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0.73GeV/</a:t>
            </a:r>
            <a:r>
              <a:rPr lang="en-US" altLang="ja-JP" dirty="0" err="1" smtClean="0"/>
              <a:t>fm</a:t>
            </a:r>
            <a:endParaRPr kumimoji="1" lang="ja-JP" altLang="en-US" dirty="0"/>
          </a:p>
        </p:txBody>
      </p:sp>
      <p:sp>
        <p:nvSpPr>
          <p:cNvPr id="25" name="円/楕円 24"/>
          <p:cNvSpPr/>
          <p:nvPr/>
        </p:nvSpPr>
        <p:spPr>
          <a:xfrm>
            <a:off x="7535033" y="2419160"/>
            <a:ext cx="288032" cy="2880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101168" y="2690664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H(slow)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7355636" y="2701652"/>
            <a:ext cx="848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L(fast)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487687" y="2682736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H(slow)</a:t>
            </a:r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3440832" y="2377398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28"/>
          <p:cNvSpPr/>
          <p:nvPr/>
        </p:nvSpPr>
        <p:spPr>
          <a:xfrm>
            <a:off x="6174334" y="2110173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円/楕円 29"/>
          <p:cNvSpPr/>
          <p:nvPr/>
        </p:nvSpPr>
        <p:spPr>
          <a:xfrm>
            <a:off x="8550598" y="2110173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右矢印 30"/>
          <p:cNvSpPr/>
          <p:nvPr/>
        </p:nvSpPr>
        <p:spPr>
          <a:xfrm>
            <a:off x="4527447" y="2161374"/>
            <a:ext cx="1145633" cy="521362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1878043" y="3427419"/>
            <a:ext cx="1260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3Q system</a:t>
            </a:r>
            <a:endParaRPr kumimoji="1" lang="ja-JP" altLang="en-US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537176" y="3422153"/>
            <a:ext cx="2198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Effective 2Q system</a:t>
            </a:r>
            <a:endParaRPr kumimoji="1" lang="ja-JP" altLang="en-US" dirty="0"/>
          </a:p>
        </p:txBody>
      </p:sp>
      <p:pic>
        <p:nvPicPr>
          <p:cNvPr id="34" name="図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479" y="4083578"/>
            <a:ext cx="3568945" cy="2520097"/>
          </a:xfrm>
          <a:prstGeom prst="rect">
            <a:avLst/>
          </a:prstGeom>
        </p:spPr>
      </p:pic>
      <p:sp>
        <p:nvSpPr>
          <p:cNvPr id="35" name="テキスト ボックス 34"/>
          <p:cNvSpPr txBox="1"/>
          <p:nvPr/>
        </p:nvSpPr>
        <p:spPr>
          <a:xfrm>
            <a:off x="1291850" y="4698189"/>
            <a:ext cx="3317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A. Yamamoto et al. </a:t>
            </a:r>
            <a:endParaRPr lang="en-US" altLang="ja-JP" dirty="0"/>
          </a:p>
          <a:p>
            <a:r>
              <a:rPr lang="en-US" altLang="ja-JP" dirty="0" err="1" smtClean="0"/>
              <a:t>Phys.Lett</a:t>
            </a:r>
            <a:r>
              <a:rPr lang="en-US" altLang="ja-JP" dirty="0"/>
              <a:t>. B664 (2008) 129-13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072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テキスト ボックス 1"/>
          <p:cNvSpPr txBox="1">
            <a:spLocks noChangeArrowheads="1"/>
          </p:cNvSpPr>
          <p:nvPr/>
        </p:nvSpPr>
        <p:spPr bwMode="auto">
          <a:xfrm>
            <a:off x="902035" y="2636912"/>
            <a:ext cx="846404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/>
            <a:r>
              <a:rPr lang="en-US" altLang="ja-JP" sz="6600" dirty="0" smtClean="0"/>
              <a:t>Relativistic corrections</a:t>
            </a:r>
            <a:endParaRPr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0218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4925" y="26988"/>
            <a:ext cx="31944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smtClean="0">
                <a:solidFill>
                  <a:srgbClr val="66FF33"/>
                </a:solidFill>
                <a:latin typeface="+mn-lt"/>
              </a:rPr>
              <a:t>Relativistic corrections</a:t>
            </a:r>
            <a:endParaRPr lang="en-US" altLang="ja-JP" dirty="0">
              <a:solidFill>
                <a:srgbClr val="66FF33"/>
              </a:solidFill>
              <a:latin typeface="+mn-lt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0" y="2979948"/>
            <a:ext cx="2956909" cy="216278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549" y="2979949"/>
            <a:ext cx="3003595" cy="216894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304" y="2979948"/>
            <a:ext cx="3136956" cy="2162783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36861" y="850983"/>
            <a:ext cx="55850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We can expand </a:t>
            </a:r>
            <a:r>
              <a:rPr kumimoji="1" lang="en-US" altLang="ja-JP" dirty="0" err="1" smtClean="0"/>
              <a:t>interquark</a:t>
            </a:r>
            <a:r>
              <a:rPr kumimoji="1" lang="en-US" altLang="ja-JP" dirty="0" smtClean="0"/>
              <a:t> potential in terms of 1/</a:t>
            </a:r>
            <a:r>
              <a:rPr kumimoji="1" lang="en-US" altLang="ja-JP" dirty="0" err="1" smtClean="0"/>
              <a:t>Mq</a:t>
            </a:r>
            <a:endParaRPr kumimoji="1" lang="en-US" altLang="ja-JP" dirty="0" smtClean="0"/>
          </a:p>
          <a:p>
            <a:r>
              <a:rPr lang="en-US" altLang="ja-JP" dirty="0" smtClean="0">
                <a:sym typeface="Wingdings" panose="05000000000000000000" pitchFamily="2" charset="2"/>
              </a:rPr>
              <a:t> Useful for heavy hadron spectroscopy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9998" y="2132856"/>
            <a:ext cx="7335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Relativistic corrections to the static potential at O(1/m) and O(1/m^2)</a:t>
            </a:r>
          </a:p>
          <a:p>
            <a:r>
              <a:rPr lang="en-US" altLang="ja-JP" dirty="0" err="1" smtClean="0"/>
              <a:t>Y.Koma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M.Koma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H.Wittig</a:t>
            </a:r>
            <a:r>
              <a:rPr lang="en-US" altLang="ja-JP" dirty="0" smtClean="0"/>
              <a:t>; </a:t>
            </a:r>
            <a:r>
              <a:rPr lang="en-US" altLang="ja-JP" dirty="0" err="1" smtClean="0"/>
              <a:t>PoS</a:t>
            </a:r>
            <a:r>
              <a:rPr lang="en-US" altLang="ja-JP" dirty="0" smtClean="0"/>
              <a:t> LAT2007 (2007) 111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377274" y="5508933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Static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304928" y="5508933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1/m term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15476" y="5504097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1/m^2 term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574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872880" y="908720"/>
            <a:ext cx="19262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 smtClean="0"/>
              <a:t>BEYOND</a:t>
            </a:r>
            <a:endParaRPr kumimoji="1" lang="ja-JP" altLang="en-US" sz="36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165649" y="2348880"/>
            <a:ext cx="53407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Heavy hadron-Heavy hadron potential</a:t>
            </a:r>
          </a:p>
          <a:p>
            <a:r>
              <a:rPr lang="en-US" altLang="ja-JP" sz="2400" dirty="0" err="1" smtClean="0"/>
              <a:t>Diquark</a:t>
            </a:r>
            <a:r>
              <a:rPr lang="en-US" altLang="ja-JP" sz="2400" dirty="0" smtClean="0"/>
              <a:t> correlations in hadrons</a:t>
            </a:r>
          </a:p>
          <a:p>
            <a:r>
              <a:rPr kumimoji="1" lang="en-US" altLang="ja-JP" sz="2400" dirty="0" smtClean="0"/>
              <a:t>…</a:t>
            </a:r>
            <a:endParaRPr kumimoji="1" lang="ja-JP" altLang="en-US" sz="24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25008" y="1607493"/>
            <a:ext cx="2624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Study with static quarks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734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コネクタ 11"/>
          <p:cNvCxnSpPr/>
          <p:nvPr/>
        </p:nvCxnSpPr>
        <p:spPr>
          <a:xfrm flipH="1">
            <a:off x="2288704" y="2996952"/>
            <a:ext cx="7920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 flipV="1">
            <a:off x="2288704" y="1268760"/>
            <a:ext cx="0" cy="17281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2288704" y="1268760"/>
            <a:ext cx="7920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3080792" y="1268760"/>
            <a:ext cx="216024" cy="504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3310556" y="1760290"/>
            <a:ext cx="0" cy="1800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3096466" y="3034530"/>
            <a:ext cx="216024" cy="504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V="1">
            <a:off x="3080792" y="958824"/>
            <a:ext cx="504056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3584848" y="949446"/>
            <a:ext cx="0" cy="1800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 flipV="1">
            <a:off x="3093318" y="2712068"/>
            <a:ext cx="504056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 flipH="1">
            <a:off x="6380634" y="3015708"/>
            <a:ext cx="7920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>
            <a:off x="6380634" y="1287516"/>
            <a:ext cx="79208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7172722" y="1287516"/>
            <a:ext cx="216024" cy="504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7402486" y="1779046"/>
            <a:ext cx="0" cy="1800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7188396" y="3053286"/>
            <a:ext cx="216024" cy="5040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 flipV="1">
            <a:off x="7172722" y="977580"/>
            <a:ext cx="504056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V="1">
            <a:off x="7185248" y="2730824"/>
            <a:ext cx="504056" cy="2880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フリーフォーム 39"/>
          <p:cNvSpPr/>
          <p:nvPr/>
        </p:nvSpPr>
        <p:spPr>
          <a:xfrm>
            <a:off x="7577733" y="999067"/>
            <a:ext cx="326326" cy="1728592"/>
          </a:xfrm>
          <a:custGeom>
            <a:avLst/>
            <a:gdLst>
              <a:gd name="connsiteX0" fmla="*/ 125574 w 326326"/>
              <a:gd name="connsiteY0" fmla="*/ 1728592 h 1728592"/>
              <a:gd name="connsiteX1" fmla="*/ 263360 w 326326"/>
              <a:gd name="connsiteY1" fmla="*/ 1415441 h 1728592"/>
              <a:gd name="connsiteX2" fmla="*/ 314 w 326326"/>
              <a:gd name="connsiteY2" fmla="*/ 1177447 h 1728592"/>
              <a:gd name="connsiteX3" fmla="*/ 325990 w 326326"/>
              <a:gd name="connsiteY3" fmla="*/ 851770 h 1728592"/>
              <a:gd name="connsiteX4" fmla="*/ 62944 w 326326"/>
              <a:gd name="connsiteY4" fmla="*/ 588724 h 1728592"/>
              <a:gd name="connsiteX5" fmla="*/ 100522 w 326326"/>
              <a:gd name="connsiteY5" fmla="*/ 0 h 172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326" h="1728592">
                <a:moveTo>
                  <a:pt x="125574" y="1728592"/>
                </a:moveTo>
                <a:cubicBezTo>
                  <a:pt x="204905" y="1617945"/>
                  <a:pt x="284237" y="1507298"/>
                  <a:pt x="263360" y="1415441"/>
                </a:cubicBezTo>
                <a:cubicBezTo>
                  <a:pt x="242483" y="1323584"/>
                  <a:pt x="-10124" y="1271392"/>
                  <a:pt x="314" y="1177447"/>
                </a:cubicBezTo>
                <a:cubicBezTo>
                  <a:pt x="10752" y="1083502"/>
                  <a:pt x="315552" y="949890"/>
                  <a:pt x="325990" y="851770"/>
                </a:cubicBezTo>
                <a:cubicBezTo>
                  <a:pt x="336428" y="753650"/>
                  <a:pt x="100522" y="730686"/>
                  <a:pt x="62944" y="588724"/>
                </a:cubicBezTo>
                <a:cubicBezTo>
                  <a:pt x="25366" y="446762"/>
                  <a:pt x="62944" y="223381"/>
                  <a:pt x="100522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 40"/>
          <p:cNvSpPr/>
          <p:nvPr/>
        </p:nvSpPr>
        <p:spPr>
          <a:xfrm>
            <a:off x="6249144" y="1302790"/>
            <a:ext cx="326326" cy="1728592"/>
          </a:xfrm>
          <a:custGeom>
            <a:avLst/>
            <a:gdLst>
              <a:gd name="connsiteX0" fmla="*/ 125574 w 326326"/>
              <a:gd name="connsiteY0" fmla="*/ 1728592 h 1728592"/>
              <a:gd name="connsiteX1" fmla="*/ 263360 w 326326"/>
              <a:gd name="connsiteY1" fmla="*/ 1415441 h 1728592"/>
              <a:gd name="connsiteX2" fmla="*/ 314 w 326326"/>
              <a:gd name="connsiteY2" fmla="*/ 1177447 h 1728592"/>
              <a:gd name="connsiteX3" fmla="*/ 325990 w 326326"/>
              <a:gd name="connsiteY3" fmla="*/ 851770 h 1728592"/>
              <a:gd name="connsiteX4" fmla="*/ 62944 w 326326"/>
              <a:gd name="connsiteY4" fmla="*/ 588724 h 1728592"/>
              <a:gd name="connsiteX5" fmla="*/ 100522 w 326326"/>
              <a:gd name="connsiteY5" fmla="*/ 0 h 172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6326" h="1728592">
                <a:moveTo>
                  <a:pt x="125574" y="1728592"/>
                </a:moveTo>
                <a:cubicBezTo>
                  <a:pt x="204905" y="1617945"/>
                  <a:pt x="284237" y="1507298"/>
                  <a:pt x="263360" y="1415441"/>
                </a:cubicBezTo>
                <a:cubicBezTo>
                  <a:pt x="242483" y="1323584"/>
                  <a:pt x="-10124" y="1271392"/>
                  <a:pt x="314" y="1177447"/>
                </a:cubicBezTo>
                <a:cubicBezTo>
                  <a:pt x="10752" y="1083502"/>
                  <a:pt x="315552" y="949890"/>
                  <a:pt x="325990" y="851770"/>
                </a:cubicBezTo>
                <a:cubicBezTo>
                  <a:pt x="336428" y="753650"/>
                  <a:pt x="100522" y="730686"/>
                  <a:pt x="62944" y="588724"/>
                </a:cubicBezTo>
                <a:cubicBezTo>
                  <a:pt x="25366" y="446762"/>
                  <a:pt x="62944" y="223381"/>
                  <a:pt x="100522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右矢印 41"/>
          <p:cNvSpPr/>
          <p:nvPr/>
        </p:nvSpPr>
        <p:spPr>
          <a:xfrm>
            <a:off x="4304928" y="1916832"/>
            <a:ext cx="1224136" cy="50405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670925" y="2696344"/>
            <a:ext cx="2559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Replace HQ propagator</a:t>
            </a:r>
          </a:p>
          <a:p>
            <a:r>
              <a:rPr lang="en-US" altLang="ja-JP" dirty="0" smtClean="0"/>
              <a:t>With     LQ propagator</a:t>
            </a:r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2350464" y="3861048"/>
            <a:ext cx="146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QQQ system</a:t>
            </a:r>
            <a:endParaRPr kumimoji="1" lang="ja-JP" altLang="en-US" dirty="0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693684" y="3861048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Qqq</a:t>
            </a:r>
            <a:r>
              <a:rPr kumimoji="1" lang="en-US" altLang="ja-JP" dirty="0" smtClean="0"/>
              <a:t> system</a:t>
            </a:r>
            <a:endParaRPr kumimoji="1" lang="ja-JP" altLang="en-US" dirty="0"/>
          </a:p>
        </p:txBody>
      </p:sp>
      <p:sp>
        <p:nvSpPr>
          <p:cNvPr id="47" name="Text Box 4"/>
          <p:cNvSpPr txBox="1">
            <a:spLocks noChangeArrowheads="1"/>
          </p:cNvSpPr>
          <p:nvPr/>
        </p:nvSpPr>
        <p:spPr bwMode="auto">
          <a:xfrm>
            <a:off x="34925" y="26988"/>
            <a:ext cx="26709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dirty="0" err="1" smtClean="0">
                <a:solidFill>
                  <a:srgbClr val="66FF33"/>
                </a:solidFill>
                <a:latin typeface="+mn-lt"/>
              </a:rPr>
              <a:t>Qqq</a:t>
            </a:r>
            <a:r>
              <a:rPr lang="en-US" altLang="ja-JP" dirty="0" smtClean="0">
                <a:solidFill>
                  <a:srgbClr val="66FF33"/>
                </a:solidFill>
                <a:latin typeface="+mn-lt"/>
              </a:rPr>
              <a:t> </a:t>
            </a:r>
            <a:r>
              <a:rPr lang="en-US" altLang="ja-JP" dirty="0" err="1" smtClean="0">
                <a:solidFill>
                  <a:srgbClr val="66FF33"/>
                </a:solidFill>
                <a:latin typeface="+mn-lt"/>
              </a:rPr>
              <a:t>Qqq</a:t>
            </a:r>
            <a:r>
              <a:rPr lang="en-US" altLang="ja-JP" dirty="0" smtClean="0">
                <a:solidFill>
                  <a:srgbClr val="66FF33"/>
                </a:solidFill>
                <a:latin typeface="+mn-lt"/>
              </a:rPr>
              <a:t> potential</a:t>
            </a:r>
          </a:p>
        </p:txBody>
      </p:sp>
      <p:grpSp>
        <p:nvGrpSpPr>
          <p:cNvPr id="57" name="グループ化 56"/>
          <p:cNvGrpSpPr/>
          <p:nvPr/>
        </p:nvGrpSpPr>
        <p:grpSpPr>
          <a:xfrm>
            <a:off x="2360712" y="4695191"/>
            <a:ext cx="672831" cy="1470113"/>
            <a:chOff x="4238039" y="3471055"/>
            <a:chExt cx="1654915" cy="2601666"/>
          </a:xfrm>
        </p:grpSpPr>
        <p:cxnSp>
          <p:nvCxnSpPr>
            <p:cNvPr id="48" name="直線コネクタ 47"/>
            <p:cNvCxnSpPr/>
            <p:nvPr/>
          </p:nvCxnSpPr>
          <p:spPr>
            <a:xfrm flipH="1">
              <a:off x="4369529" y="5509183"/>
              <a:ext cx="7920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>
              <a:off x="4369529" y="3780991"/>
              <a:ext cx="7920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コネクタ 49"/>
            <p:cNvCxnSpPr/>
            <p:nvPr/>
          </p:nvCxnSpPr>
          <p:spPr>
            <a:xfrm>
              <a:off x="5161617" y="3780991"/>
              <a:ext cx="216024" cy="5040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コネクタ 50"/>
            <p:cNvCxnSpPr/>
            <p:nvPr/>
          </p:nvCxnSpPr>
          <p:spPr>
            <a:xfrm>
              <a:off x="5391381" y="4272521"/>
              <a:ext cx="0" cy="1800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>
              <a:off x="5177291" y="5546761"/>
              <a:ext cx="216024" cy="5040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/>
            <p:cNvCxnSpPr/>
            <p:nvPr/>
          </p:nvCxnSpPr>
          <p:spPr>
            <a:xfrm flipV="1">
              <a:off x="5161617" y="3471055"/>
              <a:ext cx="504056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/>
            <p:cNvCxnSpPr/>
            <p:nvPr/>
          </p:nvCxnSpPr>
          <p:spPr>
            <a:xfrm flipV="1">
              <a:off x="5174143" y="5224299"/>
              <a:ext cx="504056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フリーフォーム 54"/>
            <p:cNvSpPr/>
            <p:nvPr/>
          </p:nvSpPr>
          <p:spPr>
            <a:xfrm>
              <a:off x="5566628" y="3492542"/>
              <a:ext cx="326326" cy="1728592"/>
            </a:xfrm>
            <a:custGeom>
              <a:avLst/>
              <a:gdLst>
                <a:gd name="connsiteX0" fmla="*/ 125574 w 326326"/>
                <a:gd name="connsiteY0" fmla="*/ 1728592 h 1728592"/>
                <a:gd name="connsiteX1" fmla="*/ 263360 w 326326"/>
                <a:gd name="connsiteY1" fmla="*/ 1415441 h 1728592"/>
                <a:gd name="connsiteX2" fmla="*/ 314 w 326326"/>
                <a:gd name="connsiteY2" fmla="*/ 1177447 h 1728592"/>
                <a:gd name="connsiteX3" fmla="*/ 325990 w 326326"/>
                <a:gd name="connsiteY3" fmla="*/ 851770 h 1728592"/>
                <a:gd name="connsiteX4" fmla="*/ 62944 w 326326"/>
                <a:gd name="connsiteY4" fmla="*/ 588724 h 1728592"/>
                <a:gd name="connsiteX5" fmla="*/ 100522 w 326326"/>
                <a:gd name="connsiteY5" fmla="*/ 0 h 172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326" h="1728592">
                  <a:moveTo>
                    <a:pt x="125574" y="1728592"/>
                  </a:moveTo>
                  <a:cubicBezTo>
                    <a:pt x="204905" y="1617945"/>
                    <a:pt x="284237" y="1507298"/>
                    <a:pt x="263360" y="1415441"/>
                  </a:cubicBezTo>
                  <a:cubicBezTo>
                    <a:pt x="242483" y="1323584"/>
                    <a:pt x="-10124" y="1271392"/>
                    <a:pt x="314" y="1177447"/>
                  </a:cubicBezTo>
                  <a:cubicBezTo>
                    <a:pt x="10752" y="1083502"/>
                    <a:pt x="315552" y="949890"/>
                    <a:pt x="325990" y="851770"/>
                  </a:cubicBezTo>
                  <a:cubicBezTo>
                    <a:pt x="336428" y="753650"/>
                    <a:pt x="100522" y="730686"/>
                    <a:pt x="62944" y="588724"/>
                  </a:cubicBezTo>
                  <a:cubicBezTo>
                    <a:pt x="25366" y="446762"/>
                    <a:pt x="62944" y="223381"/>
                    <a:pt x="100522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フリーフォーム 55"/>
            <p:cNvSpPr/>
            <p:nvPr/>
          </p:nvSpPr>
          <p:spPr>
            <a:xfrm>
              <a:off x="4238039" y="3796265"/>
              <a:ext cx="326326" cy="1728592"/>
            </a:xfrm>
            <a:custGeom>
              <a:avLst/>
              <a:gdLst>
                <a:gd name="connsiteX0" fmla="*/ 125574 w 326326"/>
                <a:gd name="connsiteY0" fmla="*/ 1728592 h 1728592"/>
                <a:gd name="connsiteX1" fmla="*/ 263360 w 326326"/>
                <a:gd name="connsiteY1" fmla="*/ 1415441 h 1728592"/>
                <a:gd name="connsiteX2" fmla="*/ 314 w 326326"/>
                <a:gd name="connsiteY2" fmla="*/ 1177447 h 1728592"/>
                <a:gd name="connsiteX3" fmla="*/ 325990 w 326326"/>
                <a:gd name="connsiteY3" fmla="*/ 851770 h 1728592"/>
                <a:gd name="connsiteX4" fmla="*/ 62944 w 326326"/>
                <a:gd name="connsiteY4" fmla="*/ 588724 h 1728592"/>
                <a:gd name="connsiteX5" fmla="*/ 100522 w 326326"/>
                <a:gd name="connsiteY5" fmla="*/ 0 h 172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326" h="1728592">
                  <a:moveTo>
                    <a:pt x="125574" y="1728592"/>
                  </a:moveTo>
                  <a:cubicBezTo>
                    <a:pt x="204905" y="1617945"/>
                    <a:pt x="284237" y="1507298"/>
                    <a:pt x="263360" y="1415441"/>
                  </a:cubicBezTo>
                  <a:cubicBezTo>
                    <a:pt x="242483" y="1323584"/>
                    <a:pt x="-10124" y="1271392"/>
                    <a:pt x="314" y="1177447"/>
                  </a:cubicBezTo>
                  <a:cubicBezTo>
                    <a:pt x="10752" y="1083502"/>
                    <a:pt x="315552" y="949890"/>
                    <a:pt x="325990" y="851770"/>
                  </a:cubicBezTo>
                  <a:cubicBezTo>
                    <a:pt x="336428" y="753650"/>
                    <a:pt x="100522" y="730686"/>
                    <a:pt x="62944" y="588724"/>
                  </a:cubicBezTo>
                  <a:cubicBezTo>
                    <a:pt x="25366" y="446762"/>
                    <a:pt x="62944" y="223381"/>
                    <a:pt x="100522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3274735" y="4640574"/>
            <a:ext cx="672831" cy="1470113"/>
            <a:chOff x="4238039" y="3471055"/>
            <a:chExt cx="1654915" cy="2601666"/>
          </a:xfrm>
        </p:grpSpPr>
        <p:cxnSp>
          <p:nvCxnSpPr>
            <p:cNvPr id="59" name="直線コネクタ 58"/>
            <p:cNvCxnSpPr/>
            <p:nvPr/>
          </p:nvCxnSpPr>
          <p:spPr>
            <a:xfrm flipH="1">
              <a:off x="4369529" y="5509183"/>
              <a:ext cx="7920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>
              <a:off x="4369529" y="3780991"/>
              <a:ext cx="7920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>
              <a:off x="5161617" y="3780991"/>
              <a:ext cx="216024" cy="5040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>
              <a:off x="5391381" y="4272521"/>
              <a:ext cx="0" cy="18002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コネクタ 62"/>
            <p:cNvCxnSpPr/>
            <p:nvPr/>
          </p:nvCxnSpPr>
          <p:spPr>
            <a:xfrm>
              <a:off x="5177291" y="5546761"/>
              <a:ext cx="216024" cy="5040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/>
            <p:cNvCxnSpPr/>
            <p:nvPr/>
          </p:nvCxnSpPr>
          <p:spPr>
            <a:xfrm flipV="1">
              <a:off x="5161617" y="3471055"/>
              <a:ext cx="504056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 flipV="1">
              <a:off x="5174143" y="5224299"/>
              <a:ext cx="504056" cy="28803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フリーフォーム 65"/>
            <p:cNvSpPr/>
            <p:nvPr/>
          </p:nvSpPr>
          <p:spPr>
            <a:xfrm>
              <a:off x="5566628" y="3492542"/>
              <a:ext cx="326326" cy="1728592"/>
            </a:xfrm>
            <a:custGeom>
              <a:avLst/>
              <a:gdLst>
                <a:gd name="connsiteX0" fmla="*/ 125574 w 326326"/>
                <a:gd name="connsiteY0" fmla="*/ 1728592 h 1728592"/>
                <a:gd name="connsiteX1" fmla="*/ 263360 w 326326"/>
                <a:gd name="connsiteY1" fmla="*/ 1415441 h 1728592"/>
                <a:gd name="connsiteX2" fmla="*/ 314 w 326326"/>
                <a:gd name="connsiteY2" fmla="*/ 1177447 h 1728592"/>
                <a:gd name="connsiteX3" fmla="*/ 325990 w 326326"/>
                <a:gd name="connsiteY3" fmla="*/ 851770 h 1728592"/>
                <a:gd name="connsiteX4" fmla="*/ 62944 w 326326"/>
                <a:gd name="connsiteY4" fmla="*/ 588724 h 1728592"/>
                <a:gd name="connsiteX5" fmla="*/ 100522 w 326326"/>
                <a:gd name="connsiteY5" fmla="*/ 0 h 172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326" h="1728592">
                  <a:moveTo>
                    <a:pt x="125574" y="1728592"/>
                  </a:moveTo>
                  <a:cubicBezTo>
                    <a:pt x="204905" y="1617945"/>
                    <a:pt x="284237" y="1507298"/>
                    <a:pt x="263360" y="1415441"/>
                  </a:cubicBezTo>
                  <a:cubicBezTo>
                    <a:pt x="242483" y="1323584"/>
                    <a:pt x="-10124" y="1271392"/>
                    <a:pt x="314" y="1177447"/>
                  </a:cubicBezTo>
                  <a:cubicBezTo>
                    <a:pt x="10752" y="1083502"/>
                    <a:pt x="315552" y="949890"/>
                    <a:pt x="325990" y="851770"/>
                  </a:cubicBezTo>
                  <a:cubicBezTo>
                    <a:pt x="336428" y="753650"/>
                    <a:pt x="100522" y="730686"/>
                    <a:pt x="62944" y="588724"/>
                  </a:cubicBezTo>
                  <a:cubicBezTo>
                    <a:pt x="25366" y="446762"/>
                    <a:pt x="62944" y="223381"/>
                    <a:pt x="100522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7" name="フリーフォーム 66"/>
            <p:cNvSpPr/>
            <p:nvPr/>
          </p:nvSpPr>
          <p:spPr>
            <a:xfrm>
              <a:off x="4238039" y="3796265"/>
              <a:ext cx="326326" cy="1728592"/>
            </a:xfrm>
            <a:custGeom>
              <a:avLst/>
              <a:gdLst>
                <a:gd name="connsiteX0" fmla="*/ 125574 w 326326"/>
                <a:gd name="connsiteY0" fmla="*/ 1728592 h 1728592"/>
                <a:gd name="connsiteX1" fmla="*/ 263360 w 326326"/>
                <a:gd name="connsiteY1" fmla="*/ 1415441 h 1728592"/>
                <a:gd name="connsiteX2" fmla="*/ 314 w 326326"/>
                <a:gd name="connsiteY2" fmla="*/ 1177447 h 1728592"/>
                <a:gd name="connsiteX3" fmla="*/ 325990 w 326326"/>
                <a:gd name="connsiteY3" fmla="*/ 851770 h 1728592"/>
                <a:gd name="connsiteX4" fmla="*/ 62944 w 326326"/>
                <a:gd name="connsiteY4" fmla="*/ 588724 h 1728592"/>
                <a:gd name="connsiteX5" fmla="*/ 100522 w 326326"/>
                <a:gd name="connsiteY5" fmla="*/ 0 h 172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6326" h="1728592">
                  <a:moveTo>
                    <a:pt x="125574" y="1728592"/>
                  </a:moveTo>
                  <a:cubicBezTo>
                    <a:pt x="204905" y="1617945"/>
                    <a:pt x="284237" y="1507298"/>
                    <a:pt x="263360" y="1415441"/>
                  </a:cubicBezTo>
                  <a:cubicBezTo>
                    <a:pt x="242483" y="1323584"/>
                    <a:pt x="-10124" y="1271392"/>
                    <a:pt x="314" y="1177447"/>
                  </a:cubicBezTo>
                  <a:cubicBezTo>
                    <a:pt x="10752" y="1083502"/>
                    <a:pt x="315552" y="949890"/>
                    <a:pt x="325990" y="851770"/>
                  </a:cubicBezTo>
                  <a:cubicBezTo>
                    <a:pt x="336428" y="753650"/>
                    <a:pt x="100522" y="730686"/>
                    <a:pt x="62944" y="588724"/>
                  </a:cubicBezTo>
                  <a:cubicBezTo>
                    <a:pt x="25366" y="446762"/>
                    <a:pt x="62944" y="223381"/>
                    <a:pt x="100522" y="0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8" name="テキスト ボックス 67"/>
          <p:cNvSpPr txBox="1"/>
          <p:nvPr/>
        </p:nvSpPr>
        <p:spPr>
          <a:xfrm>
            <a:off x="4412794" y="5100533"/>
            <a:ext cx="4384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Two Wilson loop gives </a:t>
            </a:r>
            <a:r>
              <a:rPr lang="en-US" altLang="ja-JP" dirty="0" err="1" smtClean="0"/>
              <a:t>Qqq-Qqq</a:t>
            </a:r>
            <a:r>
              <a:rPr lang="en-US" altLang="ja-JP" dirty="0" smtClean="0"/>
              <a:t> potential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077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73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28600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800" dirty="0" smtClean="0">
                <a:solidFill>
                  <a:srgbClr val="66FF33"/>
                </a:solidFill>
                <a:latin typeface="Book Antiqua" panose="02040602050305030304" pitchFamily="18" charset="0"/>
              </a:rPr>
              <a:t>Quark potentials</a:t>
            </a:r>
            <a:endParaRPr lang="en-US" altLang="ja-JP" sz="2800" dirty="0">
              <a:solidFill>
                <a:srgbClr val="66FF33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84648" y="1229598"/>
            <a:ext cx="53775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Interquark</a:t>
            </a:r>
            <a:r>
              <a:rPr kumimoji="1" lang="en-US" altLang="ja-JP" sz="2000" dirty="0" smtClean="0"/>
              <a:t> potentials </a:t>
            </a:r>
            <a:r>
              <a:rPr kumimoji="1" lang="en-US" altLang="ja-JP" sz="2000" dirty="0" smtClean="0">
                <a:sym typeface="Wingdings" pitchFamily="2" charset="2"/>
              </a:rPr>
              <a:t> QCD dynamics</a:t>
            </a:r>
          </a:p>
          <a:p>
            <a:r>
              <a:rPr lang="en-US" altLang="ja-JP" sz="2000" dirty="0">
                <a:sym typeface="Wingdings" pitchFamily="2" charset="2"/>
              </a:rPr>
              <a:t> </a:t>
            </a:r>
            <a:r>
              <a:rPr lang="en-US" altLang="ja-JP" sz="2000" dirty="0" smtClean="0">
                <a:sym typeface="Wingdings" pitchFamily="2" charset="2"/>
              </a:rPr>
              <a:t>                                  Hadron structures</a:t>
            </a:r>
          </a:p>
          <a:p>
            <a:r>
              <a:rPr kumimoji="1" lang="en-US" altLang="ja-JP" sz="2000" dirty="0">
                <a:sym typeface="Wingdings" pitchFamily="2" charset="2"/>
              </a:rPr>
              <a:t> </a:t>
            </a:r>
            <a:r>
              <a:rPr kumimoji="1" lang="en-US" altLang="ja-JP" sz="2000" dirty="0" smtClean="0">
                <a:sym typeface="Wingdings" pitchFamily="2" charset="2"/>
              </a:rPr>
              <a:t>                                  </a:t>
            </a:r>
            <a:r>
              <a:rPr kumimoji="1" lang="en-US" altLang="ja-JP" sz="2000" dirty="0" err="1" smtClean="0">
                <a:sym typeface="Wingdings" pitchFamily="2" charset="2"/>
              </a:rPr>
              <a:t>Hadronic</a:t>
            </a:r>
            <a:r>
              <a:rPr kumimoji="1" lang="en-US" altLang="ja-JP" sz="2000" dirty="0" smtClean="0">
                <a:sym typeface="Wingdings" pitchFamily="2" charset="2"/>
              </a:rPr>
              <a:t> interactions</a:t>
            </a:r>
          </a:p>
          <a:p>
            <a:r>
              <a:rPr lang="en-US" altLang="ja-JP" sz="2000" dirty="0">
                <a:sym typeface="Wingdings" pitchFamily="2" charset="2"/>
              </a:rPr>
              <a:t> </a:t>
            </a:r>
            <a:r>
              <a:rPr lang="en-US" altLang="ja-JP" sz="2000" dirty="0" smtClean="0">
                <a:sym typeface="Wingdings" pitchFamily="2" charset="2"/>
              </a:rPr>
              <a:t>                                  …..</a:t>
            </a:r>
            <a:endParaRPr kumimoji="1" lang="ja-JP" altLang="en-US" sz="20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808984" y="764704"/>
            <a:ext cx="1556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2">
                    <a:lumMod val="75000"/>
                  </a:schemeClr>
                </a:solidFill>
              </a:rPr>
              <a:t>Important for</a:t>
            </a:r>
            <a:endParaRPr kumimoji="1" lang="ja-JP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84648" y="3019418"/>
            <a:ext cx="5821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It comes from the QCD </a:t>
            </a:r>
            <a:r>
              <a:rPr lang="en-US" altLang="ja-JP" sz="2000" dirty="0" err="1" smtClean="0"/>
              <a:t>nonperturbative</a:t>
            </a:r>
            <a:r>
              <a:rPr lang="en-US" altLang="ja-JP" sz="2000" dirty="0" smtClean="0"/>
              <a:t> dynamics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81396" y="3595482"/>
            <a:ext cx="3248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Color-flux squeezing</a:t>
            </a:r>
          </a:p>
          <a:p>
            <a:r>
              <a:rPr lang="en-US" altLang="ja-JP" dirty="0" smtClean="0"/>
              <a:t>Dual superconducting vacuum</a:t>
            </a:r>
            <a:endParaRPr kumimoji="1" lang="ja-JP" altLang="en-US" dirty="0"/>
          </a:p>
        </p:txBody>
      </p:sp>
      <p:grpSp>
        <p:nvGrpSpPr>
          <p:cNvPr id="8" name="グループ化 25"/>
          <p:cNvGrpSpPr>
            <a:grpSpLocks/>
          </p:cNvGrpSpPr>
          <p:nvPr/>
        </p:nvGrpSpPr>
        <p:grpSpPr bwMode="auto">
          <a:xfrm>
            <a:off x="2511648" y="4243554"/>
            <a:ext cx="1571625" cy="1636713"/>
            <a:chOff x="169" y="4153428"/>
            <a:chExt cx="2490389" cy="2593274"/>
          </a:xfrm>
        </p:grpSpPr>
        <p:sp>
          <p:nvSpPr>
            <p:cNvPr id="9" name="円/楕円 8"/>
            <p:cNvSpPr/>
            <p:nvPr/>
          </p:nvSpPr>
          <p:spPr>
            <a:xfrm>
              <a:off x="1142226" y="5358257"/>
              <a:ext cx="213820" cy="2138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10" name="直線矢印コネクタ 9"/>
            <p:cNvCxnSpPr/>
            <p:nvPr/>
          </p:nvCxnSpPr>
          <p:spPr>
            <a:xfrm rot="16320000" flipV="1">
              <a:off x="637918" y="4760872"/>
              <a:ext cx="1245074" cy="3018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 rot="5280000">
              <a:off x="629114" y="6107814"/>
              <a:ext cx="1245074" cy="32703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/>
            <p:cNvCxnSpPr/>
            <p:nvPr/>
          </p:nvCxnSpPr>
          <p:spPr>
            <a:xfrm rot="10680000">
              <a:off x="169" y="5451322"/>
              <a:ext cx="1245194" cy="30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矢印コネクタ 12"/>
            <p:cNvCxnSpPr/>
            <p:nvPr/>
          </p:nvCxnSpPr>
          <p:spPr>
            <a:xfrm rot="10920000" flipH="1">
              <a:off x="1245363" y="5461383"/>
              <a:ext cx="1245195" cy="30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/>
            <p:cNvCxnSpPr/>
            <p:nvPr/>
          </p:nvCxnSpPr>
          <p:spPr>
            <a:xfrm rot="8220000" flipH="1">
              <a:off x="1056698" y="5063966"/>
              <a:ext cx="1247710" cy="32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矢印コネクタ 14"/>
            <p:cNvCxnSpPr/>
            <p:nvPr/>
          </p:nvCxnSpPr>
          <p:spPr>
            <a:xfrm rot="13380000">
              <a:off x="128461" y="4993538"/>
              <a:ext cx="1245195" cy="30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矢印コネクタ 15"/>
            <p:cNvCxnSpPr/>
            <p:nvPr/>
          </p:nvCxnSpPr>
          <p:spPr>
            <a:xfrm rot="13380000" flipH="1" flipV="1">
              <a:off x="1129648" y="5921684"/>
              <a:ext cx="1245195" cy="3018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矢印コネクタ 16"/>
            <p:cNvCxnSpPr/>
            <p:nvPr/>
          </p:nvCxnSpPr>
          <p:spPr>
            <a:xfrm rot="8220000" flipV="1">
              <a:off x="201413" y="5848739"/>
              <a:ext cx="1245194" cy="327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グループ化 32"/>
          <p:cNvGrpSpPr>
            <a:grpSpLocks/>
          </p:cNvGrpSpPr>
          <p:nvPr/>
        </p:nvGrpSpPr>
        <p:grpSpPr bwMode="auto">
          <a:xfrm>
            <a:off x="5720656" y="4750059"/>
            <a:ext cx="2714625" cy="642937"/>
            <a:chOff x="3357553" y="4500570"/>
            <a:chExt cx="2714645" cy="642942"/>
          </a:xfrm>
        </p:grpSpPr>
        <p:sp>
          <p:nvSpPr>
            <p:cNvPr id="19" name="円/楕円 18"/>
            <p:cNvSpPr/>
            <p:nvPr/>
          </p:nvSpPr>
          <p:spPr>
            <a:xfrm>
              <a:off x="3357553" y="4714884"/>
              <a:ext cx="214315" cy="214315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0" name="円弧 19"/>
            <p:cNvSpPr/>
            <p:nvPr/>
          </p:nvSpPr>
          <p:spPr>
            <a:xfrm flipH="1">
              <a:off x="3500429" y="4500570"/>
              <a:ext cx="2571769" cy="571504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1" name="円弧 20"/>
            <p:cNvSpPr/>
            <p:nvPr/>
          </p:nvSpPr>
          <p:spPr>
            <a:xfrm flipH="1" flipV="1">
              <a:off x="3500429" y="4572008"/>
              <a:ext cx="2571769" cy="571504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2" name="円弧 21"/>
            <p:cNvSpPr/>
            <p:nvPr/>
          </p:nvSpPr>
          <p:spPr>
            <a:xfrm flipH="1">
              <a:off x="3500429" y="4673608"/>
              <a:ext cx="2571769" cy="276227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3" name="円弧 22"/>
            <p:cNvSpPr/>
            <p:nvPr/>
          </p:nvSpPr>
          <p:spPr>
            <a:xfrm flipH="1" flipV="1">
              <a:off x="3490904" y="4622808"/>
              <a:ext cx="2571769" cy="347666"/>
            </a:xfrm>
            <a:prstGeom prst="arc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24" name="直線コネクタ 23"/>
            <p:cNvCxnSpPr/>
            <p:nvPr/>
          </p:nvCxnSpPr>
          <p:spPr>
            <a:xfrm rot="5400000" flipH="1" flipV="1">
              <a:off x="4098127" y="4137823"/>
              <a:ext cx="11113" cy="136843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右矢印 24"/>
          <p:cNvSpPr/>
          <p:nvPr/>
        </p:nvSpPr>
        <p:spPr>
          <a:xfrm>
            <a:off x="4508290" y="4863898"/>
            <a:ext cx="831644" cy="37306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004915" y="5912186"/>
            <a:ext cx="5838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Color electric fluxes are squeezed like a superconductor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8912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テキスト ボックス 1"/>
          <p:cNvSpPr txBox="1">
            <a:spLocks noChangeArrowheads="1"/>
          </p:cNvSpPr>
          <p:nvPr/>
        </p:nvSpPr>
        <p:spPr bwMode="auto">
          <a:xfrm>
            <a:off x="488504" y="2897188"/>
            <a:ext cx="90747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6000" dirty="0" smtClean="0"/>
              <a:t>Lattice QCD measurement</a:t>
            </a:r>
          </a:p>
        </p:txBody>
      </p:sp>
    </p:spTree>
    <p:extLst>
      <p:ext uri="{BB962C8B-B14F-4D97-AF65-F5344CB8AC3E}">
        <p14:creationId xmlns:p14="http://schemas.microsoft.com/office/powerpoint/2010/main" val="379167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0"/>
            <a:ext cx="44101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800" dirty="0" smtClean="0">
                <a:solidFill>
                  <a:srgbClr val="66FF33"/>
                </a:solidFill>
                <a:latin typeface="Book Antiqua" panose="02040602050305030304" pitchFamily="18" charset="0"/>
              </a:rPr>
              <a:t>Lattice QCD measurement</a:t>
            </a:r>
            <a:endParaRPr lang="en-US" altLang="ja-JP" sz="2800" dirty="0">
              <a:solidFill>
                <a:srgbClr val="66FF33"/>
              </a:solidFill>
              <a:latin typeface="Book Antiqua" panose="02040602050305030304" pitchFamily="18" charset="0"/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1547282" y="4149080"/>
            <a:ext cx="1156448" cy="1960694"/>
            <a:chOff x="1331258" y="1844824"/>
            <a:chExt cx="1156448" cy="1960694"/>
          </a:xfrm>
        </p:grpSpPr>
        <p:sp>
          <p:nvSpPr>
            <p:cNvPr id="12" name="フリーフォーム 11"/>
            <p:cNvSpPr/>
            <p:nvPr/>
          </p:nvSpPr>
          <p:spPr>
            <a:xfrm>
              <a:off x="1331259" y="3281082"/>
              <a:ext cx="1156447" cy="524436"/>
            </a:xfrm>
            <a:custGeom>
              <a:avLst/>
              <a:gdLst>
                <a:gd name="connsiteX0" fmla="*/ 0 w 1156447"/>
                <a:gd name="connsiteY0" fmla="*/ 524436 h 524436"/>
                <a:gd name="connsiteX1" fmla="*/ 268941 w 1156447"/>
                <a:gd name="connsiteY1" fmla="*/ 309283 h 524436"/>
                <a:gd name="connsiteX2" fmla="*/ 578223 w 1156447"/>
                <a:gd name="connsiteY2" fmla="*/ 389965 h 524436"/>
                <a:gd name="connsiteX3" fmla="*/ 954741 w 1156447"/>
                <a:gd name="connsiteY3" fmla="*/ 201706 h 524436"/>
                <a:gd name="connsiteX4" fmla="*/ 1156447 w 1156447"/>
                <a:gd name="connsiteY4" fmla="*/ 0 h 524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6447" h="524436">
                  <a:moveTo>
                    <a:pt x="0" y="524436"/>
                  </a:moveTo>
                  <a:cubicBezTo>
                    <a:pt x="86285" y="428065"/>
                    <a:pt x="172571" y="331695"/>
                    <a:pt x="268941" y="309283"/>
                  </a:cubicBezTo>
                  <a:cubicBezTo>
                    <a:pt x="365312" y="286871"/>
                    <a:pt x="463923" y="407894"/>
                    <a:pt x="578223" y="389965"/>
                  </a:cubicBezTo>
                  <a:cubicBezTo>
                    <a:pt x="692523" y="372035"/>
                    <a:pt x="858370" y="266700"/>
                    <a:pt x="954741" y="201706"/>
                  </a:cubicBezTo>
                  <a:cubicBezTo>
                    <a:pt x="1051112" y="136712"/>
                    <a:pt x="1103779" y="68356"/>
                    <a:pt x="1156447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フリーフォーム 12"/>
            <p:cNvSpPr/>
            <p:nvPr/>
          </p:nvSpPr>
          <p:spPr>
            <a:xfrm>
              <a:off x="1331258" y="1844824"/>
              <a:ext cx="1156447" cy="524436"/>
            </a:xfrm>
            <a:custGeom>
              <a:avLst/>
              <a:gdLst>
                <a:gd name="connsiteX0" fmla="*/ 0 w 1156447"/>
                <a:gd name="connsiteY0" fmla="*/ 524436 h 524436"/>
                <a:gd name="connsiteX1" fmla="*/ 268941 w 1156447"/>
                <a:gd name="connsiteY1" fmla="*/ 309283 h 524436"/>
                <a:gd name="connsiteX2" fmla="*/ 578223 w 1156447"/>
                <a:gd name="connsiteY2" fmla="*/ 389965 h 524436"/>
                <a:gd name="connsiteX3" fmla="*/ 954741 w 1156447"/>
                <a:gd name="connsiteY3" fmla="*/ 201706 h 524436"/>
                <a:gd name="connsiteX4" fmla="*/ 1156447 w 1156447"/>
                <a:gd name="connsiteY4" fmla="*/ 0 h 524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6447" h="524436">
                  <a:moveTo>
                    <a:pt x="0" y="524436"/>
                  </a:moveTo>
                  <a:cubicBezTo>
                    <a:pt x="86285" y="428065"/>
                    <a:pt x="172571" y="331695"/>
                    <a:pt x="268941" y="309283"/>
                  </a:cubicBezTo>
                  <a:cubicBezTo>
                    <a:pt x="365312" y="286871"/>
                    <a:pt x="463923" y="407894"/>
                    <a:pt x="578223" y="389965"/>
                  </a:cubicBezTo>
                  <a:cubicBezTo>
                    <a:pt x="692523" y="372035"/>
                    <a:pt x="858370" y="266700"/>
                    <a:pt x="954741" y="201706"/>
                  </a:cubicBezTo>
                  <a:cubicBezTo>
                    <a:pt x="1051112" y="136712"/>
                    <a:pt x="1103779" y="68356"/>
                    <a:pt x="1156447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5" name="直線コネクタ 14"/>
            <p:cNvCxnSpPr/>
            <p:nvPr/>
          </p:nvCxnSpPr>
          <p:spPr>
            <a:xfrm flipV="1">
              <a:off x="1331258" y="2369260"/>
              <a:ext cx="0" cy="14362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2487706" y="1844824"/>
              <a:ext cx="0" cy="14362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テキスト ボックス 16"/>
          <p:cNvSpPr txBox="1"/>
          <p:nvPr/>
        </p:nvSpPr>
        <p:spPr>
          <a:xfrm>
            <a:off x="272480" y="548680"/>
            <a:ext cx="6567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VEV of the Wilson loop (closed loop) gives a Q-</a:t>
            </a:r>
            <a:r>
              <a:rPr kumimoji="1" lang="en-US" altLang="ja-JP" dirty="0" err="1" smtClean="0"/>
              <a:t>antiQ</a:t>
            </a:r>
            <a:r>
              <a:rPr kumimoji="1" lang="en-US" altLang="ja-JP" dirty="0" smtClean="0"/>
              <a:t> potential.</a:t>
            </a:r>
            <a:endParaRPr kumimoji="1" lang="ja-JP" altLang="en-US" dirty="0"/>
          </a:p>
        </p:txBody>
      </p:sp>
      <p:cxnSp>
        <p:nvCxnSpPr>
          <p:cNvPr id="19" name="直線矢印コネクタ 18"/>
          <p:cNvCxnSpPr/>
          <p:nvPr/>
        </p:nvCxnSpPr>
        <p:spPr>
          <a:xfrm flipV="1">
            <a:off x="1136576" y="4411298"/>
            <a:ext cx="0" cy="16984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 rot="10800000">
            <a:off x="632520" y="4411298"/>
            <a:ext cx="461665" cy="158017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dirty="0" smtClean="0"/>
              <a:t>Euclidean time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1485011" y="1450642"/>
            <a:ext cx="1440160" cy="1842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flipV="1">
            <a:off x="1196979" y="1581751"/>
            <a:ext cx="0" cy="16984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 rot="10800000">
            <a:off x="692923" y="1581751"/>
            <a:ext cx="461665" cy="158017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dirty="0" smtClean="0"/>
              <a:t>Euclidean time</a:t>
            </a:r>
            <a:endParaRPr kumimoji="1" lang="ja-JP" altLang="en-US" dirty="0"/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1629027" y="3538874"/>
            <a:ext cx="11521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1537545" y="3542358"/>
            <a:ext cx="1243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Spatial dir.</a:t>
            </a:r>
            <a:endParaRPr kumimoji="1" lang="ja-JP" altLang="en-US" dirty="0"/>
          </a:p>
        </p:txBody>
      </p:sp>
      <p:cxnSp>
        <p:nvCxnSpPr>
          <p:cNvPr id="28" name="直線矢印コネクタ 27"/>
          <p:cNvCxnSpPr/>
          <p:nvPr/>
        </p:nvCxnSpPr>
        <p:spPr>
          <a:xfrm flipV="1">
            <a:off x="2911724" y="2168771"/>
            <a:ext cx="0" cy="3933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H="1">
            <a:off x="2022539" y="1449689"/>
            <a:ext cx="365103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2073007" y="3293674"/>
            <a:ext cx="37168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1485011" y="2185991"/>
            <a:ext cx="0" cy="4474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3315798" y="1397085"/>
            <a:ext cx="531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line is a path-ordered product of gauge fields.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3224808" y="1859820"/>
                <a:ext cx="5803705" cy="1433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600" b="0" i="1" smtClean="0">
                              <a:latin typeface="Cambria Math"/>
                            </a:rPr>
                            <m:t>𝑊</m:t>
                          </m:r>
                          <m:r>
                            <a:rPr kumimoji="1" lang="en-US" altLang="ja-JP" sz="3600" b="0" i="1" smtClean="0">
                              <a:latin typeface="Cambria Math"/>
                            </a:rPr>
                            <m:t>=</m:t>
                          </m:r>
                          <m:r>
                            <a:rPr kumimoji="1" lang="en-US" altLang="ja-JP" sz="3600" b="0" i="1" smtClean="0">
                              <a:latin typeface="Cambria Math"/>
                            </a:rPr>
                            <m:t>𝑃𝑒</m:t>
                          </m:r>
                        </m:e>
                        <m:sup>
                          <m:r>
                            <a:rPr kumimoji="1" lang="en-US" altLang="ja-JP" sz="3600" b="0" i="1" smtClean="0">
                              <a:latin typeface="Cambria Math"/>
                            </a:rPr>
                            <m:t>∫</m:t>
                          </m:r>
                          <m:sSub>
                            <m:sSubPr>
                              <m:ctrlP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6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1" lang="en-US" altLang="ja-JP" sz="3600" b="0" i="1" smtClean="0">
                                  <a:latin typeface="Cambria Math"/>
                                </a:rPr>
                                <m:t>𝜇</m:t>
                              </m:r>
                            </m:sub>
                          </m:sSub>
                          <m:r>
                            <a:rPr kumimoji="1" lang="en-US" altLang="ja-JP" sz="36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3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1" lang="en-US" altLang="ja-JP" sz="3600" b="0" i="1" smtClean="0">
                                  <a:latin typeface="Cambria Math"/>
                                </a:rPr>
                                <m:t>𝜇</m:t>
                              </m:r>
                            </m:sup>
                          </m:sSup>
                        </m:sup>
                      </m:sSup>
                      <m:r>
                        <a:rPr kumimoji="1" lang="en-US" altLang="ja-JP" sz="3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6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kumimoji="1" lang="en-US" altLang="ja-JP" sz="3600" b="0" i="1" smtClean="0">
                                  <a:latin typeface="Cambria Math"/>
                                </a:rPr>
                                <m:t>𝜇</m:t>
                              </m:r>
                            </m:sub>
                          </m:sSub>
                          <m:r>
                            <a:rPr kumimoji="1" lang="en-US" altLang="ja-JP" sz="3600" b="0" i="1" smtClean="0">
                              <a:latin typeface="Cambria Math"/>
                            </a:rPr>
                            <m:t>(</m:t>
                          </m:r>
                          <m:r>
                            <a:rPr kumimoji="1" lang="en-US" altLang="ja-JP" sz="3600" b="0" i="1" smtClean="0">
                              <a:latin typeface="Cambria Math"/>
                            </a:rPr>
                            <m:t>𝑠</m:t>
                          </m:r>
                          <m:r>
                            <a:rPr kumimoji="1" lang="en-US" altLang="ja-JP" sz="36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808" y="1859820"/>
                <a:ext cx="5803705" cy="14338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テキスト ボックス 37"/>
          <p:cNvSpPr txBox="1"/>
          <p:nvPr/>
        </p:nvSpPr>
        <p:spPr>
          <a:xfrm>
            <a:off x="4232920" y="3161927"/>
            <a:ext cx="2352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Path-ordered product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845726" y="3085724"/>
            <a:ext cx="3117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Product of link variables</a:t>
            </a:r>
          </a:p>
          <a:p>
            <a:r>
              <a:rPr lang="en-US" altLang="ja-JP" dirty="0" smtClean="0"/>
              <a:t>along the loop on the lattice.</a:t>
            </a:r>
            <a:endParaRPr kumimoji="1" lang="ja-JP" altLang="en-US" dirty="0"/>
          </a:p>
        </p:txBody>
      </p:sp>
      <p:sp>
        <p:nvSpPr>
          <p:cNvPr id="41" name="フリーフォーム 40"/>
          <p:cNvSpPr/>
          <p:nvPr/>
        </p:nvSpPr>
        <p:spPr>
          <a:xfrm>
            <a:off x="3818058" y="5323120"/>
            <a:ext cx="1156447" cy="524436"/>
          </a:xfrm>
          <a:custGeom>
            <a:avLst/>
            <a:gdLst>
              <a:gd name="connsiteX0" fmla="*/ 0 w 1156447"/>
              <a:gd name="connsiteY0" fmla="*/ 524436 h 524436"/>
              <a:gd name="connsiteX1" fmla="*/ 268941 w 1156447"/>
              <a:gd name="connsiteY1" fmla="*/ 309283 h 524436"/>
              <a:gd name="connsiteX2" fmla="*/ 578223 w 1156447"/>
              <a:gd name="connsiteY2" fmla="*/ 389965 h 524436"/>
              <a:gd name="connsiteX3" fmla="*/ 954741 w 1156447"/>
              <a:gd name="connsiteY3" fmla="*/ 201706 h 524436"/>
              <a:gd name="connsiteX4" fmla="*/ 1156447 w 1156447"/>
              <a:gd name="connsiteY4" fmla="*/ 0 h 52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6447" h="524436">
                <a:moveTo>
                  <a:pt x="0" y="524436"/>
                </a:moveTo>
                <a:cubicBezTo>
                  <a:pt x="86285" y="428065"/>
                  <a:pt x="172571" y="331695"/>
                  <a:pt x="268941" y="309283"/>
                </a:cubicBezTo>
                <a:cubicBezTo>
                  <a:pt x="365312" y="286871"/>
                  <a:pt x="463923" y="407894"/>
                  <a:pt x="578223" y="389965"/>
                </a:cubicBezTo>
                <a:cubicBezTo>
                  <a:pt x="692523" y="372035"/>
                  <a:pt x="858370" y="266700"/>
                  <a:pt x="954741" y="201706"/>
                </a:cubicBezTo>
                <a:cubicBezTo>
                  <a:pt x="1051112" y="136712"/>
                  <a:pt x="1103779" y="68356"/>
                  <a:pt x="1156447" y="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 41"/>
          <p:cNvSpPr/>
          <p:nvPr/>
        </p:nvSpPr>
        <p:spPr>
          <a:xfrm>
            <a:off x="3831958" y="4149080"/>
            <a:ext cx="1156447" cy="524436"/>
          </a:xfrm>
          <a:custGeom>
            <a:avLst/>
            <a:gdLst>
              <a:gd name="connsiteX0" fmla="*/ 0 w 1156447"/>
              <a:gd name="connsiteY0" fmla="*/ 524436 h 524436"/>
              <a:gd name="connsiteX1" fmla="*/ 268941 w 1156447"/>
              <a:gd name="connsiteY1" fmla="*/ 309283 h 524436"/>
              <a:gd name="connsiteX2" fmla="*/ 578223 w 1156447"/>
              <a:gd name="connsiteY2" fmla="*/ 389965 h 524436"/>
              <a:gd name="connsiteX3" fmla="*/ 954741 w 1156447"/>
              <a:gd name="connsiteY3" fmla="*/ 201706 h 524436"/>
              <a:gd name="connsiteX4" fmla="*/ 1156447 w 1156447"/>
              <a:gd name="connsiteY4" fmla="*/ 0 h 524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6447" h="524436">
                <a:moveTo>
                  <a:pt x="0" y="524436"/>
                </a:moveTo>
                <a:cubicBezTo>
                  <a:pt x="86285" y="428065"/>
                  <a:pt x="172571" y="331695"/>
                  <a:pt x="268941" y="309283"/>
                </a:cubicBezTo>
                <a:cubicBezTo>
                  <a:pt x="365312" y="286871"/>
                  <a:pt x="463923" y="407894"/>
                  <a:pt x="578223" y="389965"/>
                </a:cubicBezTo>
                <a:cubicBezTo>
                  <a:pt x="692523" y="372035"/>
                  <a:pt x="858370" y="266700"/>
                  <a:pt x="954741" y="201706"/>
                </a:cubicBezTo>
                <a:cubicBezTo>
                  <a:pt x="1051112" y="136712"/>
                  <a:pt x="1103779" y="68356"/>
                  <a:pt x="1156447" y="0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1" name="グループ化 50"/>
          <p:cNvGrpSpPr/>
          <p:nvPr/>
        </p:nvGrpSpPr>
        <p:grpSpPr>
          <a:xfrm>
            <a:off x="4410182" y="5612558"/>
            <a:ext cx="182778" cy="253736"/>
            <a:chOff x="4410182" y="5612558"/>
            <a:chExt cx="182778" cy="253736"/>
          </a:xfrm>
        </p:grpSpPr>
        <p:cxnSp>
          <p:nvCxnSpPr>
            <p:cNvPr id="48" name="直線コネクタ 47"/>
            <p:cNvCxnSpPr/>
            <p:nvPr/>
          </p:nvCxnSpPr>
          <p:spPr>
            <a:xfrm>
              <a:off x="4410182" y="5625679"/>
              <a:ext cx="182778" cy="0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コネクタ 48"/>
            <p:cNvCxnSpPr/>
            <p:nvPr/>
          </p:nvCxnSpPr>
          <p:spPr>
            <a:xfrm flipV="1">
              <a:off x="4501571" y="5612558"/>
              <a:ext cx="91389" cy="253736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グループ化 58"/>
          <p:cNvGrpSpPr/>
          <p:nvPr/>
        </p:nvGrpSpPr>
        <p:grpSpPr>
          <a:xfrm>
            <a:off x="4410181" y="4411298"/>
            <a:ext cx="182779" cy="262218"/>
            <a:chOff x="4410181" y="4411298"/>
            <a:chExt cx="182779" cy="262218"/>
          </a:xfrm>
        </p:grpSpPr>
        <p:cxnSp>
          <p:nvCxnSpPr>
            <p:cNvPr id="56" name="直線コネクタ 55"/>
            <p:cNvCxnSpPr>
              <a:endCxn id="42" idx="2"/>
            </p:cNvCxnSpPr>
            <p:nvPr/>
          </p:nvCxnSpPr>
          <p:spPr>
            <a:xfrm flipH="1">
              <a:off x="4410181" y="4411298"/>
              <a:ext cx="91390" cy="127747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>
              <a:endCxn id="42" idx="2"/>
            </p:cNvCxnSpPr>
            <p:nvPr/>
          </p:nvCxnSpPr>
          <p:spPr>
            <a:xfrm flipH="1" flipV="1">
              <a:off x="4410181" y="4539045"/>
              <a:ext cx="182779" cy="134471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テキスト ボックス 59"/>
          <p:cNvSpPr txBox="1"/>
          <p:nvPr/>
        </p:nvSpPr>
        <p:spPr>
          <a:xfrm>
            <a:off x="2925171" y="5879958"/>
            <a:ext cx="2669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“flux” operator</a:t>
            </a:r>
          </a:p>
          <a:p>
            <a:r>
              <a:rPr kumimoji="1" lang="en-US" altLang="ja-JP" dirty="0" smtClean="0"/>
              <a:t>Creates gauge invariant </a:t>
            </a:r>
          </a:p>
          <a:p>
            <a:r>
              <a:rPr kumimoji="1" lang="en-US" altLang="ja-JP" dirty="0" smtClean="0"/>
              <a:t>q and anti q state</a:t>
            </a:r>
            <a:endParaRPr kumimoji="1" lang="ja-JP" altLang="en-US" dirty="0"/>
          </a:p>
        </p:txBody>
      </p:sp>
      <p:cxnSp>
        <p:nvCxnSpPr>
          <p:cNvPr id="64" name="直線コネクタ 63"/>
          <p:cNvCxnSpPr/>
          <p:nvPr/>
        </p:nvCxnSpPr>
        <p:spPr>
          <a:xfrm flipV="1">
            <a:off x="6969224" y="4507217"/>
            <a:ext cx="0" cy="1436258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 flipV="1">
            <a:off x="8125672" y="3982781"/>
            <a:ext cx="0" cy="1436258"/>
          </a:xfrm>
          <a:prstGeom prst="line">
            <a:avLst/>
          </a:prstGeom>
          <a:ln>
            <a:solidFill>
              <a:srgbClr val="00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/>
          <p:cNvCxnSpPr/>
          <p:nvPr/>
        </p:nvCxnSpPr>
        <p:spPr>
          <a:xfrm flipV="1">
            <a:off x="8121352" y="4411298"/>
            <a:ext cx="0" cy="393327"/>
          </a:xfrm>
          <a:prstGeom prst="straightConnector1">
            <a:avLst/>
          </a:prstGeom>
          <a:ln w="1905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/>
          <p:nvPr/>
        </p:nvCxnSpPr>
        <p:spPr>
          <a:xfrm>
            <a:off x="6969224" y="4925787"/>
            <a:ext cx="0" cy="447429"/>
          </a:xfrm>
          <a:prstGeom prst="straightConnector1">
            <a:avLst/>
          </a:prstGeom>
          <a:ln w="19050">
            <a:solidFill>
              <a:srgbClr val="00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テキスト ボックス 67"/>
          <p:cNvSpPr txBox="1"/>
          <p:nvPr/>
        </p:nvSpPr>
        <p:spPr>
          <a:xfrm>
            <a:off x="6209141" y="5877272"/>
            <a:ext cx="3754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Static quark propagator</a:t>
            </a:r>
          </a:p>
          <a:p>
            <a:r>
              <a:rPr lang="en-US" altLang="ja-JP" dirty="0" smtClean="0"/>
              <a:t>The leading term of 1/M expansion</a:t>
            </a:r>
          </a:p>
          <a:p>
            <a:r>
              <a:rPr lang="en-US" altLang="ja-JP" dirty="0" smtClean="0"/>
              <a:t>of quark propagators.</a:t>
            </a:r>
            <a:endParaRPr kumimoji="1" lang="ja-JP" altLang="en-US" dirty="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2998033" y="4795558"/>
            <a:ext cx="5581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dirty="0" smtClean="0"/>
              <a:t>=</a:t>
            </a:r>
            <a:endParaRPr kumimoji="1" lang="ja-JP" altLang="en-US" sz="4000" dirty="0"/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5601072" y="4747791"/>
            <a:ext cx="5950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/>
              <a:t>+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91736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0"/>
            <a:ext cx="44101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800" dirty="0" smtClean="0">
                <a:solidFill>
                  <a:srgbClr val="66FF33"/>
                </a:solidFill>
                <a:latin typeface="Book Antiqua" panose="02040602050305030304" pitchFamily="18" charset="0"/>
              </a:rPr>
              <a:t>Lattice QCD measurement</a:t>
            </a:r>
            <a:endParaRPr lang="en-US" altLang="ja-JP" sz="2800" dirty="0">
              <a:solidFill>
                <a:srgbClr val="66FF33"/>
              </a:solidFill>
              <a:latin typeface="Book Antiqua" panose="02040602050305030304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72480" y="548680"/>
            <a:ext cx="6567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VEV of the Wilson loop (closed loop) gives a Q-</a:t>
            </a:r>
            <a:r>
              <a:rPr kumimoji="1" lang="en-US" altLang="ja-JP" dirty="0" err="1" smtClean="0"/>
              <a:t>antiQ</a:t>
            </a:r>
            <a:r>
              <a:rPr kumimoji="1" lang="en-US" altLang="ja-JP" dirty="0" smtClean="0"/>
              <a:t> potential.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/>
        </p:nvSpPr>
        <p:spPr>
          <a:xfrm>
            <a:off x="1485011" y="1450642"/>
            <a:ext cx="1440160" cy="18423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n>
                <a:solidFill>
                  <a:schemeClr val="tx1"/>
                </a:solidFill>
              </a:ln>
              <a:noFill/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flipV="1">
            <a:off x="1196979" y="1581751"/>
            <a:ext cx="0" cy="16984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 rot="10800000">
            <a:off x="692923" y="1581751"/>
            <a:ext cx="461665" cy="158017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dirty="0" smtClean="0"/>
              <a:t>Euclidean time</a:t>
            </a:r>
            <a:endParaRPr kumimoji="1" lang="ja-JP" altLang="en-US" dirty="0"/>
          </a:p>
        </p:txBody>
      </p:sp>
      <p:cxnSp>
        <p:nvCxnSpPr>
          <p:cNvPr id="25" name="直線矢印コネクタ 24"/>
          <p:cNvCxnSpPr/>
          <p:nvPr/>
        </p:nvCxnSpPr>
        <p:spPr>
          <a:xfrm>
            <a:off x="1629027" y="3538874"/>
            <a:ext cx="115212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1537545" y="3542358"/>
            <a:ext cx="1243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Spatial dir.</a:t>
            </a:r>
            <a:endParaRPr kumimoji="1" lang="ja-JP" altLang="en-US" dirty="0"/>
          </a:p>
        </p:txBody>
      </p:sp>
      <p:cxnSp>
        <p:nvCxnSpPr>
          <p:cNvPr id="28" name="直線矢印コネクタ 27"/>
          <p:cNvCxnSpPr/>
          <p:nvPr/>
        </p:nvCxnSpPr>
        <p:spPr>
          <a:xfrm flipV="1">
            <a:off x="2911724" y="2168771"/>
            <a:ext cx="0" cy="39332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 flipH="1">
            <a:off x="2022539" y="1449689"/>
            <a:ext cx="365103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2073007" y="3293674"/>
            <a:ext cx="37168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1485011" y="2185991"/>
            <a:ext cx="0" cy="44742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3315798" y="1397085"/>
            <a:ext cx="5312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The line is a path-ordered product of gauge fields.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/>
              <p:cNvSpPr txBox="1"/>
              <p:nvPr/>
            </p:nvSpPr>
            <p:spPr>
              <a:xfrm>
                <a:off x="3224808" y="1859820"/>
                <a:ext cx="5803705" cy="1433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3600" b="0" i="1" smtClean="0">
                              <a:latin typeface="Cambria Math"/>
                            </a:rPr>
                            <m:t>𝑊</m:t>
                          </m:r>
                          <m:r>
                            <a:rPr kumimoji="1" lang="en-US" altLang="ja-JP" sz="3600" b="0" i="1" smtClean="0">
                              <a:latin typeface="Cambria Math"/>
                            </a:rPr>
                            <m:t>=</m:t>
                          </m:r>
                          <m:r>
                            <a:rPr kumimoji="1" lang="en-US" altLang="ja-JP" sz="3600" b="0" i="1" smtClean="0">
                              <a:latin typeface="Cambria Math"/>
                            </a:rPr>
                            <m:t>𝑃𝑒</m:t>
                          </m:r>
                        </m:e>
                        <m:sup>
                          <m:r>
                            <a:rPr kumimoji="1" lang="en-US" altLang="ja-JP" sz="3600" b="0" i="1" smtClean="0">
                              <a:latin typeface="Cambria Math"/>
                            </a:rPr>
                            <m:t>∫</m:t>
                          </m:r>
                          <m:sSub>
                            <m:sSubPr>
                              <m:ctrlP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6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kumimoji="1" lang="en-US" altLang="ja-JP" sz="3600" b="0" i="1" smtClean="0">
                                  <a:latin typeface="Cambria Math"/>
                                </a:rPr>
                                <m:t>𝜇</m:t>
                              </m:r>
                            </m:sub>
                          </m:sSub>
                          <m:r>
                            <a:rPr kumimoji="1" lang="en-US" altLang="ja-JP" sz="3600" b="0" i="1" smtClean="0">
                              <a:latin typeface="Cambria Math"/>
                            </a:rPr>
                            <m:t>𝑑</m:t>
                          </m:r>
                          <m:sSup>
                            <m:sSupPr>
                              <m:ctrlP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sz="3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1" lang="en-US" altLang="ja-JP" sz="3600" b="0" i="1" smtClean="0">
                                  <a:latin typeface="Cambria Math"/>
                                </a:rPr>
                                <m:t>𝜇</m:t>
                              </m:r>
                            </m:sup>
                          </m:sSup>
                        </m:sup>
                      </m:sSup>
                      <m:r>
                        <a:rPr kumimoji="1" lang="en-US" altLang="ja-JP" sz="36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kumimoji="1" lang="en-US" altLang="ja-JP" sz="3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1" lang="en-US" altLang="ja-JP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36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kumimoji="1" lang="en-US" altLang="ja-JP" sz="3600" b="0" i="1" smtClean="0">
                                  <a:latin typeface="Cambria Math"/>
                                </a:rPr>
                                <m:t>𝜇</m:t>
                              </m:r>
                            </m:sub>
                          </m:sSub>
                          <m:r>
                            <a:rPr kumimoji="1" lang="en-US" altLang="ja-JP" sz="3600" b="0" i="1" smtClean="0">
                              <a:latin typeface="Cambria Math"/>
                            </a:rPr>
                            <m:t>(</m:t>
                          </m:r>
                          <m:r>
                            <a:rPr kumimoji="1" lang="en-US" altLang="ja-JP" sz="3600" b="0" i="1" smtClean="0">
                              <a:latin typeface="Cambria Math"/>
                            </a:rPr>
                            <m:t>𝑠</m:t>
                          </m:r>
                          <m:r>
                            <a:rPr kumimoji="1" lang="en-US" altLang="ja-JP" sz="3600" b="0" i="1" smtClean="0"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kumimoji="1" lang="ja-JP" altLang="en-US" sz="3600" dirty="0"/>
              </a:p>
            </p:txBody>
          </p:sp>
        </mc:Choice>
        <mc:Fallback xmlns="">
          <p:sp>
            <p:nvSpPr>
              <p:cNvPr id="37" name="テキスト ボックス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808" y="1859820"/>
                <a:ext cx="5803705" cy="14338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テキスト ボックス 37"/>
          <p:cNvSpPr txBox="1"/>
          <p:nvPr/>
        </p:nvSpPr>
        <p:spPr>
          <a:xfrm>
            <a:off x="4232920" y="3161927"/>
            <a:ext cx="2352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Path-ordered product</a:t>
            </a:r>
            <a:endParaRPr kumimoji="1" lang="ja-JP" altLang="en-US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6845726" y="3085724"/>
            <a:ext cx="3117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Product of link variables</a:t>
            </a:r>
          </a:p>
          <a:p>
            <a:r>
              <a:rPr lang="en-US" altLang="ja-JP" dirty="0" smtClean="0"/>
              <a:t>along the loop on the lattice.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/>
              <p:cNvSpPr txBox="1"/>
              <p:nvPr/>
            </p:nvSpPr>
            <p:spPr>
              <a:xfrm>
                <a:off x="927097" y="4061878"/>
                <a:ext cx="7739747" cy="462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𝑊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𝑄</m:t>
                          </m:r>
                          <m:acc>
                            <m:accPr>
                              <m:chr m:val="̅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</m:acc>
                          <m:d>
                            <m:dPr>
                              <m:begChr m:val="|"/>
                              <m:endChr m:val="|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sz="2400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kumimoji="1" lang="en-US" altLang="ja-JP" sz="24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kumimoji="1" lang="en-US" altLang="ja-JP" sz="2400" b="0" i="1" smtClean="0">
                                      <a:latin typeface="Cambria Math"/>
                                    </a:rPr>
                                    <m:t>𝐻𝑇</m:t>
                                  </m:r>
                                </m:sup>
                              </m:sSup>
                            </m:e>
                          </m:d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𝑄</m:t>
                          </m:r>
                          <m:acc>
                            <m:accPr>
                              <m:chr m:val="̅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</m:acc>
                        </m:e>
                      </m:d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/>
                        </a:rPr>
                        <m:t>+…~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" name="テキスト ボックス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097" y="4061878"/>
                <a:ext cx="7739747" cy="462434"/>
              </a:xfrm>
              <a:prstGeom prst="rect">
                <a:avLst/>
              </a:prstGeom>
              <a:blipFill rotWithShape="1">
                <a:blip r:embed="rId3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961610" y="5035270"/>
                <a:ext cx="245214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𝜎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𝑅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, 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𝑆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𝑅𝑇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610" y="5035270"/>
                <a:ext cx="2452146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972350" y="5599576"/>
                <a:ext cx="3404586" cy="4628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/>
                        </a:rPr>
                        <m:t>𝑊</m:t>
                      </m:r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𝜎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𝑅𝑇</m:t>
                          </m:r>
                        </m:sup>
                      </m:sSup>
                      <m:r>
                        <a:rPr kumimoji="1" lang="en-US" altLang="ja-JP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−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𝜎</m:t>
                          </m:r>
                          <m:r>
                            <a:rPr kumimoji="1" lang="en-US" altLang="ja-JP" sz="2400" b="0" i="1" smtClean="0">
                              <a:latin typeface="Cambria Math"/>
                            </a:rPr>
                            <m:t>𝑆</m:t>
                          </m:r>
                        </m:sup>
                      </m:sSup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350" y="5599576"/>
                <a:ext cx="3404586" cy="462884"/>
              </a:xfrm>
              <a:prstGeom prst="rect">
                <a:avLst/>
              </a:prstGeom>
              <a:blipFill rotWithShape="1">
                <a:blip r:embed="rId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/>
          <p:cNvSpPr txBox="1"/>
          <p:nvPr/>
        </p:nvSpPr>
        <p:spPr>
          <a:xfrm>
            <a:off x="1871314" y="4612486"/>
            <a:ext cx="168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Time evolution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240408" y="4649379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g.s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601072" y="4649379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1</a:t>
            </a:r>
            <a:r>
              <a:rPr kumimoji="1" lang="en-US" altLang="ja-JP" baseline="30000" dirty="0" smtClean="0"/>
              <a:t>st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e.s</a:t>
            </a:r>
            <a:r>
              <a:rPr kumimoji="1"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78570" y="5693128"/>
            <a:ext cx="2387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ym typeface="Wingdings" pitchFamily="2" charset="2"/>
              </a:rPr>
              <a:t> Famous “area law”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073007" y="281239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44688" y="219276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32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テキスト ボックス 1"/>
          <p:cNvSpPr txBox="1">
            <a:spLocks noChangeArrowheads="1"/>
          </p:cNvSpPr>
          <p:nvPr/>
        </p:nvSpPr>
        <p:spPr bwMode="auto">
          <a:xfrm>
            <a:off x="1928664" y="2897188"/>
            <a:ext cx="685053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6600" dirty="0"/>
              <a:t> </a:t>
            </a:r>
            <a:r>
              <a:rPr lang="en-US" altLang="ja-JP" sz="6600" dirty="0" smtClean="0"/>
              <a:t>Q-</a:t>
            </a:r>
            <a:r>
              <a:rPr lang="en-US" altLang="ja-JP" sz="6600" dirty="0" err="1" smtClean="0"/>
              <a:t>antiQ</a:t>
            </a:r>
            <a:r>
              <a:rPr lang="en-US" altLang="ja-JP" sz="6600" dirty="0" smtClean="0"/>
              <a:t> potential</a:t>
            </a:r>
            <a:endParaRPr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117368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0"/>
            <a:ext cx="28600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2800" dirty="0" smtClean="0">
                <a:solidFill>
                  <a:srgbClr val="66FF33"/>
                </a:solidFill>
                <a:latin typeface="Book Antiqua" panose="02040602050305030304" pitchFamily="18" charset="0"/>
              </a:rPr>
              <a:t>Quark potentials</a:t>
            </a:r>
            <a:endParaRPr lang="en-US" altLang="ja-JP" sz="2800" dirty="0">
              <a:solidFill>
                <a:srgbClr val="66FF33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32520" y="952436"/>
            <a:ext cx="578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Static Q-</a:t>
            </a:r>
            <a:r>
              <a:rPr kumimoji="1" lang="en-US" altLang="ja-JP" sz="2400" dirty="0" err="1" smtClean="0"/>
              <a:t>antiQ</a:t>
            </a:r>
            <a:r>
              <a:rPr kumimoji="1" lang="en-US" altLang="ja-JP" sz="2400" dirty="0" smtClean="0"/>
              <a:t> potential (it is well known)</a:t>
            </a:r>
            <a:endParaRPr kumimoji="1" lang="ja-JP" altLang="en-US" sz="2400" dirty="0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6348413" y="4035052"/>
            <a:ext cx="29642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dirty="0">
                <a:latin typeface="+mn-lt"/>
              </a:rPr>
              <a:t>Linear confinement term</a:t>
            </a: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V="1">
            <a:off x="6859588" y="3385764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706" y="4395414"/>
            <a:ext cx="2571750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651250" y="4019177"/>
            <a:ext cx="24327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dirty="0">
                <a:latin typeface="+mn-lt"/>
              </a:rPr>
              <a:t>Coulomb type term 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V="1">
            <a:off x="5003800" y="3495302"/>
            <a:ext cx="762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ja-JP" altLang="en-US"/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44" y="4431927"/>
            <a:ext cx="28956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2" y="2158850"/>
            <a:ext cx="26543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reeform 21"/>
          <p:cNvSpPr>
            <a:spLocks/>
          </p:cNvSpPr>
          <p:nvPr/>
        </p:nvSpPr>
        <p:spPr bwMode="auto">
          <a:xfrm>
            <a:off x="1063749" y="2404913"/>
            <a:ext cx="1847850" cy="1641475"/>
          </a:xfrm>
          <a:custGeom>
            <a:avLst/>
            <a:gdLst>
              <a:gd name="T0" fmla="*/ 0 w 1164"/>
              <a:gd name="T1" fmla="*/ 1034 h 1034"/>
              <a:gd name="T2" fmla="*/ 96 w 1164"/>
              <a:gd name="T3" fmla="*/ 791 h 1034"/>
              <a:gd name="T4" fmla="*/ 320 w 1164"/>
              <a:gd name="T5" fmla="*/ 567 h 1034"/>
              <a:gd name="T6" fmla="*/ 1164 w 1164"/>
              <a:gd name="T7" fmla="*/ 0 h 1034"/>
              <a:gd name="T8" fmla="*/ 0 60000 65536"/>
              <a:gd name="T9" fmla="*/ 0 60000 65536"/>
              <a:gd name="T10" fmla="*/ 0 60000 65536"/>
              <a:gd name="T11" fmla="*/ 0 60000 65536"/>
              <a:gd name="T12" fmla="*/ 0 w 1164"/>
              <a:gd name="T13" fmla="*/ 0 h 1034"/>
              <a:gd name="T14" fmla="*/ 1164 w 1164"/>
              <a:gd name="T15" fmla="*/ 1034 h 103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64" h="1034">
                <a:moveTo>
                  <a:pt x="0" y="1034"/>
                </a:moveTo>
                <a:cubicBezTo>
                  <a:pt x="16" y="994"/>
                  <a:pt x="43" y="869"/>
                  <a:pt x="96" y="791"/>
                </a:cubicBezTo>
                <a:cubicBezTo>
                  <a:pt x="149" y="713"/>
                  <a:pt x="142" y="699"/>
                  <a:pt x="320" y="567"/>
                </a:cubicBezTo>
                <a:cubicBezTo>
                  <a:pt x="498" y="435"/>
                  <a:pt x="988" y="118"/>
                  <a:pt x="1164" y="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9" name="Oval 24"/>
          <p:cNvSpPr>
            <a:spLocks noChangeArrowheads="1"/>
          </p:cNvSpPr>
          <p:nvPr/>
        </p:nvSpPr>
        <p:spPr bwMode="auto">
          <a:xfrm>
            <a:off x="774824" y="3238350"/>
            <a:ext cx="936625" cy="936625"/>
          </a:xfrm>
          <a:prstGeom prst="ellips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1424112" y="2230288"/>
            <a:ext cx="1512888" cy="1439863"/>
          </a:xfrm>
          <a:prstGeom prst="ellips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/>
              <p:cNvSpPr txBox="1"/>
              <p:nvPr/>
            </p:nvSpPr>
            <p:spPr>
              <a:xfrm>
                <a:off x="4172707" y="2244934"/>
                <a:ext cx="3822650" cy="10143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𝑄</m:t>
                          </m:r>
                          <m:acc>
                            <m:accPr>
                              <m:chr m:val="̅"/>
                              <m:ctrlPr>
                                <a:rPr kumimoji="1" lang="en-US" altLang="ja-JP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kumimoji="1" lang="en-US" altLang="ja-JP" sz="3200" b="0" i="1" smtClean="0">
                                  <a:latin typeface="Cambria Math"/>
                                </a:rPr>
                                <m:t>𝑄</m:t>
                              </m:r>
                            </m:e>
                          </m:acc>
                        </m:sub>
                      </m:sSub>
                      <m:r>
                        <a:rPr kumimoji="1" lang="en-US" altLang="ja-JP" sz="32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kumimoji="1" lang="en-US" altLang="ja-JP" sz="3200" b="0" i="1" smtClean="0">
                              <a:latin typeface="Cambria Math"/>
                            </a:rPr>
                            <m:t>𝑟</m:t>
                          </m:r>
                        </m:den>
                      </m:f>
                      <m:r>
                        <a:rPr kumimoji="1" lang="en-US" altLang="ja-JP" sz="3200" b="0" i="1" smtClean="0">
                          <a:latin typeface="Cambria Math"/>
                        </a:rPr>
                        <m:t>+</m:t>
                      </m:r>
                      <m:r>
                        <a:rPr kumimoji="1" lang="en-US" altLang="ja-JP" sz="3200" b="0" i="1" smtClean="0">
                          <a:latin typeface="Cambria Math"/>
                        </a:rPr>
                        <m:t>𝜎</m:t>
                      </m:r>
                      <m:r>
                        <a:rPr kumimoji="1" lang="en-US" altLang="ja-JP" sz="3200" b="0" i="1" smtClean="0">
                          <a:latin typeface="Cambria Math"/>
                        </a:rPr>
                        <m:t>𝑟</m:t>
                      </m:r>
                      <m:r>
                        <a:rPr kumimoji="1" lang="en-US" altLang="ja-JP" sz="3200" b="0" i="1" smtClean="0">
                          <a:latin typeface="Cambria Math"/>
                        </a:rPr>
                        <m:t>+</m:t>
                      </m:r>
                      <m:r>
                        <a:rPr kumimoji="1" lang="en-US" altLang="ja-JP" sz="3200" b="0" i="1" smtClean="0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23" name="テキスト ボックス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707" y="2244934"/>
                <a:ext cx="3822650" cy="101431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/>
              <p:cNvSpPr txBox="1"/>
              <p:nvPr/>
            </p:nvSpPr>
            <p:spPr>
              <a:xfrm>
                <a:off x="6262337" y="1844824"/>
                <a:ext cx="29379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000" b="0" i="1" smtClean="0">
                          <a:latin typeface="Cambria Math"/>
                        </a:rPr>
                        <m:t>𝑟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 :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𝑖𝑛𝑡𝑒𝑟𝑞𝑢𝑎𝑟𝑘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 </m:t>
                      </m:r>
                      <m:r>
                        <a:rPr kumimoji="1" lang="en-US" altLang="ja-JP" sz="2000" b="0" i="1" smtClean="0">
                          <a:latin typeface="Cambria Math"/>
                        </a:rPr>
                        <m:t>𝑑𝑖𝑠𝑡𝑎𝑛𝑐𝑒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4" name="テキスト ボックス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337" y="1844824"/>
                <a:ext cx="2937984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テキスト ボックス 24"/>
          <p:cNvSpPr txBox="1"/>
          <p:nvPr/>
        </p:nvSpPr>
        <p:spPr>
          <a:xfrm>
            <a:off x="847068" y="4467606"/>
            <a:ext cx="2166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Interquark</a:t>
            </a:r>
            <a:r>
              <a:rPr kumimoji="1" lang="en-US" altLang="ja-JP" dirty="0" smtClean="0"/>
              <a:t> distance</a:t>
            </a:r>
            <a:endParaRPr kumimoji="1" lang="ja-JP" altLang="en-US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741821" y="5194066"/>
            <a:ext cx="27851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Flux is squeezed.</a:t>
            </a:r>
          </a:p>
          <a:p>
            <a:r>
              <a:rPr lang="en-US" altLang="ja-JP" dirty="0" smtClean="0"/>
              <a:t>Produces a “string</a:t>
            </a:r>
            <a:r>
              <a:rPr lang="en-US" altLang="ja-JP" dirty="0" smtClean="0"/>
              <a:t>”.</a:t>
            </a:r>
          </a:p>
          <a:p>
            <a:r>
              <a:rPr kumimoji="1" lang="en-US" altLang="ja-JP" dirty="0" smtClean="0"/>
              <a:t>String tension is </a:t>
            </a:r>
            <a:r>
              <a:rPr kumimoji="1" lang="en-US" altLang="ja-JP" dirty="0" smtClean="0">
                <a:solidFill>
                  <a:schemeClr val="tx2">
                    <a:lumMod val="75000"/>
                  </a:schemeClr>
                </a:solidFill>
              </a:rPr>
              <a:t>1GeV/</a:t>
            </a:r>
            <a:r>
              <a:rPr kumimoji="1" lang="en-US" altLang="ja-JP" dirty="0" err="1" smtClean="0">
                <a:solidFill>
                  <a:schemeClr val="tx2">
                    <a:lumMod val="75000"/>
                  </a:schemeClr>
                </a:solidFill>
              </a:rPr>
              <a:t>fm</a:t>
            </a:r>
            <a:endParaRPr kumimoji="1" lang="ja-JP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671175" y="5194502"/>
            <a:ext cx="21524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Perturbative</a:t>
            </a:r>
            <a:r>
              <a:rPr kumimoji="1" lang="en-US" altLang="ja-JP" dirty="0" smtClean="0"/>
              <a:t> gluons</a:t>
            </a:r>
          </a:p>
          <a:p>
            <a:r>
              <a:rPr lang="en-US" altLang="ja-JP" dirty="0" smtClean="0"/>
              <a:t>Are exchanged.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78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usepackage{color}&#10;\input{colordef.tex}&#10;\begin{document}&#10;\textcolor{white}{&#10;\begin{eqnarray}&#10;&#10;&#10;\nonumber&#10;\end{eqnarray}&#10;}&#10;\end{document}&#10;"/>
  <p:tag name="TEX2PS" val="latex $(base).tex; dvips -D $(res) -E -o $(base).ps $(base).dvi"/>
  <p:tag name="EXTERNALEDITCOMMAND" val="notepad %"/>
  <p:tag name="GHOSTSCRIPTCOMMAND" val="c:\gs\gs8.71\bin\gswin32c"/>
  <p:tag name="DEFAULTBITMAP" val="png256"/>
  <p:tag name="DEFAULTBLEND" val="False"/>
  <p:tag name="DEFAULTTRANSPARENT" val="False"/>
  <p:tag name="DEFAULTWORKAROUNDTRANSPARENCYBUG" val="False"/>
  <p:tag name="DEFAULTRESOLUTION" val="600"/>
  <p:tag name="DEFAULTMAGNIFICATION" val="2"/>
  <p:tag name="DEFAULTFONTSIZE" val="10"/>
  <p:tag name="DEFAULTWIDTH" val="354"/>
  <p:tag name="DEFAULTHEIGHT" val="3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input{colordef.tex}&#10;\begin{document}&#10;\textcolor{yellow}{&#10;\begin{eqnarray}&#10;V_{\rm 5Q}=&#10;-A_{\rm 5Q}&#10;\left(&#10;\frac{1}{d}+\frac{1}{2h}+\frac{9}{2\sqrt{h^2+4d^2}}&#10;\right)&#10;+\sigma_{\rm 5Q}L_{\rm min}+C_{\rm 5Q}&#10;\nonumber&#10;\end{eqnarray}&#10;}&#10;\end{document}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64"/>
  <p:tag name="BOXHEIGHT" val="297"/>
  <p:tag name="BOXFONT" val="10"/>
  <p:tag name="BOXWRAP" val="False"/>
  <p:tag name="WORKAROUNDTRANSPARENCYBUG" val="False"/>
  <p:tag name="ALLOWFONTSUBSTITUTION" val="False"/>
  <p:tag name="BITMAPFORMAT" val="png256"/>
  <p:tag name="ORIGWIDTH" val="561"/>
  <p:tag name="PICTUREFILESIZE" val="2416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input{colordef.tex}&#10;\begin{document}&#10;\textcolor{white}{&#10;\begin{eqnarray}&#10;L_{\rm min}=h+2\sqrt{3}d&#10;\nonumber&#10;\end{eqnarray}&#10;}&#10;\end{document}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64"/>
  <p:tag name="BOXHEIGHT" val="297"/>
  <p:tag name="BOXFONT" val="10"/>
  <p:tag name="BOXWRAP" val="False"/>
  <p:tag name="WORKAROUNDTRANSPARENCYBUG" val="False"/>
  <p:tag name="ALLOWFONTSUBSTITUTION" val="False"/>
  <p:tag name="BITMAPFORMAT" val="png256"/>
  <p:tag name="ORIGWIDTH" val="171"/>
  <p:tag name="PICTUREFILESIZE" val="1285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input{colordef.tex}&#10;\begin{document}&#10;\textcolor{white}{&#10;\begin{eqnarray}&#10;L_{\rm min}=2\sqrt{h^2+4d^2}&#10;\nonumber&#10;\end{eqnarray}&#10;}&#10;\end{document}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64"/>
  <p:tag name="BOXHEIGHT" val="297"/>
  <p:tag name="BOXFONT" val="10"/>
  <p:tag name="BOXWRAP" val="False"/>
  <p:tag name="WORKAROUNDTRANSPARENCYBUG" val="False"/>
  <p:tag name="ALLOWFONTSUBSTITUTION" val="False"/>
  <p:tag name="BITMAPFORMAT" val="png256"/>
  <p:tag name="ORIGWIDTH" val="193"/>
  <p:tag name="PICTUREFILESIZE" val="1558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input{colordef.tex}&#10;\begin{document}&#10;\textcolor{white}{&#10;\begin{eqnarray}&#10;\left( h\geq \frac{2d}{\sqrt{3}}\right)&#10;\nonumber&#10;\end{eqnarray}&#10;}&#10;\end{document}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64"/>
  <p:tag name="BOXHEIGHT" val="297"/>
  <p:tag name="BOXFONT" val="10"/>
  <p:tag name="BOXWRAP" val="False"/>
  <p:tag name="WORKAROUNDTRANSPARENCYBUG" val="False"/>
  <p:tag name="ALLOWFONTSUBSTITUTION" val="False"/>
  <p:tag name="BITMAPFORMAT" val="png256"/>
  <p:tag name="ORIGWIDTH" val="91.875"/>
  <p:tag name="PICTUREFILESIZE" val="1454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input{colordef.tex}&#10;\begin{document}&#10;\textcolor{white}{&#10;\begin{eqnarray}&#10;\left( h\leq \frac{2d}{\sqrt{3}}\right)&#10;\nonumber&#10;\end{eqnarray}&#10;}&#10;\end{document}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64"/>
  <p:tag name="BOXHEIGHT" val="297"/>
  <p:tag name="BOXFONT" val="10"/>
  <p:tag name="BOXWRAP" val="False"/>
  <p:tag name="WORKAROUNDTRANSPARENCYBUG" val="False"/>
  <p:tag name="ALLOWFONTSUBSTITUTION" val="False"/>
  <p:tag name="BITMAPFORMAT" val="png256"/>
  <p:tag name="ORIGWIDTH" val="91.875"/>
  <p:tag name="PICTUREFILESIZE" val="1454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input{colordef.tex}&#10;\begin{document}&#10;\textcolor{yellow}{&#10;\begin{eqnarray}&#10;V_{\rm 4Q}=&#10;-A_{\rm 4Q}\left(&#10;\frac{1}{d}+\frac{1}{h}+\frac{1}{\sqrt{h^2+4d^2}}&#10;\right)&#10;+\sigma_{\rm 4Q}L_{\rm min}+C_{\rm 4Q}&#10;\nonumber&#10;\end{eqnarray}&#10;}&#10;\end{document}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64"/>
  <p:tag name="BOXHEIGHT" val="297"/>
  <p:tag name="BOXFONT" val="10"/>
  <p:tag name="BOXWRAP" val="False"/>
  <p:tag name="WORKAROUNDTRANSPARENCYBUG" val="False"/>
  <p:tag name="ALLOWFONTSUBSTITUTION" val="False"/>
  <p:tag name="BITMAPFORMAT" val="png256"/>
  <p:tag name="ORIGWIDTH" val="537"/>
  <p:tag name="PICTUREFILESIZE" val="2262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input{colordef.tex}&#10;\begin{document}&#10;\textcolor{white}{&#10;\begin{eqnarray}&#10;L_{\rm min}=h+2\sqrt{3}d&#10;\nonumber&#10;\end{eqnarray}&#10;}&#10;\end{document}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64"/>
  <p:tag name="BOXHEIGHT" val="297"/>
  <p:tag name="BOXFONT" val="10"/>
  <p:tag name="BOXWRAP" val="False"/>
  <p:tag name="WORKAROUNDTRANSPARENCYBUG" val="False"/>
  <p:tag name="ALLOWFONTSUBSTITUTION" val="False"/>
  <p:tag name="BITMAPFORMAT" val="png256"/>
  <p:tag name="ORIGWIDTH" val="171"/>
  <p:tag name="PICTUREFILESIZE" val="1285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input{colordef.tex}&#10;\begin{document}&#10;\textcolor{yellow}{&#10;\begin{eqnarray}&#10;V_{\rm 4Q}=&#10;-A_{\rm 4Q}\left(&#10;\frac{1}{d}+\frac{1}{h}+\frac{1}{\sqrt{h^2+4d^2}}&#10;\right)&#10;+\sigma_{\rm 4Q}L_{\rm min}+C_{\rm 4Q}&#10;\nonumber&#10;\end{eqnarray}&#10;}&#10;\end{document}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64"/>
  <p:tag name="BOXHEIGHT" val="297"/>
  <p:tag name="BOXFONT" val="10"/>
  <p:tag name="BOXWRAP" val="False"/>
  <p:tag name="WORKAROUNDTRANSPARENCYBUG" val="False"/>
  <p:tag name="ALLOWFONTSUBSTITUTION" val="False"/>
  <p:tag name="BITMAPFORMAT" val="png256"/>
  <p:tag name="ORIGWIDTH" val="537"/>
  <p:tag name="PICTUREFILESIZE" val="2262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input{colordef.tex}&#10;\begin{document}&#10;\textcolor{white}{&#10;\begin{eqnarray}&#10;L_{\rm min}=h+2\sqrt{3}d&#10;\nonumber&#10;\end{eqnarray}&#10;}&#10;\end{document}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64"/>
  <p:tag name="BOXHEIGHT" val="297"/>
  <p:tag name="BOXFONT" val="10"/>
  <p:tag name="BOXWRAP" val="False"/>
  <p:tag name="WORKAROUNDTRANSPARENCYBUG" val="False"/>
  <p:tag name="ALLOWFONTSUBSTITUTION" val="False"/>
  <p:tag name="BITMAPFORMAT" val="png256"/>
  <p:tag name="ORIGWIDTH" val="171"/>
  <p:tag name="PICTUREFILESIZE" val="1285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input{colordef.tex}&#10;\begin{document}&#10;\textcolor{yellow}{&#10;\begin{eqnarray}&#10;V_{\rm 4Q}=\min (V_{\rm 4Q}^{\rm connected},2V_{\rm Q\bar{Q}})&#10;\nonumber&#10;\end{eqnarray}&#10;}&#10;\end{document}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64"/>
  <p:tag name="BOXHEIGHT" val="297"/>
  <p:tag name="BOXFONT" val="10"/>
  <p:tag name="BOXWRAP" val="False"/>
  <p:tag name="WORKAROUNDTRANSPARENCYBUG" val="False"/>
  <p:tag name="ALLOWFONTSUBSTITUTION" val="False"/>
  <p:tag name="BITMAPFORMAT" val="png256"/>
  <p:tag name="ORIGWIDTH" val="292.875"/>
  <p:tag name="PICTUREFILESIZE" val="1106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input{colordef.tex}&#10;\begin{document}&#10;\textcolor{white}{&#10;\begin{eqnarray}&#10;SU(3)\rightarrow U(1)\times U(1)&#10;\nonumber&#10;\end{eqnarray}&#10;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64"/>
  <p:tag name="BOXHEIGHT" val="297"/>
  <p:tag name="BOXFONT" val="10"/>
  <p:tag name="BOXWRAP" val="False"/>
  <p:tag name="WORKAROUNDTRANSPARENCYBUG" val="False"/>
  <p:tag name="ALLOWFONTSUBSTITUTION" val="False"/>
  <p:tag name="BITMAPFORMAT" val="png256"/>
  <p:tag name="ORIGWIDTH" val="214.875"/>
  <p:tag name="PICTUREFILESIZE" val="654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input{colordef.tex}&#10;\begin{document}&#10;\textcolor{white}{&#10;\begin{eqnarray}&#10;V_{\rm 4Q}=&#10;-A_{\rm 4Q}\left(&#10;\frac{1}{d}+\frac{1}{h}+\frac{1}{\sqrt{h^2+4d^2}}&#10;\right)&#10;+\sigma_{\rm 4Q}L_{\rm min}+C_{\rm 4Q}&#10;\equiv V_{\rm 4Q}^{\rm connected}&#10;\nonumber&#10;\end{eqnarray}&#10;}&#10;\end{document}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64"/>
  <p:tag name="BOXHEIGHT" val="297"/>
  <p:tag name="BOXFONT" val="10"/>
  <p:tag name="BOXWRAP" val="False"/>
  <p:tag name="WORKAROUNDTRANSPARENCYBUG" val="False"/>
  <p:tag name="ALLOWFONTSUBSTITUTION" val="False"/>
  <p:tag name="BITMAPFORMAT" val="png256"/>
  <p:tag name="ORIGWIDTH" val="667"/>
  <p:tag name="PICTUREFILESIZE" val="6178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input{colordef.tex}&#10;\begin{document}&#10;\textcolor{white}{&#10;\begin{eqnarray}&#10;V_{\rm 4Q}\simeq 2V_{\rm Q\bar{Q}}&#10;\nonumber&#10;\end{eqnarray}&#10;}&#10;\end{document}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64"/>
  <p:tag name="BOXHEIGHT" val="297"/>
  <p:tag name="BOXFONT" val="10"/>
  <p:tag name="BOXWRAP" val="False"/>
  <p:tag name="WORKAROUNDTRANSPARENCYBUG" val="False"/>
  <p:tag name="ALLOWFONTSUBSTITUTION" val="False"/>
  <p:tag name="BITMAPFORMAT" val="png256"/>
  <p:tag name="ORIGWIDTH" val="121.875"/>
  <p:tag name="PICTUREFILESIZE" val="1065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input{colordef.tex}&#10;\begin{document}&#10;\textcolor{yellow}{&#10;\begin{eqnarray}&#10;V_{\rm 4Q}=\min (V_{\rm 4Q}^{\rm connected},2V_{\rm Q\bar{Q}})&#10;\nonumber&#10;\end{eqnarray}&#10;}&#10;\end{document}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64"/>
  <p:tag name="BOXHEIGHT" val="297"/>
  <p:tag name="BOXFONT" val="10"/>
  <p:tag name="BOXWRAP" val="False"/>
  <p:tag name="WORKAROUNDTRANSPARENCYBUG" val="False"/>
  <p:tag name="ALLOWFONTSUBSTITUTION" val="False"/>
  <p:tag name="BITMAPFORMAT" val="png256"/>
  <p:tag name="ORIGWIDTH" val="292.875"/>
  <p:tag name="PICTUREFILESIZE" val="1106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input{colordef.tex}&#10;\begin{document}&#10;\textcolor{white}{&#10;\begin{eqnarray}&#10;V_{\rm 4Q}=&#10;-A_{\rm 4Q}\left(&#10;\frac{1}{d}+\frac{1}{h}+\frac{1}{\sqrt{h^2+4d^2}}&#10;\right)&#10;+\sigma_{\rm 4Q}L_{\rm min}+C_{\rm 4Q}&#10;\equiv V_{\rm 4Q}^{\rm connected}&#10;\nonumber&#10;\end{eqnarray}&#10;}&#10;\end{document}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64"/>
  <p:tag name="BOXHEIGHT" val="297"/>
  <p:tag name="BOXFONT" val="10"/>
  <p:tag name="BOXWRAP" val="False"/>
  <p:tag name="WORKAROUNDTRANSPARENCYBUG" val="False"/>
  <p:tag name="ALLOWFONTSUBSTITUTION" val="False"/>
  <p:tag name="BITMAPFORMAT" val="png256"/>
  <p:tag name="ORIGWIDTH" val="667"/>
  <p:tag name="PICTUREFILESIZE" val="6178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input{colordef.tex}&#10;\begin{document}&#10;\textcolor{white}{&#10;\begin{eqnarray}&#10;V_{\rm 4Q}\simeq 2V_{\rm Q\bar{Q}}&#10;\nonumber&#10;\end{eqnarray}&#10;}&#10;\end{document}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64"/>
  <p:tag name="BOXHEIGHT" val="297"/>
  <p:tag name="BOXFONT" val="10"/>
  <p:tag name="BOXWRAP" val="False"/>
  <p:tag name="WORKAROUNDTRANSPARENCYBUG" val="False"/>
  <p:tag name="ALLOWFONTSUBSTITUTION" val="False"/>
  <p:tag name="BITMAPFORMAT" val="png256"/>
  <p:tag name="ORIGWIDTH" val="121.875"/>
  <p:tag name="PICTUREFILESIZE" val="1065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input{colordef.tex}&#10;\begin{document}&#10;\textcolor{yellow}{&#10;\begin{eqnarray}&#10;V_{\rm 4Q}=\min (V_{\rm 4Q}^{\rm connected},2V_{\rm Q\bar{Q}})&#10;\nonumber&#10;\end{eqnarray}&#10;}&#10;\end{document}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64"/>
  <p:tag name="BOXHEIGHT" val="297"/>
  <p:tag name="BOXFONT" val="10"/>
  <p:tag name="BOXWRAP" val="False"/>
  <p:tag name="WORKAROUNDTRANSPARENCYBUG" val="False"/>
  <p:tag name="ALLOWFONTSUBSTITUTION" val="False"/>
  <p:tag name="BITMAPFORMAT" val="png256"/>
  <p:tag name="ORIGWIDTH" val="292.875"/>
  <p:tag name="PICTUREFILESIZE" val="110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input{colordef.tex}&#10;\begin{document}&#10;\textcolor{cyan}{&#10;\begin{eqnarray}&#10;&amp;&amp;W_{\rm 5Q}=\frac{1}{2\sqrt{6}}&#10;\varepsilon^{ije}&#10;\varepsilon^{iab}&#10;\varepsilon^{jcd}&#10;({\rm q}_1^a{\rm q}_2^b)&#10;({\rm q}_3^c{\rm q}_4^d)&#10;{\rm \bar q}^e_5&#10;\nonumber&#10;\end{eqnarray}&#10;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64"/>
  <p:tag name="BOXHEIGHT" val="297"/>
  <p:tag name="BOXFONT" val="10"/>
  <p:tag name="BOXWRAP" val="False"/>
  <p:tag name="WORKAROUNDTRANSPARENCYBUG" val="False"/>
  <p:tag name="ALLOWFONTSUBSTITUTION" val="False"/>
  <p:tag name="BITMAPFORMAT" val="png256"/>
  <p:tag name="ORIGWIDTH" val="376"/>
  <p:tag name="PICTUREFILESIZE" val="1636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input{colordef.tex}&#10;\begin{document}&#10;\textcolor{cyan}{&#10;\begin{eqnarray}&#10;&amp;&amp;W_{\rm 4Q}= \frac{1}{2\sqrt{3}}&#10;\varepsilon^{abc}&#10;\varepsilon^{ajk}&#10;({\rm q}_1^a{\rm q}_2^b)&#10;(\bar {\rm q}_3^i\bar {\rm q}_4^j)&#10;\nonumber&#10;\end{eqnarray}&#10;}&#10;\end{document}&#10;"/>
  <p:tag name="EXTERNALNAME" val="txp_fig"/>
  <p:tag name="BLEND" val="False"/>
  <p:tag name="TRANSPARENT" val="True"/>
  <p:tag name="KEEPFILES" val="False"/>
  <p:tag name="DEBUGPAUSE" val="False"/>
  <p:tag name="RESOLUTION" val="600"/>
  <p:tag name="TIMEOUT" val="(none)"/>
  <p:tag name="BOXWIDTH" val="364"/>
  <p:tag name="BOXHEIGHT" val="297"/>
  <p:tag name="BOXFONT" val="10"/>
  <p:tag name="BOXWRAP" val="False"/>
  <p:tag name="WORKAROUNDTRANSPARENCYBUG" val="False"/>
  <p:tag name="ALLOWFONTSUBSTITUTION" val="False"/>
  <p:tag name="BITMAPFORMAT" val="png256"/>
  <p:tag name="ORIGWIDTH" val="322.875"/>
  <p:tag name="PICTUREFILESIZE" val="1454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input{colordef.tex}&#10;\begin{document}&#10;\textcolor{yellow}{&#10;\begin{eqnarray}&#10;V_{\rm 5Q}=&#10;-A_{\rm 5Q}&#10;\left(&#10;\frac{1}{d}+\frac{1}{2h}+\frac{9}{2\sqrt{h^2+4d^2}}&#10;\right)&#10;+\sigma_{\rm 5Q}L_{\rm min}+C_{\rm 5Q}&#10;\nonumber&#10;\end{eqnarray}&#10;}&#10;\end{document}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64"/>
  <p:tag name="BOXHEIGHT" val="297"/>
  <p:tag name="BOXFONT" val="10"/>
  <p:tag name="BOXWRAP" val="False"/>
  <p:tag name="WORKAROUNDTRANSPARENCYBUG" val="False"/>
  <p:tag name="ALLOWFONTSUBSTITUTION" val="False"/>
  <p:tag name="BITMAPFORMAT" val="png256"/>
  <p:tag name="ORIGWIDTH" val="561"/>
  <p:tag name="PICTUREFILESIZE" val="2416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input{colordef.tex}&#10;\begin{document}&#10;\textcolor{white}{&#10;\begin{eqnarray}&#10;L_{\rm min}=h+2\sqrt{3}d&#10;\nonumber&#10;\end{eqnarray}&#10;}&#10;\end{document}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64"/>
  <p:tag name="BOXHEIGHT" val="297"/>
  <p:tag name="BOXFONT" val="10"/>
  <p:tag name="BOXWRAP" val="False"/>
  <p:tag name="WORKAROUNDTRANSPARENCYBUG" val="False"/>
  <p:tag name="ALLOWFONTSUBSTITUTION" val="False"/>
  <p:tag name="BITMAPFORMAT" val="png256"/>
  <p:tag name="ORIGWIDTH" val="171"/>
  <p:tag name="PICTUREFILESIZE" val="1285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input{colordef.tex}&#10;\begin{document}&#10;\textcolor{white}{&#10;\begin{eqnarray}&#10;L_{\rm min}=2\sqrt{h^2+4d^2}&#10;\nonumber&#10;\end{eqnarray}&#10;}&#10;\end{document}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64"/>
  <p:tag name="BOXHEIGHT" val="297"/>
  <p:tag name="BOXFONT" val="10"/>
  <p:tag name="BOXWRAP" val="False"/>
  <p:tag name="WORKAROUNDTRANSPARENCYBUG" val="False"/>
  <p:tag name="ALLOWFONTSUBSTITUTION" val="False"/>
  <p:tag name="BITMAPFORMAT" val="png256"/>
  <p:tag name="ORIGWIDTH" val="193"/>
  <p:tag name="PICTUREFILESIZE" val="1558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input{colordef.tex}&#10;\begin{document}&#10;\textcolor{white}{&#10;\begin{eqnarray}&#10;\left( h\geq \frac{2d}{\sqrt{3}}\right)&#10;\nonumber&#10;\end{eqnarray}&#10;}&#10;\end{document}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64"/>
  <p:tag name="BOXHEIGHT" val="297"/>
  <p:tag name="BOXFONT" val="10"/>
  <p:tag name="BOXWRAP" val="False"/>
  <p:tag name="WORKAROUNDTRANSPARENCYBUG" val="False"/>
  <p:tag name="ALLOWFONTSUBSTITUTION" val="False"/>
  <p:tag name="BITMAPFORMAT" val="png256"/>
  <p:tag name="ORIGWIDTH" val="91.875"/>
  <p:tag name="PICTUREFILESIZE" val="1454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input{colordef.tex}&#10;\begin{document}&#10;\textcolor{white}{&#10;\begin{eqnarray}&#10;\left( h\leq \frac{2d}{\sqrt{3}}\right)&#10;\nonumber&#10;\end{eqnarray}&#10;}&#10;\end{document}"/>
  <p:tag name="EXTERNALNAME" val="txp_fig"/>
  <p:tag name="BLEND" val="False"/>
  <p:tag name="TRANSPARENT" val="False"/>
  <p:tag name="KEEPFILES" val="False"/>
  <p:tag name="DEBUGPAUSE" val="False"/>
  <p:tag name="RESOLUTION" val="600"/>
  <p:tag name="TIMEOUT" val="(none)"/>
  <p:tag name="BOXWIDTH" val="364"/>
  <p:tag name="BOXHEIGHT" val="297"/>
  <p:tag name="BOXFONT" val="10"/>
  <p:tag name="BOXWRAP" val="False"/>
  <p:tag name="WORKAROUNDTRANSPARENCYBUG" val="False"/>
  <p:tag name="ALLOWFONTSUBSTITUTION" val="False"/>
  <p:tag name="BITMAPFORMAT" val="png256"/>
  <p:tag name="ORIGWIDTH" val="91.875"/>
  <p:tag name="PICTUREFILESIZE" val="14543"/>
</p:tagLst>
</file>

<file path=ppt/theme/theme1.xml><?xml version="1.0" encoding="utf-8"?>
<a:theme xmlns:a="http://schemas.openxmlformats.org/drawingml/2006/main" name="Balance">
  <a:themeElements>
    <a:clrScheme name="Balance 6">
      <a:dk1>
        <a:srgbClr val="2F2D25"/>
      </a:dk1>
      <a:lt1>
        <a:srgbClr val="FFFFFF"/>
      </a:lt1>
      <a:dk2>
        <a:srgbClr val="656151"/>
      </a:dk2>
      <a:lt2>
        <a:srgbClr val="FFFFCC"/>
      </a:lt2>
      <a:accent1>
        <a:srgbClr val="818173"/>
      </a:accent1>
      <a:accent2>
        <a:srgbClr val="809EA8"/>
      </a:accent2>
      <a:accent3>
        <a:srgbClr val="B8B7B3"/>
      </a:accent3>
      <a:accent4>
        <a:srgbClr val="DADADA"/>
      </a:accent4>
      <a:accent5>
        <a:srgbClr val="C1C1BC"/>
      </a:accent5>
      <a:accent6>
        <a:srgbClr val="738F98"/>
      </a:accent6>
      <a:hlink>
        <a:srgbClr val="E2C86A"/>
      </a:hlink>
      <a:folHlink>
        <a:srgbClr val="B7B6A3"/>
      </a:folHlink>
    </a:clrScheme>
    <a:fontScheme name="Balance">
      <a:majorFont>
        <a:latin typeface="Arial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9595</TotalTime>
  <Words>1169</Words>
  <Application>Microsoft Office PowerPoint</Application>
  <PresentationFormat>A4 210 x 297 mm</PresentationFormat>
  <Paragraphs>297</Paragraphs>
  <Slides>38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38</vt:i4>
      </vt:variant>
    </vt:vector>
  </HeadingPairs>
  <TitlesOfParts>
    <vt:vector size="48" baseType="lpstr">
      <vt:lpstr>ＭＳ Ｐゴシック</vt:lpstr>
      <vt:lpstr>ＭＳ Ｐ明朝</vt:lpstr>
      <vt:lpstr>Arial</vt:lpstr>
      <vt:lpstr>Book Antiqua</vt:lpstr>
      <vt:lpstr>Calibri</vt:lpstr>
      <vt:lpstr>Cambria Math</vt:lpstr>
      <vt:lpstr>Tahoma</vt:lpstr>
      <vt:lpstr>Times New Roman</vt:lpstr>
      <vt:lpstr>Wingdings</vt:lpstr>
      <vt:lpstr>Balance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YITP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muramasauser</dc:creator>
  <cp:lastModifiedBy>Toru T. Takahashi</cp:lastModifiedBy>
  <cp:revision>742</cp:revision>
  <dcterms:created xsi:type="dcterms:W3CDTF">2005-10-06T12:59:13Z</dcterms:created>
  <dcterms:modified xsi:type="dcterms:W3CDTF">2014-08-08T05:34:16Z</dcterms:modified>
</cp:coreProperties>
</file>