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4" r:id="rId6"/>
    <p:sldId id="261" r:id="rId7"/>
    <p:sldId id="281" r:id="rId8"/>
    <p:sldId id="285" r:id="rId9"/>
    <p:sldId id="286" r:id="rId10"/>
    <p:sldId id="290" r:id="rId11"/>
    <p:sldId id="289" r:id="rId12"/>
    <p:sldId id="263" r:id="rId13"/>
    <p:sldId id="291" r:id="rId14"/>
    <p:sldId id="292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3" r:id="rId23"/>
    <p:sldId id="277" r:id="rId24"/>
    <p:sldId id="278" r:id="rId25"/>
    <p:sldId id="272" r:id="rId26"/>
    <p:sldId id="274" r:id="rId27"/>
    <p:sldId id="293" r:id="rId28"/>
    <p:sldId id="276" r:id="rId29"/>
    <p:sldId id="294" r:id="rId30"/>
    <p:sldId id="295" r:id="rId31"/>
    <p:sldId id="260" r:id="rId32"/>
    <p:sldId id="296" r:id="rId33"/>
    <p:sldId id="279" r:id="rId34"/>
    <p:sldId id="282" r:id="rId35"/>
    <p:sldId id="262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3" autoAdjust="0"/>
    <p:restoredTop sz="94656" autoAdjust="0"/>
  </p:normalViewPr>
  <p:slideViewPr>
    <p:cSldViewPr snapToGrid="0">
      <p:cViewPr varScale="1">
        <p:scale>
          <a:sx n="52" d="100"/>
          <a:sy n="52" d="100"/>
        </p:scale>
        <p:origin x="-9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9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5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2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772234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52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9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5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5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28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02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D3D9-EABF-4B4D-A1BF-8E506B45FD5A}" type="datetimeFigureOut">
              <a:rPr kumimoji="1" lang="ja-JP" altLang="en-US" smtClean="0"/>
              <a:t>2014/12/1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F79E8-6586-4981-B9F4-DD20137D8B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98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we learn about</a:t>
            </a:r>
            <a:br>
              <a:rPr kumimoji="1"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kumimoji="1"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resonances at K1.8</a:t>
            </a:r>
            <a:br>
              <a:rPr kumimoji="1"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ja-JP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K.Imai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(JAEA)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9374" y="482600"/>
            <a:ext cx="516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J-PARC Hadron physics </a:t>
            </a:r>
            <a:r>
              <a:rPr lang="en-US" altLang="ja-JP" sz="2400" dirty="0" smtClean="0"/>
              <a:t>WS </a:t>
            </a:r>
            <a:r>
              <a:rPr kumimoji="1" lang="en-US" altLang="ja-JP" sz="2400" dirty="0" smtClean="0"/>
              <a:t>2014.11.30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61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70C0"/>
                </a:solidFill>
              </a:rPr>
              <a:t>GEM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sheet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and the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pad</a:t>
            </a:r>
            <a:r>
              <a:rPr lang="ja-JP" altLang="en-US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plane</a:t>
            </a:r>
            <a:endParaRPr lang="ja-JP" altLang="en-US" dirty="0" smtClean="0">
              <a:solidFill>
                <a:srgbClr val="0070C0"/>
              </a:solidFill>
            </a:endParaRPr>
          </a:p>
        </p:txBody>
      </p:sp>
      <p:pic>
        <p:nvPicPr>
          <p:cNvPr id="16387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9" y="1268414"/>
            <a:ext cx="7031037" cy="4681537"/>
          </a:xfrm>
        </p:spPr>
      </p:pic>
      <p:sp>
        <p:nvSpPr>
          <p:cNvPr id="16388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F7AC62-0264-4A6F-9CAE-29855236985E}" type="datetime1">
              <a:rPr kumimoji="0" lang="ja-JP" altLang="en-US" sz="14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2014/12/1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16389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16390" name="テキスト ボックス 1"/>
          <p:cNvSpPr txBox="1">
            <a:spLocks noChangeArrowheads="1"/>
          </p:cNvSpPr>
          <p:nvPr/>
        </p:nvSpPr>
        <p:spPr bwMode="auto">
          <a:xfrm>
            <a:off x="2281239" y="5922169"/>
            <a:ext cx="720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>
                <a:solidFill>
                  <a:srgbClr val="CC0099"/>
                </a:solidFill>
                <a:latin typeface="Century" panose="02040604050505020304" pitchFamily="18" charset="0"/>
              </a:rPr>
              <a:t>Test of full size TPC is under progress at JAEA</a:t>
            </a:r>
            <a:endParaRPr lang="ja-JP" altLang="en-US" sz="2400">
              <a:solidFill>
                <a:srgbClr val="CC0099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      HypTPC</a:t>
            </a:r>
            <a:endParaRPr lang="ja-JP" altLang="en-US" smtClean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1930400" y="1571626"/>
            <a:ext cx="8356600" cy="5057775"/>
          </a:xfrm>
        </p:spPr>
        <p:txBody>
          <a:bodyPr/>
          <a:lstStyle/>
          <a:p>
            <a:r>
              <a:rPr lang="en-US" altLang="ja-JP"/>
              <a:t>Target is inside TPC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/>
              <a:t>    </a:t>
            </a:r>
            <a:r>
              <a:rPr lang="en-US" altLang="ja-JP">
                <a:solidFill>
                  <a:srgbClr val="7030A0"/>
                </a:solidFill>
              </a:rPr>
              <a:t>track of short life hyperons   </a:t>
            </a:r>
            <a:r>
              <a:rPr lang="en-US" altLang="ja-JP">
                <a:solidFill>
                  <a:srgbClr val="7030A0"/>
                </a:solidFill>
                <a:latin typeface="Symbol" panose="05050102010706020507" pitchFamily="18" charset="2"/>
              </a:rPr>
              <a:t>L, S</a:t>
            </a:r>
            <a:r>
              <a:rPr lang="en-US" altLang="ja-JP" baseline="30000">
                <a:solidFill>
                  <a:srgbClr val="7030A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ja-JP">
                <a:solidFill>
                  <a:srgbClr val="7030A0"/>
                </a:solidFill>
                <a:latin typeface="Symbol" panose="05050102010706020507" pitchFamily="18" charset="2"/>
              </a:rPr>
              <a:t>, X</a:t>
            </a:r>
            <a:r>
              <a:rPr lang="en-US" altLang="ja-JP" baseline="30000">
                <a:solidFill>
                  <a:srgbClr val="7030A0"/>
                </a:solidFill>
                <a:latin typeface="Symbol" panose="05050102010706020507" pitchFamily="18" charset="2"/>
              </a:rPr>
              <a:t>-</a:t>
            </a:r>
            <a:r>
              <a:rPr lang="en-US" altLang="ja-JP">
                <a:solidFill>
                  <a:srgbClr val="7030A0"/>
                </a:solidFill>
                <a:latin typeface="Symbol" panose="05050102010706020507" pitchFamily="18" charset="2"/>
              </a:rPr>
              <a:t>, </a:t>
            </a:r>
            <a:r>
              <a:rPr lang="en-US" altLang="ja-JP">
                <a:solidFill>
                  <a:srgbClr val="7030A0"/>
                </a:solidFill>
              </a:rPr>
              <a:t>(K</a:t>
            </a:r>
            <a:r>
              <a:rPr lang="en-US" altLang="ja-JP" baseline="30000">
                <a:solidFill>
                  <a:srgbClr val="7030A0"/>
                </a:solidFill>
              </a:rPr>
              <a:t>0</a:t>
            </a:r>
            <a:r>
              <a:rPr lang="en-US" altLang="ja-JP">
                <a:solidFill>
                  <a:srgbClr val="7030A0"/>
                </a:solidFill>
              </a:rPr>
              <a:t>)</a:t>
            </a:r>
          </a:p>
          <a:p>
            <a:r>
              <a:rPr lang="en-US" altLang="ja-JP"/>
              <a:t>High rate operation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/>
              <a:t>    </a:t>
            </a:r>
            <a:r>
              <a:rPr lang="en-US" altLang="ja-JP">
                <a:solidFill>
                  <a:srgbClr val="7030A0"/>
                </a:solidFill>
              </a:rPr>
              <a:t>beam pass through up to 10</a:t>
            </a:r>
            <a:r>
              <a:rPr lang="en-US" altLang="ja-JP" baseline="30000">
                <a:solidFill>
                  <a:srgbClr val="7030A0"/>
                </a:solidFill>
              </a:rPr>
              <a:t>6</a:t>
            </a:r>
            <a:r>
              <a:rPr lang="en-US" altLang="ja-JP">
                <a:solidFill>
                  <a:srgbClr val="7030A0"/>
                </a:solidFill>
              </a:rPr>
              <a:t> Hz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>
                <a:solidFill>
                  <a:srgbClr val="7030A0"/>
                </a:solidFill>
              </a:rPr>
              <a:t>    (If GEM at beam path is killed, 10</a:t>
            </a:r>
            <a:r>
              <a:rPr lang="en-US" altLang="ja-JP" baseline="30000">
                <a:solidFill>
                  <a:srgbClr val="7030A0"/>
                </a:solidFill>
              </a:rPr>
              <a:t>7</a:t>
            </a:r>
            <a:r>
              <a:rPr lang="en-US" altLang="ja-JP">
                <a:solidFill>
                  <a:srgbClr val="7030A0"/>
                </a:solidFill>
              </a:rPr>
              <a:t>~10</a:t>
            </a:r>
            <a:r>
              <a:rPr lang="en-US" altLang="ja-JP" baseline="30000">
                <a:solidFill>
                  <a:srgbClr val="7030A0"/>
                </a:solidFill>
              </a:rPr>
              <a:t>8</a:t>
            </a:r>
            <a:r>
              <a:rPr lang="en-US" altLang="ja-JP">
                <a:solidFill>
                  <a:srgbClr val="7030A0"/>
                </a:solidFill>
              </a:rPr>
              <a:t> Hz)</a:t>
            </a:r>
          </a:p>
          <a:p>
            <a:r>
              <a:rPr lang="en-US" altLang="ja-JP"/>
              <a:t>Large acceptance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/>
              <a:t>    </a:t>
            </a:r>
            <a:r>
              <a:rPr lang="en-US" altLang="ja-JP">
                <a:solidFill>
                  <a:srgbClr val="7030A0"/>
                </a:solidFill>
              </a:rPr>
              <a:t>almost 4</a:t>
            </a:r>
            <a:r>
              <a:rPr lang="en-US" altLang="ja-JP">
                <a:solidFill>
                  <a:srgbClr val="7030A0"/>
                </a:solidFill>
                <a:latin typeface="Symbol" panose="05050102010706020507" pitchFamily="18" charset="2"/>
              </a:rPr>
              <a:t>p</a:t>
            </a:r>
          </a:p>
          <a:p>
            <a:r>
              <a:rPr lang="en-US" altLang="ja-JP"/>
              <a:t>High resolution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ja-JP"/>
              <a:t>    </a:t>
            </a:r>
            <a:r>
              <a:rPr lang="en-US" altLang="ja-JP">
                <a:solidFill>
                  <a:srgbClr val="CC0099"/>
                </a:solidFill>
                <a:latin typeface="Symbol" panose="05050102010706020507" pitchFamily="18" charset="2"/>
              </a:rPr>
              <a:t>D</a:t>
            </a:r>
            <a:r>
              <a:rPr lang="en-US" altLang="ja-JP">
                <a:solidFill>
                  <a:srgbClr val="CC0099"/>
                </a:solidFill>
              </a:rPr>
              <a:t>M(</a:t>
            </a:r>
            <a:r>
              <a:rPr lang="en-US" altLang="ja-JP">
                <a:solidFill>
                  <a:srgbClr val="CC0099"/>
                </a:solidFill>
                <a:latin typeface="Symbol" panose="05050102010706020507" pitchFamily="18" charset="2"/>
              </a:rPr>
              <a:t>LL</a:t>
            </a:r>
            <a:r>
              <a:rPr lang="en-US" altLang="ja-JP">
                <a:solidFill>
                  <a:srgbClr val="CC0099"/>
                </a:solidFill>
              </a:rPr>
              <a:t>) ~ 1 MeV</a:t>
            </a:r>
            <a:endParaRPr lang="ja-JP" altLang="en-US">
              <a:solidFill>
                <a:srgbClr val="CC0099"/>
              </a:solidFill>
            </a:endParaRPr>
          </a:p>
        </p:txBody>
      </p:sp>
      <p:sp>
        <p:nvSpPr>
          <p:cNvPr id="17412" name="日付プレースホル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99D245-D91F-477B-BC2D-A2EF4F8ABECE}" type="datetime1">
              <a:rPr kumimoji="0" lang="ja-JP" altLang="en-US" sz="14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2014/12/1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17413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latin typeface="Tahoma" panose="020B0604030504040204" pitchFamily="34" charset="0"/>
              </a:rPr>
              <a:t>Seoul-meeting 2010/11/30</a:t>
            </a:r>
          </a:p>
        </p:txBody>
      </p:sp>
    </p:spTree>
    <p:extLst>
      <p:ext uri="{BB962C8B-B14F-4D97-AF65-F5344CB8AC3E}">
        <p14:creationId xmlns:p14="http://schemas.microsoft.com/office/powerpoint/2010/main" val="40136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       </a:t>
            </a:r>
            <a:r>
              <a:rPr kumimoji="1" lang="en-US" altLang="ja-JP" dirty="0" smtClean="0">
                <a:solidFill>
                  <a:srgbClr val="0070C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*</a:t>
            </a:r>
            <a:r>
              <a:rPr kumimoji="1" lang="en-US" altLang="ja-JP" dirty="0" smtClean="0">
                <a:solidFill>
                  <a:srgbClr val="0070C0"/>
                </a:solidFill>
                <a:latin typeface="Symbol" panose="05050102010706020507" pitchFamily="18" charset="2"/>
              </a:rPr>
              <a:t>(1530) </a:t>
            </a:r>
            <a:r>
              <a:rPr kumimoji="1" lang="en-US" altLang="ja-JP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 X g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27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K-p -&gt; K+ </a:t>
            </a:r>
            <a:r>
              <a:rPr kumimoji="1"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kumimoji="1" lang="en-US" altLang="ja-JP" sz="2400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*(1530)     d</a:t>
            </a:r>
            <a:r>
              <a:rPr kumimoji="1"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40 </a:t>
            </a:r>
            <a:r>
              <a:rPr kumimoji="1" lang="en-US" altLang="ja-JP" sz="24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p(K-) = 1.65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p(K+) ~ 700 MeV/c    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T.Iijima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(E176) N.P. (1992)</a:t>
            </a:r>
          </a:p>
          <a:p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5cm liq. H target,  10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altLang="ja-JP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/5sec,  0.1 str.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Kurama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acceptance, 100 shifts,</a:t>
            </a:r>
          </a:p>
          <a:p>
            <a:pPr marL="0" indent="0">
              <a:buNone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4.6x10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(1530)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HypTPC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acceptance for 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 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p-L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p-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60%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Charged branch of 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64%,  branch for radiative decay: 0.5%</a:t>
            </a:r>
          </a:p>
          <a:p>
            <a:pPr marL="0" indent="0">
              <a:buNone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 900  (3% error)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you require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 g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position to reduce background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 450  (5% error)</a:t>
            </a:r>
            <a:endParaRPr kumimoji="1" lang="en-US" altLang="ja-JP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569343" y="365125"/>
            <a:ext cx="1114532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3600" dirty="0" smtClean="0">
                <a:latin typeface="Century" panose="02040604050505020304" pitchFamily="18" charset="0"/>
              </a:rPr>
              <a:t>Mass spectra 1) </a:t>
            </a:r>
            <a:r>
              <a:rPr lang="en-US" sz="3600" dirty="0" smtClean="0">
                <a:latin typeface="Symbol" panose="05050102010706020507" pitchFamily="18" charset="2"/>
              </a:rPr>
              <a:t>X</a:t>
            </a:r>
            <a:r>
              <a:rPr lang="en-US" sz="3600" dirty="0" smtClean="0">
                <a:latin typeface="Century" panose="02040604050505020304" pitchFamily="18" charset="0"/>
              </a:rPr>
              <a:t>(1530) 2) </a:t>
            </a:r>
            <a:r>
              <a:rPr lang="en-US" sz="3600" dirty="0" smtClean="0">
                <a:latin typeface="Symbol" panose="05050102010706020507" pitchFamily="18" charset="2"/>
              </a:rPr>
              <a:t>X</a:t>
            </a:r>
            <a:r>
              <a:rPr lang="en-US" sz="3600" dirty="0" smtClean="0">
                <a:latin typeface="Century" panose="02040604050505020304" pitchFamily="18" charset="0"/>
              </a:rPr>
              <a:t>(1321) 3</a:t>
            </a:r>
            <a:r>
              <a:rPr lang="en-US" altLang="ja-JP" sz="3600" dirty="0" smtClean="0">
                <a:latin typeface="Century" panose="02040604050505020304" pitchFamily="18" charset="0"/>
              </a:rPr>
              <a:t>) </a:t>
            </a:r>
            <a:r>
              <a:rPr lang="en-US" altLang="ja-JP" sz="3600" dirty="0">
                <a:latin typeface="Symbol" panose="05050102010706020507" pitchFamily="18" charset="2"/>
              </a:rPr>
              <a:t>L</a:t>
            </a:r>
            <a:r>
              <a:rPr lang="en-US" altLang="ja-JP" sz="3600" dirty="0"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latin typeface="Century" panose="02040604050505020304" pitchFamily="18" charset="0"/>
              </a:rPr>
              <a:t/>
            </a:r>
            <a:br>
              <a:rPr lang="en-US" sz="3600" dirty="0" smtClean="0">
                <a:latin typeface="Century" panose="02040604050505020304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                                     by S. Hwang</a:t>
            </a:r>
            <a:endParaRPr sz="36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        1)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       2)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                                                       2)</a:t>
            </a:r>
            <a:endParaRPr dirty="0"/>
          </a:p>
        </p:txBody>
      </p:sp>
      <p:pic>
        <p:nvPicPr>
          <p:cNvPr id="57" name="xi15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820" y="1660922"/>
            <a:ext cx="7600141" cy="51668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034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25" dirty="0" smtClean="0">
                <a:latin typeface="Century" panose="02040604050505020304" pitchFamily="18" charset="0"/>
              </a:rPr>
              <a:t>M</a:t>
            </a:r>
            <a:r>
              <a:rPr sz="5625" dirty="0" smtClean="0">
                <a:latin typeface="Century" panose="02040604050505020304" pitchFamily="18" charset="0"/>
              </a:rPr>
              <a:t>iss</a:t>
            </a:r>
            <a:r>
              <a:rPr lang="en-US" sz="5625" dirty="0" smtClean="0">
                <a:latin typeface="Century" panose="02040604050505020304" pitchFamily="18" charset="0"/>
              </a:rPr>
              <a:t> mass of p(K-,K+ </a:t>
            </a:r>
            <a:r>
              <a:rPr lang="en-US" sz="5625" dirty="0" smtClean="0">
                <a:latin typeface="Symbol" panose="05050102010706020507" pitchFamily="18" charset="2"/>
              </a:rPr>
              <a:t>X</a:t>
            </a:r>
            <a:r>
              <a:rPr lang="en-US" sz="5625" dirty="0" smtClean="0"/>
              <a:t>)  </a:t>
            </a:r>
            <a:endParaRPr sz="5625" dirty="0"/>
          </a:p>
        </p:txBody>
      </p:sp>
      <p:pic>
        <p:nvPicPr>
          <p:cNvPr id="60" name="xi1530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691" y="2167042"/>
            <a:ext cx="4680583" cy="3169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xi1530_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1063" y="2167042"/>
            <a:ext cx="4680584" cy="316991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3002069" y="5385973"/>
            <a:ext cx="104875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gamma</a:t>
            </a:r>
          </a:p>
        </p:txBody>
      </p:sp>
      <p:sp>
        <p:nvSpPr>
          <p:cNvPr id="63" name="Shape 63"/>
          <p:cNvSpPr/>
          <p:nvPr/>
        </p:nvSpPr>
        <p:spPr>
          <a:xfrm>
            <a:off x="7957911" y="5385973"/>
            <a:ext cx="48090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pi0</a:t>
            </a:r>
          </a:p>
        </p:txBody>
      </p:sp>
    </p:spTree>
    <p:extLst>
      <p:ext uri="{BB962C8B-B14F-4D97-AF65-F5344CB8AC3E}">
        <p14:creationId xmlns:p14="http://schemas.microsoft.com/office/powerpoint/2010/main" val="538383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64" y="365125"/>
            <a:ext cx="10898236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021575" cy="6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39" y="365125"/>
            <a:ext cx="11372262" cy="50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35" y="657225"/>
            <a:ext cx="11022529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HBC data on </a:t>
            </a:r>
            <a:r>
              <a:rPr kumimoji="1" lang="en-US" altLang="ja-JP" sz="3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(1690)   P(K-)=4.2 </a:t>
            </a:r>
            <a:r>
              <a:rPr kumimoji="1"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  (CERN)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cross section for </a:t>
            </a:r>
            <a:r>
              <a:rPr lang="en-US" altLang="ja-JP" sz="3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(1690)  ~ 7.6 </a:t>
            </a:r>
            <a:r>
              <a:rPr lang="en-US" altLang="ja-JP" sz="36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sz="1800" dirty="0"/>
              <a:t>C. </a:t>
            </a:r>
            <a:r>
              <a:rPr lang="en-US" altLang="ja-JP" sz="1800" dirty="0" err="1"/>
              <a:t>Dionisi</a:t>
            </a:r>
            <a:r>
              <a:rPr lang="en-US" altLang="ja-JP" sz="1800" dirty="0"/>
              <a:t> et al., PL 80B (1978) 145</a:t>
            </a:r>
            <a:r>
              <a:rPr lang="en-US" altLang="ja-JP" sz="1800" dirty="0" smtClean="0"/>
              <a:t>.</a:t>
            </a:r>
          </a:p>
          <a:p>
            <a:pPr lvl="0"/>
            <a:r>
              <a:rPr lang="en-US" altLang="ja-JP" sz="1800" dirty="0" smtClean="0"/>
              <a:t> </a:t>
            </a:r>
            <a:r>
              <a:rPr lang="en-US" altLang="ja-JP" sz="1800" dirty="0"/>
              <a:t>An enhancement at the Sigma K threshold (1680 MeV) observed in K-p reactions at 4.2 </a:t>
            </a:r>
            <a:r>
              <a:rPr lang="en-US" altLang="ja-JP" sz="1800" dirty="0" err="1"/>
              <a:t>GeV</a:t>
            </a:r>
            <a:r>
              <a:rPr lang="en-US" altLang="ja-JP" sz="1800" dirty="0"/>
              <a:t>/c.</a:t>
            </a:r>
            <a:endParaRPr lang="ja-JP" altLang="ja-JP" sz="1800" dirty="0"/>
          </a:p>
          <a:p>
            <a:endParaRPr kumimoji="1"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2732564"/>
            <a:ext cx="4335463" cy="290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07164"/>
            <a:ext cx="3898900" cy="29316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273300" y="570440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M(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dirty="0" smtClean="0"/>
              <a:t>+K-)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24140" y="5735637"/>
            <a:ext cx="11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M(</a:t>
            </a:r>
            <a:r>
              <a:rPr kumimoji="1" lang="en-US" altLang="ja-JP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smtClean="0"/>
              <a:t>K-)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7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5500" y="-68263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1" lang="en-US" altLang="ja-JP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X </a:t>
            </a:r>
            <a:r>
              <a:rPr kumimoji="1" lang="en-US" altLang="ja-JP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resonances in PDG </a:t>
            </a:r>
            <a:endParaRPr kumimoji="1" lang="ja-JP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247" y="876300"/>
            <a:ext cx="8967041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sz="2400" dirty="0" err="1"/>
              <a:t>S.F.Biagi</a:t>
            </a:r>
            <a:r>
              <a:rPr lang="en-US" altLang="ja-JP" sz="2400" dirty="0"/>
              <a:t> et al., Z. Phys. C 34 (1987) 15.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X</a:t>
            </a:r>
            <a:r>
              <a:rPr lang="en-US" altLang="ja-JP" sz="2400" dirty="0" smtClean="0"/>
              <a:t>* </a:t>
            </a:r>
            <a:r>
              <a:rPr lang="en-US" altLang="ja-JP" sz="2400" dirty="0"/>
              <a:t>resonances in </a:t>
            </a:r>
            <a:r>
              <a:rPr lang="en-US" altLang="ja-JP" sz="2400" dirty="0" smtClean="0">
                <a:latin typeface="Symbol" panose="05050102010706020507" pitchFamily="18" charset="2"/>
              </a:rPr>
              <a:t>X</a:t>
            </a:r>
            <a:r>
              <a:rPr lang="en-US" altLang="ja-JP" sz="2400" dirty="0" smtClean="0"/>
              <a:t>- </a:t>
            </a:r>
            <a:r>
              <a:rPr lang="en-US" altLang="ja-JP" sz="2400" dirty="0"/>
              <a:t>Be </a:t>
            </a:r>
            <a:r>
              <a:rPr lang="en-US" altLang="ja-JP" sz="2400" dirty="0" smtClean="0"/>
              <a:t>interactions                    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CERN  116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 </a:t>
            </a:r>
            <a:r>
              <a:rPr lang="en-US" altLang="ja-JP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beam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                                  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Width &lt; 8 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56" y="2312987"/>
            <a:ext cx="4530726" cy="3863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1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sz="2800" dirty="0" err="1"/>
              <a:t>M.I.Adomovich</a:t>
            </a:r>
            <a:r>
              <a:rPr lang="en-US" altLang="ja-JP" sz="2800" dirty="0"/>
              <a:t> et al., WA89 EPJ C5 (1998) 621.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First </a:t>
            </a:r>
            <a:r>
              <a:rPr lang="en-US" altLang="ja-JP" sz="2800" dirty="0"/>
              <a:t>observation of </a:t>
            </a:r>
            <a:r>
              <a:rPr lang="en-US" altLang="ja-JP" sz="2800" dirty="0" smtClean="0">
                <a:latin typeface="Symbol" panose="05050102010706020507" pitchFamily="18" charset="2"/>
              </a:rPr>
              <a:t>X- p+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decay mode of the </a:t>
            </a:r>
            <a:r>
              <a:rPr lang="en-US" altLang="ja-JP" sz="2800" dirty="0" smtClean="0">
                <a:latin typeface="Symbol" panose="05050102010706020507" pitchFamily="18" charset="2"/>
              </a:rPr>
              <a:t>X0</a:t>
            </a:r>
            <a:r>
              <a:rPr lang="en-US" altLang="ja-JP" sz="2800" dirty="0" smtClean="0"/>
              <a:t>(1690</a:t>
            </a:r>
            <a:r>
              <a:rPr lang="en-US" altLang="ja-JP" sz="2800" dirty="0"/>
              <a:t>) hyperon</a:t>
            </a:r>
            <a:r>
              <a:rPr lang="en-US" altLang="ja-JP" sz="2800" dirty="0" smtClean="0"/>
              <a:t>.</a:t>
            </a:r>
            <a:r>
              <a:rPr lang="ja-JP" altLang="ja-JP" sz="2800" dirty="0"/>
              <a:t/>
            </a:r>
            <a:br>
              <a:rPr lang="ja-JP" altLang="ja-JP" sz="2800" dirty="0"/>
            </a:b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14" y="1601788"/>
            <a:ext cx="4556386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197600" y="20193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345 </a:t>
            </a:r>
            <a:r>
              <a:rPr kumimoji="1" lang="en-US" altLang="ja-JP" sz="3200" dirty="0" err="1" smtClean="0">
                <a:solidFill>
                  <a:srgbClr val="FF0000"/>
                </a:solidFill>
              </a:rPr>
              <a:t>GeV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/c 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- beam CERN</a:t>
            </a:r>
          </a:p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 1400 events !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</a:rPr>
              <a:t>Width 10+-6 MeV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962400" y="2108200"/>
            <a:ext cx="88900" cy="444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2489200" y="3911600"/>
            <a:ext cx="45719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5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2800" dirty="0" err="1"/>
              <a:t>K.Abe</a:t>
            </a:r>
            <a:r>
              <a:rPr lang="en-US" altLang="ja-JP" sz="2800" dirty="0"/>
              <a:t> et al., </a:t>
            </a:r>
            <a:r>
              <a:rPr lang="en-US" altLang="ja-JP" sz="2800" dirty="0">
                <a:solidFill>
                  <a:srgbClr val="FF0000"/>
                </a:solidFill>
              </a:rPr>
              <a:t>Belle</a:t>
            </a:r>
            <a:r>
              <a:rPr lang="en-US" altLang="ja-JP" sz="2800" dirty="0"/>
              <a:t> PLB 524 (2002) 33.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Observation </a:t>
            </a:r>
            <a:r>
              <a:rPr lang="en-US" altLang="ja-JP" sz="2800" dirty="0"/>
              <a:t>of </a:t>
            </a:r>
            <a:r>
              <a:rPr lang="en-US" altLang="ja-JP" sz="2800" dirty="0" err="1"/>
              <a:t>Cabbibo</a:t>
            </a:r>
            <a:r>
              <a:rPr lang="en-US" altLang="ja-JP" sz="2800" dirty="0"/>
              <a:t>-suppressed and W exchange Lambda-c baryon decays.</a:t>
            </a:r>
            <a:r>
              <a:rPr lang="ja-JP" altLang="ja-JP" sz="2800" dirty="0"/>
              <a:t/>
            </a:r>
            <a:br>
              <a:rPr lang="ja-JP" altLang="ja-JP" sz="2800" dirty="0"/>
            </a:br>
            <a:r>
              <a:rPr lang="en-US" altLang="ja-JP" sz="2800" b="1" dirty="0" smtClean="0">
                <a:solidFill>
                  <a:srgbClr val="FF0000"/>
                </a:solidFill>
              </a:rPr>
              <a:t>      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c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altLang="ja-JP" sz="2800" b="1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(1690)</a:t>
            </a:r>
            <a:r>
              <a:rPr lang="en-US" altLang="ja-JP" sz="2800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r>
              <a:rPr lang="en-US" altLang="ja-JP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K+     at  Belle.    Width = 11+- 4 MeV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749800" cy="472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957388"/>
            <a:ext cx="5003800" cy="4722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2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err="1" smtClean="0">
                <a:solidFill>
                  <a:srgbClr val="0070C0"/>
                </a:solidFill>
              </a:rPr>
              <a:t>BarBar</a:t>
            </a:r>
            <a:r>
              <a:rPr kumimoji="1" lang="en-US" altLang="ja-JP" sz="3600" dirty="0" smtClean="0">
                <a:solidFill>
                  <a:srgbClr val="0070C0"/>
                </a:solidFill>
              </a:rPr>
              <a:t>  </a:t>
            </a:r>
            <a:r>
              <a:rPr lang="en-US" altLang="ja-JP" sz="36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3600" dirty="0" err="1" smtClean="0">
                <a:solidFill>
                  <a:srgbClr val="0070C0"/>
                </a:solidFill>
                <a:latin typeface="+mn-ea"/>
                <a:ea typeface="+mn-ea"/>
              </a:rPr>
              <a:t>c</a:t>
            </a:r>
            <a:r>
              <a:rPr kumimoji="1" lang="en-US" altLang="ja-JP" sz="36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36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 K</a:t>
            </a:r>
            <a:r>
              <a:rPr kumimoji="1" lang="en-US" altLang="ja-JP" sz="3600" baseline="300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36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K</a:t>
            </a:r>
            <a:r>
              <a:rPr kumimoji="1" lang="en-US" altLang="ja-JP" sz="3600" baseline="300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endParaRPr kumimoji="1" lang="ja-JP" altLang="en-US" sz="3600" baseline="30000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404" y="832184"/>
            <a:ext cx="4609296" cy="520984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32" y="2377803"/>
            <a:ext cx="4454550" cy="29104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61" y="6042026"/>
            <a:ext cx="6056625" cy="5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spin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dirty="0" smtClean="0"/>
              <a:t>(1690)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954" y="2145244"/>
            <a:ext cx="4158056" cy="25657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95" y="5029200"/>
            <a:ext cx="10371305" cy="14353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843" y="2184725"/>
            <a:ext cx="4118625" cy="27062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114" y="266382"/>
            <a:ext cx="6810084" cy="17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150189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sz="2800" dirty="0" err="1"/>
              <a:t>B.Aubert</a:t>
            </a:r>
            <a:r>
              <a:rPr lang="en-US" altLang="ja-JP" sz="2800" dirty="0"/>
              <a:t> et al., </a:t>
            </a:r>
            <a:r>
              <a:rPr lang="en-US" altLang="ja-JP" sz="2800" dirty="0" err="1">
                <a:solidFill>
                  <a:srgbClr val="FF0000"/>
                </a:solidFill>
              </a:rPr>
              <a:t>BarBar</a:t>
            </a:r>
            <a:r>
              <a:rPr lang="en-US" altLang="ja-JP" sz="2800" dirty="0"/>
              <a:t> PRD 78 (2008) 34008</a:t>
            </a:r>
            <a:r>
              <a:rPr lang="en-US" altLang="ja-JP" sz="2800" dirty="0" smtClean="0"/>
              <a:t>.</a:t>
            </a:r>
            <a:br>
              <a:rPr lang="en-US" altLang="ja-JP" sz="2800" dirty="0" smtClean="0"/>
            </a:br>
            <a:r>
              <a:rPr lang="en-US" altLang="ja-JP" sz="2800" dirty="0" smtClean="0"/>
              <a:t> </a:t>
            </a:r>
            <a:r>
              <a:rPr lang="en-US" altLang="ja-JP" sz="2800" dirty="0"/>
              <a:t>Measurement of the spin of the </a:t>
            </a:r>
            <a:r>
              <a:rPr lang="en-US" altLang="ja-JP" sz="2800" dirty="0" smtClean="0">
                <a:latin typeface="Symbol" panose="05050102010706020507" pitchFamily="18" charset="2"/>
              </a:rPr>
              <a:t>X</a:t>
            </a:r>
            <a:r>
              <a:rPr lang="en-US" altLang="ja-JP" sz="2800" dirty="0" smtClean="0"/>
              <a:t>(1530</a:t>
            </a:r>
            <a:r>
              <a:rPr lang="en-US" altLang="ja-JP" sz="2800" dirty="0"/>
              <a:t>) resonance</a:t>
            </a:r>
            <a:r>
              <a:rPr lang="en-US" altLang="ja-JP" sz="2800" dirty="0" smtClean="0"/>
              <a:t>.</a:t>
            </a:r>
            <a:r>
              <a:rPr lang="ja-JP" altLang="ja-JP" sz="2800" dirty="0"/>
              <a:t/>
            </a:r>
            <a:br>
              <a:rPr lang="ja-JP" altLang="ja-JP" sz="2800" dirty="0"/>
            </a:br>
            <a:r>
              <a:rPr lang="en-US" altLang="ja-JP" sz="2800" dirty="0" smtClean="0"/>
              <a:t>   </a:t>
            </a:r>
            <a:r>
              <a:rPr lang="en-US" altLang="ja-JP" sz="2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c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800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ja-JP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altLang="ja-JP" sz="2800" dirty="0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 K+  at </a:t>
            </a:r>
            <a:r>
              <a:rPr lang="en-US" altLang="ja-JP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BarBar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84" y="3912781"/>
            <a:ext cx="3968103" cy="2711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98" y="1730618"/>
            <a:ext cx="4921612" cy="43643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585" y="1277190"/>
            <a:ext cx="3404578" cy="24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98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measure with </a:t>
            </a:r>
            <a:r>
              <a:rPr kumimoji="1" lang="en-US" altLang="ja-JP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HypTPC</a:t>
            </a:r>
            <a:r>
              <a:rPr kumimoji="1" lang="en-US" altLang="ja-JP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K1.8</a:t>
            </a:r>
            <a:endParaRPr kumimoji="1" lang="ja-JP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051443"/>
            <a:ext cx="10515600" cy="5806557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Spin-parity  and branching ratio to </a:t>
            </a:r>
            <a:r>
              <a:rPr kumimoji="1"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LK, SK, </a:t>
            </a:r>
            <a:r>
              <a:rPr kumimoji="1" lang="en-US" altLang="ja-JP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Xp</a:t>
            </a:r>
            <a:r>
              <a:rPr kumimoji="1"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, </a:t>
            </a:r>
            <a:r>
              <a:rPr kumimoji="1" lang="en-US" altLang="ja-JP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Xg</a:t>
            </a:r>
            <a:endParaRPr kumimoji="1" lang="en-US" altLang="ja-JP" dirty="0" smtClean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r>
              <a:rPr kumimoji="1" lang="en-US" altLang="ja-JP" dirty="0" smtClean="0"/>
              <a:t>K-p -&gt; K+ </a:t>
            </a:r>
            <a:r>
              <a:rPr kumimoji="1" lang="en-US" altLang="ja-JP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/>
              <a:t>*   </a:t>
            </a:r>
            <a:r>
              <a:rPr kumimoji="1" lang="en-US" altLang="ja-JP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* -&gt; </a:t>
            </a:r>
            <a:r>
              <a:rPr kumimoji="1"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LK</a:t>
            </a:r>
            <a:r>
              <a:rPr kumimoji="1" lang="en-US" altLang="ja-JP" baseline="30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, S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dirty="0" smtClean="0">
                <a:latin typeface="Symbol" panose="05050102010706020507" pitchFamily="18" charset="2"/>
              </a:rPr>
              <a:t>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, S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dirty="0" smtClean="0">
                <a:latin typeface="Symbol" panose="05050102010706020507" pitchFamily="18" charset="2"/>
              </a:rPr>
              <a:t>, X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dirty="0" smtClean="0">
                <a:latin typeface="Symbol" panose="05050102010706020507" pitchFamily="18" charset="2"/>
              </a:rPr>
              <a:t>, X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solidFill>
                  <a:srgbClr val="0070C0"/>
                </a:solidFill>
                <a:latin typeface="Symbol" panose="05050102010706020507" pitchFamily="18" charset="2"/>
              </a:rPr>
              <a:t>, X</a:t>
            </a:r>
            <a:r>
              <a:rPr kumimoji="1" lang="en-US" altLang="ja-JP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solidFill>
                  <a:srgbClr val="0070C0"/>
                </a:solidFill>
                <a:latin typeface="Symbol" panose="05050102010706020507" pitchFamily="18" charset="2"/>
              </a:rPr>
              <a:t>g,</a:t>
            </a:r>
            <a:r>
              <a:rPr kumimoji="1" lang="en-US" altLang="ja-JP" dirty="0" smtClean="0">
                <a:latin typeface="Symbol" panose="05050102010706020507" pitchFamily="18" charset="2"/>
              </a:rPr>
              <a:t>    </a:t>
            </a:r>
          </a:p>
          <a:p>
            <a:r>
              <a:rPr lang="en-US" altLang="ja-JP" dirty="0" smtClean="0"/>
              <a:t>K-p -&gt; K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panose="05050102010706020507" pitchFamily="18" charset="2"/>
              </a:rPr>
              <a:t>X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*,   X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* -&gt; </a:t>
            </a:r>
            <a:r>
              <a:rPr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LK</a:t>
            </a:r>
            <a:r>
              <a:rPr lang="en-US" altLang="ja-JP" baseline="30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, S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, S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+</a:t>
            </a:r>
            <a:r>
              <a:rPr lang="en-US" altLang="ja-JP" dirty="0" smtClean="0">
                <a:latin typeface="Symbol" panose="05050102010706020507" pitchFamily="18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dirty="0" smtClean="0">
                <a:latin typeface="Symbol" panose="05050102010706020507" pitchFamily="18" charset="2"/>
              </a:rPr>
              <a:t>, </a:t>
            </a:r>
            <a:r>
              <a:rPr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baseline="30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baseline="30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+</a:t>
            </a:r>
            <a:r>
              <a:rPr lang="en-US" altLang="ja-JP" dirty="0" smtClean="0">
                <a:latin typeface="Symbol" panose="05050102010706020507" pitchFamily="18" charset="2"/>
              </a:rPr>
              <a:t>,           </a:t>
            </a:r>
          </a:p>
          <a:p>
            <a:r>
              <a:rPr lang="en-US" altLang="ja-JP" dirty="0" smtClean="0">
                <a:latin typeface="Symbol" panose="05050102010706020507" pitchFamily="18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-&gt;</a:t>
            </a:r>
            <a:r>
              <a:rPr lang="en-US" altLang="ja-JP" dirty="0" err="1" smtClean="0">
                <a:latin typeface="Symbol" panose="05050102010706020507" pitchFamily="18" charset="2"/>
              </a:rPr>
              <a:t>p+p</a:t>
            </a:r>
            <a:r>
              <a:rPr lang="en-US" altLang="ja-JP" dirty="0" smtClean="0">
                <a:latin typeface="Symbol" panose="05050102010706020507" pitchFamily="18" charset="2"/>
              </a:rPr>
              <a:t>-,  X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-&gt;Lp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Most of decay channels can be measured.  (one neutral particle is allowed to reconstruct the decays )  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7030A0"/>
                </a:solidFill>
              </a:rPr>
              <a:t>Yield estimation: (5cm liq. H, 10</a:t>
            </a:r>
            <a:r>
              <a:rPr kumimoji="1" lang="en-US" altLang="ja-JP" baseline="30000" dirty="0" smtClean="0">
                <a:solidFill>
                  <a:srgbClr val="7030A0"/>
                </a:solidFill>
              </a:rPr>
              <a:t>6</a:t>
            </a:r>
            <a:r>
              <a:rPr kumimoji="1" lang="en-US" altLang="ja-JP" dirty="0" smtClean="0">
                <a:solidFill>
                  <a:srgbClr val="7030A0"/>
                </a:solidFill>
              </a:rPr>
              <a:t> K-/spill, 100shifts)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4</a:t>
            </a:r>
            <a:r>
              <a:rPr lang="en-US" altLang="ja-JP" dirty="0" smtClean="0">
                <a:latin typeface="Symbol" panose="05050102010706020507" pitchFamily="18" charset="2"/>
              </a:rPr>
              <a:t>m</a:t>
            </a:r>
            <a:r>
              <a:rPr lang="en-US" altLang="ja-JP" dirty="0" smtClean="0"/>
              <a:t>b </a:t>
            </a:r>
            <a:r>
              <a:rPr lang="en-US" altLang="ja-JP" dirty="0" smtClean="0">
                <a:sym typeface="Wingdings" panose="05000000000000000000" pitchFamily="2" charset="2"/>
              </a:rPr>
              <a:t> 5x10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5 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X*</a:t>
            </a:r>
            <a:r>
              <a:rPr lang="en-US" altLang="ja-JP" dirty="0" smtClean="0">
                <a:sym typeface="Wingdings" panose="05000000000000000000" pitchFamily="2" charset="2"/>
              </a:rPr>
              <a:t>(1690)    if </a:t>
            </a:r>
            <a:r>
              <a:rPr lang="en-US" altLang="ja-JP" dirty="0" smtClean="0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dirty="0" smtClean="0">
                <a:sym typeface="Wingdings" panose="05000000000000000000" pitchFamily="2" charset="2"/>
              </a:rPr>
              <a:t>b for each channel</a:t>
            </a:r>
          </a:p>
          <a:p>
            <a:pPr>
              <a:buFont typeface="Symbol" panose="05050102010706020507" pitchFamily="18" charset="2"/>
              <a:buChar char=" "/>
            </a:pP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LK</a:t>
            </a:r>
            <a:r>
              <a:rPr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, S</a:t>
            </a:r>
            <a:r>
              <a:rPr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, 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Xp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: </a:t>
            </a:r>
            <a:r>
              <a:rPr lang="en-US" altLang="ja-JP" dirty="0" smtClean="0">
                <a:sym typeface="Wingdings" panose="05000000000000000000" pitchFamily="2" charset="2"/>
              </a:rPr>
              <a:t>0.6x0.64=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0.38</a:t>
            </a:r>
            <a:r>
              <a:rPr lang="en-US" altLang="ja-JP" dirty="0" smtClean="0">
                <a:sym typeface="Wingdings" panose="05000000000000000000" pitchFamily="2" charset="2"/>
              </a:rPr>
              <a:t>,   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-&gt; 5X10</a:t>
            </a:r>
            <a:r>
              <a:rPr lang="en-US" altLang="ja-JP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 events</a:t>
            </a:r>
          </a:p>
          <a:p>
            <a:pPr>
              <a:buFont typeface="Symbol" panose="05050102010706020507" pitchFamily="18" charset="2"/>
              <a:buChar char=" "/>
            </a:pP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  <a:sym typeface="Wingdings" panose="05000000000000000000" pitchFamily="2" charset="2"/>
              </a:rPr>
              <a:t>:</a:t>
            </a:r>
            <a:r>
              <a:rPr lang="en-US" altLang="ja-JP" dirty="0" smtClean="0">
                <a:sym typeface="Wingdings" panose="05000000000000000000" pitchFamily="2" charset="2"/>
              </a:rPr>
              <a:t> 0.35x0.64x0.6=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0.13              -&gt; 1.6x10</a:t>
            </a:r>
            <a:r>
              <a:rPr lang="en-US" altLang="ja-JP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</a:p>
          <a:p>
            <a:pPr>
              <a:buFont typeface="Symbol" panose="05050102010706020507" pitchFamily="18" charset="2"/>
              <a:buChar char=" "/>
            </a:pPr>
            <a:r>
              <a:rPr kumimoji="1" lang="en-US" altLang="ja-JP" dirty="0" smtClean="0">
                <a:solidFill>
                  <a:srgbClr val="7030A0"/>
                </a:solidFill>
              </a:rPr>
              <a:t>for K</a:t>
            </a:r>
            <a:r>
              <a:rPr kumimoji="1" lang="en-US" altLang="ja-JP" baseline="30000" dirty="0" smtClean="0">
                <a:solidFill>
                  <a:srgbClr val="7030A0"/>
                </a:solidFill>
              </a:rPr>
              <a:t>0</a:t>
            </a:r>
            <a:r>
              <a:rPr kumimoji="1" lang="en-US" altLang="ja-JP" dirty="0" smtClean="0">
                <a:solidFill>
                  <a:srgbClr val="7030A0"/>
                </a:solidFill>
                <a:latin typeface="Symbol" panose="05050102010706020507" pitchFamily="18" charset="2"/>
              </a:rPr>
              <a:t>X</a:t>
            </a:r>
            <a:r>
              <a:rPr kumimoji="1" lang="en-US" altLang="ja-JP" baseline="30000" dirty="0" smtClean="0">
                <a:solidFill>
                  <a:srgbClr val="7030A0"/>
                </a:solidFill>
              </a:rPr>
              <a:t>0</a:t>
            </a:r>
            <a:r>
              <a:rPr kumimoji="1" lang="en-US" altLang="ja-JP" dirty="0" smtClean="0">
                <a:solidFill>
                  <a:srgbClr val="7030A0"/>
                </a:solidFill>
              </a:rPr>
              <a:t>* channels, multiply 0.35x0.6=0.2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5625" dirty="0"/>
              <a:t> </a:t>
            </a:r>
            <a:r>
              <a:rPr lang="en-US" sz="4800" dirty="0" smtClean="0">
                <a:latin typeface="Century" panose="02040604050505020304" pitchFamily="18" charset="0"/>
              </a:rPr>
              <a:t>mass spectra 1) </a:t>
            </a:r>
            <a:r>
              <a:rPr lang="en-US" sz="4800" dirty="0" smtClean="0">
                <a:latin typeface="Symbol" panose="05050102010706020507" pitchFamily="18" charset="2"/>
              </a:rPr>
              <a:t>X</a:t>
            </a:r>
            <a:r>
              <a:rPr lang="en-US" sz="4800" dirty="0" smtClean="0">
                <a:latin typeface="Century" panose="02040604050505020304" pitchFamily="18" charset="0"/>
              </a:rPr>
              <a:t>(1690) 2) </a:t>
            </a:r>
            <a:r>
              <a:rPr lang="en-US" sz="4800" dirty="0" smtClean="0">
                <a:latin typeface="Symbol" panose="05050102010706020507" pitchFamily="18" charset="2"/>
              </a:rPr>
              <a:t>L</a:t>
            </a:r>
            <a:r>
              <a:rPr lang="en-US" sz="4800" dirty="0" smtClean="0">
                <a:latin typeface="Century" panose="02040604050505020304" pitchFamily="18" charset="0"/>
              </a:rPr>
              <a:t> 3) </a:t>
            </a:r>
            <a:r>
              <a:rPr lang="en-US" sz="4800" dirty="0" smtClean="0">
                <a:latin typeface="Symbol" panose="05050102010706020507" pitchFamily="18" charset="2"/>
              </a:rPr>
              <a:t>X</a:t>
            </a:r>
            <a:r>
              <a:rPr lang="en-US" sz="4800" dirty="0" smtClean="0">
                <a:latin typeface="Century" panose="02040604050505020304" pitchFamily="18" charset="0"/>
              </a:rPr>
              <a:t>*</a:t>
            </a:r>
            <a:endParaRPr sz="4800" dirty="0">
              <a:latin typeface="Century" panose="02040604050505020304" pitchFamily="18" charset="0"/>
            </a:endParaRPr>
          </a:p>
        </p:txBody>
      </p:sp>
      <p:pic>
        <p:nvPicPr>
          <p:cNvPr id="45" name="xi169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8986" y="1737552"/>
            <a:ext cx="7803370" cy="51204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138687" y="2277374"/>
            <a:ext cx="65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80671" y="2277374"/>
            <a:ext cx="34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2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457" y="4779034"/>
            <a:ext cx="53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3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96452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How to determine spin-parity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540344"/>
            <a:ext cx="10938641" cy="4483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  Angular distribution of decay particles !!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   3/2 -&gt;  ½ +0      </a:t>
            </a:r>
            <a:r>
              <a:rPr lang="en-US" altLang="ja-JP" dirty="0" smtClean="0">
                <a:latin typeface="Symbol" panose="05050102010706020507" pitchFamily="18" charset="2"/>
              </a:rPr>
              <a:t>D-&gt; p </a:t>
            </a:r>
            <a:r>
              <a:rPr lang="en-US" altLang="ja-JP" dirty="0" smtClean="0"/>
              <a:t>+N   L=1 -&gt;  </a:t>
            </a:r>
            <a:r>
              <a:rPr lang="en-US" altLang="ja-JP" dirty="0" err="1" smtClean="0"/>
              <a:t>cos</a:t>
            </a:r>
            <a:r>
              <a:rPr lang="en-US" altLang="ja-JP" dirty="0" err="1" smtClean="0">
                <a:latin typeface="Symbol" panose="05050102010706020507" pitchFamily="18" charset="2"/>
              </a:rPr>
              <a:t>q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en-US" altLang="ja-JP" dirty="0" smtClean="0"/>
              <a:t>    </a:t>
            </a:r>
          </a:p>
          <a:p>
            <a:pPr marL="0" indent="0">
              <a:buNone/>
            </a:pPr>
            <a:r>
              <a:rPr kumimoji="1" lang="en-US" altLang="ja-JP" dirty="0" smtClean="0"/>
              <a:t>        But it is not so simple.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for parity determination of ½ state.</a:t>
            </a:r>
          </a:p>
          <a:p>
            <a:pPr marL="0" indent="0">
              <a:buNone/>
            </a:pPr>
            <a:r>
              <a:rPr lang="en-US" altLang="ja-JP" dirty="0" smtClean="0"/>
              <a:t>        interference with background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( p(s)-wave resonance on s(p)-wave background)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       polarization of daughter hyperon (</a:t>
            </a:r>
            <a:r>
              <a:rPr lang="en-US" altLang="ja-JP" dirty="0" smtClean="0">
                <a:latin typeface="Symbol" panose="05050102010706020507" pitchFamily="18" charset="2"/>
              </a:rPr>
              <a:t>L,S</a:t>
            </a:r>
            <a:r>
              <a:rPr lang="en-US" altLang="ja-JP" dirty="0" smtClean="0"/>
              <a:t>)  if </a:t>
            </a:r>
            <a:r>
              <a:rPr lang="en-US" altLang="ja-JP" dirty="0" smtClean="0">
                <a:latin typeface="Symbol" panose="05050102010706020507" pitchFamily="18" charset="2"/>
              </a:rPr>
              <a:t>X</a:t>
            </a:r>
            <a:r>
              <a:rPr lang="en-US" altLang="ja-JP" dirty="0" smtClean="0"/>
              <a:t>* is polarized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(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(1405)  Moriya et al., 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84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    Summary</a:t>
            </a:r>
            <a:endParaRPr lang="ja-JP" altLang="en-US" smtClean="0"/>
          </a:p>
        </p:txBody>
      </p:sp>
      <p:sp>
        <p:nvSpPr>
          <p:cNvPr id="61443" name="コンテンツ プレースホルダ 2"/>
          <p:cNvSpPr>
            <a:spLocks noGrp="1"/>
          </p:cNvSpPr>
          <p:nvPr>
            <p:ph idx="1"/>
          </p:nvPr>
        </p:nvSpPr>
        <p:spPr>
          <a:xfrm>
            <a:off x="1930400" y="1412875"/>
            <a:ext cx="8356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7030A0"/>
                </a:solidFill>
              </a:rPr>
              <a:t>The new hyperon spectrometer (</a:t>
            </a:r>
            <a:r>
              <a:rPr lang="en-US" altLang="ja-JP" dirty="0" err="1">
                <a:solidFill>
                  <a:srgbClr val="7030A0"/>
                </a:solidFill>
              </a:rPr>
              <a:t>HypTPC</a:t>
            </a:r>
            <a:r>
              <a:rPr lang="en-US" altLang="ja-JP" dirty="0">
                <a:solidFill>
                  <a:srgbClr val="7030A0"/>
                </a:solidFill>
              </a:rPr>
              <a:t>) is under construction at JAEA in collaboration with Korea and New Mexico U.</a:t>
            </a:r>
          </a:p>
          <a:p>
            <a:pPr>
              <a:defRPr/>
            </a:pPr>
            <a:endParaRPr lang="en-US" altLang="ja-JP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7030A0"/>
                </a:solidFill>
              </a:rPr>
              <a:t>Following </a:t>
            </a:r>
            <a:r>
              <a:rPr lang="en-US" altLang="ja-JP" dirty="0">
                <a:solidFill>
                  <a:srgbClr val="7030A0"/>
                </a:solidFill>
              </a:rPr>
              <a:t>H search </a:t>
            </a:r>
            <a:r>
              <a:rPr lang="en-US" altLang="ja-JP" dirty="0" smtClean="0">
                <a:solidFill>
                  <a:srgbClr val="7030A0"/>
                </a:solidFill>
              </a:rPr>
              <a:t>experiment (E42) and E45, </a:t>
            </a:r>
            <a:r>
              <a:rPr lang="en-US" altLang="ja-JP" dirty="0">
                <a:solidFill>
                  <a:srgbClr val="7030A0"/>
                </a:solidFill>
                <a:latin typeface="Symbol" panose="05050102010706020507" pitchFamily="18" charset="2"/>
              </a:rPr>
              <a:t>X</a:t>
            </a:r>
            <a:r>
              <a:rPr lang="en-US" altLang="ja-JP" dirty="0">
                <a:solidFill>
                  <a:srgbClr val="7030A0"/>
                </a:solidFill>
              </a:rPr>
              <a:t>* spectroscopy </a:t>
            </a:r>
            <a:r>
              <a:rPr lang="en-US" altLang="ja-JP" dirty="0" smtClean="0">
                <a:solidFill>
                  <a:srgbClr val="7030A0"/>
                </a:solidFill>
              </a:rPr>
              <a:t>should be carried out as well as </a:t>
            </a:r>
            <a:r>
              <a:rPr lang="en-US" altLang="ja-JP" dirty="0">
                <a:solidFill>
                  <a:srgbClr val="7030A0"/>
                </a:solidFill>
                <a:latin typeface="Symbol" panose="05050102010706020507" pitchFamily="18" charset="2"/>
              </a:rPr>
              <a:t>X</a:t>
            </a:r>
            <a:r>
              <a:rPr lang="en-US" altLang="ja-JP" dirty="0">
                <a:solidFill>
                  <a:srgbClr val="7030A0"/>
                </a:solidFill>
              </a:rPr>
              <a:t>-p scattering </a:t>
            </a:r>
            <a:r>
              <a:rPr lang="en-US" altLang="ja-JP" dirty="0" smtClean="0">
                <a:solidFill>
                  <a:srgbClr val="7030A0"/>
                </a:solidFill>
              </a:rPr>
              <a:t>experiment at </a:t>
            </a:r>
            <a:r>
              <a:rPr lang="en-US" altLang="ja-JP" dirty="0">
                <a:solidFill>
                  <a:srgbClr val="7030A0"/>
                </a:solidFill>
              </a:rPr>
              <a:t>J-PARC. </a:t>
            </a:r>
          </a:p>
          <a:p>
            <a:pPr marL="0" indent="0">
              <a:buNone/>
              <a:defRPr/>
            </a:pPr>
            <a:endParaRPr lang="en-US" altLang="ja-JP" dirty="0">
              <a:solidFill>
                <a:srgbClr val="7030A0"/>
              </a:solidFill>
            </a:endParaRPr>
          </a:p>
        </p:txBody>
      </p:sp>
      <p:sp>
        <p:nvSpPr>
          <p:cNvPr id="2560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A78C37-77F8-4212-9F11-43F2126B72A3}" type="datetime1">
              <a:rPr kumimoji="0" lang="ja-JP" altLang="en-US" sz="14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2014/12/1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2560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ja-JP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2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571" y="238125"/>
            <a:ext cx="10515600" cy="86677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PDG Table of </a:t>
            </a:r>
            <a:r>
              <a:rPr kumimoji="1" lang="en-US" altLang="ja-JP" sz="3600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endParaRPr kumimoji="1" lang="ja-JP" altLang="en-US" sz="3600" dirty="0">
              <a:solidFill>
                <a:srgbClr val="7030A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176" y="1104900"/>
            <a:ext cx="772039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Back 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7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373274"/>
            <a:ext cx="7313062" cy="62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      </a:t>
            </a:r>
            <a:r>
              <a:rPr kumimoji="1" lang="en-US" altLang="ja-JP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</a:t>
            </a:r>
            <a:endParaRPr kumimoji="1" lang="ja-JP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Xi-*   Sigma0 K- (K0 pi+)     3.2+-0.8 </a:t>
            </a:r>
            <a:r>
              <a:rPr lang="en-US" altLang="ja-JP" dirty="0" err="1" smtClean="0">
                <a:latin typeface="Symbol" panose="05050102010706020507" pitchFamily="18" charset="2"/>
              </a:rPr>
              <a:t>m</a:t>
            </a:r>
            <a:r>
              <a:rPr lang="en-US" altLang="ja-JP" dirty="0" err="1" smtClean="0"/>
              <a:t>b</a:t>
            </a:r>
            <a:endParaRPr lang="ja-JP" altLang="ja-JP" dirty="0"/>
          </a:p>
          <a:p>
            <a:r>
              <a:rPr lang="en-US" altLang="ja-JP" dirty="0"/>
              <a:t>       </a:t>
            </a:r>
            <a:r>
              <a:rPr lang="en-US" altLang="ja-JP" dirty="0" smtClean="0"/>
              <a:t>   Lambda </a:t>
            </a:r>
            <a:r>
              <a:rPr lang="en-US" altLang="ja-JP" dirty="0"/>
              <a:t>K- (K0 pi+)    1.1+-0.5</a:t>
            </a:r>
            <a:endParaRPr lang="ja-JP" altLang="ja-JP" dirty="0"/>
          </a:p>
          <a:p>
            <a:r>
              <a:rPr lang="en-US" altLang="ja-JP" dirty="0"/>
              <a:t>Xi0*   Sigma+ K- (</a:t>
            </a:r>
            <a:r>
              <a:rPr lang="en-US" altLang="ja-JP" dirty="0" err="1"/>
              <a:t>K+,pi</a:t>
            </a:r>
            <a:r>
              <a:rPr lang="en-US" altLang="ja-JP" dirty="0"/>
              <a:t>-)     2.3+-0.3</a:t>
            </a:r>
            <a:endParaRPr lang="ja-JP" altLang="ja-JP" dirty="0"/>
          </a:p>
          <a:p>
            <a:r>
              <a:rPr lang="en-US" altLang="ja-JP" dirty="0"/>
              <a:t>       </a:t>
            </a:r>
            <a:r>
              <a:rPr lang="en-US" altLang="ja-JP" dirty="0" smtClean="0"/>
              <a:t>    Lambda </a:t>
            </a:r>
            <a:r>
              <a:rPr lang="en-US" altLang="ja-JP" dirty="0"/>
              <a:t>K0 (</a:t>
            </a:r>
            <a:r>
              <a:rPr lang="en-US" altLang="ja-JP" dirty="0" err="1"/>
              <a:t>K+,pi</a:t>
            </a:r>
            <a:r>
              <a:rPr lang="en-US" altLang="ja-JP" dirty="0"/>
              <a:t>-)    1.0+-0.4</a:t>
            </a:r>
            <a:endParaRPr lang="ja-JP" altLang="ja-JP" dirty="0"/>
          </a:p>
          <a:p>
            <a:r>
              <a:rPr kumimoji="1" lang="en-US" altLang="ja-JP" dirty="0" smtClean="0"/>
              <a:t>           Xi pi                              &lt; 1.0</a:t>
            </a:r>
          </a:p>
          <a:p>
            <a:endParaRPr lang="en-US" altLang="ja-JP" dirty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           Total cross section for Xi(1690)    7.6 </a:t>
            </a:r>
            <a:r>
              <a:rPr kumimoji="1"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dirty="0" smtClean="0"/>
              <a:t>(1690)   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½- ?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63" y="820369"/>
            <a:ext cx="5884863" cy="550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1842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WA89  setup      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1" lang="en-US" altLang="ja-JP" sz="3200" baseline="30000" dirty="0" smtClean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kumimoji="1" lang="en-US" altLang="ja-JP" sz="32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/spill  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3200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Symbol" panose="05050102010706020507" pitchFamily="18" charset="2"/>
              </a:rPr>
              <a:t>/p</a:t>
            </a:r>
            <a:r>
              <a:rPr kumimoji="1" lang="en-US" altLang="ja-JP" sz="3200" baseline="30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=</a:t>
            </a:r>
            <a:r>
              <a:rPr kumimoji="1" lang="en-US" altLang="ja-JP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endParaRPr kumimoji="1" lang="ja-JP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66" y="1260175"/>
            <a:ext cx="8504540" cy="499176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14530" y="3571393"/>
            <a:ext cx="18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7.5 Tm 45 MWPC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04298" y="5858540"/>
            <a:ext cx="140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29 SSD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87" y="365125"/>
            <a:ext cx="7307026" cy="1845900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90" y="2211025"/>
            <a:ext cx="3982810" cy="46634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007100" y="2781300"/>
            <a:ext cx="5969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7030A0"/>
                </a:solidFill>
              </a:rPr>
              <a:t>E.Briefel</a:t>
            </a:r>
            <a:r>
              <a:rPr lang="en-US" altLang="ja-JP" dirty="0">
                <a:solidFill>
                  <a:srgbClr val="7030A0"/>
                </a:solidFill>
              </a:rPr>
              <a:t> et al., PRD 16 (1977) 2706. </a:t>
            </a:r>
            <a:endParaRPr lang="en-US" altLang="ja-JP" dirty="0" smtClean="0">
              <a:solidFill>
                <a:srgbClr val="7030A0"/>
              </a:solidFill>
            </a:endParaRPr>
          </a:p>
          <a:p>
            <a:r>
              <a:rPr lang="en-US" altLang="ja-JP" dirty="0" smtClean="0">
                <a:solidFill>
                  <a:srgbClr val="7030A0"/>
                </a:solidFill>
              </a:rPr>
              <a:t>Search </a:t>
            </a:r>
            <a:r>
              <a:rPr lang="en-US" altLang="ja-JP" dirty="0">
                <a:solidFill>
                  <a:srgbClr val="7030A0"/>
                </a:solidFill>
              </a:rPr>
              <a:t>for Xi* production in K-p interactions at 2.87 </a:t>
            </a:r>
            <a:r>
              <a:rPr lang="en-US" altLang="ja-JP" dirty="0" err="1">
                <a:solidFill>
                  <a:srgbClr val="7030A0"/>
                </a:solidFill>
              </a:rPr>
              <a:t>GeV</a:t>
            </a:r>
            <a:r>
              <a:rPr lang="en-US" altLang="ja-JP" dirty="0">
                <a:solidFill>
                  <a:srgbClr val="7030A0"/>
                </a:solidFill>
              </a:rPr>
              <a:t>/c</a:t>
            </a:r>
            <a:r>
              <a:rPr lang="en-US" altLang="ja-JP" dirty="0" smtClean="0">
                <a:solidFill>
                  <a:srgbClr val="7030A0"/>
                </a:solidFill>
              </a:rPr>
              <a:t>.</a:t>
            </a:r>
          </a:p>
          <a:p>
            <a:r>
              <a:rPr kumimoji="1" lang="en-US" altLang="ja-JP" dirty="0" smtClean="0">
                <a:solidFill>
                  <a:srgbClr val="7030A0"/>
                </a:solidFill>
              </a:rPr>
              <a:t> sensitivity: 30 events/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microbarn</a:t>
            </a:r>
            <a:r>
              <a:rPr kumimoji="1" lang="en-US" altLang="ja-JP" dirty="0" smtClean="0">
                <a:solidFill>
                  <a:srgbClr val="7030A0"/>
                </a:solidFill>
              </a:rPr>
              <a:t>,   BNL HB</a:t>
            </a:r>
          </a:p>
          <a:p>
            <a:endParaRPr lang="en-US" altLang="ja-JP" dirty="0">
              <a:solidFill>
                <a:srgbClr val="7030A0"/>
              </a:solidFill>
            </a:endParaRPr>
          </a:p>
          <a:p>
            <a:endParaRPr kumimoji="1" lang="en-US" altLang="ja-JP" dirty="0" smtClean="0">
              <a:solidFill>
                <a:srgbClr val="7030A0"/>
              </a:solidFill>
            </a:endParaRPr>
          </a:p>
          <a:p>
            <a:r>
              <a:rPr lang="en-US" altLang="ja-JP" sz="2800" dirty="0" smtClean="0">
                <a:solidFill>
                  <a:srgbClr val="7030A0"/>
                </a:solidFill>
              </a:rPr>
              <a:t>K-p </a:t>
            </a:r>
            <a:r>
              <a:rPr lang="en-US" altLang="ja-JP" sz="2800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K+ </a:t>
            </a:r>
            <a:r>
              <a:rPr lang="en-US" altLang="ja-JP" sz="2800" dirty="0" smtClean="0">
                <a:solidFill>
                  <a:srgbClr val="7030A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X- p+</a:t>
            </a:r>
          </a:p>
          <a:p>
            <a:r>
              <a:rPr kumimoji="1" lang="en-US" altLang="ja-JP" sz="2800" dirty="0" smtClean="0">
                <a:solidFill>
                  <a:srgbClr val="7030A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X-p+ </a:t>
            </a:r>
            <a:r>
              <a:rPr lang="en-US" altLang="ja-JP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invariant mass</a:t>
            </a:r>
            <a:endParaRPr kumimoji="1" lang="ja-JP" altLang="en-US" sz="2800" dirty="0">
              <a:solidFill>
                <a:srgbClr val="7030A0"/>
              </a:solidFill>
              <a:latin typeface="Symbol" panose="05050102010706020507" pitchFamily="18" charset="2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154681" y="4853702"/>
            <a:ext cx="1600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5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Symbol" panose="05050102010706020507" pitchFamily="18" charset="2"/>
              </a:rPr>
              <a:t>      </a:t>
            </a:r>
            <a:r>
              <a:rPr lang="en-US" altLang="ja-JP">
                <a:latin typeface="Symbol" panose="05050102010706020507" pitchFamily="18" charset="2"/>
              </a:rPr>
              <a:t>X</a:t>
            </a:r>
            <a:r>
              <a:rPr lang="en-US" altLang="ja-JP"/>
              <a:t>* </a:t>
            </a:r>
            <a:r>
              <a:rPr lang="en-US" altLang="ja-JP" smtClean="0"/>
              <a:t>      </a:t>
            </a:r>
            <a:r>
              <a:rPr lang="en-US" altLang="ja-JP" sz="2400"/>
              <a:t>quark model:   </a:t>
            </a:r>
            <a:r>
              <a:rPr lang="en-US" altLang="ja-JP" sz="1800"/>
              <a:t>Chao, Isgur, Karl    PRD  23 (1981)</a:t>
            </a:r>
            <a:endParaRPr lang="ja-JP" altLang="en-US" sz="180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3" y="1508125"/>
            <a:ext cx="7531100" cy="5138738"/>
          </a:xfrm>
        </p:spPr>
      </p:pic>
      <p:sp>
        <p:nvSpPr>
          <p:cNvPr id="14340" name="テキスト ボックス 3"/>
          <p:cNvSpPr txBox="1">
            <a:spLocks noChangeArrowheads="1"/>
          </p:cNvSpPr>
          <p:nvPr/>
        </p:nvSpPr>
        <p:spPr bwMode="auto">
          <a:xfrm>
            <a:off x="4583114" y="3500439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800">
                <a:solidFill>
                  <a:srgbClr val="FF0000"/>
                </a:solidFill>
              </a:rPr>
              <a:t>(1690)J</a:t>
            </a:r>
            <a:r>
              <a:rPr lang="en-US" altLang="ja-JP" sz="1800" baseline="30000">
                <a:solidFill>
                  <a:srgbClr val="FF0000"/>
                </a:solidFill>
              </a:rPr>
              <a:t>P</a:t>
            </a:r>
            <a:r>
              <a:rPr lang="en-US" altLang="ja-JP" sz="1800">
                <a:solidFill>
                  <a:srgbClr val="FF0000"/>
                </a:solidFill>
              </a:rPr>
              <a:t>?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4341" name="テキスト ボックス 4"/>
          <p:cNvSpPr txBox="1">
            <a:spLocks noChangeArrowheads="1"/>
          </p:cNvSpPr>
          <p:nvPr/>
        </p:nvSpPr>
        <p:spPr bwMode="auto">
          <a:xfrm>
            <a:off x="7535863" y="40767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800">
                <a:solidFill>
                  <a:srgbClr val="FF0000"/>
                </a:solidFill>
              </a:rPr>
              <a:t>(1820)3/2-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6" name="上矢印 5"/>
          <p:cNvSpPr/>
          <p:nvPr/>
        </p:nvSpPr>
        <p:spPr>
          <a:xfrm>
            <a:off x="7680325" y="3860800"/>
            <a:ext cx="46038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583114" y="3860801"/>
            <a:ext cx="46037" cy="14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344" name="テキスト ボックス 8"/>
          <p:cNvSpPr txBox="1">
            <a:spLocks noChangeArrowheads="1"/>
          </p:cNvSpPr>
          <p:nvPr/>
        </p:nvSpPr>
        <p:spPr bwMode="auto">
          <a:xfrm>
            <a:off x="4629150" y="4149725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800">
                <a:solidFill>
                  <a:srgbClr val="FF0000"/>
                </a:solidFill>
              </a:rPr>
              <a:t>(1530)3/2+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5065713" y="4503739"/>
            <a:ext cx="44450" cy="217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951539" y="3716339"/>
            <a:ext cx="28892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4347" name="直線コネクタ 12"/>
          <p:cNvCxnSpPr>
            <a:cxnSpLocks noChangeShapeType="1"/>
          </p:cNvCxnSpPr>
          <p:nvPr/>
        </p:nvCxnSpPr>
        <p:spPr bwMode="auto">
          <a:xfrm>
            <a:off x="6743701" y="5300663"/>
            <a:ext cx="360363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直線コネクタ 14"/>
          <p:cNvCxnSpPr>
            <a:cxnSpLocks noChangeShapeType="1"/>
          </p:cNvCxnSpPr>
          <p:nvPr/>
        </p:nvCxnSpPr>
        <p:spPr bwMode="auto">
          <a:xfrm>
            <a:off x="7391400" y="4797425"/>
            <a:ext cx="433388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テキスト ボックス 15"/>
          <p:cNvSpPr txBox="1">
            <a:spLocks noChangeArrowheads="1"/>
          </p:cNvSpPr>
          <p:nvPr/>
        </p:nvSpPr>
        <p:spPr bwMode="auto">
          <a:xfrm>
            <a:off x="7824788" y="4613275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L</a:t>
            </a:r>
            <a:r>
              <a:rPr lang="en-US" altLang="ja-JP" sz="1800"/>
              <a:t>(1520)3/2-</a:t>
            </a:r>
            <a:endParaRPr lang="ja-JP" altLang="en-US" sz="1800"/>
          </a:p>
        </p:txBody>
      </p:sp>
      <p:sp>
        <p:nvSpPr>
          <p:cNvPr id="14350" name="テキスト ボックス 16"/>
          <p:cNvSpPr txBox="1">
            <a:spLocks noChangeArrowheads="1"/>
          </p:cNvSpPr>
          <p:nvPr/>
        </p:nvSpPr>
        <p:spPr bwMode="auto">
          <a:xfrm>
            <a:off x="7104063" y="5157788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99"/>
                </a:solidFill>
                <a:latin typeface="Century" panose="020406040505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">
                <a:latin typeface="Symbol" panose="05050102010706020507" pitchFamily="18" charset="2"/>
              </a:rPr>
              <a:t>L</a:t>
            </a:r>
            <a:r>
              <a:rPr lang="en-US" altLang="ja-JP" sz="1800"/>
              <a:t>(1405)1/2-</a:t>
            </a:r>
            <a:endParaRPr lang="ja-JP" altLang="en-US" sz="1800"/>
          </a:p>
          <a:p>
            <a:pPr eaLnBrk="1" hangingPunct="1"/>
            <a:endParaRPr lang="ja-JP" altLang="en-US" sz="1800"/>
          </a:p>
        </p:txBody>
      </p:sp>
      <p:cxnSp>
        <p:nvCxnSpPr>
          <p:cNvPr id="14351" name="直線コネクタ 18"/>
          <p:cNvCxnSpPr>
            <a:cxnSpLocks noChangeShapeType="1"/>
          </p:cNvCxnSpPr>
          <p:nvPr/>
        </p:nvCxnSpPr>
        <p:spPr bwMode="auto">
          <a:xfrm>
            <a:off x="4224339" y="5589588"/>
            <a:ext cx="5032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直線コネクタ 22"/>
          <p:cNvCxnSpPr>
            <a:cxnSpLocks noChangeShapeType="1"/>
          </p:cNvCxnSpPr>
          <p:nvPr/>
        </p:nvCxnSpPr>
        <p:spPr bwMode="auto">
          <a:xfrm>
            <a:off x="6672263" y="4149725"/>
            <a:ext cx="431800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直線矢印コネクタ 24"/>
          <p:cNvCxnSpPr>
            <a:cxnSpLocks noChangeShapeType="1"/>
          </p:cNvCxnSpPr>
          <p:nvPr/>
        </p:nvCxnSpPr>
        <p:spPr bwMode="auto">
          <a:xfrm>
            <a:off x="5951538" y="3860800"/>
            <a:ext cx="576262" cy="215900"/>
          </a:xfrm>
          <a:prstGeom prst="straightConnector1">
            <a:avLst/>
          </a:prstGeom>
          <a:noFill/>
          <a:ln w="12700" algn="ctr">
            <a:solidFill>
              <a:srgbClr val="00B0F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38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0400" y="1412875"/>
            <a:ext cx="8356600" cy="48768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ja-JP" sz="24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en-US" altLang="ja-JP" sz="3200" dirty="0">
                <a:solidFill>
                  <a:srgbClr val="0070C0"/>
                </a:solidFill>
                <a:latin typeface="Symbol" panose="05050102010706020507" pitchFamily="18" charset="2"/>
              </a:rPr>
              <a:t>X</a:t>
            </a:r>
            <a:r>
              <a:rPr lang="ja-JP" altLang="en-US" sz="3200" dirty="0">
                <a:solidFill>
                  <a:srgbClr val="0070C0"/>
                </a:solidFill>
              </a:rPr>
              <a:t>* </a:t>
            </a:r>
            <a:r>
              <a:rPr lang="en-US" altLang="ja-JP" sz="3200" dirty="0" smtClean="0">
                <a:solidFill>
                  <a:srgbClr val="0070C0"/>
                </a:solidFill>
              </a:rPr>
              <a:t>spectroscopy</a:t>
            </a:r>
            <a:r>
              <a:rPr lang="en-US" altLang="ja-JP" sz="3200" dirty="0">
                <a:solidFill>
                  <a:srgbClr val="0070C0"/>
                </a:solidFill>
              </a:rPr>
              <a:t> </a:t>
            </a:r>
            <a:r>
              <a:rPr lang="en-US" altLang="ja-JP" sz="3200" dirty="0" smtClean="0">
                <a:solidFill>
                  <a:srgbClr val="0070C0"/>
                </a:solidFill>
              </a:rPr>
              <a:t>at K1.8  </a:t>
            </a:r>
            <a:endParaRPr lang="en-US" altLang="ja-JP" sz="3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altLang="ja-JP" sz="2400" dirty="0">
              <a:solidFill>
                <a:srgbClr val="CC0099"/>
              </a:solidFill>
            </a:endParaRPr>
          </a:p>
          <a:p>
            <a:pPr marL="0" indent="0">
              <a:buNone/>
              <a:defRPr/>
            </a:pPr>
            <a:r>
              <a:rPr lang="en-US" altLang="ja-JP" sz="2400" dirty="0">
                <a:solidFill>
                  <a:srgbClr val="CC0099"/>
                </a:solidFill>
              </a:rPr>
              <a:t>    </a:t>
            </a:r>
            <a:r>
              <a:rPr lang="en-US" altLang="ja-JP" sz="2400" dirty="0">
                <a:solidFill>
                  <a:srgbClr val="CC0099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dirty="0">
                <a:solidFill>
                  <a:srgbClr val="CC0099"/>
                </a:solidFill>
              </a:rPr>
              <a:t>*(1530)  radiative decay </a:t>
            </a:r>
          </a:p>
          <a:p>
            <a:pPr>
              <a:buFont typeface="Symbol" panose="05050102010706020507" pitchFamily="18" charset="2"/>
              <a:buChar char=" "/>
              <a:defRPr/>
            </a:pPr>
            <a:r>
              <a:rPr lang="en-US" altLang="ja-JP" sz="2400" dirty="0">
                <a:solidFill>
                  <a:srgbClr val="CC0099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dirty="0">
                <a:solidFill>
                  <a:srgbClr val="CC0099"/>
                </a:solidFill>
              </a:rPr>
              <a:t>*(1690)  Spin-parity, Branching ratio</a:t>
            </a:r>
          </a:p>
          <a:p>
            <a:pPr>
              <a:buFont typeface="Symbol" panose="05050102010706020507" pitchFamily="18" charset="2"/>
              <a:buChar char=" "/>
              <a:defRPr/>
            </a:pPr>
            <a:r>
              <a:rPr lang="en-US" altLang="ja-JP" sz="2400" dirty="0">
                <a:solidFill>
                  <a:srgbClr val="0070C0"/>
                </a:solidFill>
              </a:rPr>
              <a:t>  If ½-, it may be s=-2 analogue of </a:t>
            </a:r>
            <a:r>
              <a:rPr lang="en-US" altLang="ja-JP" sz="24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0070C0"/>
                </a:solidFill>
              </a:rPr>
              <a:t>(1405).  </a:t>
            </a:r>
            <a:r>
              <a:rPr lang="en-US" altLang="ja-JP" sz="2400" dirty="0">
                <a:solidFill>
                  <a:srgbClr val="0070C0"/>
                </a:solidFill>
                <a:latin typeface="Symbol" panose="05050102010706020507" pitchFamily="18" charset="2"/>
              </a:rPr>
              <a:t>SK</a:t>
            </a:r>
            <a:r>
              <a:rPr lang="en-US" altLang="ja-JP" sz="2400" dirty="0">
                <a:solidFill>
                  <a:srgbClr val="0070C0"/>
                </a:solidFill>
              </a:rPr>
              <a:t> molecule? 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22532" name="日付プレースホルダー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ja-JP" sz="1400" dirty="0">
              <a:latin typeface="Tahoma" panose="020B0604030504040204" pitchFamily="34" charset="0"/>
            </a:endParaRPr>
          </a:p>
        </p:txBody>
      </p:sp>
      <p:sp>
        <p:nvSpPr>
          <p:cNvPr id="22533" name="フッター プレースホルダー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ja-JP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Radiative decay of </a:t>
            </a:r>
            <a:r>
              <a:rPr kumimoji="1" lang="en-US" altLang="ja-JP" sz="3600" dirty="0" smtClean="0">
                <a:solidFill>
                  <a:srgbClr val="7030A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kumimoji="1" lang="en-US" altLang="ja-JP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(1530) is not known!</a:t>
            </a:r>
            <a:endParaRPr kumimoji="1" lang="ja-JP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Radiative decay were measured for all other 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10</a:t>
            </a:r>
            <a:r>
              <a:rPr kumimoji="1" lang="en-US" altLang="ja-JP" dirty="0" smtClean="0">
                <a:solidFill>
                  <a:srgbClr val="0070C0"/>
                </a:solidFill>
              </a:rPr>
              <a:t> -&gt; 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dirty="0" smtClean="0">
                <a:solidFill>
                  <a:srgbClr val="0070C0"/>
                </a:solidFill>
              </a:rPr>
              <a:t> baryons.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Radiative decay is the best probe to study its structure.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195" y="2908300"/>
            <a:ext cx="7975609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latin typeface="Symbol" panose="05050102010706020507" pitchFamily="18" charset="2"/>
              </a:rPr>
              <a:t>X</a:t>
            </a:r>
            <a:r>
              <a:rPr kumimoji="1" lang="en-US" altLang="ja-JP" dirty="0" smtClean="0"/>
              <a:t>(1690)   </a:t>
            </a:r>
            <a:r>
              <a:rPr kumimoji="1" lang="en-US" altLang="ja-JP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it is interesting?</a:t>
            </a:r>
            <a:endParaRPr kumimoji="1" lang="ja-JP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C00000"/>
                </a:solidFill>
              </a:rPr>
              <a:t>Just below or above </a:t>
            </a:r>
            <a:r>
              <a:rPr kumimoji="1" lang="en-US" altLang="ja-JP" dirty="0" smtClean="0">
                <a:solidFill>
                  <a:srgbClr val="C00000"/>
                </a:solidFill>
                <a:latin typeface="Symbol" panose="05050102010706020507" pitchFamily="18" charset="2"/>
              </a:rPr>
              <a:t>SK</a:t>
            </a:r>
            <a:r>
              <a:rPr kumimoji="1" lang="en-US" altLang="ja-JP" dirty="0" smtClean="0">
                <a:solidFill>
                  <a:srgbClr val="C00000"/>
                </a:solidFill>
              </a:rPr>
              <a:t> threshold</a:t>
            </a:r>
          </a:p>
          <a:p>
            <a:pPr marL="0" indent="0">
              <a:buNone/>
            </a:pPr>
            <a:r>
              <a:rPr lang="en-US" altLang="ja-JP" dirty="0" smtClean="0"/>
              <a:t>      </a:t>
            </a:r>
            <a:r>
              <a:rPr lang="en-US" altLang="ja-JP" dirty="0" smtClean="0">
                <a:latin typeface="Symbol" panose="05050102010706020507" pitchFamily="18" charset="2"/>
              </a:rPr>
              <a:t>S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lang="en-US" altLang="ja-JP" dirty="0" smtClean="0">
                <a:latin typeface="Symbol" panose="05050102010706020507" pitchFamily="18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/>
              <a:t>    1695.0 MeV</a:t>
            </a:r>
          </a:p>
          <a:p>
            <a:pPr>
              <a:buFont typeface="Symbol" panose="05050102010706020507" pitchFamily="18" charset="2"/>
              <a:buChar char=" "/>
            </a:pPr>
            <a:r>
              <a:rPr kumimoji="1" lang="en-US" altLang="ja-JP" dirty="0" smtClean="0">
                <a:latin typeface="Symbol" panose="05050102010706020507" pitchFamily="18" charset="2"/>
              </a:rPr>
              <a:t>   S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dirty="0" smtClean="0">
                <a:latin typeface="Symbol" panose="05050102010706020507" pitchFamily="18" charset="2"/>
              </a:rPr>
              <a:t>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    </a:t>
            </a:r>
            <a:r>
              <a:rPr kumimoji="1" lang="en-US" altLang="ja-JP" dirty="0" smtClean="0"/>
              <a:t>1686.3 MeV</a:t>
            </a:r>
          </a:p>
          <a:p>
            <a:pPr>
              <a:buFont typeface="Symbol" panose="05050102010706020507" pitchFamily="18" charset="2"/>
              <a:buChar char=" "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latin typeface="Symbol" panose="05050102010706020507" pitchFamily="18" charset="2"/>
              </a:rPr>
              <a:t>     S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K</a:t>
            </a:r>
            <a:r>
              <a:rPr lang="en-US" altLang="ja-JP" baseline="30000" dirty="0" smtClean="0">
                <a:latin typeface="Symbol" panose="05050102010706020507" pitchFamily="18" charset="2"/>
              </a:rPr>
              <a:t>0</a:t>
            </a:r>
            <a:r>
              <a:rPr lang="en-US" altLang="ja-JP" dirty="0" smtClean="0">
                <a:latin typeface="Symbol" panose="05050102010706020507" pitchFamily="18" charset="2"/>
              </a:rPr>
              <a:t>    </a:t>
            </a:r>
            <a:r>
              <a:rPr lang="en-US" altLang="ja-JP" dirty="0" smtClean="0"/>
              <a:t>1690.2 MeV</a:t>
            </a:r>
          </a:p>
          <a:p>
            <a:pPr marL="0" indent="0">
              <a:buNone/>
            </a:pPr>
            <a:r>
              <a:rPr kumimoji="1" lang="en-US" altLang="ja-JP" dirty="0" smtClean="0"/>
              <a:t>     </a:t>
            </a:r>
            <a:r>
              <a:rPr kumimoji="1" lang="en-US" altLang="ja-JP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+</a:t>
            </a:r>
            <a:r>
              <a:rPr kumimoji="1" lang="en-US" altLang="ja-JP" dirty="0" smtClean="0">
                <a:latin typeface="Symbol" panose="05050102010706020507" pitchFamily="18" charset="2"/>
              </a:rPr>
              <a:t>K</a:t>
            </a:r>
            <a:r>
              <a:rPr kumimoji="1" lang="en-US" altLang="ja-JP" baseline="30000" dirty="0" smtClean="0">
                <a:latin typeface="Symbol" panose="05050102010706020507" pitchFamily="18" charset="2"/>
              </a:rPr>
              <a:t>-</a:t>
            </a:r>
            <a:r>
              <a:rPr kumimoji="1" lang="en-US" altLang="ja-JP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dirty="0" smtClean="0"/>
              <a:t>   1683.1 MeV</a:t>
            </a:r>
          </a:p>
          <a:p>
            <a:r>
              <a:rPr lang="en-US" altLang="ja-JP" dirty="0" smtClean="0">
                <a:solidFill>
                  <a:srgbClr val="C00000"/>
                </a:solidFill>
              </a:rPr>
              <a:t>Very small branching to </a:t>
            </a:r>
            <a:r>
              <a:rPr lang="en-US" altLang="ja-JP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Xp</a:t>
            </a:r>
            <a:endParaRPr lang="en-US" altLang="ja-JP" dirty="0" smtClean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r>
              <a:rPr lang="en-US" altLang="ja-JP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width  ~10 MeV</a:t>
            </a:r>
            <a:endParaRPr lang="en-US" altLang="ja-JP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0070C0"/>
                </a:solidFill>
              </a:rPr>
              <a:t>     </a:t>
            </a:r>
            <a:r>
              <a:rPr kumimoji="1" lang="en-US" altLang="ja-JP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>
                <a:solidFill>
                  <a:srgbClr val="0070C0"/>
                </a:solidFill>
              </a:rPr>
              <a:t>  candidate of exotic baryon  (meson-baryon molecule)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2246313" y="304800"/>
            <a:ext cx="8058150" cy="700088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0070C0"/>
                </a:solidFill>
                <a:latin typeface="+mj-ea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  <a:latin typeface="+mj-ea"/>
              </a:rPr>
              <a:t>Hyperon spectrometer (</a:t>
            </a:r>
            <a:r>
              <a:rPr lang="en-US" altLang="ja-JP" sz="2800" dirty="0" err="1">
                <a:solidFill>
                  <a:srgbClr val="0070C0"/>
                </a:solidFill>
                <a:latin typeface="+mj-ea"/>
              </a:rPr>
              <a:t>HypTPC</a:t>
            </a:r>
            <a:r>
              <a:rPr lang="en-US" altLang="ja-JP" sz="2800" dirty="0">
                <a:solidFill>
                  <a:srgbClr val="0070C0"/>
                </a:solidFill>
                <a:latin typeface="+mj-ea"/>
              </a:rPr>
              <a:t>) for </a:t>
            </a:r>
            <a:r>
              <a:rPr lang="en-US" altLang="ja-JP" sz="2800" dirty="0" smtClean="0">
                <a:solidFill>
                  <a:srgbClr val="0070C0"/>
                </a:solidFill>
                <a:latin typeface="+mj-ea"/>
              </a:rPr>
              <a:t>E42, E45 </a:t>
            </a:r>
            <a:r>
              <a:rPr lang="en-US" altLang="ja-JP" sz="2800" dirty="0">
                <a:solidFill>
                  <a:srgbClr val="0070C0"/>
                </a:solidFill>
                <a:latin typeface="+mj-ea"/>
              </a:rPr>
              <a:t>at J-PARC</a:t>
            </a:r>
            <a:endParaRPr lang="ja-JP" altLang="en-US" sz="2800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4340" name="日付プレースホル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24ED74-74CB-41EC-82D2-413EBBA00FFF}" type="datetime1">
              <a:rPr kumimoji="0" lang="ja-JP" altLang="en-US" sz="14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2014/12/1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14341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1400">
                <a:latin typeface="Tahoma" panose="020B0604030504040204" pitchFamily="34" charset="0"/>
              </a:rPr>
              <a:t>Seoul-meeting 2010/11/30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4" y="2498726"/>
            <a:ext cx="583247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テキスト ボックス 6"/>
          <p:cNvSpPr txBox="1">
            <a:spLocks noChangeArrowheads="1"/>
          </p:cNvSpPr>
          <p:nvPr/>
        </p:nvSpPr>
        <p:spPr bwMode="auto">
          <a:xfrm>
            <a:off x="2062717" y="1204913"/>
            <a:ext cx="891008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CC0099"/>
                </a:solidFill>
                <a:latin typeface="Century" panose="02040604050505020304" pitchFamily="18" charset="0"/>
              </a:rPr>
              <a:t>TPC with GEM in Superconducting Helmholtz magnet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CC0099"/>
                </a:solidFill>
                <a:latin typeface="Century" panose="02040604050505020304" pitchFamily="18" charset="0"/>
              </a:rPr>
              <a:t>of 1.5 T </a:t>
            </a:r>
            <a:endParaRPr lang="ja-JP" altLang="en-US" sz="2400" dirty="0">
              <a:solidFill>
                <a:srgbClr val="CC0099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536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5364" name="日付プレースホルダ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5DC110-A3EA-49B9-A674-4A32AF2E3843}" type="datetime1">
              <a:rPr kumimoji="0" lang="ja-JP" altLang="en-US" sz="140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2014/12/1</a:t>
            </a:fld>
            <a:endParaRPr kumimoji="0" lang="en-US" altLang="ja-JP" sz="1400">
              <a:latin typeface="Tahoma" panose="020B0604030504040204" pitchFamily="34" charset="0"/>
            </a:endParaRPr>
          </a:p>
        </p:txBody>
      </p:sp>
      <p:sp>
        <p:nvSpPr>
          <p:cNvPr id="15365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ja-JP" sz="1400" dirty="0">
              <a:latin typeface="Tahoma" panose="020B0604030504040204" pitchFamily="34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04801"/>
            <a:ext cx="85090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964</Words>
  <Application>Microsoft Office PowerPoint</Application>
  <PresentationFormat>ユーザー設定</PresentationFormat>
  <Paragraphs>142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What can we learn about  X resonances at K1.8 </vt:lpstr>
      <vt:lpstr>                  X resonances in PDG </vt:lpstr>
      <vt:lpstr>PDG Table of X</vt:lpstr>
      <vt:lpstr>      X*       quark model:   Chao, Isgur, Karl    PRD  23 (1981)</vt:lpstr>
      <vt:lpstr>　</vt:lpstr>
      <vt:lpstr>Radiative decay of X(1530) is not known!</vt:lpstr>
      <vt:lpstr> X(1690)   Why it is interesting?</vt:lpstr>
      <vt:lpstr> Hyperon spectrometer (HypTPC) for E42, E45 at J-PARC</vt:lpstr>
      <vt:lpstr>PowerPoint プレゼンテーション</vt:lpstr>
      <vt:lpstr>    GEM sheet and the pad plane</vt:lpstr>
      <vt:lpstr>      HypTPC</vt:lpstr>
      <vt:lpstr>       X*(1530)  X g</vt:lpstr>
      <vt:lpstr>Mass spectra 1) X(1530) 2) X(1321) 3) L                                         by S. Hwang</vt:lpstr>
      <vt:lpstr>Miss mass of p(K-,K+ X)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HBC data on X(1690)   P(K-)=4.2 GeV/c  (CERN)       cross section for X(1690)  ~ 7.6 mb </vt:lpstr>
      <vt:lpstr> S.F.Biagi et al., Z. Phys. C 34 (1987) 15.    X* resonances in X- Be interactions                     CERN  116 GeV/c X- beam</vt:lpstr>
      <vt:lpstr>M.I.Adomovich et al., WA89 EPJ C5 (1998) 621.  First observation of X- p+ decay mode of the X0(1690) hyperon. </vt:lpstr>
      <vt:lpstr>K.Abe et al., Belle PLB 524 (2002) 33.  Observation of Cabbibo-suppressed and W exchange Lambda-c baryon decays.       Lc   X(1690)0 K+     at  Belle.    Width = 11+- 4 MeV</vt:lpstr>
      <vt:lpstr>BarBar  Lc  L K0 K+</vt:lpstr>
      <vt:lpstr>  spin of X(1690)</vt:lpstr>
      <vt:lpstr>B.Aubert et al., BarBar PRD 78 (2008) 34008.  Measurement of the spin of the X(1530) resonance.    Lc  X- p+ K+  at BarBar</vt:lpstr>
      <vt:lpstr>How can we measure with HypTPC at K1.8</vt:lpstr>
      <vt:lpstr> mass spectra 1) X(1690) 2) L 3) X*</vt:lpstr>
      <vt:lpstr> How to determine spin-parity</vt:lpstr>
      <vt:lpstr>    Summary</vt:lpstr>
      <vt:lpstr>  Back up</vt:lpstr>
      <vt:lpstr>PowerPoint プレゼンテーション</vt:lpstr>
      <vt:lpstr>        Cross sections</vt:lpstr>
      <vt:lpstr>PowerPoint プレゼンテーション</vt:lpstr>
      <vt:lpstr>  WA89  setup      S- 105/spill  S-/p- =2.3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Resonance review and proposal</dc:title>
  <dc:creator>今井憲一</dc:creator>
  <cp:lastModifiedBy>PCUser</cp:lastModifiedBy>
  <cp:revision>67</cp:revision>
  <dcterms:created xsi:type="dcterms:W3CDTF">2014-09-18T01:28:53Z</dcterms:created>
  <dcterms:modified xsi:type="dcterms:W3CDTF">2014-12-01T08:03:51Z</dcterms:modified>
</cp:coreProperties>
</file>