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handoutMasterIdLst>
    <p:handoutMasterId r:id="rId26"/>
  </p:handoutMasterIdLst>
  <p:sldIdLst>
    <p:sldId id="256" r:id="rId2"/>
    <p:sldId id="257" r:id="rId3"/>
    <p:sldId id="265" r:id="rId4"/>
    <p:sldId id="260" r:id="rId5"/>
    <p:sldId id="276" r:id="rId6"/>
    <p:sldId id="259" r:id="rId7"/>
    <p:sldId id="277" r:id="rId8"/>
    <p:sldId id="261" r:id="rId9"/>
    <p:sldId id="273" r:id="rId10"/>
    <p:sldId id="266" r:id="rId11"/>
    <p:sldId id="264" r:id="rId12"/>
    <p:sldId id="262" r:id="rId13"/>
    <p:sldId id="267" r:id="rId14"/>
    <p:sldId id="269" r:id="rId15"/>
    <p:sldId id="275" r:id="rId16"/>
    <p:sldId id="274" r:id="rId17"/>
    <p:sldId id="270" r:id="rId18"/>
    <p:sldId id="271" r:id="rId19"/>
    <p:sldId id="268" r:id="rId20"/>
    <p:sldId id="258" r:id="rId21"/>
    <p:sldId id="263"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2F92"/>
    <a:srgbClr val="924773"/>
    <a:srgbClr val="FF18CD"/>
    <a:srgbClr val="193381"/>
    <a:srgbClr val="B00000"/>
    <a:srgbClr val="580000"/>
    <a:srgbClr val="E2583A"/>
    <a:srgbClr val="FFA484"/>
    <a:srgbClr val="B6452D"/>
    <a:srgbClr val="4C1D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0" autoAdjust="0"/>
  </p:normalViewPr>
  <p:slideViewPr>
    <p:cSldViewPr snapToGrid="0" snapToObjects="1">
      <p:cViewPr>
        <p:scale>
          <a:sx n="103" d="100"/>
          <a:sy n="103" d="100"/>
        </p:scale>
        <p:origin x="-1144" y="2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1" d="100"/>
          <a:sy n="61" d="100"/>
        </p:scale>
        <p:origin x="-2792"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6EDDDC-669B-4747-9667-3537445F32ED}" type="datetimeFigureOut">
              <a:rPr kumimoji="1" lang="ja-JP" altLang="en-US" smtClean="0"/>
              <a:t>2014/11/26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AF48B-A035-EF49-B2E2-93F26501AE25}" type="slidenum">
              <a:rPr kumimoji="1" lang="ja-JP" altLang="en-US" smtClean="0"/>
              <a:t>‹#›</a:t>
            </a:fld>
            <a:endParaRPr kumimoji="1" lang="ja-JP" altLang="en-US"/>
          </a:p>
        </p:txBody>
      </p:sp>
    </p:spTree>
    <p:extLst>
      <p:ext uri="{BB962C8B-B14F-4D97-AF65-F5344CB8AC3E}">
        <p14:creationId xmlns:p14="http://schemas.microsoft.com/office/powerpoint/2010/main" val="3690840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074B2-275B-3742-B6B9-6AB80BAF5110}" type="datetimeFigureOut">
              <a:rPr kumimoji="1" lang="ja-JP" altLang="en-US" smtClean="0"/>
              <a:t>2014/11/26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FA3AB-37EC-9345-A135-B6DCEA7C803D}" type="slidenum">
              <a:rPr kumimoji="1" lang="ja-JP" altLang="en-US" smtClean="0"/>
              <a:t>‹#›</a:t>
            </a:fld>
            <a:endParaRPr kumimoji="1" lang="ja-JP" altLang="en-US"/>
          </a:p>
        </p:txBody>
      </p:sp>
    </p:spTree>
    <p:extLst>
      <p:ext uri="{BB962C8B-B14F-4D97-AF65-F5344CB8AC3E}">
        <p14:creationId xmlns:p14="http://schemas.microsoft.com/office/powerpoint/2010/main" val="255905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Hello</a:t>
            </a:r>
            <a:r>
              <a:rPr kumimoji="1" lang="en-US" altLang="ja-JP" baseline="0" dirty="0" smtClean="0"/>
              <a:t> everyone. I am </a:t>
            </a:r>
            <a:r>
              <a:rPr kumimoji="1" lang="en-US" altLang="ja-JP" baseline="0" dirty="0" err="1" smtClean="0"/>
              <a:t>Seijiro</a:t>
            </a:r>
            <a:r>
              <a:rPr kumimoji="1" lang="en-US" altLang="ja-JP" baseline="0" dirty="0" smtClean="0"/>
              <a:t> Nishi, the second </a:t>
            </a:r>
            <a:r>
              <a:rPr kumimoji="1" lang="en-US" altLang="ja-JP" baseline="0" dirty="0" smtClean="0"/>
              <a:t>year </a:t>
            </a:r>
            <a:r>
              <a:rPr kumimoji="1" lang="en-US" altLang="ja-JP" baseline="0" dirty="0" smtClean="0"/>
              <a:t>of master course in Tokyo Institute of Technology. </a:t>
            </a:r>
            <a:r>
              <a:rPr kumimoji="1" lang="en-US" altLang="ja-JP" baseline="0" dirty="0" smtClean="0"/>
              <a:t>Today, I’d like to talk about </a:t>
            </a:r>
            <a:r>
              <a:rPr kumimoji="1" lang="en-US" altLang="ja-JP" baseline="0" dirty="0" err="1" smtClean="0"/>
              <a:t>Ω</a:t>
            </a:r>
            <a:r>
              <a:rPr kumimoji="1" lang="en-US" altLang="ja-JP" baseline="-25000" dirty="0" err="1" smtClean="0"/>
              <a:t>bcc</a:t>
            </a:r>
            <a:r>
              <a:rPr kumimoji="1" lang="en-US" altLang="ja-JP" baseline="0" dirty="0" smtClean="0"/>
              <a:t> </a:t>
            </a:r>
            <a:r>
              <a:rPr kumimoji="1" lang="en-US" altLang="ja-JP" baseline="0" dirty="0" smtClean="0"/>
              <a:t>energy spectrum of the Y-string three-body potential. The </a:t>
            </a:r>
            <a:r>
              <a:rPr kumimoji="1" lang="en-US" altLang="ja-JP" baseline="0" dirty="0" smtClean="0"/>
              <a:t>collaborators of my research are </a:t>
            </a:r>
            <a:r>
              <a:rPr kumimoji="1" lang="en-US" altLang="ja-JP" baseline="0" dirty="0" err="1" smtClean="0"/>
              <a:t>Yasui</a:t>
            </a:r>
            <a:r>
              <a:rPr kumimoji="1" lang="en-US" altLang="ja-JP" baseline="0" dirty="0" smtClean="0"/>
              <a:t>-san and Oka-san. </a:t>
            </a: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a:t>
            </a:fld>
            <a:endParaRPr kumimoji="1" lang="ja-JP" altLang="en-US"/>
          </a:p>
        </p:txBody>
      </p:sp>
    </p:spTree>
    <p:extLst>
      <p:ext uri="{BB962C8B-B14F-4D97-AF65-F5344CB8AC3E}">
        <p14:creationId xmlns:p14="http://schemas.microsoft.com/office/powerpoint/2010/main" val="199469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10</a:t>
            </a:fld>
            <a:endParaRPr kumimoji="1" lang="ja-JP" altLang="en-US"/>
          </a:p>
        </p:txBody>
      </p:sp>
    </p:spTree>
    <p:extLst>
      <p:ext uri="{BB962C8B-B14F-4D97-AF65-F5344CB8AC3E}">
        <p14:creationId xmlns:p14="http://schemas.microsoft.com/office/powerpoint/2010/main" val="203283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The Hamiltonian is as follows.</a:t>
            </a:r>
            <a:r>
              <a:rPr kumimoji="1" lang="en-US" altLang="ja-JP" baseline="0" dirty="0" smtClean="0"/>
              <a:t> </a:t>
            </a:r>
            <a:r>
              <a:rPr kumimoji="1" lang="en-US" altLang="ja-JP" dirty="0" smtClean="0"/>
              <a:t>In</a:t>
            </a:r>
            <a:r>
              <a:rPr kumimoji="1" lang="en-US" altLang="ja-JP" baseline="0" dirty="0" smtClean="0"/>
              <a:t> the baryon system, because of the color factor, the strength of the </a:t>
            </a:r>
            <a:r>
              <a:rPr kumimoji="1" lang="en-US" altLang="ja-JP" baseline="0" dirty="0" err="1" smtClean="0"/>
              <a:t>interquark</a:t>
            </a:r>
            <a:r>
              <a:rPr kumimoji="1" lang="en-US" altLang="ja-JP" baseline="0" dirty="0" smtClean="0"/>
              <a:t> potential is half of that of the quark-antiquark potential. This is the parameter table. </a:t>
            </a:r>
            <a:r>
              <a:rPr kumimoji="1" lang="en-US" altLang="ja-JP" sz="1200" dirty="0" smtClean="0">
                <a:latin typeface="Century"/>
                <a:ea typeface="ＤＦＰ中楷書体"/>
                <a:cs typeface="Century"/>
              </a:rPr>
              <a:t>We cited the parameters, string tension</a:t>
            </a:r>
            <a:r>
              <a:rPr kumimoji="1" lang="en-US" altLang="ja-JP" sz="1200" baseline="0" dirty="0" smtClean="0">
                <a:latin typeface="Century"/>
                <a:ea typeface="ＤＦＰ中楷書体"/>
                <a:cs typeface="Century"/>
              </a:rPr>
              <a:t> </a:t>
            </a:r>
            <a:r>
              <a:rPr kumimoji="1" lang="en-US" altLang="ja-JP" sz="1200" baseline="0" dirty="0" err="1" smtClean="0">
                <a:latin typeface="Century"/>
                <a:ea typeface="ＤＦＰ中楷書体"/>
                <a:cs typeface="Century"/>
              </a:rPr>
              <a:t>σ</a:t>
            </a:r>
            <a:r>
              <a:rPr kumimoji="1" lang="en-US" altLang="ja-JP" sz="1200" dirty="0" smtClean="0">
                <a:latin typeface="Century"/>
                <a:ea typeface="ＤＦＰ中楷書体"/>
                <a:cs typeface="Century"/>
              </a:rPr>
              <a:t>, Coulomb and spin-spin interaction coefficient</a:t>
            </a:r>
            <a:r>
              <a:rPr kumimoji="1" lang="en-US" altLang="ja-JP" sz="1200" baseline="0" dirty="0" smtClean="0">
                <a:latin typeface="Century"/>
                <a:ea typeface="ＤＦＰ中楷書体"/>
                <a:cs typeface="Century"/>
              </a:rPr>
              <a:t> </a:t>
            </a:r>
            <a:r>
              <a:rPr kumimoji="1" lang="en-US" altLang="ja-JP" sz="1200" dirty="0" smtClean="0">
                <a:latin typeface="Century"/>
                <a:ea typeface="ＤＦＰ中楷書体"/>
                <a:cs typeface="Century"/>
              </a:rPr>
              <a:t>αs</a:t>
            </a:r>
            <a:r>
              <a:rPr kumimoji="1" lang="en-US" altLang="ja-JP" sz="1200" baseline="0" dirty="0" smtClean="0">
                <a:latin typeface="Century"/>
                <a:ea typeface="ＤＦＰ中楷書体"/>
                <a:cs typeface="Century"/>
              </a:rPr>
              <a:t> </a:t>
            </a:r>
            <a:r>
              <a:rPr kumimoji="1" lang="en-US" altLang="ja-JP" sz="1200" dirty="0" smtClean="0">
                <a:latin typeface="Century"/>
                <a:ea typeface="ＤＦＰ中楷書体"/>
                <a:cs typeface="Century"/>
              </a:rPr>
              <a:t> from the result of a </a:t>
            </a:r>
            <a:r>
              <a:rPr kumimoji="1" lang="en-US" altLang="ja-JP" sz="1200" dirty="0" err="1" smtClean="0">
                <a:latin typeface="Century"/>
                <a:ea typeface="ＤＦＰ中楷書体"/>
                <a:cs typeface="Century"/>
              </a:rPr>
              <a:t>charmonium</a:t>
            </a:r>
            <a:r>
              <a:rPr kumimoji="1" lang="en-US" altLang="ja-JP" sz="1200" dirty="0" smtClean="0">
                <a:latin typeface="Century"/>
                <a:ea typeface="ＤＦＰ中楷書体"/>
                <a:cs typeface="Century"/>
              </a:rPr>
              <a:t> spectroscopy.</a:t>
            </a: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11</a:t>
            </a:fld>
            <a:endParaRPr kumimoji="1" lang="ja-JP" altLang="en-US"/>
          </a:p>
        </p:txBody>
      </p:sp>
    </p:spTree>
    <p:extLst>
      <p:ext uri="{BB962C8B-B14F-4D97-AF65-F5344CB8AC3E}">
        <p14:creationId xmlns:p14="http://schemas.microsoft.com/office/powerpoint/2010/main" val="320577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Century"/>
                <a:cs typeface="Century"/>
              </a:rPr>
              <a:t>Using Jacobi coordinates, Schrödinger</a:t>
            </a:r>
            <a:r>
              <a:rPr kumimoji="1" lang="en-US" altLang="ja-JP" sz="1200" dirty="0" smtClean="0">
                <a:latin typeface="Century"/>
                <a:ea typeface="ＤＦＰ中楷書体"/>
                <a:cs typeface="Century"/>
              </a:rPr>
              <a:t> equation is written like</a:t>
            </a:r>
            <a:r>
              <a:rPr kumimoji="1" lang="en-US" altLang="ja-JP" sz="1200" baseline="0" dirty="0" smtClean="0">
                <a:latin typeface="Century"/>
                <a:ea typeface="ＤＦＰ中楷書体"/>
                <a:cs typeface="Century"/>
              </a:rPr>
              <a:t> this.</a:t>
            </a:r>
            <a:r>
              <a:rPr kumimoji="1" lang="en-US" altLang="ja-JP" sz="1200" dirty="0" smtClean="0">
                <a:latin typeface="Century"/>
                <a:ea typeface="ＤＦＰ中楷書体"/>
                <a:cs typeface="Century"/>
              </a:rPr>
              <a:t> We expand the wave function with the Gaussian basis functions as follows. These are range</a:t>
            </a:r>
            <a:r>
              <a:rPr kumimoji="1" lang="en-US" altLang="ja-JP" sz="1200" baseline="0" dirty="0" smtClean="0">
                <a:latin typeface="Century"/>
                <a:ea typeface="ＤＦＰ中楷書体"/>
                <a:cs typeface="Century"/>
              </a:rPr>
              <a:t> parameters. We know it seems best to set the range parameters in </a:t>
            </a:r>
            <a:r>
              <a:rPr kumimoji="1" lang="en-US" altLang="ja-JP" sz="1200" kern="1200" dirty="0" smtClean="0">
                <a:solidFill>
                  <a:schemeClr val="tx1"/>
                </a:solidFill>
                <a:latin typeface="+mn-lt"/>
                <a:ea typeface="+mn-ea"/>
                <a:cs typeface="+mn-cs"/>
              </a:rPr>
              <a:t>geometric progression.</a:t>
            </a:r>
            <a:endParaRPr kumimoji="1" lang="ja-JP" altLang="en-US" sz="1200" dirty="0" smtClean="0">
              <a:latin typeface="Century"/>
              <a:ea typeface="ＤＦＰ中楷書体"/>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12</a:t>
            </a:fld>
            <a:endParaRPr kumimoji="1" lang="ja-JP" altLang="en-US"/>
          </a:p>
        </p:txBody>
      </p:sp>
    </p:spTree>
    <p:extLst>
      <p:ext uri="{BB962C8B-B14F-4D97-AF65-F5344CB8AC3E}">
        <p14:creationId xmlns:p14="http://schemas.microsoft.com/office/powerpoint/2010/main" val="305754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These are the matrix elements. We solved the</a:t>
            </a:r>
            <a:r>
              <a:rPr kumimoji="1" lang="en-US" altLang="ja-JP" baseline="0" dirty="0" smtClean="0"/>
              <a:t> general eigenvalue problem. The potential term has to be integrated. </a:t>
            </a:r>
            <a:r>
              <a:rPr kumimoji="1" lang="en-US" altLang="ja-JP" sz="1200" dirty="0" smtClean="0">
                <a:solidFill>
                  <a:srgbClr val="FF0000"/>
                </a:solidFill>
                <a:latin typeface="Century"/>
                <a:cs typeface="Century"/>
              </a:rPr>
              <a:t>The various pairs of orbital angular momenta mixed.</a:t>
            </a:r>
            <a:r>
              <a:rPr kumimoji="1" lang="en-US" altLang="ja-JP" sz="1200" baseline="0" dirty="0" smtClean="0">
                <a:solidFill>
                  <a:srgbClr val="FF0000"/>
                </a:solidFill>
                <a:latin typeface="Century"/>
                <a:cs typeface="Century"/>
              </a:rPr>
              <a:t> </a:t>
            </a:r>
            <a:r>
              <a:rPr kumimoji="1" lang="en-US" altLang="ja-JP" dirty="0" smtClean="0"/>
              <a:t>For example, if total angular momentum is 0, the pairs </a:t>
            </a:r>
            <a:r>
              <a:rPr kumimoji="1" lang="en-US" altLang="ja-JP" dirty="0" err="1" smtClean="0"/>
              <a:t>l_rho</a:t>
            </a:r>
            <a:r>
              <a:rPr kumimoji="1" lang="en-US" altLang="ja-JP" dirty="0" smtClean="0"/>
              <a:t>, </a:t>
            </a:r>
            <a:r>
              <a:rPr kumimoji="1" lang="en-US" altLang="ja-JP" dirty="0" err="1" smtClean="0"/>
              <a:t>l_lambda</a:t>
            </a:r>
            <a:r>
              <a:rPr kumimoji="1" lang="en-US" altLang="ja-JP" baseline="0" dirty="0" smtClean="0"/>
              <a:t> are (0,0), (1,1), (2,2) and so on. The Y-string potential take the form like this, which depends on the angle.</a:t>
            </a:r>
            <a:endParaRPr kumimoji="1" lang="ja-JP" altLang="en-US" dirty="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13</a:t>
            </a:fld>
            <a:endParaRPr kumimoji="1" lang="ja-JP" altLang="en-US"/>
          </a:p>
        </p:txBody>
      </p:sp>
    </p:spTree>
    <p:extLst>
      <p:ext uri="{BB962C8B-B14F-4D97-AF65-F5344CB8AC3E}">
        <p14:creationId xmlns:p14="http://schemas.microsoft.com/office/powerpoint/2010/main" val="184268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14</a:t>
            </a:fld>
            <a:endParaRPr kumimoji="1" lang="ja-JP" altLang="en-US"/>
          </a:p>
        </p:txBody>
      </p:sp>
    </p:spTree>
    <p:extLst>
      <p:ext uri="{BB962C8B-B14F-4D97-AF65-F5344CB8AC3E}">
        <p14:creationId xmlns:p14="http://schemas.microsoft.com/office/powerpoint/2010/main" val="15526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Delta-string potential is</a:t>
            </a:r>
            <a:r>
              <a:rPr kumimoji="1" lang="en-US" altLang="ja-JP" baseline="0" dirty="0" smtClean="0"/>
              <a:t> given as this form. Because of the color factor, the string tension of the Delta-string potential is half of that of Y-string potential. This table denotes the excitation energy of </a:t>
            </a:r>
            <a:r>
              <a:rPr kumimoji="1" lang="en-US" altLang="ja-JP" baseline="0" dirty="0" err="1" smtClean="0"/>
              <a:t>Ω</a:t>
            </a:r>
            <a:r>
              <a:rPr kumimoji="1" lang="en-US" altLang="ja-JP" baseline="-25000" dirty="0" err="1" smtClean="0"/>
              <a:t>bcc</a:t>
            </a:r>
            <a:r>
              <a:rPr kumimoji="1" lang="en-US" altLang="ja-JP" baseline="-25000" dirty="0" smtClean="0"/>
              <a:t> </a:t>
            </a:r>
            <a:r>
              <a:rPr kumimoji="1" lang="en-US" altLang="ja-JP" baseline="0" dirty="0" smtClean="0"/>
              <a:t>in the Y or </a:t>
            </a:r>
            <a:r>
              <a:rPr kumimoji="1" lang="en-US" altLang="ja-JP" baseline="0" dirty="0" err="1" smtClean="0"/>
              <a:t>Δ</a:t>
            </a:r>
            <a:r>
              <a:rPr kumimoji="1" lang="en-US" altLang="ja-JP" baseline="0" dirty="0" smtClean="0"/>
              <a:t>-string potential.</a:t>
            </a:r>
            <a:endParaRPr kumimoji="1" lang="en-US" altLang="ja-JP" baseline="-25000" dirty="0" smtClean="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15</a:t>
            </a:fld>
            <a:endParaRPr kumimoji="1" lang="ja-JP" altLang="en-US"/>
          </a:p>
        </p:txBody>
      </p:sp>
    </p:spTree>
    <p:extLst>
      <p:ext uri="{BB962C8B-B14F-4D97-AF65-F5344CB8AC3E}">
        <p14:creationId xmlns:p14="http://schemas.microsoft.com/office/powerpoint/2010/main" val="23977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a:t>
            </a:r>
            <a:r>
              <a:rPr kumimoji="1" lang="en-US" altLang="ja-JP" baseline="0" dirty="0" smtClean="0"/>
              <a:t> the result of </a:t>
            </a:r>
            <a:r>
              <a:rPr kumimoji="1" lang="en-US" altLang="ja-JP" baseline="0" dirty="0" err="1" smtClean="0"/>
              <a:t>Ω</a:t>
            </a:r>
            <a:r>
              <a:rPr kumimoji="1" lang="en-US" altLang="ja-JP" baseline="-25000" dirty="0" err="1" smtClean="0"/>
              <a:t>bcc</a:t>
            </a:r>
            <a:r>
              <a:rPr kumimoji="1" lang="en-US" altLang="ja-JP" baseline="0" dirty="0" smtClean="0"/>
              <a:t> with </a:t>
            </a:r>
            <a:r>
              <a:rPr kumimoji="1" lang="en-US" altLang="ja-JP" baseline="0" dirty="0" err="1" smtClean="0"/>
              <a:t>J</a:t>
            </a:r>
            <a:r>
              <a:rPr kumimoji="1" lang="en-US" altLang="ja-JP" baseline="30000" dirty="0" err="1" smtClean="0"/>
              <a:t>p</a:t>
            </a:r>
            <a:r>
              <a:rPr kumimoji="1" lang="en-US" altLang="ja-JP" baseline="0" dirty="0" smtClean="0"/>
              <a:t> = 1/2+, 3/2+. I’m sorry we could handle the angular momentum pair only </a:t>
            </a:r>
            <a:r>
              <a:rPr kumimoji="1" lang="en-US" altLang="ja-JP" baseline="0" dirty="0" err="1" smtClean="0"/>
              <a:t>l_rho</a:t>
            </a:r>
            <a:r>
              <a:rPr kumimoji="1" lang="en-US" altLang="ja-JP" baseline="0" dirty="0" smtClean="0"/>
              <a:t> = 0, </a:t>
            </a:r>
            <a:r>
              <a:rPr kumimoji="1" lang="en-US" altLang="ja-JP" baseline="0" dirty="0" err="1" smtClean="0"/>
              <a:t>l_lambda</a:t>
            </a:r>
            <a:r>
              <a:rPr kumimoji="1" lang="en-US" altLang="ja-JP" baseline="0" dirty="0" smtClean="0"/>
              <a:t> = 0 yet.</a:t>
            </a:r>
            <a:endParaRPr kumimoji="1" lang="en-US" altLang="ja-JP" baseline="-25000" dirty="0" smtClean="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16</a:t>
            </a:fld>
            <a:endParaRPr kumimoji="1" lang="ja-JP" altLang="en-US"/>
          </a:p>
        </p:txBody>
      </p:sp>
    </p:spTree>
    <p:extLst>
      <p:ext uri="{BB962C8B-B14F-4D97-AF65-F5344CB8AC3E}">
        <p14:creationId xmlns:p14="http://schemas.microsoft.com/office/powerpoint/2010/main" val="266368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17</a:t>
            </a:fld>
            <a:endParaRPr kumimoji="1" lang="ja-JP" altLang="en-US"/>
          </a:p>
        </p:txBody>
      </p:sp>
    </p:spTree>
    <p:extLst>
      <p:ext uri="{BB962C8B-B14F-4D97-AF65-F5344CB8AC3E}">
        <p14:creationId xmlns:p14="http://schemas.microsoft.com/office/powerpoint/2010/main" val="283006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18</a:t>
            </a:fld>
            <a:endParaRPr kumimoji="1" lang="ja-JP" altLang="en-US"/>
          </a:p>
        </p:txBody>
      </p:sp>
    </p:spTree>
    <p:extLst>
      <p:ext uri="{BB962C8B-B14F-4D97-AF65-F5344CB8AC3E}">
        <p14:creationId xmlns:p14="http://schemas.microsoft.com/office/powerpoint/2010/main" val="360446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19</a:t>
            </a:fld>
            <a:endParaRPr kumimoji="1" lang="ja-JP" altLang="en-US"/>
          </a:p>
        </p:txBody>
      </p:sp>
    </p:spTree>
    <p:extLst>
      <p:ext uri="{BB962C8B-B14F-4D97-AF65-F5344CB8AC3E}">
        <p14:creationId xmlns:p14="http://schemas.microsoft.com/office/powerpoint/2010/main" val="240667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Contents</a:t>
            </a:r>
            <a:r>
              <a:rPr kumimoji="1" lang="en-US" altLang="ja-JP" baseline="0" dirty="0" smtClean="0"/>
              <a:t> of my talk </a:t>
            </a:r>
            <a:r>
              <a:rPr kumimoji="1" lang="en-US" altLang="ja-JP" baseline="0" dirty="0" smtClean="0"/>
              <a:t>are </a:t>
            </a:r>
            <a:r>
              <a:rPr kumimoji="1" lang="en-US" altLang="ja-JP" baseline="0" dirty="0" smtClean="0"/>
              <a:t>as follows. First I’ll introduce the background of our research. Next, I’ll talk about the formalism of our </a:t>
            </a:r>
            <a:r>
              <a:rPr kumimoji="1" lang="en-US" altLang="ja-JP" baseline="0" dirty="0" smtClean="0"/>
              <a:t>calculation</a:t>
            </a:r>
            <a:r>
              <a:rPr kumimoji="1" lang="en-US" altLang="ja-JP" baseline="0" dirty="0" smtClean="0"/>
              <a:t> and </a:t>
            </a:r>
            <a:r>
              <a:rPr kumimoji="1" lang="en-US" altLang="ja-JP" baseline="0" smtClean="0"/>
              <a:t>the result</a:t>
            </a:r>
            <a:r>
              <a:rPr kumimoji="1" lang="en-US" altLang="ja-JP" baseline="0" smtClean="0"/>
              <a:t>. </a:t>
            </a:r>
            <a:r>
              <a:rPr kumimoji="1" lang="en-US" altLang="ja-JP" baseline="0" dirty="0" smtClean="0"/>
              <a:t>Finally </a:t>
            </a:r>
            <a:r>
              <a:rPr kumimoji="1" lang="en-US" altLang="ja-JP" baseline="0" dirty="0" smtClean="0"/>
              <a:t>I summarize my talk and show the perspectives.</a:t>
            </a:r>
            <a:endParaRPr kumimoji="1" lang="ja-JP" altLang="en-US" dirty="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2</a:t>
            </a:fld>
            <a:endParaRPr kumimoji="1" lang="ja-JP" altLang="en-US"/>
          </a:p>
        </p:txBody>
      </p:sp>
    </p:spTree>
    <p:extLst>
      <p:ext uri="{BB962C8B-B14F-4D97-AF65-F5344CB8AC3E}">
        <p14:creationId xmlns:p14="http://schemas.microsoft.com/office/powerpoint/2010/main" val="198972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Century"/>
                <a:ea typeface="ＤＦＰ中楷書体"/>
                <a:cs typeface="Century"/>
              </a:rPr>
              <a:t>A baryon mass does not correspond to the sum of the current quark masses. For example,</a:t>
            </a:r>
            <a:r>
              <a:rPr kumimoji="1" lang="en-US" altLang="ja-JP" sz="1200" baseline="0" dirty="0" smtClean="0">
                <a:latin typeface="Century"/>
                <a:ea typeface="ＤＦＰ中楷書体"/>
                <a:cs typeface="Century"/>
              </a:rPr>
              <a:t> the nucleon mass is about 940 MeV, but u and d quark masses are about 3 MeV. The sum of the three quark masses does not equal the nucleon mass. In the low energy region, </a:t>
            </a:r>
            <a:r>
              <a:rPr kumimoji="1" lang="en-US" altLang="ja-JP" sz="1200" dirty="0" smtClean="0">
                <a:latin typeface="Century"/>
                <a:ea typeface="ＤＦＰ中楷書体"/>
                <a:cs typeface="Century"/>
              </a:rPr>
              <a:t>quarks interact with virtual gluons and sea quarks and dress them.</a:t>
            </a:r>
            <a:r>
              <a:rPr kumimoji="1" lang="en-US" altLang="ja-JP" sz="1200" baseline="0" dirty="0" smtClean="0">
                <a:latin typeface="+mn-lt"/>
                <a:ea typeface="+mn-ea"/>
                <a:cs typeface="+mn-cs"/>
              </a:rPr>
              <a:t> So, as we push the effect of these interactions to the quark mass, we can assume the quarks obtain another about 300 hundred MeV mass. This consideration is the basis of the constituent quark model. </a:t>
            </a:r>
            <a:r>
              <a:rPr kumimoji="1" lang="en-US" altLang="ja-JP" sz="1200" dirty="0" smtClean="0">
                <a:latin typeface="Century"/>
                <a:ea typeface="ＤＦＰ中楷書体"/>
                <a:cs typeface="Century"/>
              </a:rPr>
              <a:t>Not only light quarks but also heavy quarks like c and b quarks obtain another a few hundred MeV.</a:t>
            </a:r>
            <a:endParaRPr kumimoji="1" lang="ja-JP" altLang="en-US" sz="1200" dirty="0" smtClean="0">
              <a:latin typeface="Century"/>
              <a:ea typeface="ＤＦＰ中楷書体"/>
              <a:cs typeface="Century"/>
            </a:endParaRPr>
          </a:p>
          <a:p>
            <a:endParaRPr kumimoji="1" lang="en-US" altLang="ja-JP" sz="1200" dirty="0" smtClean="0">
              <a:latin typeface="Century"/>
              <a:ea typeface="ＤＦＰ中楷書体"/>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20</a:t>
            </a:fld>
            <a:endParaRPr kumimoji="1" lang="ja-JP" altLang="en-US"/>
          </a:p>
        </p:txBody>
      </p:sp>
    </p:spTree>
    <p:extLst>
      <p:ext uri="{BB962C8B-B14F-4D97-AF65-F5344CB8AC3E}">
        <p14:creationId xmlns:p14="http://schemas.microsoft.com/office/powerpoint/2010/main" val="31316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21</a:t>
            </a:fld>
            <a:endParaRPr kumimoji="1" lang="ja-JP" altLang="en-US"/>
          </a:p>
        </p:txBody>
      </p:sp>
    </p:spTree>
    <p:extLst>
      <p:ext uri="{BB962C8B-B14F-4D97-AF65-F5344CB8AC3E}">
        <p14:creationId xmlns:p14="http://schemas.microsoft.com/office/powerpoint/2010/main" val="354078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3</a:t>
            </a:fld>
            <a:endParaRPr kumimoji="1" lang="ja-JP" altLang="en-US"/>
          </a:p>
        </p:txBody>
      </p:sp>
    </p:spTree>
    <p:extLst>
      <p:ext uri="{BB962C8B-B14F-4D97-AF65-F5344CB8AC3E}">
        <p14:creationId xmlns:p14="http://schemas.microsoft.com/office/powerpoint/2010/main" val="375919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Century"/>
                <a:cs typeface="Century"/>
              </a:rPr>
              <a:t>The </a:t>
            </a:r>
            <a:r>
              <a:rPr kumimoji="1" lang="en-US" altLang="ja-JP" sz="1200" dirty="0" smtClean="0">
                <a:solidFill>
                  <a:srgbClr val="FF0000"/>
                </a:solidFill>
                <a:latin typeface="Century"/>
                <a:cs typeface="Century"/>
              </a:rPr>
              <a:t>dynamical breaking of chiral symmetry</a:t>
            </a:r>
            <a:r>
              <a:rPr kumimoji="1" lang="en-US" altLang="ja-JP" sz="1200" baseline="0" dirty="0" smtClean="0">
                <a:solidFill>
                  <a:srgbClr val="FF0000"/>
                </a:solidFill>
                <a:latin typeface="Century"/>
                <a:cs typeface="Century"/>
              </a:rPr>
              <a:t> </a:t>
            </a:r>
            <a:r>
              <a:rPr kumimoji="1" lang="en-US" altLang="ja-JP" sz="1200" baseline="0" dirty="0" smtClean="0">
                <a:latin typeface="Century"/>
                <a:cs typeface="Century"/>
              </a:rPr>
              <a:t>and color confinement are characteristics of the QCD. Thanks to the various researches, we have known the detail of the confinement. The mass spectrum is important to understand both </a:t>
            </a:r>
            <a:r>
              <a:rPr kumimoji="1" lang="en-US" altLang="ja-JP" sz="1200" baseline="0" dirty="0" err="1" smtClean="0">
                <a:latin typeface="Century"/>
                <a:cs typeface="Century"/>
              </a:rPr>
              <a:t>qqbar</a:t>
            </a:r>
            <a:r>
              <a:rPr kumimoji="1" lang="en-US" altLang="ja-JP" sz="1200" baseline="0" dirty="0" smtClean="0">
                <a:latin typeface="Century"/>
                <a:cs typeface="Century"/>
              </a:rPr>
              <a:t> and </a:t>
            </a:r>
            <a:r>
              <a:rPr kumimoji="1" lang="en-US" altLang="ja-JP" sz="1200" baseline="0" dirty="0" err="1" smtClean="0">
                <a:latin typeface="Century"/>
                <a:cs typeface="Century"/>
              </a:rPr>
              <a:t>qqq</a:t>
            </a:r>
            <a:r>
              <a:rPr kumimoji="1" lang="en-US" altLang="ja-JP" sz="1200" baseline="0" dirty="0" smtClean="0">
                <a:latin typeface="Century"/>
                <a:cs typeface="Century"/>
              </a:rPr>
              <a:t> interaction. </a:t>
            </a:r>
            <a:r>
              <a:rPr kumimoji="1" lang="en-US" altLang="ja-JP" sz="1200" dirty="0" smtClean="0">
                <a:latin typeface="Century"/>
                <a:cs typeface="Century"/>
              </a:rPr>
              <a:t>In</a:t>
            </a:r>
            <a:r>
              <a:rPr kumimoji="1" lang="en-US" altLang="ja-JP" sz="1200" baseline="0" dirty="0" smtClean="0">
                <a:latin typeface="Century"/>
                <a:cs typeface="Century"/>
              </a:rPr>
              <a:t> </a:t>
            </a:r>
            <a:r>
              <a:rPr kumimoji="1" lang="en-US" altLang="ja-JP" sz="1200" baseline="0" dirty="0" smtClean="0">
                <a:latin typeface="Century"/>
                <a:cs typeface="Century"/>
              </a:rPr>
              <a:t>the meson system, potential is represented as </a:t>
            </a:r>
            <a:r>
              <a:rPr kumimoji="1" lang="en-US" altLang="ja-JP" sz="1200" baseline="0" dirty="0" smtClean="0">
                <a:latin typeface="Century"/>
                <a:cs typeface="Century"/>
              </a:rPr>
              <a:t>the Cornell </a:t>
            </a:r>
            <a:r>
              <a:rPr kumimoji="1" lang="en-US" altLang="ja-JP" sz="1200" baseline="0" dirty="0" smtClean="0">
                <a:latin typeface="Century"/>
                <a:cs typeface="Century"/>
              </a:rPr>
              <a:t>potential which is composed of the color Coulomb and confinement potential. </a:t>
            </a:r>
            <a:r>
              <a:rPr kumimoji="1" lang="en-US" altLang="ja-JP" sz="1200" baseline="0" dirty="0" smtClean="0">
                <a:latin typeface="Century"/>
                <a:cs typeface="Century"/>
              </a:rPr>
              <a:t>The </a:t>
            </a:r>
            <a:r>
              <a:rPr kumimoji="1" lang="en-US" altLang="ja-JP" sz="1200" baseline="0" dirty="0" err="1" smtClean="0">
                <a:latin typeface="Century"/>
                <a:cs typeface="Century"/>
              </a:rPr>
              <a:t>moson</a:t>
            </a:r>
            <a:r>
              <a:rPr kumimoji="1" lang="en-US" altLang="ja-JP" sz="1200" baseline="0" dirty="0" smtClean="0">
                <a:latin typeface="Century"/>
                <a:cs typeface="Century"/>
              </a:rPr>
              <a:t> mass spectra are very clear. For example, the theoretical results about </a:t>
            </a:r>
            <a:r>
              <a:rPr kumimoji="1" lang="en-US" altLang="ja-JP" sz="1200" baseline="0" dirty="0" err="1" smtClean="0">
                <a:latin typeface="Century"/>
                <a:cs typeface="Century"/>
              </a:rPr>
              <a:t>charmonium</a:t>
            </a:r>
            <a:r>
              <a:rPr kumimoji="1" lang="en-US" altLang="ja-JP" sz="1200" baseline="0" dirty="0" smtClean="0">
                <a:latin typeface="Century"/>
                <a:cs typeface="Century"/>
              </a:rPr>
              <a:t> by Barnes et al are good agreement with experimental results. On the other hand, a</a:t>
            </a:r>
            <a:r>
              <a:rPr kumimoji="1" lang="en-US" altLang="ja-JP" sz="1200" dirty="0" smtClean="0">
                <a:latin typeface="Century"/>
                <a:cs typeface="Century"/>
              </a:rPr>
              <a:t>ccording to the Lattice QCD, in </a:t>
            </a:r>
            <a:r>
              <a:rPr kumimoji="1" lang="en-US" altLang="ja-JP" sz="1200" dirty="0" smtClean="0">
                <a:latin typeface="Century"/>
                <a:cs typeface="Century"/>
              </a:rPr>
              <a:t>the baryon system, </a:t>
            </a:r>
            <a:r>
              <a:rPr kumimoji="1" lang="en-US" altLang="ja-JP" sz="1200" dirty="0" smtClean="0">
                <a:latin typeface="Century"/>
                <a:cs typeface="Century"/>
              </a:rPr>
              <a:t>the </a:t>
            </a:r>
            <a:r>
              <a:rPr kumimoji="1" lang="en-US" altLang="ja-JP" sz="1200" dirty="0" smtClean="0">
                <a:latin typeface="Century"/>
                <a:cs typeface="Century"/>
              </a:rPr>
              <a:t>confinement potential </a:t>
            </a:r>
            <a:r>
              <a:rPr kumimoji="1" lang="en-US" altLang="ja-JP" sz="1200" dirty="0" smtClean="0">
                <a:latin typeface="Century"/>
                <a:cs typeface="Century"/>
              </a:rPr>
              <a:t>is written </a:t>
            </a:r>
            <a:r>
              <a:rPr kumimoji="1" lang="en-US" altLang="ja-JP" sz="1200" dirty="0" smtClean="0">
                <a:latin typeface="Century"/>
                <a:cs typeface="Century"/>
              </a:rPr>
              <a:t>as </a:t>
            </a:r>
            <a:r>
              <a:rPr kumimoji="1" lang="en-US" altLang="ja-JP" sz="1200" dirty="0" smtClean="0">
                <a:latin typeface="Century"/>
                <a:cs typeface="Century"/>
              </a:rPr>
              <a:t>the</a:t>
            </a:r>
            <a:r>
              <a:rPr kumimoji="1" lang="en-US" altLang="ja-JP" sz="1200" baseline="0" dirty="0" smtClean="0">
                <a:latin typeface="Century"/>
                <a:cs typeface="Century"/>
              </a:rPr>
              <a:t> </a:t>
            </a:r>
            <a:r>
              <a:rPr kumimoji="1" lang="en-US" altLang="ja-JP" sz="1200" dirty="0" smtClean="0">
                <a:latin typeface="Century"/>
                <a:cs typeface="Century"/>
              </a:rPr>
              <a:t>Y</a:t>
            </a:r>
            <a:r>
              <a:rPr kumimoji="1" lang="en-US" altLang="ja-JP" sz="1200" dirty="0" smtClean="0">
                <a:latin typeface="Century"/>
                <a:cs typeface="Century"/>
              </a:rPr>
              <a:t>-string potential</a:t>
            </a:r>
            <a:r>
              <a:rPr kumimoji="1" lang="en-US" altLang="ja-JP" sz="1200" dirty="0" smtClean="0">
                <a:latin typeface="Century"/>
                <a:cs typeface="Century"/>
              </a:rPr>
              <a:t>. which</a:t>
            </a:r>
            <a:r>
              <a:rPr kumimoji="1" lang="en-US" altLang="ja-JP" sz="1200" baseline="0" dirty="0" smtClean="0">
                <a:latin typeface="Century"/>
                <a:cs typeface="Century"/>
              </a:rPr>
              <a:t> is somewhat complex.</a:t>
            </a:r>
            <a:r>
              <a:rPr kumimoji="1" lang="en-US" altLang="ja-JP" sz="1200" dirty="0" smtClean="0">
                <a:latin typeface="Century"/>
                <a:cs typeface="Century"/>
              </a:rPr>
              <a:t> </a:t>
            </a:r>
            <a:r>
              <a:rPr kumimoji="1" lang="en-US" altLang="ja-JP" sz="1200" dirty="0" smtClean="0">
                <a:latin typeface="Century"/>
                <a:cs typeface="Century"/>
              </a:rPr>
              <a:t>This </a:t>
            </a:r>
            <a:r>
              <a:rPr kumimoji="1" lang="en-US" altLang="ja-JP" sz="1200" dirty="0" smtClean="0">
                <a:latin typeface="Century"/>
                <a:cs typeface="Century"/>
              </a:rPr>
              <a:t>was </a:t>
            </a:r>
            <a:r>
              <a:rPr kumimoji="1" lang="en-US" altLang="ja-JP" sz="1200" dirty="0" smtClean="0">
                <a:latin typeface="Century"/>
                <a:cs typeface="Century"/>
              </a:rPr>
              <a:t>suggested by Takahashi-san in 2001.</a:t>
            </a:r>
            <a:endParaRPr kumimoji="1" lang="ja-JP" altLang="en-US" sz="1200" dirty="0" smtClean="0">
              <a:latin typeface="Century"/>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4</a:t>
            </a:fld>
            <a:endParaRPr kumimoji="1" lang="ja-JP" altLang="en-US"/>
          </a:p>
        </p:txBody>
      </p:sp>
    </p:spTree>
    <p:extLst>
      <p:ext uri="{BB962C8B-B14F-4D97-AF65-F5344CB8AC3E}">
        <p14:creationId xmlns:p14="http://schemas.microsoft.com/office/powerpoint/2010/main" val="79842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latin typeface="Century"/>
                <a:ea typeface="ＤＦＰ中楷書体"/>
                <a:cs typeface="Century"/>
              </a:rPr>
              <a:t>The Y-string potential</a:t>
            </a:r>
            <a:r>
              <a:rPr kumimoji="1" lang="en-US" altLang="ja-JP" sz="1200" baseline="0" dirty="0" smtClean="0">
                <a:latin typeface="+mn-lt"/>
                <a:ea typeface="+mn-ea"/>
                <a:cs typeface="+mn-cs"/>
              </a:rPr>
              <a:t> takes the form like this. I’ll explain </a:t>
            </a:r>
            <a:r>
              <a:rPr kumimoji="1" lang="en-US" altLang="ja-JP" sz="1200" baseline="0" dirty="0" err="1" smtClean="0">
                <a:latin typeface="+mn-lt"/>
                <a:ea typeface="+mn-ea"/>
                <a:cs typeface="+mn-cs"/>
              </a:rPr>
              <a:t>Lmin</a:t>
            </a:r>
            <a:r>
              <a:rPr kumimoji="1" lang="en-US" altLang="ja-JP" sz="1200" baseline="0" dirty="0" smtClean="0">
                <a:latin typeface="+mn-lt"/>
                <a:ea typeface="+mn-ea"/>
                <a:cs typeface="+mn-cs"/>
              </a:rPr>
              <a:t> later. This potential is the pure three-body potential. That means this potential appears only when three quarks exist. </a:t>
            </a:r>
            <a:r>
              <a:rPr kumimoji="1" lang="en-US" altLang="ja-JP" dirty="0" smtClean="0"/>
              <a:t>This figure denotes</a:t>
            </a:r>
            <a:r>
              <a:rPr kumimoji="1" lang="en-US" altLang="ja-JP" baseline="0" dirty="0" smtClean="0"/>
              <a:t> the</a:t>
            </a:r>
            <a:r>
              <a:rPr kumimoji="1" lang="en-US" altLang="ja-JP" dirty="0" smtClean="0"/>
              <a:t> energy density of three-body system from</a:t>
            </a:r>
            <a:r>
              <a:rPr kumimoji="1" lang="en-US" altLang="ja-JP" baseline="0" dirty="0" smtClean="0"/>
              <a:t> </a:t>
            </a:r>
            <a:r>
              <a:rPr kumimoji="1" lang="en-US" altLang="ja-JP" baseline="0" dirty="0" err="1" smtClean="0"/>
              <a:t>Ichie</a:t>
            </a:r>
            <a:r>
              <a:rPr kumimoji="1" lang="en-US" altLang="ja-JP" baseline="0" dirty="0" smtClean="0"/>
              <a:t>-san’s Lattice QCD paper. You can see the Y-type flux tube.</a:t>
            </a:r>
            <a:endParaRPr kumimoji="1" lang="ja-JP" altLang="en-US" dirty="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5</a:t>
            </a:fld>
            <a:endParaRPr kumimoji="1" lang="ja-JP" altLang="en-US"/>
          </a:p>
        </p:txBody>
      </p:sp>
    </p:spTree>
    <p:extLst>
      <p:ext uri="{BB962C8B-B14F-4D97-AF65-F5344CB8AC3E}">
        <p14:creationId xmlns:p14="http://schemas.microsoft.com/office/powerpoint/2010/main" val="158793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cs typeface="+mn-cs"/>
              </a:rPr>
              <a:t>The </a:t>
            </a:r>
            <a:r>
              <a:rPr kumimoji="1" lang="en-US" altLang="ja-JP" sz="1200" baseline="0" dirty="0" smtClean="0">
                <a:latin typeface="+mn-lt"/>
                <a:ea typeface="+mn-ea"/>
                <a:cs typeface="+mn-cs"/>
              </a:rPr>
              <a:t>Y-string potential has </a:t>
            </a:r>
            <a:r>
              <a:rPr kumimoji="1" lang="en-US" altLang="ja-JP" sz="1200" baseline="0" dirty="0" smtClean="0">
                <a:latin typeface="+mn-lt"/>
                <a:ea typeface="+mn-ea"/>
                <a:cs typeface="+mn-cs"/>
              </a:rPr>
              <a:t>a linking </a:t>
            </a:r>
            <a:r>
              <a:rPr kumimoji="1" lang="en-US" altLang="ja-JP" sz="1200" baseline="0" dirty="0" smtClean="0">
                <a:latin typeface="+mn-lt"/>
                <a:ea typeface="+mn-ea"/>
                <a:cs typeface="+mn-cs"/>
              </a:rPr>
              <a:t>point </a:t>
            </a:r>
            <a:r>
              <a:rPr kumimoji="1" lang="en-US" altLang="ja-JP" dirty="0" smtClean="0"/>
              <a:t>where the sum of the distances from three quarks </a:t>
            </a:r>
            <a:r>
              <a:rPr kumimoji="1" lang="en-US" altLang="ja-JP" dirty="0" smtClean="0"/>
              <a:t>is made</a:t>
            </a:r>
            <a:r>
              <a:rPr kumimoji="1" lang="en-US" altLang="ja-JP" baseline="0" dirty="0" smtClean="0"/>
              <a:t> </a:t>
            </a:r>
            <a:r>
              <a:rPr kumimoji="1" lang="en-US" altLang="ja-JP" dirty="0" smtClean="0"/>
              <a:t>minimum. This is the characteristics of this potential.</a:t>
            </a:r>
            <a:r>
              <a:rPr kumimoji="1" lang="en-US" altLang="ja-JP" sz="1200" dirty="0" smtClean="0">
                <a:latin typeface="Century"/>
                <a:cs typeface="Century"/>
              </a:rPr>
              <a:t> </a:t>
            </a:r>
            <a:r>
              <a:rPr kumimoji="1" lang="en-US" altLang="ja-JP" dirty="0" smtClean="0"/>
              <a:t>This point is mathematically called Fermat point. </a:t>
            </a:r>
            <a:r>
              <a:rPr kumimoji="1" lang="en-US" altLang="ja-JP" sz="1200" dirty="0" smtClean="0">
                <a:latin typeface="Century"/>
                <a:cs typeface="Century"/>
              </a:rPr>
              <a:t>When we put three quarks at r</a:t>
            </a:r>
            <a:r>
              <a:rPr kumimoji="1" lang="en-US" altLang="ja-JP" sz="1200" baseline="-25000" dirty="0" smtClean="0">
                <a:latin typeface="Century"/>
                <a:cs typeface="Century"/>
              </a:rPr>
              <a:t>1</a:t>
            </a:r>
            <a:r>
              <a:rPr kumimoji="1" lang="en-US" altLang="ja-JP" sz="1200" dirty="0" smtClean="0">
                <a:latin typeface="Century"/>
                <a:cs typeface="Century"/>
              </a:rPr>
              <a:t>, r</a:t>
            </a:r>
            <a:r>
              <a:rPr kumimoji="1" lang="en-US" altLang="ja-JP" sz="1200" baseline="-25000" dirty="0" smtClean="0">
                <a:latin typeface="Century"/>
                <a:cs typeface="Century"/>
              </a:rPr>
              <a:t>2</a:t>
            </a:r>
            <a:r>
              <a:rPr kumimoji="1" lang="en-US" altLang="ja-JP" sz="1200" baseline="0" dirty="0" smtClean="0">
                <a:latin typeface="Century"/>
                <a:cs typeface="Century"/>
              </a:rPr>
              <a:t> </a:t>
            </a:r>
            <a:r>
              <a:rPr kumimoji="1" lang="en-US" altLang="ja-JP" sz="1200" dirty="0" smtClean="0">
                <a:latin typeface="Century"/>
                <a:cs typeface="Century"/>
              </a:rPr>
              <a:t>and r</a:t>
            </a:r>
            <a:r>
              <a:rPr kumimoji="1" lang="en-US" altLang="ja-JP" sz="1200" baseline="-25000" dirty="0" smtClean="0">
                <a:latin typeface="Century"/>
                <a:cs typeface="Century"/>
              </a:rPr>
              <a:t>3</a:t>
            </a:r>
            <a:r>
              <a:rPr kumimoji="1" lang="en-US" altLang="ja-JP" sz="1200" dirty="0" smtClean="0">
                <a:latin typeface="Century"/>
                <a:cs typeface="Century"/>
              </a:rPr>
              <a:t>, the Fermat</a:t>
            </a:r>
            <a:r>
              <a:rPr kumimoji="1" lang="en-US" altLang="ja-JP" sz="1200" baseline="0" dirty="0" smtClean="0">
                <a:latin typeface="Century"/>
                <a:cs typeface="Century"/>
              </a:rPr>
              <a:t> </a:t>
            </a:r>
            <a:r>
              <a:rPr kumimoji="1" lang="en-US" altLang="ja-JP" sz="1200" dirty="0" smtClean="0">
                <a:latin typeface="Century"/>
                <a:cs typeface="Century"/>
              </a:rPr>
              <a:t>point</a:t>
            </a:r>
            <a:r>
              <a:rPr kumimoji="1" lang="en-US" altLang="ja-JP" sz="1200" baseline="0" dirty="0" smtClean="0">
                <a:latin typeface="Century"/>
                <a:cs typeface="Century"/>
              </a:rPr>
              <a:t> r</a:t>
            </a:r>
            <a:r>
              <a:rPr kumimoji="1" lang="en-US" altLang="ja-JP" sz="1200" baseline="-25000" dirty="0" smtClean="0">
                <a:latin typeface="Century"/>
                <a:cs typeface="Century"/>
              </a:rPr>
              <a:t>0</a:t>
            </a:r>
            <a:r>
              <a:rPr kumimoji="1" lang="en-US" altLang="ja-JP" sz="1200" baseline="0" dirty="0" smtClean="0">
                <a:latin typeface="Century"/>
                <a:cs typeface="Century"/>
              </a:rPr>
              <a:t> </a:t>
            </a:r>
            <a:r>
              <a:rPr kumimoji="1" lang="en-US" altLang="ja-JP" sz="1200" dirty="0" smtClean="0">
                <a:latin typeface="Century"/>
                <a:cs typeface="Century"/>
              </a:rPr>
              <a:t>is determined automatically. This</a:t>
            </a:r>
            <a:r>
              <a:rPr kumimoji="1" lang="en-US" altLang="ja-JP" sz="1200" baseline="0" dirty="0" smtClean="0">
                <a:latin typeface="Century"/>
                <a:cs typeface="Century"/>
              </a:rPr>
              <a:t> is how you can find this potential.</a:t>
            </a:r>
            <a:r>
              <a:rPr kumimoji="1" lang="en-US" altLang="ja-JP" sz="1200" baseline="0" dirty="0" smtClean="0">
                <a:latin typeface="Century"/>
                <a:cs typeface="Century"/>
              </a:rPr>
              <a:t> You draw three equilateral triangles and connect the vertices. Three lines meet at the one point. This point is the Fermat point.</a:t>
            </a:r>
            <a:endParaRPr kumimoji="1" lang="ja-JP" altLang="en-US" sz="1200" dirty="0" smtClean="0">
              <a:latin typeface="Century"/>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6</a:t>
            </a:fld>
            <a:endParaRPr kumimoji="1" lang="ja-JP" altLang="en-US"/>
          </a:p>
        </p:txBody>
      </p:sp>
    </p:spTree>
    <p:extLst>
      <p:ext uri="{BB962C8B-B14F-4D97-AF65-F5344CB8AC3E}">
        <p14:creationId xmlns:p14="http://schemas.microsoft.com/office/powerpoint/2010/main" val="226059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latin typeface="Century"/>
                <a:ea typeface="ＤＦＰ中楷書体"/>
                <a:cs typeface="Century"/>
              </a:rPr>
              <a:t>Next,</a:t>
            </a:r>
            <a:r>
              <a:rPr kumimoji="1" lang="en-US" altLang="ja-JP" sz="1200" baseline="0" dirty="0" smtClean="0">
                <a:latin typeface="Century"/>
                <a:ea typeface="ＤＦＰ中楷書体"/>
                <a:cs typeface="Century"/>
              </a:rPr>
              <a:t> I will talk about </a:t>
            </a:r>
            <a:r>
              <a:rPr kumimoji="1" lang="ja-JP" altLang="en-US" dirty="0" smtClean="0">
                <a:latin typeface="ＤＦＰ中楷書体"/>
                <a:ea typeface="ＤＦＰ中楷書体"/>
                <a:cs typeface="ＤＦＰ中楷書体"/>
              </a:rPr>
              <a:t>Ω</a:t>
            </a:r>
            <a:r>
              <a:rPr kumimoji="1" lang="en-US" altLang="ja-JP" baseline="-25000" dirty="0" smtClean="0">
                <a:latin typeface="ＤＦＰ中楷書体"/>
                <a:ea typeface="ＤＦＰ中楷書体"/>
                <a:cs typeface="ＤＦＰ中楷書体"/>
              </a:rPr>
              <a:t>bcc</a:t>
            </a:r>
            <a:r>
              <a:rPr kumimoji="1" lang="en-US" altLang="ja-JP" sz="1200" baseline="0" dirty="0" smtClean="0">
                <a:latin typeface="Century"/>
                <a:ea typeface="ＤＦＰ中楷書体"/>
                <a:cs typeface="Century"/>
              </a:rPr>
              <a:t> baryon.</a:t>
            </a:r>
            <a:r>
              <a:rPr kumimoji="1" lang="ja-JP" altLang="en-US" dirty="0" smtClean="0">
                <a:latin typeface="ＤＦＰ中楷書体"/>
                <a:ea typeface="ＤＦＰ中楷書体"/>
                <a:cs typeface="ＤＦＰ中楷書体"/>
              </a:rPr>
              <a:t> Ω</a:t>
            </a:r>
            <a:r>
              <a:rPr kumimoji="1" lang="en-US" altLang="ja-JP" baseline="-25000" dirty="0" smtClean="0">
                <a:latin typeface="ＤＦＰ中楷書体"/>
                <a:ea typeface="ＤＦＰ中楷書体"/>
                <a:cs typeface="ＤＦＰ中楷書体"/>
              </a:rPr>
              <a:t>bcc</a:t>
            </a:r>
            <a:r>
              <a:rPr kumimoji="1" lang="en-US" altLang="ja-JP" dirty="0" smtClean="0">
                <a:latin typeface="ＤＦＰ中楷書体"/>
                <a:ea typeface="ＤＦＰ中楷書体"/>
                <a:cs typeface="ＤＦＰ中楷書体"/>
              </a:rPr>
              <a:t> </a:t>
            </a:r>
            <a:r>
              <a:rPr kumimoji="1" lang="en-US" altLang="ja-JP" dirty="0" smtClean="0">
                <a:latin typeface="Century"/>
                <a:ea typeface="ＤＦＰ中楷書体"/>
                <a:cs typeface="Century"/>
              </a:rPr>
              <a:t>is one of the triple heavy baryons, which consists of two c quarks and one b quark.</a:t>
            </a:r>
            <a:r>
              <a:rPr kumimoji="1" lang="en-US" altLang="ja-JP" sz="2000" dirty="0" smtClean="0">
                <a:solidFill>
                  <a:srgbClr val="FFFF00"/>
                </a:solidFill>
                <a:latin typeface="Century"/>
                <a:ea typeface="ＤＦＰ中楷書体"/>
                <a:cs typeface="Century"/>
              </a:rPr>
              <a:t> </a:t>
            </a:r>
          </a:p>
          <a:p>
            <a:r>
              <a:rPr kumimoji="1" lang="en-US" altLang="ja-JP" sz="2000" dirty="0" smtClean="0">
                <a:solidFill>
                  <a:srgbClr val="FFFF00"/>
                </a:solidFill>
                <a:latin typeface="Century"/>
                <a:ea typeface="ＤＦＰ中楷書体"/>
                <a:cs typeface="Century"/>
              </a:rPr>
              <a:t>Why</a:t>
            </a:r>
            <a:r>
              <a:rPr kumimoji="1" lang="en-US" altLang="ja-JP" sz="2000" dirty="0" smtClean="0">
                <a:solidFill>
                  <a:srgbClr val="FFFF00"/>
                </a:solidFill>
                <a:latin typeface="ＤＦＰ中楷書体"/>
                <a:ea typeface="ＤＦＰ中楷書体"/>
                <a:cs typeface="ＤＦＰ中楷書体"/>
              </a:rPr>
              <a:t> we chose </a:t>
            </a:r>
            <a:r>
              <a:rPr kumimoji="1" lang="ja-JP" altLang="en-US" sz="2000" dirty="0" smtClean="0">
                <a:solidFill>
                  <a:srgbClr val="FFFF00"/>
                </a:solidFill>
                <a:latin typeface="ＤＦＰ中楷書体"/>
                <a:ea typeface="ＤＦＰ中楷書体"/>
                <a:cs typeface="ＤＦＰ中楷書体"/>
              </a:rPr>
              <a:t>Ω</a:t>
            </a:r>
            <a:r>
              <a:rPr kumimoji="1" lang="en-US" altLang="ja-JP" sz="2000" baseline="-25000" dirty="0" smtClean="0">
                <a:solidFill>
                  <a:srgbClr val="FFFF00"/>
                </a:solidFill>
                <a:latin typeface="ＤＦＰ中楷書体"/>
                <a:ea typeface="ＤＦＰ中楷書体"/>
                <a:cs typeface="ＤＦＰ中楷書体"/>
              </a:rPr>
              <a:t>bcc</a:t>
            </a:r>
            <a:r>
              <a:rPr kumimoji="1" lang="en-US" altLang="ja-JP" sz="2000" dirty="0" smtClean="0">
                <a:solidFill>
                  <a:srgbClr val="FFFF00"/>
                </a:solidFill>
                <a:latin typeface="ＤＦＰ中楷書体"/>
                <a:ea typeface="ＤＦＰ中楷書体"/>
                <a:cs typeface="ＤＦＰ中楷書体"/>
              </a:rPr>
              <a:t> as the research subject</a:t>
            </a:r>
            <a:r>
              <a:rPr kumimoji="1" lang="en-US" altLang="ja-JP" sz="2000" dirty="0" smtClean="0">
                <a:solidFill>
                  <a:srgbClr val="FFFF00"/>
                </a:solidFill>
                <a:latin typeface="Century"/>
                <a:ea typeface="ＤＦＰ中楷書体"/>
                <a:cs typeface="Century"/>
              </a:rPr>
              <a:t>?</a:t>
            </a:r>
          </a:p>
          <a:p>
            <a:r>
              <a:rPr kumimoji="1" lang="en-US" altLang="ja-JP" sz="2000" dirty="0" smtClean="0">
                <a:solidFill>
                  <a:srgbClr val="FFFF00"/>
                </a:solidFill>
                <a:latin typeface="Century"/>
                <a:ea typeface="ＤＦＰ中楷書体"/>
                <a:cs typeface="Century"/>
              </a:rPr>
              <a:t>First,</a:t>
            </a:r>
            <a:r>
              <a:rPr kumimoji="1" lang="en-US" altLang="ja-JP" sz="2000" baseline="0" dirty="0" smtClean="0">
                <a:solidFill>
                  <a:srgbClr val="FFFF00"/>
                </a:solidFill>
                <a:latin typeface="Century"/>
                <a:ea typeface="ＤＦＰ中楷書体"/>
                <a:cs typeface="Century"/>
              </a:rPr>
              <a:t> in terms of </a:t>
            </a:r>
            <a:r>
              <a:rPr kumimoji="1" lang="en-US" altLang="ja-JP" sz="2000" baseline="0" dirty="0" smtClean="0">
                <a:solidFill>
                  <a:schemeClr val="bg1"/>
                </a:solidFill>
                <a:latin typeface="Century"/>
                <a:ea typeface="ＤＦＰ中楷書体"/>
                <a:cs typeface="Century"/>
              </a:rPr>
              <a:t>c</a:t>
            </a:r>
            <a:r>
              <a:rPr kumimoji="1" lang="en-US" altLang="ja-JP" sz="2000" dirty="0" smtClean="0">
                <a:solidFill>
                  <a:schemeClr val="bg1"/>
                </a:solidFill>
                <a:latin typeface="Century"/>
                <a:ea typeface="ＤＦＰ中楷書体"/>
                <a:cs typeface="Century"/>
              </a:rPr>
              <a:t>harm and bottom hadron.</a:t>
            </a:r>
          </a:p>
          <a:p>
            <a:pPr marL="800100" lvl="1" indent="-342900">
              <a:buFont typeface="Arial"/>
              <a:buChar char="•"/>
            </a:pPr>
            <a:r>
              <a:rPr kumimoji="1" lang="en-US" altLang="ja-JP" dirty="0" smtClean="0">
                <a:solidFill>
                  <a:schemeClr val="bg1"/>
                </a:solidFill>
                <a:latin typeface="Century"/>
                <a:ea typeface="ＤＦＰ中楷書体"/>
                <a:cs typeface="Century"/>
              </a:rPr>
              <a:t>The research of the strangeness sector is now finishing theoretically and empirically.</a:t>
            </a:r>
          </a:p>
          <a:p>
            <a:pPr marL="800100" lvl="1" indent="-342900">
              <a:buFont typeface="Arial"/>
              <a:buChar char="•"/>
            </a:pPr>
            <a:r>
              <a:rPr kumimoji="1" lang="en-US" altLang="ja-JP" dirty="0" smtClean="0">
                <a:solidFill>
                  <a:schemeClr val="bg1"/>
                </a:solidFill>
                <a:latin typeface="Century"/>
                <a:ea typeface="ＤＦＰ中楷書体"/>
                <a:cs typeface="Century"/>
              </a:rPr>
              <a:t>The charm hadron is now focused on.</a:t>
            </a:r>
          </a:p>
          <a:p>
            <a:pPr marL="0" indent="0">
              <a:buFont typeface="Wingdings" charset="2"/>
              <a:buNone/>
            </a:pPr>
            <a:r>
              <a:rPr kumimoji="1" lang="en-US" altLang="ja-JP" sz="2000" dirty="0" smtClean="0">
                <a:solidFill>
                  <a:schemeClr val="bg1"/>
                </a:solidFill>
                <a:latin typeface="Century"/>
                <a:ea typeface="ＤＦＰ中楷書体"/>
                <a:cs typeface="Century"/>
              </a:rPr>
              <a:t>Second,</a:t>
            </a:r>
            <a:r>
              <a:rPr kumimoji="1" lang="en-US" altLang="ja-JP" sz="2000" baseline="0" dirty="0" smtClean="0">
                <a:solidFill>
                  <a:schemeClr val="bg1"/>
                </a:solidFill>
                <a:latin typeface="Century"/>
                <a:ea typeface="ＤＦＰ中楷書体"/>
                <a:cs typeface="Century"/>
              </a:rPr>
              <a:t> </a:t>
            </a:r>
            <a:r>
              <a:rPr kumimoji="1" lang="en-US" altLang="ja-JP" sz="2000" dirty="0" smtClean="0">
                <a:solidFill>
                  <a:schemeClr val="bg1"/>
                </a:solidFill>
                <a:latin typeface="Century"/>
                <a:ea typeface="ＤＦＰ中楷書体"/>
                <a:cs typeface="Century"/>
              </a:rPr>
              <a:t>Y-string potential</a:t>
            </a:r>
          </a:p>
          <a:p>
            <a:pPr marL="800100" lvl="1" indent="-342900">
              <a:buFont typeface="Arial"/>
              <a:buChar char="•"/>
            </a:pPr>
            <a:r>
              <a:rPr kumimoji="1" lang="en-US" altLang="ja-JP" dirty="0" smtClean="0">
                <a:solidFill>
                  <a:schemeClr val="bg1"/>
                </a:solidFill>
                <a:latin typeface="Century"/>
                <a:ea typeface="ＤＦＰ中楷書体"/>
                <a:cs typeface="Century"/>
              </a:rPr>
              <a:t>The Y-string potential is the result of the Lattice QCD at the heavy quark mass limit.</a:t>
            </a:r>
          </a:p>
          <a:p>
            <a:r>
              <a:rPr kumimoji="1" lang="en-US" altLang="ja-JP" sz="2000" dirty="0" smtClean="0">
                <a:solidFill>
                  <a:schemeClr val="bg1"/>
                </a:solidFill>
                <a:latin typeface="Century"/>
                <a:ea typeface="ＤＦＰ中楷書体"/>
                <a:cs typeface="Century"/>
              </a:rPr>
              <a:t>⇒ </a:t>
            </a:r>
            <a:r>
              <a:rPr kumimoji="1" lang="en-US" altLang="ja-JP" sz="2000" dirty="0" err="1" smtClean="0">
                <a:solidFill>
                  <a:schemeClr val="bg1"/>
                </a:solidFill>
                <a:latin typeface="ＤＦＰ中楷書体"/>
                <a:ea typeface="ＤＦＰ中楷書体"/>
                <a:cs typeface="ＤＦＰ中楷書体"/>
              </a:rPr>
              <a:t>Ω</a:t>
            </a:r>
            <a:r>
              <a:rPr kumimoji="1" lang="en-US" altLang="ja-JP" sz="2000" baseline="-25000" dirty="0" err="1" smtClean="0">
                <a:solidFill>
                  <a:schemeClr val="bg1"/>
                </a:solidFill>
                <a:latin typeface="ＤＦＰ中楷書体"/>
                <a:ea typeface="ＤＦＰ中楷書体"/>
                <a:cs typeface="ＤＦＰ中楷書体"/>
              </a:rPr>
              <a:t>bcc</a:t>
            </a:r>
            <a:r>
              <a:rPr kumimoji="1" lang="en-US" altLang="ja-JP" sz="2000" dirty="0" smtClean="0">
                <a:solidFill>
                  <a:schemeClr val="bg1"/>
                </a:solidFill>
                <a:latin typeface="Century"/>
                <a:ea typeface="ＤＦＰ中楷書体"/>
                <a:cs typeface="Century"/>
              </a:rPr>
              <a:t> is one of the best system to reflect the Y-string potential.</a:t>
            </a:r>
          </a:p>
          <a:p>
            <a:endParaRPr kumimoji="1" lang="ja-JP" altLang="en-US" dirty="0"/>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7</a:t>
            </a:fld>
            <a:endParaRPr kumimoji="1" lang="ja-JP" altLang="en-US"/>
          </a:p>
        </p:txBody>
      </p:sp>
    </p:spTree>
    <p:extLst>
      <p:ext uri="{BB962C8B-B14F-4D97-AF65-F5344CB8AC3E}">
        <p14:creationId xmlns:p14="http://schemas.microsoft.com/office/powerpoint/2010/main" val="19932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Century"/>
                <a:ea typeface="ＤＦＰ中楷書体"/>
                <a:cs typeface="Century"/>
              </a:rPr>
              <a:t>　</a:t>
            </a:r>
            <a:r>
              <a:rPr kumimoji="1" lang="en-US" altLang="ja-JP" sz="1200" dirty="0" smtClean="0">
                <a:latin typeface="Century"/>
                <a:ea typeface="ＤＦＰ中楷書体"/>
                <a:cs typeface="Century"/>
              </a:rPr>
              <a:t>In earlier researches, the Y-string potential has been approximated as the </a:t>
            </a:r>
            <a:r>
              <a:rPr kumimoji="1" lang="en-US" altLang="ja-JP" sz="1200" dirty="0" err="1" smtClean="0">
                <a:latin typeface="Century"/>
                <a:ea typeface="ＤＦＰ中楷書体"/>
                <a:cs typeface="Century"/>
              </a:rPr>
              <a:t>Δ</a:t>
            </a:r>
            <a:r>
              <a:rPr kumimoji="1" lang="en-US" altLang="ja-JP" sz="1200" dirty="0" smtClean="0">
                <a:latin typeface="Century"/>
                <a:ea typeface="ＤＦＰ中楷書体"/>
                <a:cs typeface="Century"/>
              </a:rPr>
              <a:t>-string potential and there has been a few result of baryon energy spectra by evaluating the Y-string potential correctly. Is it true that Mass spectra of</a:t>
            </a:r>
            <a:r>
              <a:rPr kumimoji="1" lang="en-US" altLang="ja-JP" sz="1200" baseline="0" dirty="0" smtClean="0">
                <a:latin typeface="Century"/>
                <a:ea typeface="ＤＦＰ中楷書体"/>
                <a:cs typeface="Century"/>
              </a:rPr>
              <a:t> these two potential corresponds? </a:t>
            </a:r>
            <a:r>
              <a:rPr kumimoji="1" lang="en-US" altLang="ja-JP" sz="1200" dirty="0" smtClean="0">
                <a:latin typeface="Century"/>
                <a:cs typeface="Century"/>
              </a:rPr>
              <a:t>We investigate the difference in the mass spectra in the Y-string potential and in the </a:t>
            </a:r>
            <a:r>
              <a:rPr kumimoji="1" lang="en-US" altLang="ja-JP" sz="1200" dirty="0" err="1" smtClean="0">
                <a:latin typeface="Century"/>
                <a:cs typeface="Century"/>
              </a:rPr>
              <a:t>Δ</a:t>
            </a:r>
            <a:r>
              <a:rPr kumimoji="1" lang="en-US" altLang="ja-JP" sz="1200" dirty="0" smtClean="0">
                <a:latin typeface="Century"/>
                <a:cs typeface="Century"/>
              </a:rPr>
              <a:t>-string potential.</a:t>
            </a:r>
            <a:r>
              <a:rPr kumimoji="1" lang="en-US" altLang="ja-JP" sz="1200" dirty="0" smtClean="0">
                <a:solidFill>
                  <a:srgbClr val="FF0000"/>
                </a:solidFill>
                <a:latin typeface="Century"/>
                <a:cs typeface="Century"/>
              </a:rPr>
              <a:t> The heavy baryons are very useful to test</a:t>
            </a:r>
            <a:r>
              <a:rPr kumimoji="1" lang="en-US" altLang="ja-JP" sz="1200" baseline="0" dirty="0" smtClean="0">
                <a:solidFill>
                  <a:srgbClr val="FF0000"/>
                </a:solidFill>
                <a:latin typeface="Century"/>
                <a:cs typeface="Century"/>
              </a:rPr>
              <a:t> this potential.</a:t>
            </a:r>
            <a:endParaRPr kumimoji="1" lang="en-US" altLang="ja-JP" sz="1200" dirty="0" smtClean="0">
              <a:solidFill>
                <a:srgbClr val="FF0000"/>
              </a:solidFill>
              <a:latin typeface="Century"/>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8</a:t>
            </a:fld>
            <a:endParaRPr kumimoji="1" lang="ja-JP" altLang="en-US"/>
          </a:p>
        </p:txBody>
      </p:sp>
    </p:spTree>
    <p:extLst>
      <p:ext uri="{BB962C8B-B14F-4D97-AF65-F5344CB8AC3E}">
        <p14:creationId xmlns:p14="http://schemas.microsoft.com/office/powerpoint/2010/main" val="44966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latin typeface="Century"/>
                <a:ea typeface="ＤＦＰ中楷書体"/>
                <a:cs typeface="Century"/>
              </a:rPr>
              <a:t>Later in</a:t>
            </a:r>
            <a:r>
              <a:rPr kumimoji="1" lang="en-US" altLang="ja-JP" baseline="0" dirty="0" smtClean="0">
                <a:latin typeface="Century"/>
                <a:ea typeface="ＤＦＰ中楷書体"/>
                <a:cs typeface="Century"/>
              </a:rPr>
              <a:t> 2009, </a:t>
            </a:r>
            <a:r>
              <a:rPr kumimoji="1" lang="en-US" altLang="ja-JP" dirty="0" smtClean="0">
                <a:latin typeface="Century"/>
                <a:ea typeface="ＤＦＰ中楷書体"/>
                <a:cs typeface="Century"/>
              </a:rPr>
              <a:t>V. </a:t>
            </a:r>
            <a:r>
              <a:rPr kumimoji="1" lang="en-US" altLang="ja-JP" dirty="0" err="1" smtClean="0">
                <a:latin typeface="Century"/>
                <a:ea typeface="ＤＦＰ中楷書体"/>
                <a:cs typeface="Century"/>
              </a:rPr>
              <a:t>Dmitra</a:t>
            </a:r>
            <a:r>
              <a:rPr kumimoji="1" lang="en-US" altLang="ja-JP" dirty="0" err="1" smtClean="0">
                <a:latin typeface="Century"/>
                <a:ea typeface="Lucida Grande"/>
                <a:cs typeface="Century"/>
              </a:rPr>
              <a:t>š</a:t>
            </a:r>
            <a:r>
              <a:rPr kumimoji="1" lang="en-US" altLang="ja-JP" dirty="0" err="1" smtClean="0">
                <a:latin typeface="Century"/>
                <a:ea typeface="ＤＦＰ中楷書体"/>
                <a:cs typeface="Century"/>
              </a:rPr>
              <a:t>inovi</a:t>
            </a:r>
            <a:r>
              <a:rPr kumimoji="1" lang="en-US" altLang="ja-JP" dirty="0" err="1" smtClean="0">
                <a:latin typeface="Century"/>
                <a:ea typeface="Lucida Grande"/>
                <a:cs typeface="Century"/>
              </a:rPr>
              <a:t>ć</a:t>
            </a:r>
            <a:r>
              <a:rPr kumimoji="1" lang="en-US" altLang="ja-JP" dirty="0" smtClean="0">
                <a:latin typeface="Century"/>
                <a:ea typeface="ＤＦＰ中楷書体"/>
                <a:cs typeface="Century"/>
              </a:rPr>
              <a:t> handled the Y-string potential by using the mathematical method.</a:t>
            </a:r>
            <a:r>
              <a:rPr kumimoji="1" lang="en-US" altLang="ja-JP" baseline="0" dirty="0" smtClean="0">
                <a:latin typeface="Century"/>
                <a:ea typeface="ＤＦＰ中楷書体"/>
                <a:cs typeface="Century"/>
              </a:rPr>
              <a:t> That is</a:t>
            </a:r>
            <a:r>
              <a:rPr kumimoji="1" lang="en-US" altLang="ja-JP" dirty="0" smtClean="0">
                <a:latin typeface="Century"/>
                <a:ea typeface="ＤＦＰ中楷書体"/>
                <a:cs typeface="Century"/>
              </a:rPr>
              <a:t> “hyper spherical coordinates.” This is the highly mathematical method.</a:t>
            </a:r>
            <a:r>
              <a:rPr kumimoji="1" lang="en-US" altLang="ja-JP" baseline="0" dirty="0" smtClean="0">
                <a:latin typeface="Century"/>
                <a:ea typeface="ＤＦＰ中楷書体"/>
                <a:cs typeface="Century"/>
              </a:rPr>
              <a:t> </a:t>
            </a:r>
            <a:r>
              <a:rPr kumimoji="1" lang="en-US" altLang="ja-JP" sz="1200" dirty="0" err="1" smtClean="0">
                <a:latin typeface="Century"/>
                <a:ea typeface="ＤＦＰ中楷書体"/>
                <a:cs typeface="Century"/>
              </a:rPr>
              <a:t>Dmitra</a:t>
            </a:r>
            <a:r>
              <a:rPr kumimoji="1" lang="en-US" altLang="ja-JP" sz="1200" dirty="0" err="1" smtClean="0">
                <a:latin typeface="Century"/>
                <a:ea typeface="Lucida Grande"/>
                <a:cs typeface="Century"/>
              </a:rPr>
              <a:t>š</a:t>
            </a:r>
            <a:r>
              <a:rPr kumimoji="1" lang="en-US" altLang="ja-JP" sz="1200" dirty="0" err="1" smtClean="0">
                <a:latin typeface="Century"/>
                <a:ea typeface="ＤＦＰ中楷書体"/>
                <a:cs typeface="Century"/>
              </a:rPr>
              <a:t>inovi</a:t>
            </a:r>
            <a:r>
              <a:rPr kumimoji="1" lang="en-US" altLang="ja-JP" sz="1200" dirty="0" err="1" smtClean="0">
                <a:latin typeface="Century"/>
                <a:ea typeface="Lucida Grande"/>
                <a:cs typeface="Century"/>
              </a:rPr>
              <a:t>ć</a:t>
            </a:r>
            <a:r>
              <a:rPr kumimoji="1" lang="en-US" altLang="ja-JP" sz="1200" dirty="0" smtClean="0">
                <a:latin typeface="Century"/>
                <a:ea typeface="Lucida Grande"/>
                <a:cs typeface="Century"/>
              </a:rPr>
              <a:t> could not </a:t>
            </a:r>
            <a:r>
              <a:rPr kumimoji="1" lang="en-US" altLang="ja-JP" sz="1200" dirty="0" smtClean="0">
                <a:latin typeface="Century"/>
                <a:ea typeface="ＤＦＰ中楷書体"/>
                <a:cs typeface="Century"/>
              </a:rPr>
              <a:t>contain any other OGE potential like the color coulomb and spin-spin interaction potential because of the analytical difficulties.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Century"/>
                <a:ea typeface="ＤＦＰ中楷書体"/>
                <a:cs typeface="Century"/>
              </a:rPr>
              <a:t>We </a:t>
            </a:r>
            <a:r>
              <a:rPr kumimoji="1" lang="en-US" altLang="ja-JP" sz="1200" dirty="0" err="1" smtClean="0">
                <a:latin typeface="Century"/>
                <a:ea typeface="ＤＦＰ中楷書体"/>
                <a:cs typeface="Century"/>
              </a:rPr>
              <a:t>analized</a:t>
            </a:r>
            <a:r>
              <a:rPr kumimoji="1" lang="en-US" altLang="ja-JP" sz="1200" dirty="0" smtClean="0">
                <a:latin typeface="Century"/>
                <a:ea typeface="ＤＦＰ中楷書体"/>
                <a:cs typeface="Century"/>
              </a:rPr>
              <a:t> </a:t>
            </a:r>
            <a:r>
              <a:rPr kumimoji="1" lang="en-US" altLang="ja-JP" sz="1200" dirty="0" err="1" smtClean="0">
                <a:latin typeface="ＤＦＰ中楷書体"/>
                <a:ea typeface="ＤＦＰ中楷書体"/>
                <a:cs typeface="ＤＦＰ中楷書体"/>
              </a:rPr>
              <a:t>Ω</a:t>
            </a:r>
            <a:r>
              <a:rPr kumimoji="1" lang="en-US" altLang="ja-JP" sz="1200" baseline="-25000" dirty="0" err="1" smtClean="0">
                <a:latin typeface="ＤＦＰ中楷書体"/>
                <a:ea typeface="ＤＦＰ中楷書体"/>
                <a:cs typeface="ＤＦＰ中楷書体"/>
              </a:rPr>
              <a:t>bcc</a:t>
            </a:r>
            <a:r>
              <a:rPr kumimoji="1" lang="en-US" altLang="ja-JP" sz="1200" dirty="0" smtClean="0">
                <a:latin typeface="Century"/>
                <a:ea typeface="ＤＦＰ中楷書体"/>
                <a:cs typeface="Century"/>
              </a:rPr>
              <a:t> particle with the constituent quark model and calculated the energy spectrum in the potential which contains Y-string, color coulomb and spin-spin interaction by using the </a:t>
            </a:r>
            <a:r>
              <a:rPr kumimoji="1" lang="en-US" altLang="ja-JP" sz="1200" dirty="0" err="1" smtClean="0">
                <a:latin typeface="Century"/>
                <a:ea typeface="ＤＦＰ中楷書体"/>
                <a:cs typeface="Century"/>
              </a:rPr>
              <a:t>variational</a:t>
            </a:r>
            <a:r>
              <a:rPr kumimoji="1" lang="en-US" altLang="ja-JP" sz="1200" dirty="0" smtClean="0">
                <a:latin typeface="Century"/>
                <a:ea typeface="ＤＦＰ中楷書体"/>
                <a:cs typeface="Century"/>
              </a:rPr>
              <a:t> method (Gaussian Expansion Method).</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Century"/>
                <a:ea typeface="ＤＦＰ中楷書体"/>
                <a:cs typeface="Century"/>
              </a:rPr>
              <a:t>This table shows the</a:t>
            </a:r>
            <a:r>
              <a:rPr kumimoji="1" lang="en-US" altLang="ja-JP" sz="1200" baseline="0" dirty="0" smtClean="0">
                <a:latin typeface="Century"/>
                <a:ea typeface="ＤＦＰ中楷書体"/>
                <a:cs typeface="Century"/>
              </a:rPr>
              <a:t> advantage of our work. The advantage of our work is the numerical method. So we can handle any situation. </a:t>
            </a:r>
            <a:endParaRPr kumimoji="1" lang="en-US" altLang="ja-JP" sz="1200" b="0" dirty="0" smtClean="0">
              <a:solidFill>
                <a:schemeClr val="tx1"/>
              </a:solidFill>
              <a:latin typeface="Century"/>
              <a:ea typeface="ＤＦＰ中楷書体"/>
              <a:cs typeface="Century"/>
            </a:endParaRPr>
          </a:p>
        </p:txBody>
      </p:sp>
      <p:sp>
        <p:nvSpPr>
          <p:cNvPr id="4" name="スライド番号プレースホルダー 3"/>
          <p:cNvSpPr>
            <a:spLocks noGrp="1"/>
          </p:cNvSpPr>
          <p:nvPr>
            <p:ph type="sldNum" sz="quarter" idx="10"/>
          </p:nvPr>
        </p:nvSpPr>
        <p:spPr/>
        <p:txBody>
          <a:bodyPr/>
          <a:lstStyle/>
          <a:p>
            <a:fld id="{3CCFA3AB-37EC-9345-A135-B6DCEA7C803D}" type="slidenum">
              <a:rPr kumimoji="1" lang="ja-JP" altLang="en-US" smtClean="0"/>
              <a:t>9</a:t>
            </a:fld>
            <a:endParaRPr kumimoji="1" lang="ja-JP" altLang="en-US"/>
          </a:p>
        </p:txBody>
      </p:sp>
    </p:spTree>
    <p:extLst>
      <p:ext uri="{BB962C8B-B14F-4D97-AF65-F5344CB8AC3E}">
        <p14:creationId xmlns:p14="http://schemas.microsoft.com/office/powerpoint/2010/main" val="126046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Century"/>
                <a:cs typeface="Century"/>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a:cs typeface="Centur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r>
              <a:rPr lang="en-US" smtClean="0"/>
              <a:t>2014 Dec. 2</a:t>
            </a:r>
            <a:endParaRPr lang="en-US" dirty="0"/>
          </a:p>
        </p:txBody>
      </p:sp>
      <p:sp>
        <p:nvSpPr>
          <p:cNvPr id="5" name="フッター プレースホルダー 4"/>
          <p:cNvSpPr>
            <a:spLocks noGrp="1"/>
          </p:cNvSpPr>
          <p:nvPr>
            <p:ph type="ftr" sz="quarter" idx="11"/>
          </p:nvPr>
        </p:nvSpPr>
        <p:spPr/>
        <p:txBody>
          <a:bodyPr/>
          <a:lstStyle/>
          <a:p>
            <a:r>
              <a:rPr lang="en-US" smtClean="0"/>
              <a:t>Footer Text</a:t>
            </a:r>
            <a:endParaRPr lang="en-US" dirty="0"/>
          </a:p>
        </p:txBody>
      </p:sp>
      <p:sp>
        <p:nvSpPr>
          <p:cNvPr id="6" name="スライド番号プレースホルダー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01469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フッター プレースホルダー 4"/>
          <p:cNvSpPr>
            <a:spLocks noGrp="1"/>
          </p:cNvSpPr>
          <p:nvPr>
            <p:ph type="ftr" sz="quarter" idx="11"/>
          </p:nvPr>
        </p:nvSpPr>
        <p:spPr/>
        <p:txBody>
          <a:bodyPr/>
          <a:lstStyle/>
          <a:p>
            <a:r>
              <a:rPr lang="en-US" smtClean="0"/>
              <a:t>Footer Text</a:t>
            </a:r>
            <a:endParaRPr lang="en-US"/>
          </a:p>
        </p:txBody>
      </p:sp>
      <p:sp>
        <p:nvSpPr>
          <p:cNvPr id="6" name="スライド番号プレースホルダー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86161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フッター プレースホルダー 4"/>
          <p:cNvSpPr>
            <a:spLocks noGrp="1"/>
          </p:cNvSpPr>
          <p:nvPr>
            <p:ph type="ftr" sz="quarter" idx="11"/>
          </p:nvPr>
        </p:nvSpPr>
        <p:spPr/>
        <p:txBody>
          <a:bodyPr/>
          <a:lstStyle/>
          <a:p>
            <a:r>
              <a:rPr lang="en-US" smtClean="0"/>
              <a:t>Footer Text</a:t>
            </a:r>
            <a:endParaRPr lang="en-US"/>
          </a:p>
        </p:txBody>
      </p:sp>
      <p:sp>
        <p:nvSpPr>
          <p:cNvPr id="6" name="スライド番号プレースホルダー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0322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2187"/>
            <a:ext cx="8229600" cy="672986"/>
          </a:xfrm>
          <a:gradFill flip="none" rotWithShape="1">
            <a:gsLst>
              <a:gs pos="0">
                <a:schemeClr val="tx1">
                  <a:lumMod val="65000"/>
                  <a:lumOff val="35000"/>
                </a:schemeClr>
              </a:gs>
              <a:gs pos="100000">
                <a:schemeClr val="bg1">
                  <a:lumMod val="75000"/>
                </a:schemeClr>
              </a:gs>
              <a:gs pos="50000">
                <a:schemeClr val="bg1">
                  <a:lumMod val="65000"/>
                </a:schemeClr>
              </a:gs>
            </a:gsLst>
            <a:lin ang="0" scaled="1"/>
            <a:tileRect/>
          </a:gradFill>
          <a:effectLst>
            <a:outerShdw blurRad="50800" dist="101600" dir="2700000" algn="tl" rotWithShape="0">
              <a:schemeClr val="tx1">
                <a:lumMod val="65000"/>
                <a:lumOff val="35000"/>
                <a:alpha val="95000"/>
              </a:schemeClr>
            </a:outerShdw>
          </a:effectLst>
        </p:spPr>
        <p:txBody>
          <a:bodyPr>
            <a:noAutofit/>
          </a:bodyPr>
          <a:lstStyle>
            <a:lvl1pPr algn="l">
              <a:defRPr sz="3200" u="none">
                <a:ln>
                  <a:noFill/>
                </a:ln>
                <a:solidFill>
                  <a:schemeClr val="bg1"/>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a:latin typeface="Century"/>
                <a:cs typeface="Century"/>
              </a:defRPr>
            </a:lvl1pPr>
            <a:lvl2pPr>
              <a:defRPr>
                <a:latin typeface="Century"/>
                <a:cs typeface="Century"/>
              </a:defRPr>
            </a:lvl2pPr>
            <a:lvl3pPr>
              <a:defRPr>
                <a:latin typeface="Century"/>
                <a:cs typeface="Century"/>
              </a:defRPr>
            </a:lvl3pPr>
            <a:lvl4pPr>
              <a:defRPr>
                <a:latin typeface="Century"/>
                <a:cs typeface="Century"/>
              </a:defRPr>
            </a:lvl4pPr>
            <a:lvl5pPr>
              <a:defRPr>
                <a:latin typeface="Century"/>
                <a:cs typeface="Century"/>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フッター プレースホルダー 4"/>
          <p:cNvSpPr>
            <a:spLocks noGrp="1"/>
          </p:cNvSpPr>
          <p:nvPr>
            <p:ph type="ftr" sz="quarter" idx="11"/>
          </p:nvPr>
        </p:nvSpPr>
        <p:spPr/>
        <p:txBody>
          <a:bodyPr/>
          <a:lstStyle/>
          <a:p>
            <a:r>
              <a:rPr lang="en-US" smtClean="0"/>
              <a:t>Footer Text</a:t>
            </a:r>
            <a:endParaRPr lang="en-US"/>
          </a:p>
        </p:txBody>
      </p:sp>
      <p:sp>
        <p:nvSpPr>
          <p:cNvPr id="6" name="スライド番号プレースホルダー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5417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936420"/>
            <a:ext cx="7772400" cy="886947"/>
          </a:xfrm>
          <a:noFill/>
          <a:ln>
            <a:noFill/>
          </a:ln>
          <a:effectLst/>
        </p:spPr>
        <p:style>
          <a:lnRef idx="2">
            <a:schemeClr val="accent1">
              <a:shade val="50000"/>
            </a:schemeClr>
          </a:lnRef>
          <a:fillRef idx="1">
            <a:schemeClr val="accent1"/>
          </a:fillRef>
          <a:effectRef idx="0">
            <a:schemeClr val="accent1"/>
          </a:effectRef>
          <a:fontRef idx="none"/>
        </p:style>
        <p:txBody>
          <a:bodyPr anchor="t">
            <a:normAutofit/>
          </a:bodyPr>
          <a:lstStyle>
            <a:lvl1pPr algn="ctr">
              <a:defRPr sz="4400" b="1" cap="all">
                <a:solidFill>
                  <a:schemeClr val="tx1"/>
                </a:solidFill>
                <a:latin typeface="Century"/>
                <a:cs typeface="Century"/>
              </a:defRPr>
            </a:lvl1pPr>
          </a:lstStyle>
          <a:p>
            <a:r>
              <a:rPr kumimoji="1" lang="ja-JP" altLang="en-US" dirty="0" smtClean="0"/>
              <a:t>マスター タイトルの書式設定</a:t>
            </a:r>
            <a:endParaRPr kumimoji="1" lang="ja-JP" altLang="en-US" dirty="0"/>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フッター プレースホルダー 4"/>
          <p:cNvSpPr>
            <a:spLocks noGrp="1"/>
          </p:cNvSpPr>
          <p:nvPr>
            <p:ph type="ftr" sz="quarter" idx="11"/>
          </p:nvPr>
        </p:nvSpPr>
        <p:spPr/>
        <p:txBody>
          <a:bodyPr/>
          <a:lstStyle/>
          <a:p>
            <a:r>
              <a:rPr lang="en-US" smtClean="0"/>
              <a:t>Footer Text</a:t>
            </a:r>
            <a:endParaRPr lang="en-US"/>
          </a:p>
        </p:txBody>
      </p:sp>
      <p:sp>
        <p:nvSpPr>
          <p:cNvPr id="6" name="スライド番号プレースホルダー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3729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smtClean="0"/>
              <a:t>2014 Dec. 2</a:t>
            </a:r>
            <a:endParaRPr lang="en-US"/>
          </a:p>
        </p:txBody>
      </p:sp>
      <p:sp>
        <p:nvSpPr>
          <p:cNvPr id="6" name="フッター プレースホルダー 5"/>
          <p:cNvSpPr>
            <a:spLocks noGrp="1"/>
          </p:cNvSpPr>
          <p:nvPr>
            <p:ph type="ftr" sz="quarter" idx="11"/>
          </p:nvPr>
        </p:nvSpPr>
        <p:spPr/>
        <p:txBody>
          <a:bodyPr/>
          <a:lstStyle/>
          <a:p>
            <a:r>
              <a:rPr lang="en-US" smtClean="0"/>
              <a:t>Footer Text</a:t>
            </a:r>
            <a:endParaRPr lang="en-US"/>
          </a:p>
        </p:txBody>
      </p:sp>
      <p:sp>
        <p:nvSpPr>
          <p:cNvPr id="7" name="スライド番号プレースホルダー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9340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smtClean="0"/>
              <a:t>2014 Dec. 2</a:t>
            </a:r>
            <a:endParaRPr lang="en-US"/>
          </a:p>
        </p:txBody>
      </p:sp>
      <p:sp>
        <p:nvSpPr>
          <p:cNvPr id="8" name="フッター プレースホルダー 7"/>
          <p:cNvSpPr>
            <a:spLocks noGrp="1"/>
          </p:cNvSpPr>
          <p:nvPr>
            <p:ph type="ftr" sz="quarter" idx="11"/>
          </p:nvPr>
        </p:nvSpPr>
        <p:spPr/>
        <p:txBody>
          <a:bodyPr/>
          <a:lstStyle/>
          <a:p>
            <a:r>
              <a:rPr lang="en-US" smtClean="0"/>
              <a:t>Footer Text</a:t>
            </a:r>
            <a:endParaRPr lang="en-US"/>
          </a:p>
        </p:txBody>
      </p:sp>
      <p:sp>
        <p:nvSpPr>
          <p:cNvPr id="9" name="スライド番号プレースホルダー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3243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4625"/>
            <a:ext cx="8229600" cy="672986"/>
          </a:xfrm>
          <a:gradFill flip="none" rotWithShape="1">
            <a:gsLst>
              <a:gs pos="0">
                <a:schemeClr val="tx1">
                  <a:lumMod val="65000"/>
                  <a:lumOff val="35000"/>
                </a:schemeClr>
              </a:gs>
              <a:gs pos="100000">
                <a:schemeClr val="bg1">
                  <a:lumMod val="75000"/>
                </a:schemeClr>
              </a:gs>
              <a:gs pos="50000">
                <a:schemeClr val="bg1">
                  <a:lumMod val="65000"/>
                </a:schemeClr>
              </a:gs>
            </a:gsLst>
            <a:lin ang="0" scaled="1"/>
            <a:tileRect/>
          </a:gradFill>
          <a:effectLst>
            <a:outerShdw blurRad="50800" dist="101600" dir="2700000" algn="tl" rotWithShape="0">
              <a:schemeClr val="tx1">
                <a:lumMod val="65000"/>
                <a:lumOff val="35000"/>
                <a:alpha val="90000"/>
              </a:schemeClr>
            </a:outerShdw>
          </a:effectLst>
        </p:spPr>
        <p:txBody>
          <a:bodyPr>
            <a:noAutofit/>
          </a:bodyPr>
          <a:lstStyle>
            <a:lvl1pPr algn="l">
              <a:defRPr sz="3200">
                <a:solidFill>
                  <a:schemeClr val="bg1"/>
                </a:solidFill>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フッター プレースホルダー 3"/>
          <p:cNvSpPr>
            <a:spLocks noGrp="1"/>
          </p:cNvSpPr>
          <p:nvPr>
            <p:ph type="ftr" sz="quarter" idx="11"/>
          </p:nvPr>
        </p:nvSpPr>
        <p:spPr/>
        <p:txBody>
          <a:bodyPr/>
          <a:lstStyle/>
          <a:p>
            <a:r>
              <a:rPr lang="en-US" smtClean="0"/>
              <a:t>Footer Text</a:t>
            </a:r>
            <a:endParaRPr lang="en-US"/>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287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smtClean="0"/>
              <a:t>2014 Dec. 2</a:t>
            </a:r>
            <a:endParaRPr lang="en-US"/>
          </a:p>
        </p:txBody>
      </p:sp>
      <p:sp>
        <p:nvSpPr>
          <p:cNvPr id="3" name="フッター プレースホルダー 2"/>
          <p:cNvSpPr>
            <a:spLocks noGrp="1"/>
          </p:cNvSpPr>
          <p:nvPr>
            <p:ph type="ftr" sz="quarter" idx="11"/>
          </p:nvPr>
        </p:nvSpPr>
        <p:spPr/>
        <p:txBody>
          <a:bodyPr/>
          <a:lstStyle/>
          <a:p>
            <a:r>
              <a:rPr lang="en-US" smtClean="0"/>
              <a:t>Footer Text</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64578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smtClean="0"/>
              <a:t>2014 Dec. 2</a:t>
            </a:r>
            <a:endParaRPr lang="en-US"/>
          </a:p>
        </p:txBody>
      </p:sp>
      <p:sp>
        <p:nvSpPr>
          <p:cNvPr id="6" name="フッター プレースホルダー 5"/>
          <p:cNvSpPr>
            <a:spLocks noGrp="1"/>
          </p:cNvSpPr>
          <p:nvPr>
            <p:ph type="ftr" sz="quarter" idx="11"/>
          </p:nvPr>
        </p:nvSpPr>
        <p:spPr/>
        <p:txBody>
          <a:bodyPr/>
          <a:lstStyle/>
          <a:p>
            <a:r>
              <a:rPr lang="en-US" smtClean="0"/>
              <a:t>Footer Text</a:t>
            </a:r>
            <a:endParaRPr lang="en-US"/>
          </a:p>
        </p:txBody>
      </p:sp>
      <p:sp>
        <p:nvSpPr>
          <p:cNvPr id="7" name="スライド番号プレースホルダー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06134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smtClean="0"/>
              <a:t>2014 Dec. 2</a:t>
            </a:r>
            <a:endParaRPr lang="en-US"/>
          </a:p>
        </p:txBody>
      </p:sp>
      <p:sp>
        <p:nvSpPr>
          <p:cNvPr id="6" name="フッター プレースホルダー 5"/>
          <p:cNvSpPr>
            <a:spLocks noGrp="1"/>
          </p:cNvSpPr>
          <p:nvPr>
            <p:ph type="ftr" sz="quarter" idx="11"/>
          </p:nvPr>
        </p:nvSpPr>
        <p:spPr/>
        <p:txBody>
          <a:bodyPr/>
          <a:lstStyle/>
          <a:p>
            <a:r>
              <a:rPr lang="en-US" smtClean="0"/>
              <a:t>Footer Text</a:t>
            </a:r>
            <a:endParaRPr lang="en-US"/>
          </a:p>
        </p:txBody>
      </p:sp>
      <p:sp>
        <p:nvSpPr>
          <p:cNvPr id="7" name="スライド番号プレースホルダー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296341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163513"/>
            <a:ext cx="8229600" cy="67298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2014 Dec. 2</a:t>
            </a:r>
            <a:endParaRPr 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3947542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ctr" defTabSz="457200" rtl="0" eaLnBrk="1" latinLnBrk="0" hangingPunct="1">
        <a:spcBef>
          <a:spcPct val="0"/>
        </a:spcBef>
        <a:buNone/>
        <a:defRPr kumimoji="1" sz="4400" kern="1200">
          <a:solidFill>
            <a:schemeClr val="tx1"/>
          </a:solidFill>
          <a:latin typeface="Century"/>
          <a:ea typeface="+mj-ea"/>
          <a:cs typeface="Century"/>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5" Type="http://schemas.openxmlformats.org/officeDocument/2006/relationships/image" Target="../media/image37.emf"/><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41.emf"/><Relationship Id="rId9" Type="http://schemas.openxmlformats.org/officeDocument/2006/relationships/image" Target="../media/image42.emf"/><Relationship Id="rId10" Type="http://schemas.openxmlformats.org/officeDocument/2006/relationships/image" Target="../media/image43.emf"/><Relationship Id="rId11" Type="http://schemas.openxmlformats.org/officeDocument/2006/relationships/image" Target="../media/image44.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51.emf"/><Relationship Id="rId11" Type="http://schemas.openxmlformats.org/officeDocument/2006/relationships/image" Target="../media/image52.em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62.png"/><Relationship Id="rId12" Type="http://schemas.openxmlformats.org/officeDocument/2006/relationships/image" Target="../media/image63.png"/><Relationship Id="rId13" Type="http://schemas.openxmlformats.org/officeDocument/2006/relationships/image" Target="../media/image64.png"/><Relationship Id="rId14" Type="http://schemas.openxmlformats.org/officeDocument/2006/relationships/image" Target="../media/image65.png"/><Relationship Id="rId15" Type="http://schemas.openxmlformats.org/officeDocument/2006/relationships/image" Target="../media/image66.png"/><Relationship Id="rId16"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image" Target="../media/image53.emf"/><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1"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1386169"/>
            <a:ext cx="8229600" cy="1838174"/>
          </a:xfrm>
          <a:noFill/>
        </p:spPr>
        <p:txBody>
          <a:bodyPr>
            <a:noAutofit/>
          </a:bodyPr>
          <a:lstStyle/>
          <a:p>
            <a:r>
              <a:rPr lang="en-US" altLang="ja-JP" dirty="0" smtClean="0">
                <a:effectLst/>
                <a:latin typeface="Century"/>
                <a:ea typeface="ＭＳ Ｐ明朝"/>
                <a:cs typeface="Century"/>
              </a:rPr>
              <a:t>energy </a:t>
            </a:r>
            <a:r>
              <a:rPr lang="en-US" altLang="ja-JP" dirty="0">
                <a:effectLst/>
                <a:latin typeface="Century"/>
                <a:ea typeface="ＭＳ Ｐ明朝"/>
                <a:cs typeface="Century"/>
              </a:rPr>
              <a:t>spectrum of </a:t>
            </a:r>
            <a:r>
              <a:rPr lang="en-US" altLang="ja-JP" dirty="0" smtClean="0">
                <a:effectLst/>
                <a:latin typeface="Century"/>
                <a:ea typeface="ＭＳ Ｐ明朝"/>
                <a:cs typeface="Century"/>
              </a:rPr>
              <a:t/>
            </a:r>
            <a:br>
              <a:rPr lang="en-US" altLang="ja-JP" dirty="0" smtClean="0">
                <a:effectLst/>
                <a:latin typeface="Century"/>
                <a:ea typeface="ＭＳ Ｐ明朝"/>
                <a:cs typeface="Century"/>
              </a:rPr>
            </a:br>
            <a:r>
              <a:rPr lang="en-US" altLang="ja-JP" dirty="0" smtClean="0">
                <a:effectLst/>
                <a:latin typeface="Century"/>
                <a:ea typeface="ＭＳ Ｐ明朝"/>
                <a:cs typeface="Century"/>
              </a:rPr>
              <a:t>the </a:t>
            </a:r>
            <a:r>
              <a:rPr lang="en-US" altLang="ja-JP" dirty="0">
                <a:effectLst/>
                <a:latin typeface="Century"/>
                <a:ea typeface="ＭＳ Ｐ明朝"/>
                <a:cs typeface="Century"/>
              </a:rPr>
              <a:t>Y-string three-</a:t>
            </a:r>
            <a:r>
              <a:rPr lang="en-US" altLang="ja-JP" dirty="0" smtClean="0">
                <a:effectLst/>
                <a:latin typeface="Century"/>
                <a:ea typeface="ＭＳ Ｐ明朝"/>
                <a:cs typeface="Century"/>
              </a:rPr>
              <a:t>body</a:t>
            </a:r>
            <a:r>
              <a:rPr lang="en-US" altLang="ja-JP" dirty="0">
                <a:latin typeface="Century"/>
                <a:ea typeface="ＭＳ Ｐ明朝"/>
                <a:cs typeface="Century"/>
              </a:rPr>
              <a:t> </a:t>
            </a:r>
            <a:r>
              <a:rPr lang="en-US" altLang="ja-JP" dirty="0" smtClean="0">
                <a:effectLst/>
                <a:latin typeface="Century"/>
                <a:ea typeface="ＭＳ Ｐ明朝"/>
                <a:cs typeface="Century"/>
              </a:rPr>
              <a:t>potential </a:t>
            </a:r>
            <a:endParaRPr kumimoji="1" lang="ja-JP" altLang="en-US" dirty="0">
              <a:latin typeface="Century"/>
              <a:ea typeface="ＭＳ Ｐ明朝"/>
              <a:cs typeface="Century"/>
            </a:endParaRPr>
          </a:p>
        </p:txBody>
      </p:sp>
      <p:sp>
        <p:nvSpPr>
          <p:cNvPr id="3" name="サブタイトル 2"/>
          <p:cNvSpPr>
            <a:spLocks noGrp="1"/>
          </p:cNvSpPr>
          <p:nvPr>
            <p:ph type="subTitle" idx="1"/>
          </p:nvPr>
        </p:nvSpPr>
        <p:spPr>
          <a:xfrm>
            <a:off x="1162563" y="3617879"/>
            <a:ext cx="6957488" cy="2052779"/>
          </a:xfrm>
        </p:spPr>
        <p:txBody>
          <a:bodyPr>
            <a:normAutofit fontScale="92500" lnSpcReduction="10000"/>
          </a:bodyPr>
          <a:lstStyle/>
          <a:p>
            <a:r>
              <a:rPr kumimoji="1" lang="en-US" altLang="ja-JP" dirty="0" err="1" smtClean="0">
                <a:solidFill>
                  <a:schemeClr val="bg1">
                    <a:lumMod val="50000"/>
                  </a:schemeClr>
                </a:solidFill>
              </a:rPr>
              <a:t>Seijiro</a:t>
            </a:r>
            <a:r>
              <a:rPr kumimoji="1" lang="en-US" altLang="ja-JP" dirty="0" smtClean="0">
                <a:solidFill>
                  <a:schemeClr val="bg1">
                    <a:lumMod val="50000"/>
                  </a:schemeClr>
                </a:solidFill>
              </a:rPr>
              <a:t> Nishi</a:t>
            </a:r>
          </a:p>
          <a:p>
            <a:r>
              <a:rPr kumimoji="1" lang="en-US" altLang="ja-JP" dirty="0" err="1" smtClean="0">
                <a:solidFill>
                  <a:schemeClr val="bg1">
                    <a:lumMod val="50000"/>
                  </a:schemeClr>
                </a:solidFill>
              </a:rPr>
              <a:t>Shigehiro</a:t>
            </a:r>
            <a:r>
              <a:rPr kumimoji="1" lang="en-US" altLang="ja-JP" dirty="0" smtClean="0">
                <a:solidFill>
                  <a:schemeClr val="bg1">
                    <a:lumMod val="50000"/>
                  </a:schemeClr>
                </a:solidFill>
              </a:rPr>
              <a:t> </a:t>
            </a:r>
            <a:r>
              <a:rPr kumimoji="1" lang="en-US" altLang="ja-JP" dirty="0" err="1" smtClean="0">
                <a:solidFill>
                  <a:schemeClr val="bg1">
                    <a:lumMod val="50000"/>
                  </a:schemeClr>
                </a:solidFill>
              </a:rPr>
              <a:t>Yasui</a:t>
            </a:r>
            <a:r>
              <a:rPr lang="en-US" altLang="ja-JP" dirty="0" smtClean="0">
                <a:solidFill>
                  <a:schemeClr val="bg1">
                    <a:lumMod val="50000"/>
                  </a:schemeClr>
                </a:solidFill>
              </a:rPr>
              <a:t>, Makoto Oka</a:t>
            </a:r>
          </a:p>
          <a:p>
            <a:endParaRPr lang="en-US" altLang="ja-JP" dirty="0" smtClean="0">
              <a:solidFill>
                <a:schemeClr val="bg1">
                  <a:lumMod val="50000"/>
                </a:schemeClr>
              </a:solidFill>
            </a:endParaRPr>
          </a:p>
          <a:p>
            <a:r>
              <a:rPr lang="en-US" altLang="ja-JP" sz="2800" dirty="0" smtClean="0">
                <a:solidFill>
                  <a:schemeClr val="bg1">
                    <a:lumMod val="50000"/>
                  </a:schemeClr>
                </a:solidFill>
              </a:rPr>
              <a:t>Tokyo Institute of Technology</a:t>
            </a:r>
            <a:endParaRPr kumimoji="1" lang="ja-JP" altLang="en-US" sz="2800" dirty="0">
              <a:solidFill>
                <a:schemeClr val="bg1">
                  <a:lumMod val="50000"/>
                </a:schemeClr>
              </a:solidFill>
            </a:endParaRPr>
          </a:p>
        </p:txBody>
      </p:sp>
      <p:pic>
        <p:nvPicPr>
          <p:cNvPr id="4" name="図 3" descr="latexit-dra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10" y="1456836"/>
            <a:ext cx="1064916" cy="540910"/>
          </a:xfrm>
          <a:prstGeom prst="rect">
            <a:avLst/>
          </a:prstGeom>
        </p:spPr>
      </p:pic>
      <p:sp>
        <p:nvSpPr>
          <p:cNvPr id="5" name="日付プレースホルダー 4"/>
          <p:cNvSpPr>
            <a:spLocks noGrp="1"/>
          </p:cNvSpPr>
          <p:nvPr>
            <p:ph type="dt" sz="half" idx="10"/>
          </p:nvPr>
        </p:nvSpPr>
        <p:spPr/>
        <p:txBody>
          <a:bodyPr/>
          <a:lstStyle/>
          <a:p>
            <a:r>
              <a:rPr lang="en-US" smtClean="0"/>
              <a:t>2014 Dec. 2</a:t>
            </a:r>
            <a:endParaRPr lang="en-US" dirty="0"/>
          </a:p>
        </p:txBody>
      </p:sp>
      <p:sp>
        <p:nvSpPr>
          <p:cNvPr id="6" name="スライド番号プレースホルダー 5"/>
          <p:cNvSpPr>
            <a:spLocks noGrp="1"/>
          </p:cNvSpPr>
          <p:nvPr>
            <p:ph type="sldNum" sz="quarter" idx="12"/>
          </p:nvPr>
        </p:nvSpPr>
        <p:spPr/>
        <p:txBody>
          <a:bodyPr/>
          <a:lstStyle/>
          <a:p>
            <a:fld id="{4A822907-8A9D-4F6B-98F6-913902AD56B5}" type="slidenum">
              <a:rPr lang="en-US" smtClean="0"/>
              <a:t>1</a:t>
            </a:fld>
            <a:endParaRPr lang="en-US"/>
          </a:p>
        </p:txBody>
      </p:sp>
    </p:spTree>
    <p:extLst>
      <p:ext uri="{BB962C8B-B14F-4D97-AF65-F5344CB8AC3E}">
        <p14:creationId xmlns:p14="http://schemas.microsoft.com/office/powerpoint/2010/main" val="162717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2. Formalism</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10</a:t>
            </a:fld>
            <a:endParaRPr lang="en-US"/>
          </a:p>
        </p:txBody>
      </p:sp>
    </p:spTree>
    <p:extLst>
      <p:ext uri="{BB962C8B-B14F-4D97-AF65-F5344CB8AC3E}">
        <p14:creationId xmlns:p14="http://schemas.microsoft.com/office/powerpoint/2010/main" val="1319698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Hamiltonian</a:t>
            </a:r>
            <a:endParaRPr kumimoji="1" lang="ja-JP" altLang="en-US" dirty="0"/>
          </a:p>
        </p:txBody>
      </p:sp>
      <p:sp>
        <p:nvSpPr>
          <p:cNvPr id="3" name="日付プレースホルダー 2"/>
          <p:cNvSpPr>
            <a:spLocks noGrp="1"/>
          </p:cNvSpPr>
          <p:nvPr>
            <p:ph type="dt" sz="half" idx="10"/>
          </p:nvPr>
        </p:nvSpPr>
        <p:spPr/>
        <p:txBody>
          <a:bodyPr/>
          <a:lstStyle/>
          <a:p>
            <a:r>
              <a:rPr lang="en-US" dirty="0" smtClean="0"/>
              <a:t>2014 Dec. 2</a:t>
            </a:r>
            <a:endParaRPr lang="en-US" dirty="0"/>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11</a:t>
            </a:fld>
            <a:endParaRPr lang="en-US"/>
          </a:p>
        </p:txBody>
      </p:sp>
      <p:grpSp>
        <p:nvGrpSpPr>
          <p:cNvPr id="5" name="図形グループ 4"/>
          <p:cNvGrpSpPr/>
          <p:nvPr/>
        </p:nvGrpSpPr>
        <p:grpSpPr>
          <a:xfrm>
            <a:off x="1064001" y="1046306"/>
            <a:ext cx="4333876" cy="1569332"/>
            <a:chOff x="2476459" y="819722"/>
            <a:chExt cx="4333876" cy="1569332"/>
          </a:xfrm>
        </p:grpSpPr>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60" y="819722"/>
              <a:ext cx="3574716" cy="897955"/>
            </a:xfrm>
            <a:prstGeom prst="rect">
              <a:avLst/>
            </a:prstGeom>
          </p:spPr>
        </p:pic>
        <p:cxnSp>
          <p:nvCxnSpPr>
            <p:cNvPr id="7" name="直線コネクタ 6"/>
            <p:cNvCxnSpPr/>
            <p:nvPr/>
          </p:nvCxnSpPr>
          <p:spPr>
            <a:xfrm>
              <a:off x="3208755" y="1882588"/>
              <a:ext cx="77694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476459" y="1951307"/>
              <a:ext cx="1749197" cy="369332"/>
            </a:xfrm>
            <a:prstGeom prst="rect">
              <a:avLst/>
            </a:prstGeom>
            <a:noFill/>
          </p:spPr>
          <p:txBody>
            <a:bodyPr wrap="none" rtlCol="0">
              <a:spAutoFit/>
            </a:bodyPr>
            <a:lstStyle/>
            <a:p>
              <a:r>
                <a:rPr kumimoji="1" lang="en-US" altLang="ja-JP" dirty="0" smtClean="0">
                  <a:solidFill>
                    <a:srgbClr val="FF0000"/>
                  </a:solidFill>
                  <a:latin typeface="Century"/>
                  <a:ea typeface="ＤＦＰ中楷書体"/>
                  <a:cs typeface="Century"/>
                </a:rPr>
                <a:t>kinetic energy</a:t>
              </a:r>
              <a:endParaRPr kumimoji="1" lang="ja-JP" altLang="en-US" dirty="0">
                <a:solidFill>
                  <a:srgbClr val="FF0000"/>
                </a:solidFill>
                <a:latin typeface="Century"/>
                <a:ea typeface="ＤＦＰ中楷書体"/>
                <a:cs typeface="Century"/>
              </a:endParaRPr>
            </a:p>
          </p:txBody>
        </p:sp>
        <p:cxnSp>
          <p:nvCxnSpPr>
            <p:cNvPr id="9" name="直線コネクタ 8"/>
            <p:cNvCxnSpPr/>
            <p:nvPr/>
          </p:nvCxnSpPr>
          <p:spPr>
            <a:xfrm>
              <a:off x="4330423" y="1598706"/>
              <a:ext cx="68729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4101433" y="1951307"/>
              <a:ext cx="1501019" cy="369332"/>
            </a:xfrm>
            <a:prstGeom prst="rect">
              <a:avLst/>
            </a:prstGeom>
            <a:noFill/>
          </p:spPr>
          <p:txBody>
            <a:bodyPr wrap="none" rtlCol="0">
              <a:spAutoFit/>
            </a:bodyPr>
            <a:lstStyle/>
            <a:p>
              <a:r>
                <a:rPr kumimoji="1" lang="en-US" altLang="ja-JP" dirty="0" smtClean="0">
                  <a:solidFill>
                    <a:srgbClr val="0000FF"/>
                  </a:solidFill>
                  <a:latin typeface="Century"/>
                  <a:ea typeface="ＤＦＰ中楷書体"/>
                  <a:cs typeface="Century"/>
                </a:rPr>
                <a:t>confinement</a:t>
              </a:r>
              <a:endParaRPr kumimoji="1" lang="ja-JP" altLang="en-US" dirty="0">
                <a:solidFill>
                  <a:srgbClr val="0000FF"/>
                </a:solidFill>
                <a:latin typeface="Century"/>
                <a:ea typeface="ＤＦＰ中楷書体"/>
                <a:cs typeface="Century"/>
              </a:endParaRPr>
            </a:p>
          </p:txBody>
        </p:sp>
        <p:cxnSp>
          <p:nvCxnSpPr>
            <p:cNvPr id="11" name="直線コネクタ 10"/>
            <p:cNvCxnSpPr/>
            <p:nvPr/>
          </p:nvCxnSpPr>
          <p:spPr>
            <a:xfrm>
              <a:off x="5370007" y="1598706"/>
              <a:ext cx="681168" cy="0"/>
            </a:xfrm>
            <a:prstGeom prst="line">
              <a:avLst/>
            </a:prstGeom>
            <a:ln>
              <a:solidFill>
                <a:srgbClr val="57F335"/>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471507" y="1742723"/>
              <a:ext cx="1338828" cy="646331"/>
            </a:xfrm>
            <a:prstGeom prst="rect">
              <a:avLst/>
            </a:prstGeom>
            <a:noFill/>
          </p:spPr>
          <p:txBody>
            <a:bodyPr wrap="none" rtlCol="0">
              <a:spAutoFit/>
            </a:bodyPr>
            <a:lstStyle/>
            <a:p>
              <a:r>
                <a:rPr kumimoji="1" lang="en-US" altLang="ja-JP" b="1" dirty="0" smtClean="0">
                  <a:solidFill>
                    <a:srgbClr val="008000"/>
                  </a:solidFill>
                  <a:latin typeface="Century"/>
                  <a:cs typeface="Century"/>
                </a:rPr>
                <a:t>O</a:t>
              </a:r>
              <a:r>
                <a:rPr kumimoji="1" lang="en-US" altLang="ja-JP" dirty="0" smtClean="0">
                  <a:solidFill>
                    <a:srgbClr val="008000"/>
                  </a:solidFill>
                  <a:latin typeface="Century"/>
                  <a:cs typeface="Century"/>
                </a:rPr>
                <a:t>ne </a:t>
              </a:r>
              <a:r>
                <a:rPr kumimoji="1" lang="en-US" altLang="ja-JP" b="1" dirty="0" smtClean="0">
                  <a:solidFill>
                    <a:srgbClr val="008000"/>
                  </a:solidFill>
                  <a:latin typeface="Century"/>
                  <a:cs typeface="Century"/>
                </a:rPr>
                <a:t>G</a:t>
              </a:r>
              <a:r>
                <a:rPr kumimoji="1" lang="en-US" altLang="ja-JP" dirty="0" smtClean="0">
                  <a:solidFill>
                    <a:srgbClr val="008000"/>
                  </a:solidFill>
                  <a:latin typeface="Century"/>
                  <a:cs typeface="Century"/>
                </a:rPr>
                <a:t>luon</a:t>
              </a:r>
            </a:p>
            <a:p>
              <a:r>
                <a:rPr kumimoji="1" lang="en-US" altLang="ja-JP" b="1" dirty="0" smtClean="0">
                  <a:solidFill>
                    <a:srgbClr val="008000"/>
                  </a:solidFill>
                  <a:latin typeface="Century"/>
                  <a:cs typeface="Century"/>
                </a:rPr>
                <a:t>E</a:t>
              </a:r>
              <a:r>
                <a:rPr kumimoji="1" lang="en-US" altLang="ja-JP" dirty="0" smtClean="0">
                  <a:solidFill>
                    <a:srgbClr val="008000"/>
                  </a:solidFill>
                  <a:latin typeface="Century"/>
                  <a:cs typeface="Century"/>
                </a:rPr>
                <a:t>xchange</a:t>
              </a:r>
              <a:endParaRPr kumimoji="1" lang="ja-JP" altLang="en-US" dirty="0">
                <a:solidFill>
                  <a:srgbClr val="008000"/>
                </a:solidFill>
                <a:latin typeface="Century"/>
                <a:cs typeface="Century"/>
              </a:endParaRPr>
            </a:p>
          </p:txBody>
        </p:sp>
      </p:grpSp>
      <p:grpSp>
        <p:nvGrpSpPr>
          <p:cNvPr id="25" name="図形グループ 24"/>
          <p:cNvGrpSpPr/>
          <p:nvPr/>
        </p:nvGrpSpPr>
        <p:grpSpPr>
          <a:xfrm>
            <a:off x="214208" y="5482245"/>
            <a:ext cx="8751923" cy="707886"/>
            <a:chOff x="214208" y="5528142"/>
            <a:chExt cx="8751923" cy="707886"/>
          </a:xfrm>
        </p:grpSpPr>
        <p:sp>
          <p:nvSpPr>
            <p:cNvPr id="18" name="テキスト ボックス 17"/>
            <p:cNvSpPr txBox="1"/>
            <p:nvPr/>
          </p:nvSpPr>
          <p:spPr>
            <a:xfrm>
              <a:off x="214208" y="5528142"/>
              <a:ext cx="8751923" cy="707886"/>
            </a:xfrm>
            <a:prstGeom prst="rect">
              <a:avLst/>
            </a:prstGeom>
            <a:noFill/>
          </p:spPr>
          <p:txBody>
            <a:bodyPr wrap="square" rtlCol="0">
              <a:spAutoFit/>
            </a:bodyPr>
            <a:lstStyle/>
            <a:p>
              <a:r>
                <a:rPr kumimoji="1" lang="en-US" altLang="ja-JP" sz="2000" dirty="0" smtClean="0">
                  <a:latin typeface="Century"/>
                  <a:ea typeface="ＤＦＰ中楷書体"/>
                  <a:cs typeface="Century"/>
                </a:rPr>
                <a:t>We cited </a:t>
              </a:r>
              <a:r>
                <a:rPr kumimoji="1" lang="en-US" altLang="ja-JP" sz="2000" dirty="0" smtClean="0">
                  <a:latin typeface="Century"/>
                  <a:ea typeface="ＤＦＰ中楷書体"/>
                  <a:cs typeface="Century"/>
                </a:rPr>
                <a:t>the parameters, </a:t>
              </a:r>
              <a:r>
                <a:rPr kumimoji="1" lang="en-US" altLang="ja-JP" sz="2000" dirty="0" smtClean="0">
                  <a:latin typeface="Century"/>
                  <a:ea typeface="ＤＦＰ中楷書体"/>
                  <a:cs typeface="Century"/>
                </a:rPr>
                <a:t>string tension</a:t>
              </a:r>
              <a:r>
                <a:rPr kumimoji="1" lang="ja-JP" altLang="en-US" sz="2000" dirty="0" smtClean="0">
                  <a:latin typeface="Century"/>
                  <a:ea typeface="ＤＦＰ中楷書体"/>
                  <a:cs typeface="Century"/>
                </a:rPr>
                <a:t>　</a:t>
              </a:r>
              <a:r>
                <a:rPr kumimoji="1" lang="en-US" altLang="ja-JP" sz="2000" dirty="0">
                  <a:latin typeface="Century"/>
                  <a:ea typeface="ＤＦＰ中楷書体"/>
                  <a:cs typeface="Century"/>
                </a:rPr>
                <a:t>,</a:t>
              </a:r>
              <a:r>
                <a:rPr kumimoji="1" lang="en-US" altLang="ja-JP" sz="2000" dirty="0" smtClean="0">
                  <a:latin typeface="Century"/>
                  <a:ea typeface="ＤＦＰ中楷書体"/>
                  <a:cs typeface="Century"/>
                </a:rPr>
                <a:t> Coulomb and </a:t>
              </a:r>
              <a:r>
                <a:rPr kumimoji="1" lang="en-US" altLang="ja-JP" sz="2000" dirty="0" smtClean="0">
                  <a:latin typeface="Century"/>
                  <a:ea typeface="ＤＦＰ中楷書体"/>
                  <a:cs typeface="Century"/>
                </a:rPr>
                <a:t>spin-spin interaction coefficient</a:t>
              </a:r>
              <a:r>
                <a:rPr kumimoji="1" lang="ja-JP" altLang="ja-JP" sz="2000" dirty="0">
                  <a:latin typeface="Century"/>
                  <a:ea typeface="ＤＦＰ中楷書体"/>
                  <a:cs typeface="Century"/>
                </a:rPr>
                <a:t>　</a:t>
              </a:r>
              <a:r>
                <a:rPr kumimoji="1" lang="en-US" altLang="ja-JP" sz="2000" dirty="0" smtClean="0">
                  <a:latin typeface="Century"/>
                  <a:ea typeface="ＤＦＰ中楷書体"/>
                  <a:cs typeface="Century"/>
                </a:rPr>
                <a:t>  </a:t>
              </a:r>
              <a:r>
                <a:rPr kumimoji="1" lang="en-US" altLang="ja-JP" sz="2000" dirty="0" smtClean="0">
                  <a:latin typeface="Century"/>
                  <a:ea typeface="ＤＦＰ中楷書体"/>
                  <a:cs typeface="Century"/>
                </a:rPr>
                <a:t>from </a:t>
              </a:r>
              <a:r>
                <a:rPr kumimoji="1" lang="en-US" altLang="ja-JP" sz="2000" dirty="0" smtClean="0">
                  <a:latin typeface="Century"/>
                  <a:ea typeface="ＤＦＰ中楷書体"/>
                  <a:cs typeface="Century"/>
                </a:rPr>
                <a:t>the result of a </a:t>
              </a:r>
              <a:r>
                <a:rPr kumimoji="1" lang="en-US" altLang="ja-JP" sz="2000" dirty="0" err="1" smtClean="0">
                  <a:latin typeface="Century"/>
                  <a:ea typeface="ＤＦＰ中楷書体"/>
                  <a:cs typeface="Century"/>
                </a:rPr>
                <a:t>charmonium</a:t>
              </a:r>
              <a:r>
                <a:rPr kumimoji="1" lang="en-US" altLang="ja-JP" sz="2000" dirty="0" smtClean="0">
                  <a:latin typeface="Century"/>
                  <a:ea typeface="ＤＦＰ中楷書体"/>
                  <a:cs typeface="Century"/>
                </a:rPr>
                <a:t> </a:t>
              </a:r>
              <a:r>
                <a:rPr kumimoji="1" lang="en-US" altLang="ja-JP" sz="2000" dirty="0" smtClean="0">
                  <a:latin typeface="Century"/>
                  <a:ea typeface="ＤＦＰ中楷書体"/>
                  <a:cs typeface="Century"/>
                </a:rPr>
                <a:t>spectroscopy.</a:t>
              </a:r>
              <a:endParaRPr kumimoji="1" lang="en-US" altLang="ja-JP" sz="2000" dirty="0" smtClean="0">
                <a:latin typeface="Century"/>
                <a:ea typeface="ＤＦＰ中楷書体"/>
                <a:cs typeface="Century"/>
              </a:endParaRPr>
            </a:p>
          </p:txBody>
        </p:sp>
        <p:pic>
          <p:nvPicPr>
            <p:cNvPr id="19" name="図 1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570" y="5701175"/>
              <a:ext cx="172136" cy="137709"/>
            </a:xfrm>
            <a:prstGeom prst="rect">
              <a:avLst/>
            </a:prstGeom>
          </p:spPr>
        </p:pic>
      </p:grpSp>
      <p:sp>
        <p:nvSpPr>
          <p:cNvPr id="24" name="正方形/長方形 23"/>
          <p:cNvSpPr/>
          <p:nvPr/>
        </p:nvSpPr>
        <p:spPr>
          <a:xfrm>
            <a:off x="3668044" y="6236298"/>
            <a:ext cx="4584011" cy="307777"/>
          </a:xfrm>
          <a:prstGeom prst="rect">
            <a:avLst/>
          </a:prstGeom>
        </p:spPr>
        <p:txBody>
          <a:bodyPr wrap="square">
            <a:spAutoFit/>
          </a:bodyPr>
          <a:lstStyle/>
          <a:p>
            <a:r>
              <a:rPr lang="en-US" altLang="ja-JP" sz="1400" dirty="0" smtClean="0">
                <a:latin typeface="Century"/>
                <a:cs typeface="Century"/>
              </a:rPr>
              <a:t> T</a:t>
            </a:r>
            <a:r>
              <a:rPr lang="en-US" altLang="ja-JP" sz="1400" dirty="0">
                <a:latin typeface="Century"/>
                <a:cs typeface="Century"/>
              </a:rPr>
              <a:t>. </a:t>
            </a:r>
            <a:r>
              <a:rPr lang="en-US" altLang="ja-JP" sz="1400" dirty="0" smtClean="0">
                <a:latin typeface="Century"/>
                <a:cs typeface="Century"/>
              </a:rPr>
              <a:t>Barnes et </a:t>
            </a:r>
            <a:r>
              <a:rPr lang="en-US" altLang="ja-JP" sz="1400" dirty="0" smtClean="0">
                <a:latin typeface="Century"/>
                <a:cs typeface="Century"/>
              </a:rPr>
              <a:t>al. </a:t>
            </a:r>
            <a:r>
              <a:rPr lang="en-US" altLang="ja-JP" sz="1400" dirty="0" smtClean="0">
                <a:latin typeface="Century"/>
                <a:cs typeface="Century"/>
              </a:rPr>
              <a:t>Phys</a:t>
            </a:r>
            <a:r>
              <a:rPr lang="en-US" altLang="ja-JP" sz="1400" dirty="0">
                <a:latin typeface="Century"/>
                <a:cs typeface="Century"/>
              </a:rPr>
              <a:t>. Rev D 72, 054026 (2005)</a:t>
            </a:r>
            <a:endParaRPr lang="ja-JP" altLang="en-US" sz="1400" dirty="0">
              <a:latin typeface="Century"/>
              <a:cs typeface="Century"/>
            </a:endParaRPr>
          </a:p>
        </p:txBody>
      </p:sp>
      <p:pic>
        <p:nvPicPr>
          <p:cNvPr id="27" name="図 2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03" y="3403508"/>
            <a:ext cx="5044374" cy="1590867"/>
          </a:xfrm>
          <a:prstGeom prst="rect">
            <a:avLst/>
          </a:prstGeom>
        </p:spPr>
      </p:pic>
      <p:pic>
        <p:nvPicPr>
          <p:cNvPr id="13" name="図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1449" y="5952887"/>
            <a:ext cx="275847" cy="183898"/>
          </a:xfrm>
          <a:prstGeom prst="rect">
            <a:avLst/>
          </a:prstGeom>
        </p:spPr>
      </p:pic>
      <p:graphicFrame>
        <p:nvGraphicFramePr>
          <p:cNvPr id="23" name="表 22"/>
          <p:cNvGraphicFramePr>
            <a:graphicFrameLocks noGrp="1"/>
          </p:cNvGraphicFramePr>
          <p:nvPr>
            <p:extLst>
              <p:ext uri="{D42A27DB-BD31-4B8C-83A1-F6EECF244321}">
                <p14:modId xmlns:p14="http://schemas.microsoft.com/office/powerpoint/2010/main" val="4286280678"/>
              </p:ext>
            </p:extLst>
          </p:nvPr>
        </p:nvGraphicFramePr>
        <p:xfrm>
          <a:off x="5481607" y="1410321"/>
          <a:ext cx="3296075" cy="2241444"/>
        </p:xfrm>
        <a:graphic>
          <a:graphicData uri="http://schemas.openxmlformats.org/drawingml/2006/table">
            <a:tbl>
              <a:tblPr firstRow="1" bandRow="1">
                <a:tableStyleId>{5C22544A-7EE6-4342-B048-85BDC9FD1C3A}</a:tableStyleId>
              </a:tblPr>
              <a:tblGrid>
                <a:gridCol w="1705781"/>
                <a:gridCol w="1590294"/>
              </a:tblGrid>
              <a:tr h="379762">
                <a:tc>
                  <a:txBody>
                    <a:bodyPr/>
                    <a:lstStyle/>
                    <a:p>
                      <a:pPr algn="ctr"/>
                      <a:r>
                        <a:rPr kumimoji="1" lang="en-US" altLang="ja-JP" sz="1400" b="0" i="0" baseline="0" dirty="0" smtClean="0">
                          <a:solidFill>
                            <a:srgbClr val="000000"/>
                          </a:solidFill>
                          <a:latin typeface="Century"/>
                          <a:ea typeface="ＤＦＰ中楷書体"/>
                          <a:cs typeface="Century"/>
                        </a:rPr>
                        <a:t>charm mass </a:t>
                      </a:r>
                      <a:r>
                        <a:rPr kumimoji="1" lang="en-US" altLang="ja-JP" sz="1400" b="0" i="1" dirty="0" smtClean="0">
                          <a:solidFill>
                            <a:srgbClr val="000000"/>
                          </a:solidFill>
                          <a:latin typeface="Century"/>
                          <a:ea typeface="ＤＦＰ中楷書体"/>
                          <a:cs typeface="Century"/>
                        </a:rPr>
                        <a:t>m</a:t>
                      </a:r>
                      <a:r>
                        <a:rPr kumimoji="1" lang="en-US" altLang="ja-JP" sz="1400" b="0" i="1" baseline="-25000" dirty="0" smtClean="0">
                          <a:solidFill>
                            <a:srgbClr val="000000"/>
                          </a:solidFill>
                          <a:latin typeface="Century"/>
                          <a:ea typeface="ＤＦＰ中楷書体"/>
                          <a:cs typeface="Century"/>
                        </a:rPr>
                        <a:t>c</a:t>
                      </a:r>
                      <a:endParaRPr kumimoji="1" lang="ja-JP" altLang="en-US" sz="1400" b="0" i="1"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400" b="0" dirty="0" smtClean="0">
                          <a:solidFill>
                            <a:srgbClr val="000000"/>
                          </a:solidFill>
                          <a:latin typeface="Century"/>
                          <a:ea typeface="ＤＦＰ中楷書体"/>
                          <a:cs typeface="Century"/>
                        </a:rPr>
                        <a:t>1.4794</a:t>
                      </a:r>
                      <a:r>
                        <a:rPr kumimoji="1" lang="en-US" altLang="ja-JP" sz="1400" b="0" baseline="0" dirty="0" smtClean="0">
                          <a:solidFill>
                            <a:srgbClr val="000000"/>
                          </a:solidFill>
                          <a:latin typeface="Century"/>
                          <a:ea typeface="ＤＦＰ中楷書体"/>
                          <a:cs typeface="Century"/>
                        </a:rPr>
                        <a:t> </a:t>
                      </a:r>
                      <a:r>
                        <a:rPr kumimoji="1" lang="en-US" altLang="ja-JP" sz="1400" b="0" baseline="0" dirty="0" err="1" smtClean="0">
                          <a:solidFill>
                            <a:srgbClr val="000000"/>
                          </a:solidFill>
                          <a:latin typeface="Century"/>
                          <a:ea typeface="ＤＦＰ中楷書体"/>
                          <a:cs typeface="Century"/>
                        </a:rPr>
                        <a:t>Ge</a:t>
                      </a:r>
                      <a:r>
                        <a:rPr kumimoji="1" lang="en-US" altLang="ja-JP" sz="1400" b="0" dirty="0" err="1" smtClean="0">
                          <a:solidFill>
                            <a:srgbClr val="000000"/>
                          </a:solidFill>
                          <a:latin typeface="Century"/>
                          <a:ea typeface="ＤＦＰ中楷書体"/>
                          <a:cs typeface="Century"/>
                        </a:rPr>
                        <a:t>V</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6874">
                <a:tc>
                  <a:txBody>
                    <a:bodyPr/>
                    <a:lstStyle/>
                    <a:p>
                      <a:pPr algn="ctr"/>
                      <a:r>
                        <a:rPr kumimoji="1" lang="en-US" altLang="ja-JP" sz="1400" b="0" i="0" dirty="0" smtClean="0">
                          <a:solidFill>
                            <a:srgbClr val="000000"/>
                          </a:solidFill>
                          <a:latin typeface="Century"/>
                          <a:ea typeface="ＤＦＰ中楷書体"/>
                          <a:cs typeface="Century"/>
                        </a:rPr>
                        <a:t>bottom</a:t>
                      </a:r>
                      <a:r>
                        <a:rPr kumimoji="1" lang="en-US" altLang="ja-JP" sz="1400" b="0" i="0" baseline="0" dirty="0" smtClean="0">
                          <a:solidFill>
                            <a:srgbClr val="000000"/>
                          </a:solidFill>
                          <a:latin typeface="Century"/>
                          <a:ea typeface="ＤＦＰ中楷書体"/>
                          <a:cs typeface="Century"/>
                        </a:rPr>
                        <a:t> mass</a:t>
                      </a:r>
                      <a:r>
                        <a:rPr kumimoji="1" lang="en-US" altLang="ja-JP" sz="1400" b="0" i="0" dirty="0" smtClean="0">
                          <a:solidFill>
                            <a:srgbClr val="000000"/>
                          </a:solidFill>
                          <a:latin typeface="Century"/>
                          <a:ea typeface="ＤＦＰ中楷書体"/>
                          <a:cs typeface="Century"/>
                        </a:rPr>
                        <a:t> </a:t>
                      </a:r>
                      <a:r>
                        <a:rPr kumimoji="1" lang="en-US" altLang="ja-JP" sz="1400" b="0" i="1" dirty="0" err="1" smtClean="0">
                          <a:solidFill>
                            <a:srgbClr val="000000"/>
                          </a:solidFill>
                          <a:latin typeface="Century"/>
                          <a:ea typeface="ＤＦＰ中楷書体"/>
                          <a:cs typeface="Century"/>
                        </a:rPr>
                        <a:t>m</a:t>
                      </a:r>
                      <a:r>
                        <a:rPr kumimoji="1" lang="en-US" altLang="ja-JP" sz="1400" b="0" i="1" baseline="-25000" dirty="0" err="1" smtClean="0">
                          <a:solidFill>
                            <a:srgbClr val="000000"/>
                          </a:solidFill>
                          <a:latin typeface="Century"/>
                          <a:ea typeface="ＤＦＰ中楷書体"/>
                          <a:cs typeface="Century"/>
                        </a:rPr>
                        <a:t>b</a:t>
                      </a:r>
                      <a:endParaRPr kumimoji="1" lang="ja-JP" altLang="en-US" sz="1400" b="0" i="1"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400" b="0" dirty="0" smtClean="0">
                          <a:solidFill>
                            <a:srgbClr val="000000"/>
                          </a:solidFill>
                          <a:latin typeface="Century"/>
                          <a:ea typeface="ＤＦＰ中楷書体"/>
                          <a:cs typeface="Century"/>
                        </a:rPr>
                        <a:t>4.67 </a:t>
                      </a:r>
                      <a:r>
                        <a:rPr kumimoji="1" lang="en-US" altLang="ja-JP" sz="1400" b="0" dirty="0" err="1" smtClean="0">
                          <a:solidFill>
                            <a:srgbClr val="000000"/>
                          </a:solidFill>
                          <a:latin typeface="Century"/>
                          <a:ea typeface="ＤＦＰ中楷書体"/>
                          <a:cs typeface="Century"/>
                        </a:rPr>
                        <a:t>GeV</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6376">
                <a:tc>
                  <a:txBody>
                    <a:bodyPr/>
                    <a:lstStyle/>
                    <a:p>
                      <a:pPr algn="ctr"/>
                      <a:r>
                        <a:rPr kumimoji="1" lang="en-US" altLang="ja-JP" sz="1400" b="0" dirty="0" smtClean="0">
                          <a:solidFill>
                            <a:srgbClr val="000000"/>
                          </a:solidFill>
                          <a:latin typeface="Century"/>
                          <a:ea typeface="ＤＦＰ中楷書体"/>
                          <a:cs typeface="Century"/>
                        </a:rPr>
                        <a:t>string tension</a:t>
                      </a:r>
                      <a:r>
                        <a:rPr kumimoji="1" lang="ja-JP" altLang="en-US" sz="1400" b="0" dirty="0" smtClean="0">
                          <a:solidFill>
                            <a:srgbClr val="000000"/>
                          </a:solidFill>
                          <a:latin typeface="Century"/>
                          <a:ea typeface="ＤＦＰ中楷書体"/>
                          <a:cs typeface="Century"/>
                        </a:rPr>
                        <a:t>σ</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dk1"/>
                          </a:solidFill>
                          <a:effectLst/>
                          <a:latin typeface="Century"/>
                          <a:ea typeface="ＤＦＰ中楷書体"/>
                          <a:cs typeface="Century"/>
                        </a:rPr>
                        <a:t>722.152</a:t>
                      </a:r>
                      <a:r>
                        <a:rPr kumimoji="1" lang="en-US" altLang="ja-JP" sz="1400" b="0" kern="1200" dirty="0" smtClean="0">
                          <a:solidFill>
                            <a:schemeClr val="dk1"/>
                          </a:solidFill>
                          <a:effectLst/>
                          <a:latin typeface="Century"/>
                          <a:ea typeface="ＤＦＰ中楷書体"/>
                          <a:cs typeface="Century"/>
                        </a:rPr>
                        <a:t> </a:t>
                      </a:r>
                      <a:r>
                        <a:rPr kumimoji="1" lang="en-US" altLang="ja-JP" sz="1400" b="0" kern="1200" dirty="0" smtClean="0">
                          <a:solidFill>
                            <a:schemeClr val="dk1"/>
                          </a:solidFill>
                          <a:effectLst/>
                          <a:latin typeface="Century"/>
                          <a:ea typeface="ＤＦＰ中楷書体"/>
                          <a:cs typeface="Century"/>
                        </a:rPr>
                        <a:t>MeV/</a:t>
                      </a:r>
                      <a:r>
                        <a:rPr kumimoji="1" lang="en-US" altLang="ja-JP" sz="1400" b="0" kern="1200" dirty="0" err="1" smtClean="0">
                          <a:solidFill>
                            <a:schemeClr val="dk1"/>
                          </a:solidFill>
                          <a:effectLst/>
                          <a:latin typeface="Century"/>
                          <a:ea typeface="ＤＦＰ中楷書体"/>
                          <a:cs typeface="Century"/>
                        </a:rPr>
                        <a:t>fm</a:t>
                      </a:r>
                      <a:r>
                        <a:rPr kumimoji="1" lang="en-US" altLang="ja-JP" sz="1400" b="0" kern="1200" dirty="0" smtClean="0">
                          <a:solidFill>
                            <a:schemeClr val="dk1"/>
                          </a:solidFill>
                          <a:effectLst/>
                          <a:latin typeface="Century"/>
                          <a:ea typeface="ＤＦＰ中楷書体"/>
                          <a:cs typeface="Century"/>
                        </a:rPr>
                        <a:t> </a:t>
                      </a:r>
                      <a:endParaRPr lang="ja-JP" altLang="en-US" sz="1400" b="0" dirty="0" smtClean="0">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8497">
                <a:tc>
                  <a:txBody>
                    <a:bodyPr/>
                    <a:lstStyle/>
                    <a:p>
                      <a:pPr algn="ctr"/>
                      <a:r>
                        <a:rPr kumimoji="1" lang="en-US" altLang="ja-JP" sz="1400" b="0" dirty="0" smtClean="0">
                          <a:solidFill>
                            <a:srgbClr val="000000"/>
                          </a:solidFill>
                          <a:latin typeface="Century"/>
                          <a:ea typeface="ＤＦＰ中楷書体"/>
                          <a:cs typeface="Century"/>
                        </a:rPr>
                        <a:t>Coulomb </a:t>
                      </a:r>
                      <a:r>
                        <a:rPr kumimoji="1" lang="en-US" altLang="ja-JP" sz="1400" b="0" dirty="0" smtClean="0">
                          <a:solidFill>
                            <a:srgbClr val="000000"/>
                          </a:solidFill>
                          <a:latin typeface="Century"/>
                          <a:ea typeface="ＤＦＰ中楷書体"/>
                          <a:cs typeface="Century"/>
                        </a:rPr>
                        <a:t>α</a:t>
                      </a:r>
                      <a:r>
                        <a:rPr kumimoji="1" lang="en-US" altLang="ja-JP" sz="1400" b="0" baseline="-25000" dirty="0" smtClean="0">
                          <a:solidFill>
                            <a:srgbClr val="000000"/>
                          </a:solidFill>
                          <a:latin typeface="Century"/>
                          <a:ea typeface="ＤＦＰ中楷書体"/>
                          <a:cs typeface="Century"/>
                        </a:rPr>
                        <a:t>s</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400" b="0" dirty="0" smtClean="0">
                          <a:solidFill>
                            <a:srgbClr val="000000"/>
                          </a:solidFill>
                          <a:latin typeface="Century"/>
                          <a:ea typeface="ＤＦＰ中楷書体"/>
                          <a:cs typeface="Century"/>
                        </a:rPr>
                        <a:t>0.5461</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473">
                <a:tc>
                  <a:txBody>
                    <a:bodyPr/>
                    <a:lstStyle/>
                    <a:p>
                      <a:pPr algn="ctr"/>
                      <a:r>
                        <a:rPr kumimoji="1" lang="en-US" altLang="ja-JP" sz="1400" b="0" dirty="0" smtClean="0">
                          <a:solidFill>
                            <a:srgbClr val="000000"/>
                          </a:solidFill>
                          <a:latin typeface="Century"/>
                          <a:ea typeface="ＤＦＰ中楷書体"/>
                          <a:cs typeface="Century"/>
                        </a:rPr>
                        <a:t>spin-spin </a:t>
                      </a:r>
                      <a:r>
                        <a:rPr kumimoji="1" lang="en-US" altLang="ja-JP" sz="1400" b="0" dirty="0" smtClean="0">
                          <a:solidFill>
                            <a:srgbClr val="000000"/>
                          </a:solidFill>
                          <a:latin typeface="Century"/>
                          <a:ea typeface="ＤＦＰ中楷書体"/>
                          <a:cs typeface="Century"/>
                        </a:rPr>
                        <a:t>α</a:t>
                      </a:r>
                      <a:r>
                        <a:rPr kumimoji="1" lang="en-US" altLang="ja-JP" sz="1400" b="0" baseline="-25000" dirty="0" smtClean="0">
                          <a:solidFill>
                            <a:srgbClr val="000000"/>
                          </a:solidFill>
                          <a:latin typeface="Century"/>
                          <a:ea typeface="ＤＦＰ中楷書体"/>
                          <a:cs typeface="Century"/>
                        </a:rPr>
                        <a:t>s</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400" b="0" dirty="0" smtClean="0">
                          <a:solidFill>
                            <a:srgbClr val="000000"/>
                          </a:solidFill>
                          <a:latin typeface="Century"/>
                          <a:ea typeface="ＤＦＰ中楷書体"/>
                          <a:cs typeface="Century"/>
                        </a:rPr>
                        <a:t>0.5461</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40844">
                <a:tc>
                  <a:txBody>
                    <a:bodyPr/>
                    <a:lstStyle/>
                    <a:p>
                      <a:pPr algn="ctr"/>
                      <a:r>
                        <a:rPr kumimoji="1" lang="el-GR" altLang="ja-JP" sz="1400" b="0" dirty="0" smtClean="0">
                          <a:solidFill>
                            <a:srgbClr val="000000"/>
                          </a:solidFill>
                          <a:latin typeface="Century"/>
                          <a:ea typeface="ＤＦＰ中楷書体"/>
                          <a:cs typeface="Century"/>
                        </a:rPr>
                        <a:t>δ</a:t>
                      </a:r>
                      <a:r>
                        <a:rPr kumimoji="1" lang="en-US" altLang="ja-JP" sz="1400" b="0" dirty="0" smtClean="0">
                          <a:solidFill>
                            <a:srgbClr val="000000"/>
                          </a:solidFill>
                          <a:latin typeface="Century"/>
                          <a:ea typeface="ＤＦＰ中楷書体"/>
                          <a:cs typeface="Century"/>
                        </a:rPr>
                        <a:t> function expansion </a:t>
                      </a:r>
                      <a:r>
                        <a:rPr kumimoji="1" lang="en-US" altLang="ja-JP" sz="1400" b="0" dirty="0" err="1" smtClean="0">
                          <a:solidFill>
                            <a:srgbClr val="000000"/>
                          </a:solidFill>
                          <a:latin typeface="Century"/>
                          <a:ea typeface="ＤＦＰ中楷書体"/>
                          <a:cs typeface="Century"/>
                        </a:rPr>
                        <a:t>Λ</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kumimoji="1" lang="en-US" altLang="ja-JP" sz="1400" b="0" dirty="0" smtClean="0">
                          <a:solidFill>
                            <a:srgbClr val="000000"/>
                          </a:solidFill>
                          <a:latin typeface="Century"/>
                          <a:ea typeface="ＤＦＰ中楷書体"/>
                          <a:cs typeface="Century"/>
                        </a:rPr>
                        <a:t>1.0946 </a:t>
                      </a:r>
                      <a:r>
                        <a:rPr kumimoji="1" lang="en-US" altLang="ja-JP" sz="1400" b="0" dirty="0" err="1" smtClean="0">
                          <a:solidFill>
                            <a:srgbClr val="000000"/>
                          </a:solidFill>
                          <a:latin typeface="Century"/>
                          <a:ea typeface="ＤＦＰ中楷書体"/>
                          <a:cs typeface="Century"/>
                        </a:rPr>
                        <a:t>GeV</a:t>
                      </a:r>
                      <a:endParaRPr kumimoji="1" lang="ja-JP" altLang="en-US" sz="1400" b="0" dirty="0">
                        <a:solidFill>
                          <a:srgbClr val="000000"/>
                        </a:solidFill>
                        <a:latin typeface="Century"/>
                        <a:ea typeface="ＤＦＰ中楷書体"/>
                        <a:cs typeface="Century"/>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4" name="テキスト ボックス 13"/>
          <p:cNvSpPr txBox="1"/>
          <p:nvPr/>
        </p:nvSpPr>
        <p:spPr>
          <a:xfrm>
            <a:off x="6339362" y="995145"/>
            <a:ext cx="1275309" cy="338554"/>
          </a:xfrm>
          <a:prstGeom prst="rect">
            <a:avLst/>
          </a:prstGeom>
          <a:noFill/>
        </p:spPr>
        <p:txBody>
          <a:bodyPr wrap="none" rtlCol="0">
            <a:spAutoFit/>
          </a:bodyPr>
          <a:lstStyle/>
          <a:p>
            <a:r>
              <a:rPr kumimoji="1" lang="en-US" altLang="ja-JP" sz="1600" dirty="0" smtClean="0">
                <a:latin typeface="Century"/>
                <a:cs typeface="Century"/>
              </a:rPr>
              <a:t>parameters</a:t>
            </a:r>
            <a:endParaRPr kumimoji="1" lang="ja-JP" altLang="en-US" sz="1600" dirty="0">
              <a:latin typeface="Century"/>
              <a:cs typeface="Century"/>
            </a:endParaRPr>
          </a:p>
        </p:txBody>
      </p:sp>
      <p:grpSp>
        <p:nvGrpSpPr>
          <p:cNvPr id="45" name="図形グループ 44"/>
          <p:cNvGrpSpPr/>
          <p:nvPr/>
        </p:nvGrpSpPr>
        <p:grpSpPr>
          <a:xfrm>
            <a:off x="4561169" y="4366497"/>
            <a:ext cx="1125634" cy="706213"/>
            <a:chOff x="4561169" y="4366497"/>
            <a:chExt cx="1125634" cy="706213"/>
          </a:xfrm>
        </p:grpSpPr>
        <p:sp>
          <p:nvSpPr>
            <p:cNvPr id="16" name="正方形/長方形 15"/>
            <p:cNvSpPr/>
            <p:nvPr/>
          </p:nvSpPr>
          <p:spPr>
            <a:xfrm>
              <a:off x="4561169" y="4366497"/>
              <a:ext cx="719411" cy="538762"/>
            </a:xfrm>
            <a:prstGeom prst="rect">
              <a:avLst/>
            </a:prstGeom>
            <a:noFill/>
            <a:ln w="127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コネクタ 25"/>
            <p:cNvCxnSpPr>
              <a:stCxn id="16" idx="2"/>
            </p:cNvCxnSpPr>
            <p:nvPr/>
          </p:nvCxnSpPr>
          <p:spPr>
            <a:xfrm flipH="1">
              <a:off x="4920372" y="4905259"/>
              <a:ext cx="503" cy="167451"/>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4920875" y="5072710"/>
              <a:ext cx="765928"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pic>
        <p:nvPicPr>
          <p:cNvPr id="35" name="図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4851" y="4709071"/>
            <a:ext cx="2925604" cy="591345"/>
          </a:xfrm>
          <a:prstGeom prst="rect">
            <a:avLst/>
          </a:prstGeom>
        </p:spPr>
      </p:pic>
      <p:pic>
        <p:nvPicPr>
          <p:cNvPr id="38" name="図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2012" y="3852903"/>
            <a:ext cx="1624159" cy="513594"/>
          </a:xfrm>
          <a:prstGeom prst="rect">
            <a:avLst/>
          </a:prstGeom>
          <a:ln>
            <a:noFill/>
          </a:ln>
        </p:spPr>
      </p:pic>
      <p:pic>
        <p:nvPicPr>
          <p:cNvPr id="44" name="図 43"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456" y="2612852"/>
            <a:ext cx="3762586" cy="786995"/>
          </a:xfrm>
          <a:prstGeom prst="rect">
            <a:avLst/>
          </a:prstGeom>
        </p:spPr>
      </p:pic>
      <p:cxnSp>
        <p:nvCxnSpPr>
          <p:cNvPr id="46" name="直線コネクタ 45"/>
          <p:cNvCxnSpPr/>
          <p:nvPr/>
        </p:nvCxnSpPr>
        <p:spPr>
          <a:xfrm flipH="1">
            <a:off x="5774851" y="5346886"/>
            <a:ext cx="291195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668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図形グループ 24"/>
          <p:cNvGrpSpPr/>
          <p:nvPr/>
        </p:nvGrpSpPr>
        <p:grpSpPr>
          <a:xfrm>
            <a:off x="6704868" y="1188573"/>
            <a:ext cx="2207902" cy="1726016"/>
            <a:chOff x="147243" y="1021317"/>
            <a:chExt cx="3036531" cy="2459309"/>
          </a:xfrm>
        </p:grpSpPr>
        <p:sp>
          <p:nvSpPr>
            <p:cNvPr id="26" name="円/楕円 25"/>
            <p:cNvSpPr/>
            <p:nvPr/>
          </p:nvSpPr>
          <p:spPr>
            <a:xfrm>
              <a:off x="540943" y="255037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1444682" y="1318192"/>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2493438" y="2762017"/>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9" name="直線矢印コネクタ 28"/>
            <p:cNvCxnSpPr/>
            <p:nvPr/>
          </p:nvCxnSpPr>
          <p:spPr>
            <a:xfrm flipV="1">
              <a:off x="745775" y="1503829"/>
              <a:ext cx="955878" cy="12971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1182748" y="2227521"/>
              <a:ext cx="1529405" cy="7531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1" name="図 3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60" y="1910169"/>
              <a:ext cx="215284" cy="256290"/>
            </a:xfrm>
            <a:prstGeom prst="rect">
              <a:avLst/>
            </a:prstGeom>
          </p:spPr>
        </p:pic>
        <p:pic>
          <p:nvPicPr>
            <p:cNvPr id="32" name="図 3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582" y="2241174"/>
              <a:ext cx="235665" cy="266400"/>
            </a:xfrm>
            <a:prstGeom prst="rect">
              <a:avLst/>
            </a:prstGeom>
          </p:spPr>
        </p:pic>
        <p:pic>
          <p:nvPicPr>
            <p:cNvPr id="33" name="図 3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43" y="2471989"/>
              <a:ext cx="315605" cy="234159"/>
            </a:xfrm>
            <a:prstGeom prst="rect">
              <a:avLst/>
            </a:prstGeom>
          </p:spPr>
        </p:pic>
        <p:pic>
          <p:nvPicPr>
            <p:cNvPr id="34" name="図 3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156" y="1021317"/>
              <a:ext cx="315605" cy="226841"/>
            </a:xfrm>
            <a:prstGeom prst="rect">
              <a:avLst/>
            </a:prstGeom>
          </p:spPr>
        </p:pic>
        <p:pic>
          <p:nvPicPr>
            <p:cNvPr id="35" name="図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889" y="2459531"/>
              <a:ext cx="339607" cy="246617"/>
            </a:xfrm>
            <a:prstGeom prst="rect">
              <a:avLst/>
            </a:prstGeom>
          </p:spPr>
        </p:pic>
        <p:pic>
          <p:nvPicPr>
            <p:cNvPr id="36" name="図 3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991" y="3068409"/>
              <a:ext cx="443889" cy="221945"/>
            </a:xfrm>
            <a:prstGeom prst="rect">
              <a:avLst/>
            </a:prstGeom>
          </p:spPr>
        </p:pic>
        <p:pic>
          <p:nvPicPr>
            <p:cNvPr id="37" name="図 3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2358" y="1688224"/>
              <a:ext cx="443889" cy="221945"/>
            </a:xfrm>
            <a:prstGeom prst="rect">
              <a:avLst/>
            </a:prstGeom>
          </p:spPr>
        </p:pic>
        <p:pic>
          <p:nvPicPr>
            <p:cNvPr id="38" name="図 3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889" y="3272683"/>
              <a:ext cx="415885" cy="207943"/>
            </a:xfrm>
            <a:prstGeom prst="rect">
              <a:avLst/>
            </a:prstGeom>
          </p:spPr>
        </p:pic>
      </p:grpSp>
      <p:sp>
        <p:nvSpPr>
          <p:cNvPr id="2" name="タイトル 1"/>
          <p:cNvSpPr>
            <a:spLocks noGrp="1"/>
          </p:cNvSpPr>
          <p:nvPr>
            <p:ph type="title"/>
          </p:nvPr>
        </p:nvSpPr>
        <p:spPr/>
        <p:txBody>
          <a:bodyPr/>
          <a:lstStyle/>
          <a:p>
            <a:r>
              <a:rPr kumimoji="1" lang="en-US" altLang="ja-JP" dirty="0" smtClean="0"/>
              <a:t> Gaussian Expansion Method (1)</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12</a:t>
            </a:fld>
            <a:endParaRPr lang="en-US"/>
          </a:p>
        </p:txBody>
      </p:sp>
      <p:sp>
        <p:nvSpPr>
          <p:cNvPr id="5" name="テキスト ボックス 4"/>
          <p:cNvSpPr txBox="1"/>
          <p:nvPr/>
        </p:nvSpPr>
        <p:spPr>
          <a:xfrm>
            <a:off x="616096" y="943111"/>
            <a:ext cx="6615838" cy="400110"/>
          </a:xfrm>
          <a:prstGeom prst="rect">
            <a:avLst/>
          </a:prstGeom>
          <a:noFill/>
        </p:spPr>
        <p:txBody>
          <a:bodyPr wrap="none" rtlCol="0">
            <a:spAutoFit/>
          </a:bodyPr>
          <a:lstStyle/>
          <a:p>
            <a:r>
              <a:rPr kumimoji="1" lang="en-US" altLang="ja-JP" sz="2000" dirty="0" smtClean="0">
                <a:latin typeface="Century"/>
                <a:cs typeface="Century"/>
              </a:rPr>
              <a:t>Using Jacobi coordinates, Schrödinger</a:t>
            </a:r>
            <a:r>
              <a:rPr kumimoji="1" lang="en-US" altLang="ja-JP" sz="2000" dirty="0">
                <a:latin typeface="Century"/>
                <a:ea typeface="ＤＦＰ中楷書体"/>
                <a:cs typeface="Century"/>
              </a:rPr>
              <a:t> </a:t>
            </a:r>
            <a:r>
              <a:rPr kumimoji="1" lang="en-US" altLang="ja-JP" sz="2000" dirty="0" err="1" smtClean="0">
                <a:latin typeface="Century"/>
                <a:ea typeface="ＤＦＰ中楷書体"/>
                <a:cs typeface="Century"/>
              </a:rPr>
              <a:t>eq</a:t>
            </a:r>
            <a:r>
              <a:rPr kumimoji="1" lang="en-US" altLang="ja-JP" sz="2000" dirty="0" smtClean="0">
                <a:latin typeface="Century"/>
                <a:ea typeface="ＤＦＰ中楷書体"/>
                <a:cs typeface="Century"/>
              </a:rPr>
              <a:t> is written as</a:t>
            </a:r>
            <a:endParaRPr kumimoji="1" lang="ja-JP" altLang="en-US" sz="2000" dirty="0">
              <a:latin typeface="Century"/>
              <a:ea typeface="ＤＦＰ中楷書体"/>
              <a:cs typeface="Century"/>
            </a:endParaRPr>
          </a:p>
        </p:txBody>
      </p:sp>
      <p:pic>
        <p:nvPicPr>
          <p:cNvPr id="6" name="図 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910" y="1557016"/>
            <a:ext cx="5868013" cy="614809"/>
          </a:xfrm>
          <a:prstGeom prst="rect">
            <a:avLst/>
          </a:prstGeom>
        </p:spPr>
      </p:pic>
      <p:pic>
        <p:nvPicPr>
          <p:cNvPr id="7" name="図 6"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0752" y="2189381"/>
            <a:ext cx="3037084" cy="558544"/>
          </a:xfrm>
          <a:prstGeom prst="rect">
            <a:avLst/>
          </a:prstGeom>
        </p:spPr>
      </p:pic>
      <p:grpSp>
        <p:nvGrpSpPr>
          <p:cNvPr id="21" name="図形グループ 20"/>
          <p:cNvGrpSpPr/>
          <p:nvPr/>
        </p:nvGrpSpPr>
        <p:grpSpPr>
          <a:xfrm>
            <a:off x="774910" y="3290748"/>
            <a:ext cx="7010598" cy="2313044"/>
            <a:chOff x="534923" y="3188898"/>
            <a:chExt cx="7498204" cy="2414893"/>
          </a:xfrm>
        </p:grpSpPr>
        <p:grpSp>
          <p:nvGrpSpPr>
            <p:cNvPr id="8" name="図形グループ 7"/>
            <p:cNvGrpSpPr/>
            <p:nvPr/>
          </p:nvGrpSpPr>
          <p:grpSpPr>
            <a:xfrm>
              <a:off x="1052107" y="3188898"/>
              <a:ext cx="6800415" cy="1151469"/>
              <a:chOff x="1479540" y="3179472"/>
              <a:chExt cx="6800415" cy="1151469"/>
            </a:xfrm>
          </p:grpSpPr>
          <p:pic>
            <p:nvPicPr>
              <p:cNvPr id="9" name="図 8"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79540" y="3179472"/>
                <a:ext cx="6233505" cy="706299"/>
              </a:xfrm>
              <a:prstGeom prst="rect">
                <a:avLst/>
              </a:prstGeom>
            </p:spPr>
          </p:pic>
          <p:cxnSp>
            <p:nvCxnSpPr>
              <p:cNvPr id="10" name="直線コネクタ 9"/>
              <p:cNvCxnSpPr/>
              <p:nvPr/>
            </p:nvCxnSpPr>
            <p:spPr>
              <a:xfrm>
                <a:off x="4648105" y="3653235"/>
                <a:ext cx="49754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231788" y="3720416"/>
                <a:ext cx="1226208" cy="610525"/>
              </a:xfrm>
              <a:prstGeom prst="rect">
                <a:avLst/>
              </a:prstGeom>
              <a:noFill/>
            </p:spPr>
            <p:txBody>
              <a:bodyPr wrap="none" rtlCol="0">
                <a:spAutoFit/>
              </a:bodyPr>
              <a:lstStyle/>
              <a:p>
                <a:r>
                  <a:rPr kumimoji="1" lang="en-US" altLang="ja-JP" sz="1600" dirty="0" smtClean="0">
                    <a:solidFill>
                      <a:srgbClr val="008000"/>
                    </a:solidFill>
                    <a:latin typeface="Century"/>
                    <a:cs typeface="Century"/>
                  </a:rPr>
                  <a:t>coefficient</a:t>
                </a:r>
              </a:p>
              <a:p>
                <a:r>
                  <a:rPr kumimoji="1" lang="en-US" altLang="ja-JP" sz="1600" dirty="0" smtClean="0">
                    <a:solidFill>
                      <a:srgbClr val="008000"/>
                    </a:solidFill>
                    <a:latin typeface="Century"/>
                    <a:cs typeface="Century"/>
                  </a:rPr>
                  <a:t>of </a:t>
                </a:r>
                <a:r>
                  <a:rPr kumimoji="1" lang="en-US" altLang="ja-JP" sz="1600" dirty="0" err="1" smtClean="0">
                    <a:solidFill>
                      <a:srgbClr val="008000"/>
                    </a:solidFill>
                    <a:latin typeface="Century"/>
                    <a:cs typeface="Century"/>
                  </a:rPr>
                  <a:t>ρ</a:t>
                </a:r>
                <a:endParaRPr kumimoji="1" lang="en-US" altLang="ja-JP" sz="1600" dirty="0" smtClean="0">
                  <a:solidFill>
                    <a:srgbClr val="008000"/>
                  </a:solidFill>
                  <a:latin typeface="Century"/>
                  <a:ea typeface="ＤＦＰ中楷書体"/>
                  <a:cs typeface="Century"/>
                </a:endParaRPr>
              </a:p>
            </p:txBody>
          </p:sp>
          <p:cxnSp>
            <p:nvCxnSpPr>
              <p:cNvPr id="12" name="直線コネクタ 11"/>
              <p:cNvCxnSpPr/>
              <p:nvPr/>
            </p:nvCxnSpPr>
            <p:spPr>
              <a:xfrm>
                <a:off x="5250394" y="3653235"/>
                <a:ext cx="576103" cy="0"/>
              </a:xfrm>
              <a:prstGeom prst="line">
                <a:avLst/>
              </a:prstGeom>
              <a:ln>
                <a:solidFill>
                  <a:srgbClr val="F923FF"/>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5371465" y="3720411"/>
                <a:ext cx="1226208" cy="610525"/>
              </a:xfrm>
              <a:prstGeom prst="rect">
                <a:avLst/>
              </a:prstGeom>
              <a:noFill/>
            </p:spPr>
            <p:txBody>
              <a:bodyPr wrap="none" rtlCol="0">
                <a:spAutoFit/>
              </a:bodyPr>
              <a:lstStyle/>
              <a:p>
                <a:r>
                  <a:rPr kumimoji="1" lang="en-US" altLang="ja-JP" sz="1600" dirty="0" smtClean="0">
                    <a:solidFill>
                      <a:srgbClr val="F923FF"/>
                    </a:solidFill>
                    <a:latin typeface="Century"/>
                    <a:ea typeface="ＤＦＰ中楷書体"/>
                    <a:cs typeface="Century"/>
                  </a:rPr>
                  <a:t>coefficient</a:t>
                </a:r>
              </a:p>
              <a:p>
                <a:r>
                  <a:rPr kumimoji="1" lang="en-US" altLang="ja-JP" sz="1600" dirty="0" smtClean="0">
                    <a:solidFill>
                      <a:srgbClr val="F923FF"/>
                    </a:solidFill>
                    <a:latin typeface="Century"/>
                    <a:ea typeface="ＤＦＰ中楷書体"/>
                    <a:cs typeface="Century"/>
                  </a:rPr>
                  <a:t>of</a:t>
                </a:r>
                <a:r>
                  <a:rPr kumimoji="1" lang="ja-JP" altLang="en-US" sz="1600" dirty="0" smtClean="0">
                    <a:solidFill>
                      <a:srgbClr val="F923FF"/>
                    </a:solidFill>
                    <a:latin typeface="Century"/>
                    <a:ea typeface="ＤＦＰ中楷書体"/>
                    <a:cs typeface="Century"/>
                  </a:rPr>
                  <a:t>λ</a:t>
                </a:r>
              </a:p>
            </p:txBody>
          </p:sp>
          <p:cxnSp>
            <p:nvCxnSpPr>
              <p:cNvPr id="14" name="直線コネクタ 13"/>
              <p:cNvCxnSpPr/>
              <p:nvPr/>
            </p:nvCxnSpPr>
            <p:spPr>
              <a:xfrm>
                <a:off x="7345314" y="3653235"/>
                <a:ext cx="367731" cy="0"/>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7070356" y="3676724"/>
                <a:ext cx="1209599" cy="610525"/>
              </a:xfrm>
              <a:prstGeom prst="rect">
                <a:avLst/>
              </a:prstGeom>
              <a:noFill/>
            </p:spPr>
            <p:txBody>
              <a:bodyPr wrap="none" rtlCol="0">
                <a:spAutoFit/>
              </a:bodyPr>
              <a:lstStyle/>
              <a:p>
                <a:r>
                  <a:rPr kumimoji="1" lang="en-US" altLang="ja-JP" sz="1600" dirty="0" smtClean="0">
                    <a:solidFill>
                      <a:srgbClr val="660066"/>
                    </a:solidFill>
                    <a:latin typeface="Century"/>
                    <a:ea typeface="ＤＦＰ中楷書体"/>
                    <a:cs typeface="Century"/>
                  </a:rPr>
                  <a:t>spin wave</a:t>
                </a:r>
              </a:p>
              <a:p>
                <a:r>
                  <a:rPr kumimoji="1" lang="en-US" altLang="ja-JP" sz="1600" dirty="0" smtClean="0">
                    <a:solidFill>
                      <a:srgbClr val="660066"/>
                    </a:solidFill>
                    <a:latin typeface="Century"/>
                    <a:ea typeface="ＤＦＰ中楷書体"/>
                    <a:cs typeface="Century"/>
                  </a:rPr>
                  <a:t>function</a:t>
                </a:r>
                <a:endParaRPr kumimoji="1" lang="ja-JP" altLang="en-US" sz="1600" dirty="0">
                  <a:solidFill>
                    <a:srgbClr val="660066"/>
                  </a:solidFill>
                  <a:latin typeface="Century"/>
                  <a:ea typeface="ＤＦＰ中楷書体"/>
                  <a:cs typeface="Century"/>
                </a:endParaRPr>
              </a:p>
            </p:txBody>
          </p:sp>
        </p:grpSp>
        <p:pic>
          <p:nvPicPr>
            <p:cNvPr id="17" name="図 16"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8109" y="4449620"/>
              <a:ext cx="7235018" cy="510797"/>
            </a:xfrm>
            <a:prstGeom prst="rect">
              <a:avLst/>
            </a:prstGeom>
          </p:spPr>
        </p:pic>
        <p:pic>
          <p:nvPicPr>
            <p:cNvPr id="18" name="図 17"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34668" y="5073969"/>
              <a:ext cx="3872376" cy="529822"/>
            </a:xfrm>
            <a:prstGeom prst="rect">
              <a:avLst/>
            </a:prstGeom>
          </p:spPr>
        </p:pic>
        <p:sp>
          <p:nvSpPr>
            <p:cNvPr id="19" name="左中かっこ 18"/>
            <p:cNvSpPr/>
            <p:nvPr/>
          </p:nvSpPr>
          <p:spPr>
            <a:xfrm>
              <a:off x="534923" y="3188898"/>
              <a:ext cx="232584" cy="241489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pic>
        <p:nvPicPr>
          <p:cNvPr id="22" name="図 21"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0752" y="5716344"/>
            <a:ext cx="3376262" cy="939261"/>
          </a:xfrm>
          <a:prstGeom prst="rect">
            <a:avLst/>
          </a:prstGeom>
        </p:spPr>
      </p:pic>
      <p:sp>
        <p:nvSpPr>
          <p:cNvPr id="23" name="テキスト ボックス 22"/>
          <p:cNvSpPr txBox="1"/>
          <p:nvPr/>
        </p:nvSpPr>
        <p:spPr>
          <a:xfrm>
            <a:off x="856598" y="5716344"/>
            <a:ext cx="2084154" cy="369332"/>
          </a:xfrm>
          <a:prstGeom prst="rect">
            <a:avLst/>
          </a:prstGeom>
          <a:noFill/>
        </p:spPr>
        <p:txBody>
          <a:bodyPr wrap="none" rtlCol="0">
            <a:spAutoFit/>
          </a:bodyPr>
          <a:lstStyle/>
          <a:p>
            <a:r>
              <a:rPr kumimoji="1" lang="en-US" altLang="ja-JP" dirty="0" smtClean="0">
                <a:latin typeface="Century"/>
                <a:ea typeface="ＤＦＰ中楷書体"/>
                <a:cs typeface="Century"/>
              </a:rPr>
              <a:t>range parameters</a:t>
            </a:r>
            <a:endParaRPr kumimoji="1" lang="ja-JP" altLang="en-US" dirty="0">
              <a:latin typeface="Century"/>
              <a:ea typeface="ＤＦＰ中楷書体"/>
              <a:cs typeface="Century"/>
            </a:endParaRPr>
          </a:p>
        </p:txBody>
      </p:sp>
      <p:sp>
        <p:nvSpPr>
          <p:cNvPr id="24" name="テキスト ボックス 23"/>
          <p:cNvSpPr txBox="1"/>
          <p:nvPr/>
        </p:nvSpPr>
        <p:spPr>
          <a:xfrm>
            <a:off x="2650453" y="2803800"/>
            <a:ext cx="5751081" cy="307777"/>
          </a:xfrm>
          <a:prstGeom prst="rect">
            <a:avLst/>
          </a:prstGeom>
          <a:noFill/>
        </p:spPr>
        <p:txBody>
          <a:bodyPr wrap="none" rtlCol="0">
            <a:spAutoFit/>
          </a:bodyPr>
          <a:lstStyle/>
          <a:p>
            <a:r>
              <a:rPr lang="en-US" altLang="ja-JP" sz="1400" dirty="0" err="1" smtClean="0">
                <a:latin typeface="Century"/>
                <a:cs typeface="Century"/>
              </a:rPr>
              <a:t>E.Hiyama</a:t>
            </a:r>
            <a:r>
              <a:rPr lang="en-US" altLang="ja-JP" sz="1400" dirty="0">
                <a:latin typeface="Century"/>
                <a:cs typeface="Century"/>
              </a:rPr>
              <a:t> </a:t>
            </a:r>
            <a:r>
              <a:rPr lang="en-US" altLang="ja-JP" sz="1400" dirty="0" smtClean="0">
                <a:latin typeface="Century"/>
                <a:cs typeface="Century"/>
              </a:rPr>
              <a:t>et al, Progress </a:t>
            </a:r>
            <a:r>
              <a:rPr lang="en-US" altLang="ja-JP" sz="1400" dirty="0">
                <a:latin typeface="Century"/>
                <a:cs typeface="Century"/>
              </a:rPr>
              <a:t>in Particle and Nuclear Physics 51 (2003</a:t>
            </a:r>
            <a:r>
              <a:rPr lang="en-US" altLang="ja-JP" sz="1400" dirty="0" smtClean="0">
                <a:latin typeface="Century"/>
                <a:cs typeface="Century"/>
              </a:rPr>
              <a:t>)</a:t>
            </a:r>
            <a:endParaRPr lang="en-US" altLang="ja-JP" sz="1400" dirty="0">
              <a:latin typeface="Century"/>
              <a:cs typeface="Century"/>
            </a:endParaRPr>
          </a:p>
        </p:txBody>
      </p:sp>
    </p:spTree>
    <p:extLst>
      <p:ext uri="{BB962C8B-B14F-4D97-AF65-F5344CB8AC3E}">
        <p14:creationId xmlns:p14="http://schemas.microsoft.com/office/powerpoint/2010/main" val="5962087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Gaussian Expansion Method </a:t>
            </a:r>
            <a:r>
              <a:rPr lang="en-US" altLang="ja-JP" dirty="0" smtClean="0"/>
              <a:t>(2)</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13</a:t>
            </a:fld>
            <a:endParaRPr lang="en-US"/>
          </a:p>
        </p:txBody>
      </p:sp>
      <p:sp>
        <p:nvSpPr>
          <p:cNvPr id="6" name="テキスト ボックス 5"/>
          <p:cNvSpPr txBox="1"/>
          <p:nvPr/>
        </p:nvSpPr>
        <p:spPr>
          <a:xfrm>
            <a:off x="703822" y="1086271"/>
            <a:ext cx="2141582" cy="400110"/>
          </a:xfrm>
          <a:prstGeom prst="rect">
            <a:avLst/>
          </a:prstGeom>
          <a:noFill/>
        </p:spPr>
        <p:txBody>
          <a:bodyPr wrap="none" rtlCol="0">
            <a:spAutoFit/>
          </a:bodyPr>
          <a:lstStyle/>
          <a:p>
            <a:r>
              <a:rPr kumimoji="1" lang="en-US" altLang="ja-JP" sz="2000" dirty="0" smtClean="0">
                <a:latin typeface="Century"/>
                <a:cs typeface="Century"/>
              </a:rPr>
              <a:t>matrix elements</a:t>
            </a:r>
            <a:endParaRPr kumimoji="1" lang="ja-JP" altLang="en-US" sz="2000" dirty="0">
              <a:latin typeface="Century"/>
              <a:cs typeface="Century"/>
            </a:endParaRPr>
          </a:p>
        </p:txBody>
      </p:sp>
      <p:sp>
        <p:nvSpPr>
          <p:cNvPr id="7" name="テキスト ボックス 6"/>
          <p:cNvSpPr txBox="1"/>
          <p:nvPr/>
        </p:nvSpPr>
        <p:spPr>
          <a:xfrm>
            <a:off x="979236" y="5417697"/>
            <a:ext cx="4634602" cy="400110"/>
          </a:xfrm>
          <a:prstGeom prst="rect">
            <a:avLst/>
          </a:prstGeom>
          <a:noFill/>
        </p:spPr>
        <p:txBody>
          <a:bodyPr wrap="none" rtlCol="0">
            <a:spAutoFit/>
          </a:bodyPr>
          <a:lstStyle/>
          <a:p>
            <a:r>
              <a:rPr kumimoji="1" lang="en-US" altLang="ja-JP" sz="2000" dirty="0" smtClean="0">
                <a:latin typeface="Century"/>
                <a:cs typeface="Century"/>
              </a:rPr>
              <a:t>Solve the general eigenvalue problem</a:t>
            </a:r>
            <a:endParaRPr kumimoji="1" lang="ja-JP" altLang="en-US" sz="2000" dirty="0">
              <a:latin typeface="Century"/>
              <a:cs typeface="Century"/>
            </a:endParaRPr>
          </a:p>
        </p:txBody>
      </p:sp>
      <p:pic>
        <p:nvPicPr>
          <p:cNvPr id="8" name="図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884" y="5798410"/>
            <a:ext cx="4565217" cy="786851"/>
          </a:xfrm>
          <a:prstGeom prst="rect">
            <a:avLst/>
          </a:prstGeom>
        </p:spPr>
      </p:pic>
      <p:grpSp>
        <p:nvGrpSpPr>
          <p:cNvPr id="16" name="図形グループ 15"/>
          <p:cNvGrpSpPr/>
          <p:nvPr/>
        </p:nvGrpSpPr>
        <p:grpSpPr>
          <a:xfrm>
            <a:off x="68275" y="1530314"/>
            <a:ext cx="8912506" cy="2302267"/>
            <a:chOff x="68275" y="1731684"/>
            <a:chExt cx="8912506" cy="2302267"/>
          </a:xfrm>
        </p:grpSpPr>
        <p:pic>
          <p:nvPicPr>
            <p:cNvPr id="13" name="図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5" y="1731684"/>
              <a:ext cx="8548283" cy="2302267"/>
            </a:xfrm>
            <a:prstGeom prst="rect">
              <a:avLst/>
            </a:prstGeom>
          </p:spPr>
        </p:pic>
        <p:pic>
          <p:nvPicPr>
            <p:cNvPr id="14" name="図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405" y="1989158"/>
              <a:ext cx="755757" cy="249981"/>
            </a:xfrm>
            <a:prstGeom prst="rect">
              <a:avLst/>
            </a:prstGeom>
          </p:spPr>
        </p:pic>
        <p:pic>
          <p:nvPicPr>
            <p:cNvPr id="15" name="図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5024" y="2715049"/>
              <a:ext cx="755757" cy="249981"/>
            </a:xfrm>
            <a:prstGeom prst="rect">
              <a:avLst/>
            </a:prstGeom>
          </p:spPr>
        </p:pic>
      </p:grpSp>
      <p:cxnSp>
        <p:nvCxnSpPr>
          <p:cNvPr id="18" name="直線コネクタ 17"/>
          <p:cNvCxnSpPr/>
          <p:nvPr/>
        </p:nvCxnSpPr>
        <p:spPr>
          <a:xfrm>
            <a:off x="4110277" y="3801601"/>
            <a:ext cx="5961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814133" y="3840009"/>
            <a:ext cx="6439449" cy="400110"/>
          </a:xfrm>
          <a:prstGeom prst="rect">
            <a:avLst/>
          </a:prstGeom>
          <a:noFill/>
        </p:spPr>
        <p:txBody>
          <a:bodyPr wrap="square" rtlCol="0">
            <a:spAutoFit/>
          </a:bodyPr>
          <a:lstStyle/>
          <a:p>
            <a:r>
              <a:rPr kumimoji="1" lang="en-US" altLang="ja-JP" sz="2000" dirty="0" smtClean="0">
                <a:solidFill>
                  <a:srgbClr val="FF0000"/>
                </a:solidFill>
                <a:latin typeface="Century"/>
                <a:cs typeface="Century"/>
              </a:rPr>
              <a:t>The various pairs of orbital angular momenta</a:t>
            </a:r>
            <a:r>
              <a:rPr kumimoji="1" lang="en-US" altLang="ja-JP" sz="2000" dirty="0">
                <a:solidFill>
                  <a:srgbClr val="FF0000"/>
                </a:solidFill>
                <a:latin typeface="Century"/>
                <a:cs typeface="Century"/>
              </a:rPr>
              <a:t> </a:t>
            </a:r>
            <a:r>
              <a:rPr kumimoji="1" lang="en-US" altLang="ja-JP" sz="2000" dirty="0" smtClean="0">
                <a:solidFill>
                  <a:srgbClr val="FF0000"/>
                </a:solidFill>
                <a:latin typeface="Century"/>
                <a:cs typeface="Century"/>
              </a:rPr>
              <a:t>mixed</a:t>
            </a:r>
            <a:r>
              <a:rPr kumimoji="1" lang="en-US" altLang="ja-JP" sz="2000" dirty="0" smtClean="0">
                <a:solidFill>
                  <a:srgbClr val="FF0000"/>
                </a:solidFill>
                <a:latin typeface="Century"/>
                <a:cs typeface="Century"/>
              </a:rPr>
              <a:t>.</a:t>
            </a:r>
            <a:endParaRPr kumimoji="1" lang="ja-JP" altLang="en-US" sz="2000" dirty="0">
              <a:solidFill>
                <a:srgbClr val="FF0000"/>
              </a:solidFill>
              <a:latin typeface="Century"/>
              <a:cs typeface="Century"/>
            </a:endParaRPr>
          </a:p>
        </p:txBody>
      </p:sp>
      <p:grpSp>
        <p:nvGrpSpPr>
          <p:cNvPr id="45" name="図形グループ 44"/>
          <p:cNvGrpSpPr/>
          <p:nvPr/>
        </p:nvGrpSpPr>
        <p:grpSpPr>
          <a:xfrm>
            <a:off x="7040761" y="4961484"/>
            <a:ext cx="1789048" cy="1454272"/>
            <a:chOff x="7040761" y="3908164"/>
            <a:chExt cx="1789048" cy="1454272"/>
          </a:xfrm>
        </p:grpSpPr>
        <p:grpSp>
          <p:nvGrpSpPr>
            <p:cNvPr id="21" name="図形グループ 20"/>
            <p:cNvGrpSpPr/>
            <p:nvPr/>
          </p:nvGrpSpPr>
          <p:grpSpPr>
            <a:xfrm>
              <a:off x="7040761" y="3908164"/>
              <a:ext cx="1727485" cy="1310397"/>
              <a:chOff x="540943" y="1318192"/>
              <a:chExt cx="2375812" cy="1867116"/>
            </a:xfrm>
          </p:grpSpPr>
          <p:sp>
            <p:nvSpPr>
              <p:cNvPr id="22" name="円/楕円 21"/>
              <p:cNvSpPr/>
              <p:nvPr/>
            </p:nvSpPr>
            <p:spPr>
              <a:xfrm>
                <a:off x="540943" y="255037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1444682" y="1318192"/>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2493438" y="2762017"/>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p:nvPr/>
            </p:nvCxnSpPr>
            <p:spPr>
              <a:xfrm flipV="1">
                <a:off x="745775" y="1503829"/>
                <a:ext cx="955878" cy="12971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1182748" y="2227521"/>
                <a:ext cx="1529405" cy="7531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35" name="図 3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588" y="5118421"/>
              <a:ext cx="113922" cy="129111"/>
            </a:xfrm>
            <a:prstGeom prst="rect">
              <a:avLst/>
            </a:prstGeom>
          </p:spPr>
        </p:pic>
        <p:pic>
          <p:nvPicPr>
            <p:cNvPr id="36" name="図 3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4481" y="4189371"/>
              <a:ext cx="113922" cy="129111"/>
            </a:xfrm>
            <a:prstGeom prst="rect">
              <a:avLst/>
            </a:prstGeom>
          </p:spPr>
        </p:pic>
        <p:pic>
          <p:nvPicPr>
            <p:cNvPr id="37" name="図 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1511" y="5179882"/>
              <a:ext cx="98298" cy="182554"/>
            </a:xfrm>
            <a:prstGeom prst="rect">
              <a:avLst/>
            </a:prstGeom>
          </p:spPr>
        </p:pic>
        <p:pic>
          <p:nvPicPr>
            <p:cNvPr id="38" name="図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3582" y="4261421"/>
              <a:ext cx="189958" cy="284937"/>
            </a:xfrm>
            <a:prstGeom prst="rect">
              <a:avLst/>
            </a:prstGeom>
          </p:spPr>
        </p:pic>
        <p:pic>
          <p:nvPicPr>
            <p:cNvPr id="39" name="図 3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2548" y="4497001"/>
              <a:ext cx="224204" cy="275943"/>
            </a:xfrm>
            <a:prstGeom prst="rect">
              <a:avLst/>
            </a:prstGeom>
          </p:spPr>
        </p:pic>
      </p:grpSp>
      <p:pic>
        <p:nvPicPr>
          <p:cNvPr id="44" name="図 4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3493" y="4616001"/>
            <a:ext cx="4305286" cy="743953"/>
          </a:xfrm>
          <a:prstGeom prst="rect">
            <a:avLst/>
          </a:prstGeom>
        </p:spPr>
      </p:pic>
      <p:grpSp>
        <p:nvGrpSpPr>
          <p:cNvPr id="49" name="図形グループ 48"/>
          <p:cNvGrpSpPr/>
          <p:nvPr/>
        </p:nvGrpSpPr>
        <p:grpSpPr>
          <a:xfrm>
            <a:off x="1765685" y="4143896"/>
            <a:ext cx="5095689" cy="369332"/>
            <a:chOff x="1765685" y="4143896"/>
            <a:chExt cx="5095689" cy="369332"/>
          </a:xfrm>
        </p:grpSpPr>
        <p:pic>
          <p:nvPicPr>
            <p:cNvPr id="47" name="図 46"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0670" y="4248249"/>
              <a:ext cx="4490704" cy="264979"/>
            </a:xfrm>
            <a:prstGeom prst="rect">
              <a:avLst/>
            </a:prstGeom>
          </p:spPr>
        </p:pic>
        <p:sp>
          <p:nvSpPr>
            <p:cNvPr id="48" name="テキスト ボックス 47"/>
            <p:cNvSpPr txBox="1"/>
            <p:nvPr/>
          </p:nvSpPr>
          <p:spPr>
            <a:xfrm>
              <a:off x="1765685" y="4143896"/>
              <a:ext cx="500933" cy="369332"/>
            </a:xfrm>
            <a:prstGeom prst="rect">
              <a:avLst/>
            </a:prstGeom>
            <a:noFill/>
          </p:spPr>
          <p:txBody>
            <a:bodyPr wrap="none" rtlCol="0">
              <a:spAutoFit/>
            </a:bodyPr>
            <a:lstStyle/>
            <a:p>
              <a:r>
                <a:rPr kumimoji="1" lang="en-US" altLang="ja-JP" dirty="0" smtClean="0">
                  <a:solidFill>
                    <a:srgbClr val="3366FF"/>
                  </a:solidFill>
                  <a:latin typeface="Century"/>
                  <a:cs typeface="Century"/>
                </a:rPr>
                <a:t>ex)</a:t>
              </a:r>
              <a:endParaRPr kumimoji="1" lang="ja-JP" altLang="en-US" dirty="0">
                <a:solidFill>
                  <a:srgbClr val="3366FF"/>
                </a:solidFill>
                <a:latin typeface="Century"/>
                <a:cs typeface="Century"/>
              </a:endParaRPr>
            </a:p>
          </p:txBody>
        </p:sp>
      </p:grpSp>
    </p:spTree>
    <p:extLst>
      <p:ext uri="{BB962C8B-B14F-4D97-AF65-F5344CB8AC3E}">
        <p14:creationId xmlns:p14="http://schemas.microsoft.com/office/powerpoint/2010/main" val="3483151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3. result</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14</a:t>
            </a:fld>
            <a:endParaRPr lang="en-US"/>
          </a:p>
        </p:txBody>
      </p:sp>
    </p:spTree>
    <p:extLst>
      <p:ext uri="{BB962C8B-B14F-4D97-AF65-F5344CB8AC3E}">
        <p14:creationId xmlns:p14="http://schemas.microsoft.com/office/powerpoint/2010/main" val="7442785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 </a:t>
            </a:r>
            <a:r>
              <a:rPr kumimoji="1" lang="en-US" altLang="ja-JP" dirty="0" err="1" smtClean="0"/>
              <a:t>Comparizon</a:t>
            </a:r>
            <a:r>
              <a:rPr kumimoji="1" lang="en-US" altLang="ja-JP" dirty="0" smtClean="0"/>
              <a:t> of Y </a:t>
            </a:r>
            <a:r>
              <a:rPr lang="en-US" altLang="ja-JP" dirty="0" smtClean="0"/>
              <a:t>with</a:t>
            </a:r>
            <a:r>
              <a:rPr kumimoji="1" lang="en-US" altLang="ja-JP" dirty="0" smtClean="0"/>
              <a:t> </a:t>
            </a:r>
            <a:r>
              <a:rPr kumimoji="1" lang="en-US" altLang="ja-JP" dirty="0" err="1" smtClean="0"/>
              <a:t>Δ</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15</a:t>
            </a:fld>
            <a:endParaRPr lang="en-US" dirty="0"/>
          </a:p>
        </p:txBody>
      </p:sp>
      <p:sp>
        <p:nvSpPr>
          <p:cNvPr id="20" name="テキスト ボックス 19"/>
          <p:cNvSpPr txBox="1"/>
          <p:nvPr/>
        </p:nvSpPr>
        <p:spPr>
          <a:xfrm>
            <a:off x="791810" y="2220965"/>
            <a:ext cx="6863302" cy="400110"/>
          </a:xfrm>
          <a:prstGeom prst="rect">
            <a:avLst/>
          </a:prstGeom>
          <a:noFill/>
        </p:spPr>
        <p:txBody>
          <a:bodyPr wrap="none" rtlCol="0">
            <a:spAutoFit/>
          </a:bodyPr>
          <a:lstStyle/>
          <a:p>
            <a:r>
              <a:rPr kumimoji="1" lang="en-US" altLang="ja-JP" sz="2000" dirty="0" smtClean="0">
                <a:latin typeface="Century"/>
                <a:cs typeface="Century"/>
              </a:rPr>
              <a:t>results of the potential that contains only Y or </a:t>
            </a:r>
            <a:r>
              <a:rPr kumimoji="1" lang="en-US" altLang="ja-JP" sz="2000" dirty="0" err="1" smtClean="0">
                <a:latin typeface="Century"/>
                <a:cs typeface="Century"/>
              </a:rPr>
              <a:t>Δ</a:t>
            </a:r>
            <a:r>
              <a:rPr kumimoji="1" lang="en-US" altLang="ja-JP" sz="2000" dirty="0" smtClean="0">
                <a:latin typeface="Century"/>
                <a:cs typeface="Century"/>
              </a:rPr>
              <a:t> in </a:t>
            </a:r>
            <a:r>
              <a:rPr kumimoji="1" lang="en-US" altLang="ja-JP" sz="2000" i="1" dirty="0" smtClean="0">
                <a:latin typeface="Century"/>
                <a:cs typeface="Century"/>
              </a:rPr>
              <a:t>L</a:t>
            </a:r>
            <a:r>
              <a:rPr kumimoji="1" lang="en-US" altLang="ja-JP" sz="2000" dirty="0" smtClean="0">
                <a:latin typeface="Century"/>
                <a:cs typeface="Century"/>
              </a:rPr>
              <a:t> = 0</a:t>
            </a:r>
            <a:endParaRPr kumimoji="1" lang="ja-JP" altLang="en-US" sz="2000" dirty="0">
              <a:latin typeface="Century"/>
              <a:cs typeface="Century"/>
            </a:endParaRPr>
          </a:p>
        </p:txBody>
      </p:sp>
      <p:graphicFrame>
        <p:nvGraphicFramePr>
          <p:cNvPr id="21" name="表 20"/>
          <p:cNvGraphicFramePr>
            <a:graphicFrameLocks noGrp="1"/>
          </p:cNvGraphicFramePr>
          <p:nvPr>
            <p:extLst>
              <p:ext uri="{D42A27DB-BD31-4B8C-83A1-F6EECF244321}">
                <p14:modId xmlns:p14="http://schemas.microsoft.com/office/powerpoint/2010/main" val="1432283862"/>
              </p:ext>
            </p:extLst>
          </p:nvPr>
        </p:nvGraphicFramePr>
        <p:xfrm>
          <a:off x="2220906" y="2781020"/>
          <a:ext cx="4572000" cy="2372359"/>
        </p:xfrm>
        <a:graphic>
          <a:graphicData uri="http://schemas.openxmlformats.org/drawingml/2006/table">
            <a:tbl>
              <a:tblPr firstRow="1" bandRow="1">
                <a:tableStyleId>{5C22544A-7EE6-4342-B048-85BDC9FD1C3A}</a:tableStyleId>
              </a:tblPr>
              <a:tblGrid>
                <a:gridCol w="1524000"/>
                <a:gridCol w="1524000"/>
                <a:gridCol w="1524000"/>
              </a:tblGrid>
              <a:tr h="436846">
                <a:tc>
                  <a:txBody>
                    <a:bodyPr/>
                    <a:lstStyle/>
                    <a:p>
                      <a:pPr algn="ctr"/>
                      <a:r>
                        <a:rPr kumimoji="1" lang="en-US" altLang="ja-JP" sz="1400" dirty="0" smtClean="0">
                          <a:solidFill>
                            <a:schemeClr val="tx1"/>
                          </a:solidFill>
                          <a:latin typeface="Century"/>
                          <a:cs typeface="Century"/>
                        </a:rPr>
                        <a:t>Excitation</a:t>
                      </a:r>
                    </a:p>
                    <a:p>
                      <a:pPr algn="ctr"/>
                      <a:r>
                        <a:rPr kumimoji="1" lang="en-US" altLang="ja-JP" sz="1400" dirty="0" smtClean="0">
                          <a:solidFill>
                            <a:schemeClr val="tx1"/>
                          </a:solidFill>
                          <a:latin typeface="Century"/>
                          <a:cs typeface="Century"/>
                        </a:rPr>
                        <a:t>energy</a:t>
                      </a:r>
                      <a:endParaRPr kumimoji="1" lang="ja-JP" altLang="en-US" sz="140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dirty="0" smtClean="0">
                          <a:solidFill>
                            <a:schemeClr val="tx1"/>
                          </a:solidFill>
                          <a:latin typeface="Century"/>
                          <a:cs typeface="Century"/>
                        </a:rPr>
                        <a:t>Y</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ja-JP" altLang="en-US" dirty="0" smtClean="0">
                          <a:solidFill>
                            <a:schemeClr val="tx1"/>
                          </a:solidFill>
                          <a:latin typeface="Century"/>
                          <a:cs typeface="Century"/>
                        </a:rPr>
                        <a:t>Δ</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aseline="0" dirty="0" smtClean="0">
                          <a:solidFill>
                            <a:schemeClr val="tx1"/>
                          </a:solidFill>
                          <a:latin typeface="Century"/>
                          <a:cs typeface="Century"/>
                        </a:rPr>
                        <a:t>5</a:t>
                      </a:r>
                      <a:r>
                        <a:rPr kumimoji="1" lang="en-US" altLang="ja-JP" baseline="30000" dirty="0" smtClean="0">
                          <a:solidFill>
                            <a:schemeClr val="tx1"/>
                          </a:solidFill>
                          <a:latin typeface="Century"/>
                          <a:cs typeface="Century"/>
                        </a:rPr>
                        <a:t>th</a:t>
                      </a:r>
                      <a:r>
                        <a:rPr kumimoji="1" lang="en-US" altLang="ja-JP" dirty="0" smtClean="0">
                          <a:solidFill>
                            <a:schemeClr val="tx1"/>
                          </a:solidFill>
                          <a:latin typeface="Century"/>
                          <a:cs typeface="Century"/>
                        </a:rPr>
                        <a:t> excited</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dirty="0" smtClean="0">
                          <a:latin typeface="Century"/>
                          <a:cs typeface="Century"/>
                        </a:rPr>
                        <a:t>859.4</a:t>
                      </a:r>
                      <a:endParaRPr lang="ja-JP" altLang="en-US" dirty="0" smtClean="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863.4</a:t>
                      </a:r>
                      <a:endParaRPr lang="ja-JP" altLang="en-US" dirty="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aseline="0" dirty="0" smtClean="0">
                          <a:solidFill>
                            <a:schemeClr val="tx1"/>
                          </a:solidFill>
                          <a:latin typeface="Century"/>
                          <a:cs typeface="Century"/>
                        </a:rPr>
                        <a:t>4</a:t>
                      </a:r>
                      <a:r>
                        <a:rPr kumimoji="1" lang="en-US" altLang="ja-JP" baseline="30000" dirty="0" smtClean="0">
                          <a:solidFill>
                            <a:schemeClr val="tx1"/>
                          </a:solidFill>
                          <a:latin typeface="Century"/>
                          <a:cs typeface="Century"/>
                        </a:rPr>
                        <a:t>th</a:t>
                      </a:r>
                      <a:r>
                        <a:rPr kumimoji="1" lang="en-US" altLang="ja-JP" dirty="0" smtClean="0">
                          <a:solidFill>
                            <a:schemeClr val="tx1"/>
                          </a:solidFill>
                          <a:latin typeface="Century"/>
                          <a:cs typeface="Century"/>
                        </a:rPr>
                        <a:t> excited</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dirty="0" smtClean="0">
                          <a:latin typeface="Century"/>
                          <a:cs typeface="Century"/>
                        </a:rPr>
                        <a:t>697.5</a:t>
                      </a:r>
                      <a:endParaRPr lang="ja-JP" altLang="en-US" dirty="0" smtClean="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666.8</a:t>
                      </a:r>
                      <a:endParaRPr lang="ja-JP" altLang="en-US" dirty="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dirty="0" smtClean="0">
                          <a:solidFill>
                            <a:schemeClr val="tx1"/>
                          </a:solidFill>
                          <a:latin typeface="Century"/>
                          <a:cs typeface="Century"/>
                        </a:rPr>
                        <a:t>3</a:t>
                      </a:r>
                      <a:r>
                        <a:rPr kumimoji="1" lang="en-US" altLang="ja-JP" baseline="30000" dirty="0" smtClean="0">
                          <a:solidFill>
                            <a:schemeClr val="tx1"/>
                          </a:solidFill>
                          <a:latin typeface="Century"/>
                          <a:cs typeface="Century"/>
                        </a:rPr>
                        <a:t>rd</a:t>
                      </a:r>
                      <a:r>
                        <a:rPr kumimoji="1" lang="en-US" altLang="ja-JP" dirty="0" smtClean="0">
                          <a:solidFill>
                            <a:schemeClr val="tx1"/>
                          </a:solidFill>
                          <a:latin typeface="Century"/>
                          <a:cs typeface="Century"/>
                        </a:rPr>
                        <a:t> excited</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dirty="0" smtClean="0">
                          <a:latin typeface="Century"/>
                          <a:cs typeface="Century"/>
                        </a:rPr>
                        <a:t>599.5</a:t>
                      </a:r>
                      <a:endParaRPr lang="ja-JP" altLang="en-US" dirty="0" smtClean="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573.4</a:t>
                      </a:r>
                      <a:endParaRPr lang="ja-JP" altLang="en-US" dirty="0">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dirty="0" smtClean="0">
                          <a:solidFill>
                            <a:schemeClr val="tx1"/>
                          </a:solidFill>
                          <a:latin typeface="Century"/>
                          <a:cs typeface="Century"/>
                        </a:rPr>
                        <a:t>2</a:t>
                      </a:r>
                      <a:r>
                        <a:rPr kumimoji="1" lang="en-US" altLang="ja-JP" baseline="30000" dirty="0" smtClean="0">
                          <a:solidFill>
                            <a:schemeClr val="tx1"/>
                          </a:solidFill>
                          <a:latin typeface="Century"/>
                          <a:cs typeface="Century"/>
                        </a:rPr>
                        <a:t>nd</a:t>
                      </a:r>
                      <a:r>
                        <a:rPr kumimoji="1" lang="en-US" altLang="ja-JP" dirty="0" smtClean="0">
                          <a:solidFill>
                            <a:schemeClr val="tx1"/>
                          </a:solidFill>
                          <a:latin typeface="Century"/>
                          <a:cs typeface="Century"/>
                        </a:rPr>
                        <a:t> excited</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394.1</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388.6</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dirty="0" smtClean="0">
                          <a:solidFill>
                            <a:schemeClr val="tx1"/>
                          </a:solidFill>
                          <a:latin typeface="Century"/>
                          <a:cs typeface="Century"/>
                        </a:rPr>
                        <a:t>1</a:t>
                      </a:r>
                      <a:r>
                        <a:rPr kumimoji="1" lang="en-US" altLang="ja-JP" baseline="30000" dirty="0" smtClean="0">
                          <a:solidFill>
                            <a:schemeClr val="tx1"/>
                          </a:solidFill>
                          <a:latin typeface="Century"/>
                          <a:cs typeface="Century"/>
                        </a:rPr>
                        <a:t>st</a:t>
                      </a:r>
                      <a:r>
                        <a:rPr kumimoji="1" lang="en-US" altLang="ja-JP" dirty="0" smtClean="0">
                          <a:solidFill>
                            <a:schemeClr val="tx1"/>
                          </a:solidFill>
                          <a:latin typeface="Century"/>
                          <a:cs typeface="Century"/>
                        </a:rPr>
                        <a:t> excited</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312.2</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kern="1200" dirty="0" smtClean="0">
                          <a:solidFill>
                            <a:schemeClr val="dk1"/>
                          </a:solidFill>
                          <a:latin typeface="Century"/>
                          <a:ea typeface="+mn-ea"/>
                          <a:cs typeface="Century"/>
                        </a:rPr>
                        <a:t>301.2</a:t>
                      </a:r>
                      <a:endParaRPr kumimoji="1" lang="ja-JP" altLang="en-US"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5" name="テキスト ボックス 24"/>
          <p:cNvSpPr txBox="1"/>
          <p:nvPr/>
        </p:nvSpPr>
        <p:spPr>
          <a:xfrm>
            <a:off x="737080" y="5217302"/>
            <a:ext cx="8600873" cy="707886"/>
          </a:xfrm>
          <a:prstGeom prst="rect">
            <a:avLst/>
          </a:prstGeom>
          <a:noFill/>
        </p:spPr>
        <p:txBody>
          <a:bodyPr wrap="square" rtlCol="0">
            <a:spAutoFit/>
          </a:bodyPr>
          <a:lstStyle/>
          <a:p>
            <a:r>
              <a:rPr kumimoji="1" lang="en-US" altLang="ja-JP" sz="2000" dirty="0" smtClean="0">
                <a:latin typeface="Century"/>
                <a:cs typeface="Century"/>
              </a:rPr>
              <a:t>There seems to be</a:t>
            </a:r>
            <a:r>
              <a:rPr kumimoji="1" lang="en-US" altLang="ja-JP" sz="2000" dirty="0">
                <a:latin typeface="Century"/>
                <a:cs typeface="Century"/>
              </a:rPr>
              <a:t> </a:t>
            </a:r>
            <a:r>
              <a:rPr kumimoji="1" lang="en-US" altLang="ja-JP" sz="2000" dirty="0" smtClean="0">
                <a:latin typeface="Century"/>
                <a:cs typeface="Century"/>
              </a:rPr>
              <a:t>some kind of relationship between Y and </a:t>
            </a:r>
            <a:r>
              <a:rPr kumimoji="1" lang="en-US" altLang="ja-JP" sz="2000" dirty="0" err="1" smtClean="0">
                <a:latin typeface="Century"/>
                <a:cs typeface="Century"/>
              </a:rPr>
              <a:t>Δ</a:t>
            </a:r>
            <a:r>
              <a:rPr kumimoji="1" lang="en-US" altLang="ja-JP" sz="2000" dirty="0" smtClean="0">
                <a:latin typeface="Century"/>
                <a:cs typeface="Century"/>
              </a:rPr>
              <a:t>-string potential.</a:t>
            </a:r>
            <a:r>
              <a:rPr kumimoji="1" lang="en-US" altLang="ja-JP" sz="2000" dirty="0" smtClean="0">
                <a:latin typeface="Century"/>
                <a:cs typeface="Century"/>
              </a:rPr>
              <a:t> </a:t>
            </a:r>
            <a:endParaRPr kumimoji="1" lang="ja-JP" altLang="en-US" sz="2000" dirty="0">
              <a:latin typeface="Century"/>
              <a:cs typeface="Century"/>
            </a:endParaRPr>
          </a:p>
        </p:txBody>
      </p:sp>
      <p:sp>
        <p:nvSpPr>
          <p:cNvPr id="54" name="テキスト ボックス 53"/>
          <p:cNvSpPr txBox="1"/>
          <p:nvPr/>
        </p:nvSpPr>
        <p:spPr>
          <a:xfrm>
            <a:off x="737080" y="2954124"/>
            <a:ext cx="1347056" cy="369332"/>
          </a:xfrm>
          <a:prstGeom prst="rect">
            <a:avLst/>
          </a:prstGeom>
          <a:noFill/>
        </p:spPr>
        <p:txBody>
          <a:bodyPr wrap="none" rtlCol="0">
            <a:spAutoFit/>
          </a:bodyPr>
          <a:lstStyle/>
          <a:p>
            <a:r>
              <a:rPr kumimoji="1" lang="en-US" altLang="ja-JP" dirty="0" smtClean="0">
                <a:latin typeface="Century"/>
                <a:cs typeface="Century"/>
              </a:rPr>
              <a:t>unit [MeV]</a:t>
            </a:r>
            <a:endParaRPr kumimoji="1" lang="ja-JP" altLang="en-US" dirty="0">
              <a:latin typeface="Century"/>
              <a:cs typeface="Century"/>
            </a:endParaRPr>
          </a:p>
        </p:txBody>
      </p:sp>
      <p:pic>
        <p:nvPicPr>
          <p:cNvPr id="56" name="図 5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954" y="1026731"/>
            <a:ext cx="2652491" cy="889554"/>
          </a:xfrm>
          <a:prstGeom prst="rect">
            <a:avLst/>
          </a:prstGeom>
        </p:spPr>
      </p:pic>
      <p:pic>
        <p:nvPicPr>
          <p:cNvPr id="59" name="図 5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53" y="1002519"/>
            <a:ext cx="3125495" cy="870496"/>
          </a:xfrm>
          <a:prstGeom prst="rect">
            <a:avLst/>
          </a:prstGeom>
        </p:spPr>
      </p:pic>
      <p:cxnSp>
        <p:nvCxnSpPr>
          <p:cNvPr id="61" name="直線矢印コネクタ 60"/>
          <p:cNvCxnSpPr/>
          <p:nvPr/>
        </p:nvCxnSpPr>
        <p:spPr>
          <a:xfrm>
            <a:off x="4398721" y="1471508"/>
            <a:ext cx="604050" cy="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63" name="図 6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561" y="1791066"/>
            <a:ext cx="418323" cy="281417"/>
          </a:xfrm>
          <a:prstGeom prst="rect">
            <a:avLst/>
          </a:prstGeom>
        </p:spPr>
      </p:pic>
      <p:cxnSp>
        <p:nvCxnSpPr>
          <p:cNvPr id="65" name="直線コネクタ 64"/>
          <p:cNvCxnSpPr/>
          <p:nvPr/>
        </p:nvCxnSpPr>
        <p:spPr>
          <a:xfrm>
            <a:off x="5956073" y="1641893"/>
            <a:ext cx="4183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8" name="テキスト ボックス 67"/>
          <p:cNvSpPr txBox="1"/>
          <p:nvPr/>
        </p:nvSpPr>
        <p:spPr>
          <a:xfrm>
            <a:off x="6846709" y="4784047"/>
            <a:ext cx="1826141" cy="369332"/>
          </a:xfrm>
          <a:prstGeom prst="rect">
            <a:avLst/>
          </a:prstGeom>
          <a:noFill/>
        </p:spPr>
        <p:txBody>
          <a:bodyPr wrap="none" rtlCol="0">
            <a:spAutoFit/>
          </a:bodyPr>
          <a:lstStyle/>
          <a:p>
            <a:r>
              <a:rPr kumimoji="1" lang="en-US" altLang="ja-JP" dirty="0" smtClean="0">
                <a:latin typeface="Century"/>
                <a:cs typeface="Century"/>
              </a:rPr>
              <a:t>ground : 0 MeV</a:t>
            </a:r>
            <a:endParaRPr kumimoji="1" lang="ja-JP" altLang="en-US" dirty="0">
              <a:latin typeface="Century"/>
              <a:cs typeface="Century"/>
            </a:endParaRPr>
          </a:p>
        </p:txBody>
      </p:sp>
    </p:spTree>
    <p:extLst>
      <p:ext uri="{BB962C8B-B14F-4D97-AF65-F5344CB8AC3E}">
        <p14:creationId xmlns:p14="http://schemas.microsoft.com/office/powerpoint/2010/main" val="36853490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正方形/長方形 189"/>
          <p:cNvSpPr/>
          <p:nvPr/>
        </p:nvSpPr>
        <p:spPr>
          <a:xfrm>
            <a:off x="6442391" y="4342209"/>
            <a:ext cx="2553845" cy="1039855"/>
          </a:xfrm>
          <a:prstGeom prst="rect">
            <a:avLst/>
          </a:prstGeom>
          <a:solidFill>
            <a:srgbClr val="CCFFCC"/>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rot="20787560">
            <a:off x="6034240" y="1707713"/>
            <a:ext cx="3054933" cy="707886"/>
          </a:xfrm>
          <a:prstGeom prst="rect">
            <a:avLst/>
          </a:prstGeom>
          <a:noFill/>
          <a:ln>
            <a:noFill/>
          </a:ln>
        </p:spPr>
        <p:txBody>
          <a:bodyPr wrap="square" rtlCol="0">
            <a:spAutoFit/>
          </a:bodyPr>
          <a:lstStyle/>
          <a:p>
            <a:r>
              <a:rPr kumimoji="1" lang="en-US" altLang="ja-JP" sz="4000" b="1" spc="300" dirty="0" smtClean="0">
                <a:ln w="11430" cmpd="sng">
                  <a:solidFill>
                    <a:srgbClr val="000090"/>
                  </a:solidFill>
                  <a:prstDash val="solid"/>
                  <a:miter lim="800000"/>
                </a:ln>
                <a:solidFill>
                  <a:srgbClr val="CCFFCC"/>
                </a:solidFill>
                <a:effectLst>
                  <a:glow rad="45500">
                    <a:schemeClr val="accent1">
                      <a:satMod val="220000"/>
                      <a:alpha val="35000"/>
                    </a:schemeClr>
                  </a:glow>
                </a:effectLst>
              </a:rPr>
              <a:t>preliminary</a:t>
            </a:r>
            <a:endParaRPr kumimoji="1" lang="ja-JP" altLang="en-US" sz="4000" b="1" spc="300" dirty="0">
              <a:ln w="11430" cmpd="sng">
                <a:solidFill>
                  <a:srgbClr val="000090"/>
                </a:solidFill>
                <a:prstDash val="solid"/>
                <a:miter lim="800000"/>
              </a:ln>
              <a:solidFill>
                <a:srgbClr val="CCFFCC"/>
              </a:solidFill>
              <a:effectLst>
                <a:glow rad="45500">
                  <a:schemeClr val="accent1">
                    <a:satMod val="220000"/>
                    <a:alpha val="35000"/>
                  </a:schemeClr>
                </a:glow>
              </a:effectLst>
            </a:endParaRPr>
          </a:p>
        </p:txBody>
      </p:sp>
      <p:sp>
        <p:nvSpPr>
          <p:cNvPr id="5" name="タイトル 4"/>
          <p:cNvSpPr>
            <a:spLocks noGrp="1"/>
          </p:cNvSpPr>
          <p:nvPr>
            <p:ph type="title"/>
          </p:nvPr>
        </p:nvSpPr>
        <p:spPr/>
        <p:txBody>
          <a:bodyPr/>
          <a:lstStyle/>
          <a:p>
            <a:r>
              <a:rPr kumimoji="1" lang="en-US" altLang="ja-JP" dirty="0" smtClean="0"/>
              <a:t> Result of </a:t>
            </a:r>
            <a:r>
              <a:rPr kumimoji="1" lang="en-US" altLang="ja-JP" dirty="0" err="1" smtClean="0">
                <a:latin typeface="ＤＦＰ中楷書体"/>
                <a:ea typeface="ＤＦＰ中楷書体"/>
                <a:cs typeface="ＤＦＰ中楷書体"/>
              </a:rPr>
              <a:t>Ω</a:t>
            </a:r>
            <a:r>
              <a:rPr kumimoji="1" lang="en-US" altLang="ja-JP" baseline="-25000" dirty="0" err="1" smtClean="0">
                <a:latin typeface="ＤＦＰ中楷書体"/>
                <a:ea typeface="ＤＦＰ中楷書体"/>
                <a:cs typeface="ＤＦＰ中楷書体"/>
              </a:rPr>
              <a:t>bcc</a:t>
            </a:r>
            <a:r>
              <a:rPr kumimoji="1" lang="en-US" altLang="ja-JP" dirty="0" smtClean="0"/>
              <a:t> with     </a:t>
            </a:r>
            <a:endParaRPr kumimoji="1" lang="ja-JP" altLang="en-US" dirty="0"/>
          </a:p>
        </p:txBody>
      </p:sp>
      <p:sp>
        <p:nvSpPr>
          <p:cNvPr id="3" name="日付プレースホルダー 2"/>
          <p:cNvSpPr>
            <a:spLocks noGrp="1"/>
          </p:cNvSpPr>
          <p:nvPr>
            <p:ph type="dt" sz="half" idx="10"/>
          </p:nvPr>
        </p:nvSpPr>
        <p:spPr/>
        <p:txBody>
          <a:bodyPr/>
          <a:lstStyle/>
          <a:p>
            <a:r>
              <a:rPr lang="en-US" dirty="0" smtClean="0"/>
              <a:t>2014 Dec. 2</a:t>
            </a:r>
            <a:endParaRPr lang="en-US" dirty="0"/>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16</a:t>
            </a:fld>
            <a:endParaRPr lang="en-US" dirty="0"/>
          </a:p>
        </p:txBody>
      </p:sp>
      <p:pic>
        <p:nvPicPr>
          <p:cNvPr id="12" name="図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523" y="311877"/>
            <a:ext cx="2915808" cy="465168"/>
          </a:xfrm>
          <a:prstGeom prst="rect">
            <a:avLst/>
          </a:prstGeom>
        </p:spPr>
      </p:pic>
      <p:sp>
        <p:nvSpPr>
          <p:cNvPr id="93" name="テキスト ボックス 92"/>
          <p:cNvSpPr txBox="1"/>
          <p:nvPr/>
        </p:nvSpPr>
        <p:spPr>
          <a:xfrm>
            <a:off x="2203961" y="1071765"/>
            <a:ext cx="3880640" cy="400110"/>
          </a:xfrm>
          <a:prstGeom prst="rect">
            <a:avLst/>
          </a:prstGeom>
          <a:noFill/>
        </p:spPr>
        <p:txBody>
          <a:bodyPr wrap="none" rtlCol="0">
            <a:spAutoFit/>
          </a:bodyPr>
          <a:lstStyle/>
          <a:p>
            <a:r>
              <a:rPr kumimoji="1" lang="en-US" altLang="ja-JP" sz="2000" dirty="0" smtClean="0">
                <a:latin typeface="Century"/>
                <a:cs typeface="Century"/>
              </a:rPr>
              <a:t>Y-string + Coulomb + spin-spin</a:t>
            </a:r>
          </a:p>
        </p:txBody>
      </p:sp>
      <p:sp>
        <p:nvSpPr>
          <p:cNvPr id="95" name="テキスト ボックス 94"/>
          <p:cNvSpPr txBox="1"/>
          <p:nvPr/>
        </p:nvSpPr>
        <p:spPr>
          <a:xfrm>
            <a:off x="6674555" y="6016230"/>
            <a:ext cx="1381884" cy="369332"/>
          </a:xfrm>
          <a:prstGeom prst="rect">
            <a:avLst/>
          </a:prstGeom>
          <a:noFill/>
        </p:spPr>
        <p:txBody>
          <a:bodyPr wrap="none" rtlCol="0">
            <a:spAutoFit/>
          </a:bodyPr>
          <a:lstStyle/>
          <a:p>
            <a:r>
              <a:rPr kumimoji="1" lang="en-US" altLang="ja-JP" dirty="0" smtClean="0"/>
              <a:t>ground state </a:t>
            </a:r>
            <a:endParaRPr kumimoji="1" lang="ja-JP" altLang="en-US" dirty="0"/>
          </a:p>
        </p:txBody>
      </p:sp>
      <p:sp>
        <p:nvSpPr>
          <p:cNvPr id="100" name="テキスト ボックス 99"/>
          <p:cNvSpPr txBox="1"/>
          <p:nvPr/>
        </p:nvSpPr>
        <p:spPr>
          <a:xfrm>
            <a:off x="8465184" y="4832602"/>
            <a:ext cx="531052" cy="307777"/>
          </a:xfrm>
          <a:prstGeom prst="rect">
            <a:avLst/>
          </a:prstGeom>
          <a:noFill/>
        </p:spPr>
        <p:txBody>
          <a:bodyPr wrap="square" rtlCol="0">
            <a:spAutoFit/>
          </a:bodyPr>
          <a:lstStyle/>
          <a:p>
            <a:pPr algn="ctr"/>
            <a:r>
              <a:rPr kumimoji="1" lang="en-US" altLang="ja-JP" sz="1400" dirty="0" smtClean="0">
                <a:latin typeface="Century"/>
                <a:cs typeface="Century"/>
              </a:rPr>
              <a:t>1/2</a:t>
            </a:r>
            <a:r>
              <a:rPr kumimoji="1" lang="en-US" altLang="ja-JP" sz="1400" baseline="30000" dirty="0" smtClean="0">
                <a:latin typeface="Century"/>
                <a:cs typeface="Century"/>
              </a:rPr>
              <a:t>+</a:t>
            </a:r>
            <a:endParaRPr kumimoji="1" lang="ja-JP" altLang="en-US" sz="1400" baseline="30000" dirty="0">
              <a:latin typeface="Century"/>
              <a:cs typeface="Century"/>
            </a:endParaRPr>
          </a:p>
        </p:txBody>
      </p:sp>
      <p:pic>
        <p:nvPicPr>
          <p:cNvPr id="103" name="図 10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102" y="6432343"/>
            <a:ext cx="586041" cy="177788"/>
          </a:xfrm>
          <a:prstGeom prst="rect">
            <a:avLst/>
          </a:prstGeom>
        </p:spPr>
      </p:pic>
      <p:grpSp>
        <p:nvGrpSpPr>
          <p:cNvPr id="192" name="図形グループ 191"/>
          <p:cNvGrpSpPr/>
          <p:nvPr/>
        </p:nvGrpSpPr>
        <p:grpSpPr>
          <a:xfrm>
            <a:off x="1146664" y="1701400"/>
            <a:ext cx="5298706" cy="4752781"/>
            <a:chOff x="1566224" y="2058941"/>
            <a:chExt cx="4743515" cy="4395240"/>
          </a:xfrm>
        </p:grpSpPr>
        <p:cxnSp>
          <p:nvCxnSpPr>
            <p:cNvPr id="14" name="直線矢印コネクタ 13"/>
            <p:cNvCxnSpPr/>
            <p:nvPr/>
          </p:nvCxnSpPr>
          <p:spPr>
            <a:xfrm flipV="1">
              <a:off x="2121193" y="2058941"/>
              <a:ext cx="0" cy="4326865"/>
            </a:xfrm>
            <a:prstGeom prst="straightConnector1">
              <a:avLst/>
            </a:prstGeom>
            <a:ln w="63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4762681" y="6150111"/>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5708814" y="6153046"/>
              <a:ext cx="269696" cy="301135"/>
            </a:xfrm>
            <a:prstGeom prst="rect">
              <a:avLst/>
            </a:prstGeom>
          </p:spPr>
          <p:txBody>
            <a:bodyPr wrap="none">
              <a:spAutoFit/>
            </a:bodyPr>
            <a:lstStyle/>
            <a:p>
              <a:r>
                <a:rPr lang="en-US" altLang="ja-JP" sz="1400" dirty="0">
                  <a:latin typeface="Century"/>
                  <a:cs typeface="Century"/>
                </a:rPr>
                <a:t>0</a:t>
              </a:r>
              <a:endParaRPr lang="ja-JP" altLang="en-US" sz="1400" dirty="0">
                <a:latin typeface="Century"/>
                <a:cs typeface="Century"/>
              </a:endParaRPr>
            </a:p>
          </p:txBody>
        </p:sp>
        <p:cxnSp>
          <p:nvCxnSpPr>
            <p:cNvPr id="24" name="直線コネクタ 23"/>
            <p:cNvCxnSpPr/>
            <p:nvPr/>
          </p:nvCxnSpPr>
          <p:spPr>
            <a:xfrm>
              <a:off x="4762681" y="6281815"/>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5708814" y="5934544"/>
              <a:ext cx="506277" cy="301135"/>
            </a:xfrm>
            <a:prstGeom prst="rect">
              <a:avLst/>
            </a:prstGeom>
          </p:spPr>
          <p:txBody>
            <a:bodyPr wrap="none">
              <a:spAutoFit/>
            </a:bodyPr>
            <a:lstStyle/>
            <a:p>
              <a:r>
                <a:rPr lang="en-US" altLang="ja-JP" sz="1400" dirty="0" smtClean="0">
                  <a:latin typeface="Century"/>
                  <a:cs typeface="Century"/>
                </a:rPr>
                <a:t>19.8</a:t>
              </a:r>
            </a:p>
          </p:txBody>
        </p:sp>
        <p:sp>
          <p:nvSpPr>
            <p:cNvPr id="27" name="正方形/長方形 26"/>
            <p:cNvSpPr/>
            <p:nvPr/>
          </p:nvSpPr>
          <p:spPr>
            <a:xfrm>
              <a:off x="5708814" y="3936467"/>
              <a:ext cx="600925" cy="301135"/>
            </a:xfrm>
            <a:prstGeom prst="rect">
              <a:avLst/>
            </a:prstGeom>
          </p:spPr>
          <p:txBody>
            <a:bodyPr wrap="none">
              <a:spAutoFit/>
            </a:bodyPr>
            <a:lstStyle/>
            <a:p>
              <a:r>
                <a:rPr lang="en-US" altLang="ja-JP" sz="1400" dirty="0" smtClean="0">
                  <a:latin typeface="Century"/>
                  <a:cs typeface="Century"/>
                </a:rPr>
                <a:t>444.8</a:t>
              </a:r>
              <a:endParaRPr lang="ja-JP" altLang="en-US" sz="1400" dirty="0">
                <a:latin typeface="Century"/>
                <a:cs typeface="Century"/>
              </a:endParaRPr>
            </a:p>
          </p:txBody>
        </p:sp>
        <p:cxnSp>
          <p:nvCxnSpPr>
            <p:cNvPr id="28" name="直線コネクタ 27"/>
            <p:cNvCxnSpPr/>
            <p:nvPr/>
          </p:nvCxnSpPr>
          <p:spPr>
            <a:xfrm>
              <a:off x="4762681" y="4012826"/>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正方形/長方形 28"/>
            <p:cNvSpPr/>
            <p:nvPr/>
          </p:nvSpPr>
          <p:spPr>
            <a:xfrm>
              <a:off x="5708814" y="3704064"/>
              <a:ext cx="600925" cy="301135"/>
            </a:xfrm>
            <a:prstGeom prst="rect">
              <a:avLst/>
            </a:prstGeom>
          </p:spPr>
          <p:txBody>
            <a:bodyPr wrap="none">
              <a:spAutoFit/>
            </a:bodyPr>
            <a:lstStyle/>
            <a:p>
              <a:r>
                <a:rPr lang="en-US" altLang="ja-JP" sz="1400" dirty="0" smtClean="0">
                  <a:latin typeface="Century"/>
                  <a:cs typeface="Century"/>
                </a:rPr>
                <a:t>456.0</a:t>
              </a:r>
              <a:endParaRPr lang="ja-JP" altLang="en-US" sz="1400" dirty="0">
                <a:latin typeface="Century"/>
                <a:cs typeface="Century"/>
              </a:endParaRPr>
            </a:p>
          </p:txBody>
        </p:sp>
        <p:cxnSp>
          <p:nvCxnSpPr>
            <p:cNvPr id="30" name="直線コネクタ 29"/>
            <p:cNvCxnSpPr/>
            <p:nvPr/>
          </p:nvCxnSpPr>
          <p:spPr>
            <a:xfrm>
              <a:off x="4762681" y="3944765"/>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5708814" y="3284586"/>
              <a:ext cx="600925" cy="301135"/>
            </a:xfrm>
            <a:prstGeom prst="rect">
              <a:avLst/>
            </a:prstGeom>
          </p:spPr>
          <p:txBody>
            <a:bodyPr wrap="none">
              <a:spAutoFit/>
            </a:bodyPr>
            <a:lstStyle/>
            <a:p>
              <a:r>
                <a:rPr lang="en-US" altLang="ja-JP" sz="1400" dirty="0" smtClean="0">
                  <a:latin typeface="Century"/>
                  <a:cs typeface="Century"/>
                </a:rPr>
                <a:t>574.7</a:t>
              </a:r>
              <a:endParaRPr lang="ja-JP" altLang="en-US" sz="1400" dirty="0">
                <a:latin typeface="Century"/>
                <a:cs typeface="Century"/>
              </a:endParaRPr>
            </a:p>
          </p:txBody>
        </p:sp>
        <p:cxnSp>
          <p:nvCxnSpPr>
            <p:cNvPr id="32" name="直線コネクタ 31"/>
            <p:cNvCxnSpPr/>
            <p:nvPr/>
          </p:nvCxnSpPr>
          <p:spPr>
            <a:xfrm>
              <a:off x="4769172" y="3335753"/>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V="1">
              <a:off x="1985823" y="5755154"/>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1691413" y="6095540"/>
              <a:ext cx="269696" cy="301135"/>
            </a:xfrm>
            <a:prstGeom prst="rect">
              <a:avLst/>
            </a:prstGeom>
            <a:noFill/>
          </p:spPr>
          <p:txBody>
            <a:bodyPr wrap="none" rtlCol="0">
              <a:spAutoFit/>
            </a:bodyPr>
            <a:lstStyle/>
            <a:p>
              <a:r>
                <a:rPr kumimoji="1" lang="en-US" altLang="ja-JP" sz="1400" dirty="0" smtClean="0">
                  <a:latin typeface="Century"/>
                  <a:cs typeface="Century"/>
                </a:rPr>
                <a:t>0</a:t>
              </a:r>
              <a:endParaRPr kumimoji="1" lang="ja-JP" altLang="en-US" sz="1400" dirty="0">
                <a:latin typeface="Century"/>
                <a:cs typeface="Century"/>
              </a:endParaRPr>
            </a:p>
          </p:txBody>
        </p:sp>
        <p:cxnSp>
          <p:nvCxnSpPr>
            <p:cNvPr id="38" name="直線コネクタ 37"/>
            <p:cNvCxnSpPr/>
            <p:nvPr/>
          </p:nvCxnSpPr>
          <p:spPr>
            <a:xfrm flipV="1">
              <a:off x="1990615" y="5231497"/>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1982852" y="4707840"/>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V="1">
              <a:off x="1990615" y="4184956"/>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V="1">
              <a:off x="1990615" y="3661301"/>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flipV="1">
              <a:off x="1977219" y="3136483"/>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2593992" y="6050784"/>
              <a:ext cx="506277" cy="301135"/>
            </a:xfrm>
            <a:prstGeom prst="rect">
              <a:avLst/>
            </a:prstGeom>
          </p:spPr>
          <p:txBody>
            <a:bodyPr wrap="none">
              <a:spAutoFit/>
            </a:bodyPr>
            <a:lstStyle/>
            <a:p>
              <a:r>
                <a:rPr lang="en-US" altLang="ja-JP" sz="1400" dirty="0" smtClean="0">
                  <a:latin typeface="Century"/>
                  <a:cs typeface="Century"/>
                </a:rPr>
                <a:t>7.28</a:t>
              </a:r>
              <a:endParaRPr lang="ja-JP" altLang="en-US" sz="1400" dirty="0">
                <a:latin typeface="Century"/>
                <a:cs typeface="Century"/>
              </a:endParaRPr>
            </a:p>
          </p:txBody>
        </p:sp>
        <p:cxnSp>
          <p:nvCxnSpPr>
            <p:cNvPr id="51" name="直線コネクタ 50"/>
            <p:cNvCxnSpPr/>
            <p:nvPr/>
          </p:nvCxnSpPr>
          <p:spPr>
            <a:xfrm>
              <a:off x="3136192" y="6235679"/>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2535267" y="3808042"/>
              <a:ext cx="600925" cy="301135"/>
            </a:xfrm>
            <a:prstGeom prst="rect">
              <a:avLst/>
            </a:prstGeom>
          </p:spPr>
          <p:txBody>
            <a:bodyPr wrap="none">
              <a:spAutoFit/>
            </a:bodyPr>
            <a:lstStyle/>
            <a:p>
              <a:r>
                <a:rPr lang="en-US" altLang="ja-JP" sz="1400" dirty="0" smtClean="0">
                  <a:latin typeface="Century"/>
                  <a:cs typeface="Century"/>
                </a:rPr>
                <a:t>447.5</a:t>
              </a:r>
              <a:endParaRPr lang="ja-JP" altLang="en-US" sz="1400" dirty="0">
                <a:latin typeface="Century"/>
                <a:cs typeface="Century"/>
              </a:endParaRPr>
            </a:p>
          </p:txBody>
        </p:sp>
        <p:sp>
          <p:nvSpPr>
            <p:cNvPr id="53" name="テキスト ボックス 52"/>
            <p:cNvSpPr txBox="1"/>
            <p:nvPr/>
          </p:nvSpPr>
          <p:spPr>
            <a:xfrm>
              <a:off x="1577164" y="5586653"/>
              <a:ext cx="458994" cy="301135"/>
            </a:xfrm>
            <a:prstGeom prst="rect">
              <a:avLst/>
            </a:prstGeom>
            <a:noFill/>
          </p:spPr>
          <p:txBody>
            <a:bodyPr wrap="none" rtlCol="0">
              <a:spAutoFit/>
            </a:bodyPr>
            <a:lstStyle/>
            <a:p>
              <a:r>
                <a:rPr kumimoji="1" lang="en-US" altLang="ja-JP" sz="1400" dirty="0" smtClean="0">
                  <a:latin typeface="Century"/>
                  <a:cs typeface="Century"/>
                </a:rPr>
                <a:t>100</a:t>
              </a:r>
              <a:endParaRPr kumimoji="1" lang="ja-JP" altLang="en-US" sz="1400" dirty="0">
                <a:latin typeface="Century"/>
                <a:cs typeface="Century"/>
              </a:endParaRPr>
            </a:p>
          </p:txBody>
        </p:sp>
        <p:sp>
          <p:nvSpPr>
            <p:cNvPr id="54" name="テキスト ボックス 53"/>
            <p:cNvSpPr txBox="1"/>
            <p:nvPr/>
          </p:nvSpPr>
          <p:spPr>
            <a:xfrm>
              <a:off x="1577164" y="5080929"/>
              <a:ext cx="458994" cy="301135"/>
            </a:xfrm>
            <a:prstGeom prst="rect">
              <a:avLst/>
            </a:prstGeom>
            <a:noFill/>
          </p:spPr>
          <p:txBody>
            <a:bodyPr wrap="none" rtlCol="0">
              <a:spAutoFit/>
            </a:bodyPr>
            <a:lstStyle/>
            <a:p>
              <a:r>
                <a:rPr kumimoji="1" lang="en-US" altLang="ja-JP" sz="1400" dirty="0">
                  <a:latin typeface="Century"/>
                  <a:cs typeface="Century"/>
                </a:rPr>
                <a:t>2</a:t>
              </a:r>
              <a:r>
                <a:rPr kumimoji="1" lang="en-US" altLang="ja-JP" sz="1400" dirty="0" smtClean="0">
                  <a:latin typeface="Century"/>
                  <a:cs typeface="Century"/>
                </a:rPr>
                <a:t>00</a:t>
              </a:r>
              <a:endParaRPr kumimoji="1" lang="ja-JP" altLang="en-US" sz="1400" dirty="0">
                <a:latin typeface="Century"/>
                <a:cs typeface="Century"/>
              </a:endParaRPr>
            </a:p>
          </p:txBody>
        </p:sp>
        <p:sp>
          <p:nvSpPr>
            <p:cNvPr id="55" name="テキスト ボックス 54"/>
            <p:cNvSpPr txBox="1"/>
            <p:nvPr/>
          </p:nvSpPr>
          <p:spPr>
            <a:xfrm>
              <a:off x="1577164" y="4557272"/>
              <a:ext cx="458994" cy="301135"/>
            </a:xfrm>
            <a:prstGeom prst="rect">
              <a:avLst/>
            </a:prstGeom>
            <a:noFill/>
          </p:spPr>
          <p:txBody>
            <a:bodyPr wrap="none" rtlCol="0">
              <a:spAutoFit/>
            </a:bodyPr>
            <a:lstStyle/>
            <a:p>
              <a:r>
                <a:rPr kumimoji="1" lang="en-US" altLang="ja-JP" sz="1400" dirty="0">
                  <a:latin typeface="Century"/>
                  <a:cs typeface="Century"/>
                </a:rPr>
                <a:t>3</a:t>
              </a:r>
              <a:r>
                <a:rPr kumimoji="1" lang="en-US" altLang="ja-JP" sz="1400" dirty="0" smtClean="0">
                  <a:latin typeface="Century"/>
                  <a:cs typeface="Century"/>
                </a:rPr>
                <a:t>00</a:t>
              </a:r>
              <a:endParaRPr kumimoji="1" lang="ja-JP" altLang="en-US" sz="1400" dirty="0">
                <a:latin typeface="Century"/>
                <a:cs typeface="Century"/>
              </a:endParaRPr>
            </a:p>
          </p:txBody>
        </p:sp>
        <p:sp>
          <p:nvSpPr>
            <p:cNvPr id="56" name="テキスト ボックス 55"/>
            <p:cNvSpPr txBox="1"/>
            <p:nvPr/>
          </p:nvSpPr>
          <p:spPr>
            <a:xfrm>
              <a:off x="1570839" y="4041074"/>
              <a:ext cx="458994" cy="301135"/>
            </a:xfrm>
            <a:prstGeom prst="rect">
              <a:avLst/>
            </a:prstGeom>
            <a:noFill/>
          </p:spPr>
          <p:txBody>
            <a:bodyPr wrap="none" rtlCol="0">
              <a:spAutoFit/>
            </a:bodyPr>
            <a:lstStyle/>
            <a:p>
              <a:r>
                <a:rPr kumimoji="1" lang="en-US" altLang="ja-JP" sz="1400" dirty="0">
                  <a:latin typeface="Century"/>
                  <a:cs typeface="Century"/>
                </a:rPr>
                <a:t>4</a:t>
              </a:r>
              <a:r>
                <a:rPr kumimoji="1" lang="en-US" altLang="ja-JP" sz="1400" dirty="0" smtClean="0">
                  <a:latin typeface="Century"/>
                  <a:cs typeface="Century"/>
                </a:rPr>
                <a:t>00</a:t>
              </a:r>
              <a:endParaRPr kumimoji="1" lang="ja-JP" altLang="en-US" sz="1400" dirty="0">
                <a:latin typeface="Century"/>
                <a:cs typeface="Century"/>
              </a:endParaRPr>
            </a:p>
          </p:txBody>
        </p:sp>
        <p:sp>
          <p:nvSpPr>
            <p:cNvPr id="57" name="テキスト ボックス 56"/>
            <p:cNvSpPr txBox="1"/>
            <p:nvPr/>
          </p:nvSpPr>
          <p:spPr>
            <a:xfrm>
              <a:off x="1577164" y="3510734"/>
              <a:ext cx="458994" cy="301135"/>
            </a:xfrm>
            <a:prstGeom prst="rect">
              <a:avLst/>
            </a:prstGeom>
            <a:noFill/>
          </p:spPr>
          <p:txBody>
            <a:bodyPr wrap="none" rtlCol="0">
              <a:spAutoFit/>
            </a:bodyPr>
            <a:lstStyle/>
            <a:p>
              <a:r>
                <a:rPr kumimoji="1" lang="en-US" altLang="ja-JP" sz="1400" dirty="0">
                  <a:latin typeface="Century"/>
                  <a:cs typeface="Century"/>
                </a:rPr>
                <a:t>5</a:t>
              </a:r>
              <a:r>
                <a:rPr kumimoji="1" lang="en-US" altLang="ja-JP" sz="1400" dirty="0" smtClean="0">
                  <a:latin typeface="Century"/>
                  <a:cs typeface="Century"/>
                </a:rPr>
                <a:t>00</a:t>
              </a:r>
              <a:endParaRPr kumimoji="1" lang="ja-JP" altLang="en-US" sz="1400" dirty="0">
                <a:latin typeface="Century"/>
                <a:cs typeface="Century"/>
              </a:endParaRPr>
            </a:p>
          </p:txBody>
        </p:sp>
        <p:sp>
          <p:nvSpPr>
            <p:cNvPr id="58" name="テキスト ボックス 57"/>
            <p:cNvSpPr txBox="1"/>
            <p:nvPr/>
          </p:nvSpPr>
          <p:spPr>
            <a:xfrm>
              <a:off x="1566224" y="2987077"/>
              <a:ext cx="458994" cy="301135"/>
            </a:xfrm>
            <a:prstGeom prst="rect">
              <a:avLst/>
            </a:prstGeom>
            <a:noFill/>
          </p:spPr>
          <p:txBody>
            <a:bodyPr wrap="none" rtlCol="0">
              <a:spAutoFit/>
            </a:bodyPr>
            <a:lstStyle/>
            <a:p>
              <a:r>
                <a:rPr kumimoji="1" lang="en-US" altLang="ja-JP" sz="1400" dirty="0">
                  <a:latin typeface="Century"/>
                  <a:cs typeface="Century"/>
                </a:rPr>
                <a:t>6</a:t>
              </a:r>
              <a:r>
                <a:rPr kumimoji="1" lang="en-US" altLang="ja-JP" sz="1400" dirty="0" smtClean="0">
                  <a:latin typeface="Century"/>
                  <a:cs typeface="Century"/>
                </a:rPr>
                <a:t>00</a:t>
              </a:r>
              <a:endParaRPr kumimoji="1" lang="ja-JP" altLang="en-US" sz="1400" dirty="0">
                <a:latin typeface="Century"/>
                <a:cs typeface="Century"/>
              </a:endParaRPr>
            </a:p>
          </p:txBody>
        </p:sp>
        <p:cxnSp>
          <p:nvCxnSpPr>
            <p:cNvPr id="59" name="直線コネクタ 58"/>
            <p:cNvCxnSpPr/>
            <p:nvPr/>
          </p:nvCxnSpPr>
          <p:spPr>
            <a:xfrm flipV="1">
              <a:off x="1985823" y="2612827"/>
              <a:ext cx="276682" cy="1"/>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1576645" y="2462259"/>
              <a:ext cx="458994" cy="301135"/>
            </a:xfrm>
            <a:prstGeom prst="rect">
              <a:avLst/>
            </a:prstGeom>
            <a:noFill/>
          </p:spPr>
          <p:txBody>
            <a:bodyPr wrap="none" rtlCol="0">
              <a:spAutoFit/>
            </a:bodyPr>
            <a:lstStyle/>
            <a:p>
              <a:r>
                <a:rPr kumimoji="1" lang="en-US" altLang="ja-JP" sz="1400" dirty="0">
                  <a:latin typeface="Century"/>
                  <a:cs typeface="Century"/>
                </a:rPr>
                <a:t>7</a:t>
              </a:r>
              <a:r>
                <a:rPr kumimoji="1" lang="en-US" altLang="ja-JP" sz="1400" dirty="0" smtClean="0">
                  <a:latin typeface="Century"/>
                  <a:cs typeface="Century"/>
                </a:rPr>
                <a:t>00</a:t>
              </a:r>
              <a:endParaRPr kumimoji="1" lang="ja-JP" altLang="en-US" sz="1400" dirty="0">
                <a:latin typeface="Century"/>
                <a:cs typeface="Century"/>
              </a:endParaRPr>
            </a:p>
          </p:txBody>
        </p:sp>
        <p:cxnSp>
          <p:nvCxnSpPr>
            <p:cNvPr id="64" name="直線コネクタ 63"/>
            <p:cNvCxnSpPr/>
            <p:nvPr/>
          </p:nvCxnSpPr>
          <p:spPr>
            <a:xfrm>
              <a:off x="3136192" y="3978742"/>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2535267" y="3185196"/>
              <a:ext cx="600925" cy="301135"/>
            </a:xfrm>
            <a:prstGeom prst="rect">
              <a:avLst/>
            </a:prstGeom>
          </p:spPr>
          <p:txBody>
            <a:bodyPr wrap="none">
              <a:spAutoFit/>
            </a:bodyPr>
            <a:lstStyle/>
            <a:p>
              <a:r>
                <a:rPr lang="en-US" altLang="ja-JP" sz="1400" dirty="0" smtClean="0">
                  <a:latin typeface="Century"/>
                  <a:cs typeface="Century"/>
                </a:rPr>
                <a:t>573.0</a:t>
              </a:r>
              <a:endParaRPr lang="ja-JP" altLang="en-US" sz="1400" dirty="0">
                <a:latin typeface="Century"/>
                <a:cs typeface="Century"/>
              </a:endParaRPr>
            </a:p>
          </p:txBody>
        </p:sp>
        <p:cxnSp>
          <p:nvCxnSpPr>
            <p:cNvPr id="66" name="直線コネクタ 65"/>
            <p:cNvCxnSpPr/>
            <p:nvPr/>
          </p:nvCxnSpPr>
          <p:spPr>
            <a:xfrm>
              <a:off x="3136192" y="3350815"/>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7" name="正方形/長方形 66"/>
            <p:cNvSpPr/>
            <p:nvPr/>
          </p:nvSpPr>
          <p:spPr>
            <a:xfrm>
              <a:off x="5708814" y="3087334"/>
              <a:ext cx="600925" cy="301135"/>
            </a:xfrm>
            <a:prstGeom prst="rect">
              <a:avLst/>
            </a:prstGeom>
          </p:spPr>
          <p:txBody>
            <a:bodyPr wrap="none">
              <a:spAutoFit/>
            </a:bodyPr>
            <a:lstStyle/>
            <a:p>
              <a:r>
                <a:rPr lang="en-US" altLang="ja-JP" sz="1400" dirty="0" smtClean="0">
                  <a:latin typeface="Century"/>
                  <a:cs typeface="Century"/>
                </a:rPr>
                <a:t>578.6</a:t>
              </a:r>
              <a:endParaRPr lang="ja-JP" altLang="en-US" sz="1400" dirty="0">
                <a:latin typeface="Century"/>
                <a:cs typeface="Century"/>
              </a:endParaRPr>
            </a:p>
          </p:txBody>
        </p:sp>
        <p:cxnSp>
          <p:nvCxnSpPr>
            <p:cNvPr id="68" name="直線コネクタ 67"/>
            <p:cNvCxnSpPr/>
            <p:nvPr/>
          </p:nvCxnSpPr>
          <p:spPr>
            <a:xfrm>
              <a:off x="4769172" y="3293671"/>
              <a:ext cx="80943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3945628" y="6235679"/>
              <a:ext cx="823544" cy="46135"/>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flipV="1">
              <a:off x="3945628" y="6153046"/>
              <a:ext cx="817053" cy="82633"/>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76" name="直線コネクタ 75"/>
            <p:cNvCxnSpPr/>
            <p:nvPr/>
          </p:nvCxnSpPr>
          <p:spPr>
            <a:xfrm>
              <a:off x="3945628" y="3979310"/>
              <a:ext cx="823544" cy="38014"/>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flipV="1">
              <a:off x="3945628" y="3944765"/>
              <a:ext cx="823544" cy="34545"/>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flipV="1">
              <a:off x="3945628" y="3335753"/>
              <a:ext cx="823544" cy="15062"/>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flipV="1">
              <a:off x="3967364" y="3293671"/>
              <a:ext cx="795317" cy="57144"/>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pSp>
      <p:sp>
        <p:nvSpPr>
          <p:cNvPr id="166" name="テキスト ボックス 165"/>
          <p:cNvSpPr txBox="1"/>
          <p:nvPr/>
        </p:nvSpPr>
        <p:spPr>
          <a:xfrm>
            <a:off x="1122077" y="1392025"/>
            <a:ext cx="980557" cy="338554"/>
          </a:xfrm>
          <a:prstGeom prst="rect">
            <a:avLst/>
          </a:prstGeom>
          <a:noFill/>
        </p:spPr>
        <p:txBody>
          <a:bodyPr wrap="none" rtlCol="0">
            <a:spAutoFit/>
          </a:bodyPr>
          <a:lstStyle/>
          <a:p>
            <a:r>
              <a:rPr kumimoji="1" lang="en-US" altLang="ja-JP" sz="1600" i="1" dirty="0" smtClean="0">
                <a:latin typeface="Century"/>
                <a:cs typeface="Century"/>
              </a:rPr>
              <a:t>E </a:t>
            </a:r>
            <a:r>
              <a:rPr kumimoji="1" lang="en-US" altLang="ja-JP" sz="1600" dirty="0" smtClean="0">
                <a:latin typeface="Century"/>
                <a:cs typeface="Century"/>
              </a:rPr>
              <a:t>[MeV]</a:t>
            </a:r>
            <a:endParaRPr kumimoji="1" lang="ja-JP" altLang="en-US" sz="1600" dirty="0">
              <a:latin typeface="Century"/>
              <a:cs typeface="Century"/>
            </a:endParaRPr>
          </a:p>
        </p:txBody>
      </p:sp>
      <p:pic>
        <p:nvPicPr>
          <p:cNvPr id="178" name="図 17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908" y="3045769"/>
            <a:ext cx="1356170" cy="232137"/>
          </a:xfrm>
          <a:prstGeom prst="rect">
            <a:avLst/>
          </a:prstGeom>
        </p:spPr>
      </p:pic>
      <p:sp>
        <p:nvSpPr>
          <p:cNvPr id="179" name="テキスト ボックス 178"/>
          <p:cNvSpPr txBox="1"/>
          <p:nvPr/>
        </p:nvSpPr>
        <p:spPr>
          <a:xfrm>
            <a:off x="7992050" y="2943008"/>
            <a:ext cx="646331" cy="369332"/>
          </a:xfrm>
          <a:prstGeom prst="rect">
            <a:avLst/>
          </a:prstGeom>
          <a:noFill/>
        </p:spPr>
        <p:txBody>
          <a:bodyPr wrap="none" rtlCol="0">
            <a:spAutoFit/>
          </a:bodyPr>
          <a:lstStyle/>
          <a:p>
            <a:r>
              <a:rPr kumimoji="1" lang="en-US" altLang="ja-JP" dirty="0" smtClean="0">
                <a:latin typeface="Century"/>
                <a:cs typeface="Century"/>
              </a:rPr>
              <a:t>only</a:t>
            </a:r>
            <a:endParaRPr kumimoji="1" lang="ja-JP" altLang="en-US" dirty="0">
              <a:latin typeface="Century"/>
              <a:cs typeface="Century"/>
            </a:endParaRPr>
          </a:p>
        </p:txBody>
      </p:sp>
      <p:cxnSp>
        <p:nvCxnSpPr>
          <p:cNvPr id="180" name="直線コネクタ 179"/>
          <p:cNvCxnSpPr/>
          <p:nvPr/>
        </p:nvCxnSpPr>
        <p:spPr>
          <a:xfrm>
            <a:off x="7932353" y="4735148"/>
            <a:ext cx="563807"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2" name="直線コネクタ 181"/>
          <p:cNvCxnSpPr/>
          <p:nvPr/>
        </p:nvCxnSpPr>
        <p:spPr>
          <a:xfrm>
            <a:off x="7932353" y="5003704"/>
            <a:ext cx="563807"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4" name="直線コネクタ 183"/>
          <p:cNvCxnSpPr/>
          <p:nvPr/>
        </p:nvCxnSpPr>
        <p:spPr>
          <a:xfrm>
            <a:off x="6799434" y="4909629"/>
            <a:ext cx="563807"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p:nvPr/>
        </p:nvCxnSpPr>
        <p:spPr>
          <a:xfrm>
            <a:off x="7363241" y="4909629"/>
            <a:ext cx="573633" cy="94073"/>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p:nvPr/>
        </p:nvCxnSpPr>
        <p:spPr>
          <a:xfrm flipV="1">
            <a:off x="7363241" y="4741133"/>
            <a:ext cx="569112" cy="168496"/>
          </a:xfrm>
          <a:prstGeom prst="line">
            <a:avLst/>
          </a:prstGeom>
          <a:ln w="63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88" name="テキスト ボックス 187"/>
          <p:cNvSpPr txBox="1"/>
          <p:nvPr/>
        </p:nvSpPr>
        <p:spPr>
          <a:xfrm>
            <a:off x="8465184" y="4550630"/>
            <a:ext cx="531052" cy="307777"/>
          </a:xfrm>
          <a:prstGeom prst="rect">
            <a:avLst/>
          </a:prstGeom>
          <a:noFill/>
        </p:spPr>
        <p:txBody>
          <a:bodyPr wrap="square" rtlCol="0">
            <a:spAutoFit/>
          </a:bodyPr>
          <a:lstStyle/>
          <a:p>
            <a:pPr algn="ctr"/>
            <a:r>
              <a:rPr kumimoji="1" lang="en-US" altLang="ja-JP" sz="1400" dirty="0">
                <a:latin typeface="Century"/>
                <a:cs typeface="Century"/>
              </a:rPr>
              <a:t>3</a:t>
            </a:r>
            <a:r>
              <a:rPr kumimoji="1" lang="en-US" altLang="ja-JP" sz="1400" dirty="0" smtClean="0">
                <a:latin typeface="Century"/>
                <a:cs typeface="Century"/>
              </a:rPr>
              <a:t>/2</a:t>
            </a:r>
            <a:r>
              <a:rPr kumimoji="1" lang="en-US" altLang="ja-JP" sz="1400" baseline="30000" dirty="0" smtClean="0">
                <a:latin typeface="Century"/>
                <a:cs typeface="Century"/>
              </a:rPr>
              <a:t>+</a:t>
            </a:r>
            <a:endParaRPr kumimoji="1" lang="ja-JP" altLang="en-US" sz="1400" baseline="30000" dirty="0">
              <a:latin typeface="Century"/>
              <a:cs typeface="Century"/>
            </a:endParaRPr>
          </a:p>
        </p:txBody>
      </p:sp>
      <p:sp>
        <p:nvSpPr>
          <p:cNvPr id="189" name="テキスト ボックス 188"/>
          <p:cNvSpPr txBox="1"/>
          <p:nvPr/>
        </p:nvSpPr>
        <p:spPr>
          <a:xfrm>
            <a:off x="6442391" y="4773152"/>
            <a:ext cx="357043" cy="307777"/>
          </a:xfrm>
          <a:prstGeom prst="rect">
            <a:avLst/>
          </a:prstGeom>
          <a:noFill/>
        </p:spPr>
        <p:txBody>
          <a:bodyPr wrap="none" rtlCol="0">
            <a:spAutoFit/>
          </a:bodyPr>
          <a:lstStyle/>
          <a:p>
            <a:r>
              <a:rPr kumimoji="1" lang="en-US" altLang="ja-JP" sz="1400" dirty="0" smtClean="0">
                <a:latin typeface="Century"/>
                <a:cs typeface="Century"/>
              </a:rPr>
              <a:t>0</a:t>
            </a:r>
            <a:r>
              <a:rPr kumimoji="1" lang="en-US" altLang="ja-JP" sz="1400" baseline="30000" dirty="0" smtClean="0">
                <a:latin typeface="Century"/>
                <a:cs typeface="Century"/>
              </a:rPr>
              <a:t>+</a:t>
            </a:r>
            <a:endParaRPr kumimoji="1" lang="ja-JP" altLang="en-US" sz="1400" dirty="0">
              <a:latin typeface="Century"/>
              <a:cs typeface="Century"/>
            </a:endParaRPr>
          </a:p>
        </p:txBody>
      </p:sp>
    </p:spTree>
    <p:extLst>
      <p:ext uri="{BB962C8B-B14F-4D97-AF65-F5344CB8AC3E}">
        <p14:creationId xmlns:p14="http://schemas.microsoft.com/office/powerpoint/2010/main" val="1302110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4. Summary &amp; perspectives</a:t>
            </a:r>
            <a:endParaRPr kumimoji="1" lang="ja-JP" altLang="en-US" sz="3600"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17</a:t>
            </a:fld>
            <a:endParaRPr lang="en-US"/>
          </a:p>
        </p:txBody>
      </p:sp>
    </p:spTree>
    <p:extLst>
      <p:ext uri="{BB962C8B-B14F-4D97-AF65-F5344CB8AC3E}">
        <p14:creationId xmlns:p14="http://schemas.microsoft.com/office/powerpoint/2010/main" val="21511741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 Summary &amp; Perspectives</a:t>
            </a:r>
            <a:endParaRPr kumimoji="1" lang="ja-JP" altLang="en-US" dirty="0"/>
          </a:p>
        </p:txBody>
      </p:sp>
      <p:sp>
        <p:nvSpPr>
          <p:cNvPr id="7" name="コンテンツ プレースホルダー 6"/>
          <p:cNvSpPr>
            <a:spLocks noGrp="1"/>
          </p:cNvSpPr>
          <p:nvPr>
            <p:ph idx="1"/>
          </p:nvPr>
        </p:nvSpPr>
        <p:spPr>
          <a:xfrm>
            <a:off x="298824" y="1600200"/>
            <a:ext cx="8591176" cy="4525963"/>
          </a:xfrm>
        </p:spPr>
        <p:txBody>
          <a:bodyPr>
            <a:normAutofit fontScale="85000" lnSpcReduction="20000"/>
          </a:bodyPr>
          <a:lstStyle/>
          <a:p>
            <a:r>
              <a:rPr lang="en-US" altLang="ja-JP" dirty="0" smtClean="0">
                <a:ea typeface="ＤＦＰ中楷書体"/>
              </a:rPr>
              <a:t>Summary</a:t>
            </a:r>
            <a:endParaRPr lang="en-US" altLang="ja-JP" dirty="0">
              <a:ea typeface="ＤＦＰ中楷書体"/>
            </a:endParaRPr>
          </a:p>
          <a:p>
            <a:pPr lvl="1"/>
            <a:r>
              <a:rPr lang="en-US" altLang="ja-JP" dirty="0" smtClean="0">
                <a:ea typeface="ＤＦＰ中楷書体"/>
              </a:rPr>
              <a:t>We calculated </a:t>
            </a:r>
            <a:r>
              <a:rPr lang="en-US" altLang="ja-JP" dirty="0" err="1" smtClean="0">
                <a:latin typeface="ＤＦＰ中楷書体"/>
                <a:ea typeface="ＤＦＰ中楷書体"/>
                <a:cs typeface="ＤＦＰ中楷書体"/>
              </a:rPr>
              <a:t>Ω</a:t>
            </a:r>
            <a:r>
              <a:rPr lang="en-US" altLang="ja-JP" baseline="-25000" dirty="0" err="1" smtClean="0">
                <a:latin typeface="ＤＦＰ中楷書体"/>
                <a:ea typeface="ＤＦＰ中楷書体"/>
                <a:cs typeface="ＤＦＰ中楷書体"/>
              </a:rPr>
              <a:t>bcc</a:t>
            </a:r>
            <a:r>
              <a:rPr lang="en-US" altLang="ja-JP" dirty="0" smtClean="0">
                <a:ea typeface="ＤＦＰ中楷書体"/>
              </a:rPr>
              <a:t> energy spectrum under the constituent quark model in the Y-string three-body confinement potential, color coulomb and spin-spin interaction</a:t>
            </a:r>
            <a:r>
              <a:rPr lang="en-US" altLang="ja-JP" dirty="0" smtClean="0">
                <a:ea typeface="ＤＦＰ中楷書体"/>
              </a:rPr>
              <a:t>.</a:t>
            </a:r>
          </a:p>
          <a:p>
            <a:pPr lvl="1"/>
            <a:r>
              <a:rPr lang="en-US" altLang="ja-JP" dirty="0" smtClean="0">
                <a:ea typeface="ＤＦＰ中楷書体"/>
              </a:rPr>
              <a:t>There is a relationship between Y and </a:t>
            </a:r>
            <a:r>
              <a:rPr lang="en-US" altLang="ja-JP" dirty="0" err="1" smtClean="0">
                <a:ea typeface="ＤＦＰ中楷書体"/>
              </a:rPr>
              <a:t>Δ</a:t>
            </a:r>
            <a:r>
              <a:rPr lang="en-US" altLang="ja-JP" dirty="0" smtClean="0">
                <a:ea typeface="ＤＦＰ中楷書体"/>
              </a:rPr>
              <a:t>-string potential in the low energy.</a:t>
            </a:r>
            <a:endParaRPr lang="en-US" altLang="ja-JP" dirty="0" smtClean="0">
              <a:ea typeface="ＤＦＰ中楷書体"/>
            </a:endParaRPr>
          </a:p>
          <a:p>
            <a:pPr lvl="1"/>
            <a:endParaRPr lang="en-US" altLang="ja-JP" dirty="0" smtClean="0">
              <a:ea typeface="ＤＦＰ中楷書体"/>
            </a:endParaRPr>
          </a:p>
          <a:p>
            <a:r>
              <a:rPr kumimoji="1" lang="en-US" altLang="ja-JP" dirty="0" smtClean="0"/>
              <a:t>Perspectives</a:t>
            </a:r>
          </a:p>
          <a:p>
            <a:pPr lvl="1"/>
            <a:r>
              <a:rPr lang="en-US" altLang="ja-JP" dirty="0" smtClean="0">
                <a:ea typeface="ＤＦＰ中楷書体"/>
              </a:rPr>
              <a:t>Try the other angular momenta</a:t>
            </a:r>
          </a:p>
          <a:p>
            <a:pPr lvl="1"/>
            <a:r>
              <a:rPr kumimoji="1" lang="en-US" altLang="ja-JP" dirty="0" smtClean="0"/>
              <a:t>calculate something from the gotten </a:t>
            </a:r>
            <a:r>
              <a:rPr kumimoji="1" lang="en-US" altLang="ja-JP" dirty="0" err="1" smtClean="0"/>
              <a:t>wavefunction</a:t>
            </a:r>
            <a:r>
              <a:rPr kumimoji="1" lang="en-US" altLang="ja-JP" dirty="0" smtClean="0"/>
              <a:t> (E1 transition probability)</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18</a:t>
            </a:fld>
            <a:endParaRPr lang="en-US"/>
          </a:p>
        </p:txBody>
      </p:sp>
    </p:spTree>
    <p:extLst>
      <p:ext uri="{BB962C8B-B14F-4D97-AF65-F5344CB8AC3E}">
        <p14:creationId xmlns:p14="http://schemas.microsoft.com/office/powerpoint/2010/main" val="30102235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Backup</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19</a:t>
            </a:fld>
            <a:endParaRPr lang="en-US"/>
          </a:p>
        </p:txBody>
      </p:sp>
    </p:spTree>
    <p:extLst>
      <p:ext uri="{BB962C8B-B14F-4D97-AF65-F5344CB8AC3E}">
        <p14:creationId xmlns:p14="http://schemas.microsoft.com/office/powerpoint/2010/main" val="36316263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 </a:t>
            </a:r>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kumimoji="1" lang="en-US" altLang="ja-JP" dirty="0" smtClean="0"/>
              <a:t>Introduction</a:t>
            </a:r>
          </a:p>
          <a:p>
            <a:pPr lvl="1"/>
            <a:r>
              <a:rPr kumimoji="1" lang="en-US" altLang="ja-JP" dirty="0" smtClean="0">
                <a:solidFill>
                  <a:schemeClr val="bg1">
                    <a:lumMod val="50000"/>
                  </a:schemeClr>
                </a:solidFill>
              </a:rPr>
              <a:t>Y</a:t>
            </a:r>
            <a:r>
              <a:rPr kumimoji="1" lang="en-US" altLang="ja-JP" dirty="0" smtClean="0">
                <a:solidFill>
                  <a:schemeClr val="bg1">
                    <a:lumMod val="50000"/>
                  </a:schemeClr>
                </a:solidFill>
              </a:rPr>
              <a:t>-string Three-body </a:t>
            </a:r>
            <a:r>
              <a:rPr kumimoji="1" lang="en-US" altLang="ja-JP" dirty="0" smtClean="0">
                <a:solidFill>
                  <a:schemeClr val="bg1">
                    <a:lumMod val="50000"/>
                  </a:schemeClr>
                </a:solidFill>
              </a:rPr>
              <a:t>Potential</a:t>
            </a:r>
          </a:p>
          <a:p>
            <a:pPr lvl="1"/>
            <a:r>
              <a:rPr lang="en-US" altLang="ja-JP" dirty="0">
                <a:solidFill>
                  <a:schemeClr val="tx1">
                    <a:lumMod val="50000"/>
                    <a:lumOff val="50000"/>
                  </a:schemeClr>
                </a:solidFill>
              </a:rPr>
              <a:t> Triple Heavy Baryon </a:t>
            </a:r>
            <a:r>
              <a:rPr lang="ja-JP" altLang="en-US" dirty="0">
                <a:solidFill>
                  <a:schemeClr val="tx1">
                    <a:lumMod val="50000"/>
                    <a:lumOff val="50000"/>
                  </a:schemeClr>
                </a:solidFill>
                <a:latin typeface="ＤＦＰ中楷書体"/>
                <a:ea typeface="ＤＦＰ中楷書体"/>
                <a:cs typeface="ＤＦＰ中楷書体"/>
              </a:rPr>
              <a:t>Ω</a:t>
            </a:r>
            <a:r>
              <a:rPr lang="en-US" altLang="ja-JP" baseline="-25000" dirty="0">
                <a:solidFill>
                  <a:schemeClr val="tx1">
                    <a:lumMod val="50000"/>
                    <a:lumOff val="50000"/>
                  </a:schemeClr>
                </a:solidFill>
                <a:latin typeface="ＤＦＰ中楷書体"/>
                <a:ea typeface="ＤＦＰ中楷書体"/>
                <a:cs typeface="ＤＦＰ中楷書体"/>
              </a:rPr>
              <a:t>bcc</a:t>
            </a:r>
            <a:endParaRPr kumimoji="1" lang="en-US" altLang="ja-JP" dirty="0" smtClean="0">
              <a:solidFill>
                <a:schemeClr val="tx1">
                  <a:lumMod val="50000"/>
                  <a:lumOff val="50000"/>
                </a:schemeClr>
              </a:solidFill>
            </a:endParaRPr>
          </a:p>
          <a:p>
            <a:pPr marL="514350" indent="-514350">
              <a:buFont typeface="+mj-lt"/>
              <a:buAutoNum type="arabicPeriod"/>
            </a:pPr>
            <a:r>
              <a:rPr lang="en-US" altLang="ja-JP" dirty="0" smtClean="0"/>
              <a:t>Formalism</a:t>
            </a:r>
          </a:p>
          <a:p>
            <a:pPr lvl="1"/>
            <a:r>
              <a:rPr lang="en-US" altLang="ja-JP" dirty="0" smtClean="0">
                <a:solidFill>
                  <a:srgbClr val="7F7F7F"/>
                </a:solidFill>
              </a:rPr>
              <a:t>Hamiltonian</a:t>
            </a:r>
            <a:endParaRPr lang="en-US" altLang="ja-JP" dirty="0" smtClean="0">
              <a:solidFill>
                <a:srgbClr val="7F7F7F"/>
              </a:solidFill>
            </a:endParaRPr>
          </a:p>
          <a:p>
            <a:pPr lvl="1"/>
            <a:r>
              <a:rPr lang="en-US" altLang="ja-JP" dirty="0" smtClean="0">
                <a:solidFill>
                  <a:srgbClr val="7F7F7F"/>
                </a:solidFill>
              </a:rPr>
              <a:t>Gaussian Expansion Method</a:t>
            </a:r>
          </a:p>
          <a:p>
            <a:pPr marL="514350" indent="-514350">
              <a:buFont typeface="+mj-lt"/>
              <a:buAutoNum type="arabicPeriod"/>
            </a:pPr>
            <a:r>
              <a:rPr kumimoji="1" lang="en-US" altLang="ja-JP" dirty="0" smtClean="0"/>
              <a:t>Result</a:t>
            </a:r>
          </a:p>
          <a:p>
            <a:pPr marL="514350" indent="-514350">
              <a:buFont typeface="+mj-lt"/>
              <a:buAutoNum type="arabicPeriod"/>
            </a:pPr>
            <a:r>
              <a:rPr lang="en-US" altLang="ja-JP" dirty="0" smtClean="0"/>
              <a:t>Summary &amp; Perspectives</a:t>
            </a:r>
            <a:endParaRPr kumimoji="1" lang="en-US" altLang="ja-JP" dirty="0" smtClean="0"/>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2</a:t>
            </a:fld>
            <a:endParaRPr lang="en-US"/>
          </a:p>
        </p:txBody>
      </p:sp>
    </p:spTree>
    <p:extLst>
      <p:ext uri="{BB962C8B-B14F-4D97-AF65-F5344CB8AC3E}">
        <p14:creationId xmlns:p14="http://schemas.microsoft.com/office/powerpoint/2010/main" val="39613185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 Constituent Quark Model</a:t>
            </a:r>
            <a:endParaRPr kumimoji="1" lang="ja-JP" altLang="en-US" dirty="0"/>
          </a:p>
        </p:txBody>
      </p:sp>
      <p:sp>
        <p:nvSpPr>
          <p:cNvPr id="4" name="日付プレースホルダー 3"/>
          <p:cNvSpPr>
            <a:spLocks noGrp="1"/>
          </p:cNvSpPr>
          <p:nvPr>
            <p:ph type="dt" sz="half" idx="10"/>
          </p:nvPr>
        </p:nvSpPr>
        <p:spPr/>
        <p:txBody>
          <a:bodyPr/>
          <a:lstStyle/>
          <a:p>
            <a:r>
              <a:rPr lang="en-US" dirty="0" smtClean="0"/>
              <a:t>2014 Dec. 2</a:t>
            </a:r>
            <a:endParaRPr lang="en-US" dirty="0"/>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20</a:t>
            </a:fld>
            <a:endParaRPr lang="en-US"/>
          </a:p>
        </p:txBody>
      </p:sp>
      <p:sp>
        <p:nvSpPr>
          <p:cNvPr id="7" name="テキスト ボックス 6"/>
          <p:cNvSpPr txBox="1"/>
          <p:nvPr/>
        </p:nvSpPr>
        <p:spPr>
          <a:xfrm>
            <a:off x="1408650" y="3402136"/>
            <a:ext cx="2291914" cy="646331"/>
          </a:xfrm>
          <a:prstGeom prst="rect">
            <a:avLst/>
          </a:prstGeom>
          <a:noFill/>
        </p:spPr>
        <p:txBody>
          <a:bodyPr wrap="none" rtlCol="0">
            <a:spAutoFit/>
          </a:bodyPr>
          <a:lstStyle/>
          <a:p>
            <a:pPr algn="ctr"/>
            <a:r>
              <a:rPr kumimoji="1" lang="en-US" altLang="ja-JP" dirty="0">
                <a:latin typeface="Century"/>
                <a:ea typeface="ＤＦＰ中楷書体"/>
                <a:cs typeface="Century"/>
              </a:rPr>
              <a:t>H</a:t>
            </a:r>
            <a:r>
              <a:rPr kumimoji="1" lang="en-US" altLang="ja-JP" dirty="0" smtClean="0">
                <a:latin typeface="Century"/>
                <a:ea typeface="ＤＦＰ中楷書体"/>
                <a:cs typeface="Century"/>
              </a:rPr>
              <a:t>igh energy region</a:t>
            </a:r>
          </a:p>
          <a:p>
            <a:pPr algn="ctr"/>
            <a:r>
              <a:rPr kumimoji="1" lang="en-US" altLang="ja-JP" dirty="0" smtClean="0">
                <a:latin typeface="Century"/>
                <a:ea typeface="ＤＦＰ中楷書体"/>
                <a:cs typeface="Century"/>
              </a:rPr>
              <a:t>current quark mass</a:t>
            </a:r>
          </a:p>
        </p:txBody>
      </p:sp>
      <p:sp>
        <p:nvSpPr>
          <p:cNvPr id="8" name="テキスト ボックス 7"/>
          <p:cNvSpPr txBox="1"/>
          <p:nvPr/>
        </p:nvSpPr>
        <p:spPr>
          <a:xfrm>
            <a:off x="4879570" y="3403668"/>
            <a:ext cx="2766878" cy="646331"/>
          </a:xfrm>
          <a:prstGeom prst="rect">
            <a:avLst/>
          </a:prstGeom>
          <a:noFill/>
        </p:spPr>
        <p:txBody>
          <a:bodyPr wrap="none" rtlCol="0">
            <a:spAutoFit/>
          </a:bodyPr>
          <a:lstStyle/>
          <a:p>
            <a:pPr algn="ctr"/>
            <a:r>
              <a:rPr kumimoji="1" lang="en-US" altLang="ja-JP" dirty="0" smtClean="0">
                <a:latin typeface="Century"/>
                <a:ea typeface="ＤＦＰ中楷書体"/>
                <a:cs typeface="Century"/>
              </a:rPr>
              <a:t>Low energy region</a:t>
            </a:r>
          </a:p>
          <a:p>
            <a:pPr algn="ctr"/>
            <a:r>
              <a:rPr kumimoji="1" lang="en-US" altLang="ja-JP" dirty="0" smtClean="0">
                <a:latin typeface="Century"/>
                <a:ea typeface="ＤＦＰ中楷書体"/>
                <a:cs typeface="Century"/>
              </a:rPr>
              <a:t>constituent quark mass</a:t>
            </a:r>
            <a:endParaRPr kumimoji="1" lang="ja-JP" altLang="en-US" dirty="0">
              <a:latin typeface="Century"/>
              <a:ea typeface="ＤＦＰ中楷書体"/>
              <a:cs typeface="Century"/>
            </a:endParaRPr>
          </a:p>
        </p:txBody>
      </p:sp>
      <p:sp>
        <p:nvSpPr>
          <p:cNvPr id="9" name="テキスト ボックス 8"/>
          <p:cNvSpPr txBox="1"/>
          <p:nvPr/>
        </p:nvSpPr>
        <p:spPr>
          <a:xfrm>
            <a:off x="448235" y="986120"/>
            <a:ext cx="8531412" cy="2246769"/>
          </a:xfrm>
          <a:prstGeom prst="rect">
            <a:avLst/>
          </a:prstGeom>
          <a:noFill/>
        </p:spPr>
        <p:txBody>
          <a:bodyPr wrap="square" rtlCol="0">
            <a:spAutoFit/>
          </a:bodyPr>
          <a:lstStyle/>
          <a:p>
            <a:r>
              <a:rPr kumimoji="1" lang="ja-JP" altLang="en-US" sz="2000" dirty="0" smtClean="0">
                <a:latin typeface="Century"/>
                <a:ea typeface="ＤＦＰ中楷書体"/>
                <a:cs typeface="Century"/>
              </a:rPr>
              <a:t>　</a:t>
            </a:r>
            <a:r>
              <a:rPr kumimoji="1" lang="en-US" altLang="ja-JP" sz="2000" dirty="0" smtClean="0">
                <a:latin typeface="Century"/>
                <a:ea typeface="ＤＦＰ中楷書体"/>
                <a:cs typeface="Century"/>
              </a:rPr>
              <a:t>A baryon mass does not correspond to the sum of the current quark </a:t>
            </a:r>
          </a:p>
          <a:p>
            <a:r>
              <a:rPr kumimoji="1" lang="en-US" altLang="ja-JP" sz="2000" dirty="0" smtClean="0">
                <a:latin typeface="Century"/>
                <a:ea typeface="ＤＦＰ中楷書体"/>
                <a:cs typeface="Century"/>
              </a:rPr>
              <a:t>    masses.</a:t>
            </a:r>
            <a:r>
              <a:rPr kumimoji="1" lang="ja-JP" altLang="en-US" sz="2000" dirty="0" smtClean="0">
                <a:latin typeface="Century"/>
                <a:ea typeface="ＤＦＰ中楷書体"/>
                <a:cs typeface="Century"/>
              </a:rPr>
              <a:t> 　</a:t>
            </a:r>
            <a:endParaRPr kumimoji="1" lang="en-US" altLang="ja-JP" sz="2000" dirty="0" smtClean="0">
              <a:latin typeface="Century"/>
              <a:ea typeface="ＤＦＰ中楷書体"/>
              <a:cs typeface="Century"/>
            </a:endParaRPr>
          </a:p>
          <a:p>
            <a:r>
              <a:rPr kumimoji="1" lang="en-US" altLang="ja-JP" sz="2000" dirty="0" smtClean="0">
                <a:latin typeface="Century"/>
                <a:ea typeface="ＤＦＰ中楷書体"/>
                <a:cs typeface="Century"/>
              </a:rPr>
              <a:t>    ex) nucleon mass :  940 MeV,  u, d quark masses : 〜 </a:t>
            </a:r>
            <a:r>
              <a:rPr kumimoji="1" lang="en-US" altLang="ja-JP" sz="2000" dirty="0" smtClean="0">
                <a:latin typeface="Century"/>
                <a:ea typeface="ＤＦＰ中楷書体"/>
                <a:cs typeface="Century"/>
              </a:rPr>
              <a:t>3 MeV</a:t>
            </a:r>
            <a:endParaRPr kumimoji="1" lang="en-US" altLang="ja-JP" sz="2000" dirty="0" smtClean="0">
              <a:latin typeface="Century"/>
              <a:ea typeface="ＤＦＰ中楷書体"/>
              <a:cs typeface="Century"/>
            </a:endParaRPr>
          </a:p>
          <a:p>
            <a:r>
              <a:rPr kumimoji="1" lang="en-US" altLang="ja-JP" sz="2000" dirty="0" smtClean="0">
                <a:latin typeface="Century"/>
                <a:ea typeface="ＤＦＰ中楷書体"/>
                <a:cs typeface="Century"/>
              </a:rPr>
              <a:t>⇒ In the low energy region, quarks interact with virtual gluons and  </a:t>
            </a:r>
          </a:p>
          <a:p>
            <a:r>
              <a:rPr kumimoji="1" lang="en-US" altLang="ja-JP" sz="2000" dirty="0" smtClean="0">
                <a:latin typeface="Century"/>
                <a:ea typeface="ＤＦＰ中楷書体"/>
                <a:cs typeface="Century"/>
              </a:rPr>
              <a:t>    sea quarks and dress them.</a:t>
            </a:r>
          </a:p>
          <a:p>
            <a:r>
              <a:rPr kumimoji="1" lang="en-US" altLang="ja-JP" sz="2000" dirty="0" smtClean="0">
                <a:latin typeface="Century"/>
                <a:ea typeface="ＤＦＰ中楷書体"/>
                <a:cs typeface="Century"/>
              </a:rPr>
              <a:t>⇒ Considering this phenomenon, we can assume the quarks obtain </a:t>
            </a:r>
          </a:p>
          <a:p>
            <a:r>
              <a:rPr kumimoji="1" lang="en-US" altLang="ja-JP" sz="2000" dirty="0" smtClean="0">
                <a:latin typeface="Century"/>
                <a:ea typeface="ＤＦＰ中楷書体"/>
                <a:cs typeface="Century"/>
              </a:rPr>
              <a:t>     another 〜 300 MeV mass.</a:t>
            </a:r>
          </a:p>
        </p:txBody>
      </p:sp>
      <p:sp>
        <p:nvSpPr>
          <p:cNvPr id="10" name="円/楕円 9"/>
          <p:cNvSpPr/>
          <p:nvPr/>
        </p:nvSpPr>
        <p:spPr>
          <a:xfrm>
            <a:off x="5874144" y="4112918"/>
            <a:ext cx="716883" cy="698365"/>
          </a:xfrm>
          <a:prstGeom prst="ellipse">
            <a:avLst/>
          </a:prstGeom>
          <a:gradFill flip="none" rotWithShape="1">
            <a:gsLst>
              <a:gs pos="97000">
                <a:srgbClr val="340000">
                  <a:alpha val="80000"/>
                </a:srgbClr>
              </a:gs>
              <a:gs pos="8000">
                <a:srgbClr val="800000"/>
              </a:gs>
              <a:gs pos="54000">
                <a:srgbClr val="4E0000">
                  <a:alpha val="75000"/>
                </a:srgbClr>
              </a:gs>
            </a:gsLst>
            <a:lin ang="0" scaled="1"/>
            <a:tileRect/>
          </a:gradFill>
          <a:ln>
            <a:noFill/>
          </a:ln>
          <a:scene3d>
            <a:camera prst="orthographicFront"/>
            <a:lightRig rig="threePt" dir="t"/>
          </a:scene3d>
          <a:sp3d>
            <a:bevelT w="311150" h="215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1942352" y="4838623"/>
            <a:ext cx="1210588" cy="369332"/>
          </a:xfrm>
          <a:prstGeom prst="rect">
            <a:avLst/>
          </a:prstGeom>
          <a:noFill/>
        </p:spPr>
        <p:txBody>
          <a:bodyPr wrap="none" rtlCol="0">
            <a:spAutoFit/>
          </a:bodyPr>
          <a:lstStyle/>
          <a:p>
            <a:r>
              <a:rPr kumimoji="1" lang="en-US" altLang="ja-JP" dirty="0" smtClean="0">
                <a:latin typeface="Century"/>
                <a:ea typeface="ＤＦＰ中楷書体"/>
                <a:cs typeface="Century"/>
              </a:rPr>
              <a:t>〜 </a:t>
            </a:r>
            <a:r>
              <a:rPr kumimoji="1" lang="en-US" altLang="ja-JP" dirty="0">
                <a:latin typeface="Century"/>
                <a:ea typeface="ＤＦＰ中楷書体"/>
                <a:cs typeface="Century"/>
              </a:rPr>
              <a:t>3</a:t>
            </a:r>
            <a:r>
              <a:rPr kumimoji="1" lang="en-US" altLang="ja-JP" dirty="0" smtClean="0">
                <a:latin typeface="Century"/>
                <a:ea typeface="ＤＦＰ中楷書体"/>
                <a:cs typeface="Century"/>
              </a:rPr>
              <a:t> MeV</a:t>
            </a:r>
            <a:endParaRPr kumimoji="1" lang="ja-JP" altLang="en-US" dirty="0">
              <a:latin typeface="Century"/>
              <a:ea typeface="ＤＦＰ中楷書体"/>
              <a:cs typeface="Century"/>
            </a:endParaRPr>
          </a:p>
        </p:txBody>
      </p:sp>
      <p:sp>
        <p:nvSpPr>
          <p:cNvPr id="12" name="テキスト ボックス 11"/>
          <p:cNvSpPr txBox="1"/>
          <p:nvPr/>
        </p:nvSpPr>
        <p:spPr>
          <a:xfrm>
            <a:off x="5434300" y="4874399"/>
            <a:ext cx="1428884" cy="369332"/>
          </a:xfrm>
          <a:prstGeom prst="rect">
            <a:avLst/>
          </a:prstGeom>
          <a:noFill/>
        </p:spPr>
        <p:txBody>
          <a:bodyPr wrap="none" rtlCol="0">
            <a:spAutoFit/>
          </a:bodyPr>
          <a:lstStyle/>
          <a:p>
            <a:r>
              <a:rPr kumimoji="1" lang="en-US" altLang="ja-JP" dirty="0" smtClean="0">
                <a:latin typeface="Century"/>
                <a:ea typeface="ＤＦＰ中楷書体"/>
                <a:cs typeface="Century"/>
              </a:rPr>
              <a:t>〜 300 MeV</a:t>
            </a:r>
            <a:endParaRPr kumimoji="1" lang="ja-JP" altLang="en-US" dirty="0">
              <a:latin typeface="Century"/>
              <a:ea typeface="ＤＦＰ中楷書体"/>
              <a:cs typeface="Century"/>
            </a:endParaRPr>
          </a:p>
        </p:txBody>
      </p:sp>
      <p:sp>
        <p:nvSpPr>
          <p:cNvPr id="13" name="テキスト ボックス 12"/>
          <p:cNvSpPr txBox="1"/>
          <p:nvPr/>
        </p:nvSpPr>
        <p:spPr>
          <a:xfrm>
            <a:off x="448235" y="5238049"/>
            <a:ext cx="8262471" cy="707886"/>
          </a:xfrm>
          <a:prstGeom prst="rect">
            <a:avLst/>
          </a:prstGeom>
          <a:noFill/>
        </p:spPr>
        <p:txBody>
          <a:bodyPr wrap="square" rtlCol="0">
            <a:spAutoFit/>
          </a:bodyPr>
          <a:lstStyle/>
          <a:p>
            <a:r>
              <a:rPr kumimoji="1" lang="en-US" altLang="ja-JP" sz="2000" dirty="0" smtClean="0">
                <a:latin typeface="Century"/>
                <a:ea typeface="ＤＦＰ中楷書体"/>
                <a:cs typeface="Century"/>
              </a:rPr>
              <a:t>Not only light quarks but also heavy </a:t>
            </a:r>
            <a:r>
              <a:rPr kumimoji="1" lang="en-US" altLang="ja-JP" sz="2000" dirty="0" smtClean="0">
                <a:latin typeface="Century"/>
                <a:ea typeface="ＤＦＰ中楷書体"/>
                <a:cs typeface="Century"/>
              </a:rPr>
              <a:t>quarks </a:t>
            </a:r>
            <a:r>
              <a:rPr kumimoji="1" lang="en-US" altLang="ja-JP" sz="2000" dirty="0" smtClean="0">
                <a:latin typeface="Century"/>
                <a:ea typeface="ＤＦＰ中楷書体"/>
                <a:cs typeface="Century"/>
              </a:rPr>
              <a:t>c and b quarks obtain another a few hundred MeV.</a:t>
            </a:r>
            <a:endParaRPr kumimoji="1" lang="ja-JP" altLang="en-US" sz="2000" dirty="0">
              <a:latin typeface="Century"/>
              <a:ea typeface="ＤＦＰ中楷書体"/>
              <a:cs typeface="Century"/>
            </a:endParaRPr>
          </a:p>
        </p:txBody>
      </p:sp>
      <p:sp>
        <p:nvSpPr>
          <p:cNvPr id="14" name="テキスト ボックス 13"/>
          <p:cNvSpPr txBox="1"/>
          <p:nvPr/>
        </p:nvSpPr>
        <p:spPr>
          <a:xfrm>
            <a:off x="2560745" y="5952483"/>
            <a:ext cx="3714528" cy="707886"/>
          </a:xfrm>
          <a:prstGeom prst="rect">
            <a:avLst/>
          </a:prstGeom>
          <a:noFill/>
        </p:spPr>
        <p:txBody>
          <a:bodyPr wrap="none" rtlCol="0">
            <a:spAutoFit/>
          </a:bodyPr>
          <a:lstStyle/>
          <a:p>
            <a:r>
              <a:rPr kumimoji="1" lang="en-US" altLang="ja-JP" sz="2000" dirty="0" smtClean="0">
                <a:latin typeface="Century"/>
                <a:ea typeface="ＤＦＰ中楷書体"/>
                <a:cs typeface="Century"/>
              </a:rPr>
              <a:t>c quark : 1.2 </a:t>
            </a:r>
            <a:r>
              <a:rPr kumimoji="1" lang="en-US" altLang="ja-JP" sz="2000" dirty="0" err="1" smtClean="0">
                <a:latin typeface="Century"/>
                <a:ea typeface="ＤＦＰ中楷書体"/>
                <a:cs typeface="Century"/>
              </a:rPr>
              <a:t>GeV</a:t>
            </a:r>
            <a:r>
              <a:rPr kumimoji="1" lang="en-US" altLang="ja-JP" sz="2000" dirty="0" smtClean="0">
                <a:latin typeface="Century"/>
                <a:ea typeface="ＤＦＰ中楷書体"/>
                <a:cs typeface="Century"/>
              </a:rPr>
              <a:t> → </a:t>
            </a:r>
            <a:r>
              <a:rPr kumimoji="1" lang="en-US" altLang="ja-JP" sz="2000" dirty="0" smtClean="0">
                <a:latin typeface="Century"/>
                <a:ea typeface="ＤＦＰ中楷書体"/>
                <a:cs typeface="Century"/>
              </a:rPr>
              <a:t>1.5 </a:t>
            </a:r>
            <a:r>
              <a:rPr kumimoji="1" lang="en-US" altLang="ja-JP" sz="2000" dirty="0" err="1" smtClean="0">
                <a:latin typeface="Century"/>
                <a:ea typeface="ＤＦＰ中楷書体"/>
                <a:cs typeface="Century"/>
              </a:rPr>
              <a:t>GeV</a:t>
            </a:r>
            <a:endParaRPr kumimoji="1" lang="en-US" altLang="ja-JP" sz="2000" dirty="0" smtClean="0">
              <a:latin typeface="Century"/>
              <a:ea typeface="ＤＦＰ中楷書体"/>
              <a:cs typeface="Century"/>
            </a:endParaRPr>
          </a:p>
          <a:p>
            <a:r>
              <a:rPr kumimoji="1" lang="en-US" altLang="ja-JP" sz="2000" dirty="0" smtClean="0">
                <a:latin typeface="Century"/>
                <a:ea typeface="ＤＦＰ中楷書体"/>
                <a:cs typeface="Century"/>
              </a:rPr>
              <a:t>b quark : </a:t>
            </a:r>
            <a:r>
              <a:rPr kumimoji="1" lang="en-US" altLang="ja-JP" sz="2000" dirty="0" smtClean="0">
                <a:latin typeface="Century"/>
                <a:ea typeface="ＤＦＰ中楷書体"/>
                <a:cs typeface="Century"/>
              </a:rPr>
              <a:t>4.1 </a:t>
            </a:r>
            <a:r>
              <a:rPr kumimoji="1" lang="en-US" altLang="ja-JP" sz="2000" dirty="0" err="1" smtClean="0">
                <a:latin typeface="Century"/>
                <a:ea typeface="ＤＦＰ中楷書体"/>
                <a:cs typeface="Century"/>
              </a:rPr>
              <a:t>GeV</a:t>
            </a:r>
            <a:r>
              <a:rPr kumimoji="1" lang="en-US" altLang="ja-JP" sz="2000" dirty="0" smtClean="0">
                <a:latin typeface="Century"/>
                <a:ea typeface="ＤＦＰ中楷書体"/>
                <a:cs typeface="Century"/>
              </a:rPr>
              <a:t> → 4.7 </a:t>
            </a:r>
            <a:r>
              <a:rPr kumimoji="1" lang="en-US" altLang="ja-JP" sz="2000" dirty="0" err="1" smtClean="0">
                <a:latin typeface="Century"/>
                <a:ea typeface="ＤＦＰ中楷書体"/>
                <a:cs typeface="Century"/>
              </a:rPr>
              <a:t>GeV</a:t>
            </a:r>
            <a:endParaRPr kumimoji="1" lang="ja-JP" altLang="en-US" sz="2000" dirty="0">
              <a:latin typeface="Century"/>
              <a:ea typeface="ＤＦＰ中楷書体"/>
              <a:cs typeface="Century"/>
            </a:endParaRPr>
          </a:p>
        </p:txBody>
      </p:sp>
      <p:sp>
        <p:nvSpPr>
          <p:cNvPr id="15" name="円/楕円 14"/>
          <p:cNvSpPr/>
          <p:nvPr/>
        </p:nvSpPr>
        <p:spPr>
          <a:xfrm>
            <a:off x="2300726" y="4230298"/>
            <a:ext cx="438538" cy="467447"/>
          </a:xfrm>
          <a:prstGeom prst="ellipse">
            <a:avLst/>
          </a:prstGeom>
          <a:gradFill flip="none" rotWithShape="1">
            <a:gsLst>
              <a:gs pos="97000">
                <a:srgbClr val="7F0000">
                  <a:alpha val="60000"/>
                </a:srgbClr>
              </a:gs>
              <a:gs pos="8000">
                <a:srgbClr val="E40000">
                  <a:alpha val="80000"/>
                </a:srgbClr>
              </a:gs>
            </a:gsLst>
            <a:lin ang="0" scaled="1"/>
            <a:tileRect/>
          </a:gradFill>
          <a:ln>
            <a:noFill/>
          </a:ln>
          <a:scene3d>
            <a:camera prst="orthographicFront"/>
            <a:lightRig rig="threePt" dir="t"/>
          </a:scene3d>
          <a:sp3d>
            <a:bevelT w="228600" h="190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右矢印 15"/>
          <p:cNvSpPr/>
          <p:nvPr/>
        </p:nvSpPr>
        <p:spPr>
          <a:xfrm>
            <a:off x="4026569" y="4324764"/>
            <a:ext cx="517881" cy="372981"/>
          </a:xfrm>
          <a:prstGeom prst="rightArrow">
            <a:avLst/>
          </a:prstGeom>
          <a:solidFill>
            <a:srgbClr val="008000"/>
          </a:solidFill>
          <a:ln w="3175" cmpd="sng">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455529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Jacobi </a:t>
            </a:r>
            <a:r>
              <a:rPr lang="en-US" altLang="ja-JP" dirty="0" smtClean="0"/>
              <a:t>coordinates (1)</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21</a:t>
            </a:fld>
            <a:endParaRPr lang="en-US"/>
          </a:p>
        </p:txBody>
      </p:sp>
      <p:grpSp>
        <p:nvGrpSpPr>
          <p:cNvPr id="6" name="図形グループ 5"/>
          <p:cNvGrpSpPr/>
          <p:nvPr/>
        </p:nvGrpSpPr>
        <p:grpSpPr>
          <a:xfrm>
            <a:off x="147243" y="1021317"/>
            <a:ext cx="3036531" cy="2459309"/>
            <a:chOff x="147243" y="1021317"/>
            <a:chExt cx="3036531" cy="2459309"/>
          </a:xfrm>
        </p:grpSpPr>
        <p:sp>
          <p:nvSpPr>
            <p:cNvPr id="23" name="円/楕円 22"/>
            <p:cNvSpPr/>
            <p:nvPr/>
          </p:nvSpPr>
          <p:spPr>
            <a:xfrm>
              <a:off x="540943" y="255037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1444682" y="1318192"/>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2493438" y="2762017"/>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8" name="直線矢印コネクタ 7"/>
            <p:cNvCxnSpPr/>
            <p:nvPr/>
          </p:nvCxnSpPr>
          <p:spPr>
            <a:xfrm flipV="1">
              <a:off x="745775" y="1503829"/>
              <a:ext cx="955878" cy="12971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1182748" y="2227521"/>
              <a:ext cx="1529405" cy="7531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図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60" y="1910169"/>
              <a:ext cx="215284" cy="256290"/>
            </a:xfrm>
            <a:prstGeom prst="rect">
              <a:avLst/>
            </a:prstGeom>
          </p:spPr>
        </p:pic>
        <p:pic>
          <p:nvPicPr>
            <p:cNvPr id="11" name="図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582" y="2241174"/>
              <a:ext cx="235665" cy="266400"/>
            </a:xfrm>
            <a:prstGeom prst="rect">
              <a:avLst/>
            </a:prstGeom>
          </p:spPr>
        </p:pic>
        <p:pic>
          <p:nvPicPr>
            <p:cNvPr id="12" name="図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43" y="2471989"/>
              <a:ext cx="315605" cy="234159"/>
            </a:xfrm>
            <a:prstGeom prst="rect">
              <a:avLst/>
            </a:prstGeom>
          </p:spPr>
        </p:pic>
        <p:pic>
          <p:nvPicPr>
            <p:cNvPr id="13" name="図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156" y="1021317"/>
              <a:ext cx="315605" cy="226841"/>
            </a:xfrm>
            <a:prstGeom prst="rect">
              <a:avLst/>
            </a:prstGeom>
          </p:spPr>
        </p:pic>
        <p:pic>
          <p:nvPicPr>
            <p:cNvPr id="14" name="図 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889" y="2459531"/>
              <a:ext cx="339607" cy="246617"/>
            </a:xfrm>
            <a:prstGeom prst="rect">
              <a:avLst/>
            </a:prstGeom>
          </p:spPr>
        </p:pic>
        <p:pic>
          <p:nvPicPr>
            <p:cNvPr id="15" name="図 1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991" y="3068409"/>
              <a:ext cx="443889" cy="221945"/>
            </a:xfrm>
            <a:prstGeom prst="rect">
              <a:avLst/>
            </a:prstGeom>
          </p:spPr>
        </p:pic>
        <p:pic>
          <p:nvPicPr>
            <p:cNvPr id="16" name="図 1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2358" y="1688224"/>
              <a:ext cx="443889" cy="221945"/>
            </a:xfrm>
            <a:prstGeom prst="rect">
              <a:avLst/>
            </a:prstGeom>
          </p:spPr>
        </p:pic>
        <p:pic>
          <p:nvPicPr>
            <p:cNvPr id="17" name="図 1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889" y="3272683"/>
              <a:ext cx="415885" cy="207943"/>
            </a:xfrm>
            <a:prstGeom prst="rect">
              <a:avLst/>
            </a:prstGeom>
          </p:spPr>
        </p:pic>
      </p:grpSp>
      <p:grpSp>
        <p:nvGrpSpPr>
          <p:cNvPr id="18" name="図形グループ 17"/>
          <p:cNvGrpSpPr/>
          <p:nvPr/>
        </p:nvGrpSpPr>
        <p:grpSpPr>
          <a:xfrm>
            <a:off x="4375538" y="1122695"/>
            <a:ext cx="3115981" cy="945023"/>
            <a:chOff x="4375538" y="1122695"/>
            <a:chExt cx="3115981" cy="945023"/>
          </a:xfrm>
        </p:grpSpPr>
        <p:pic>
          <p:nvPicPr>
            <p:cNvPr id="19" name="図 1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8712" y="1135270"/>
              <a:ext cx="2762807" cy="932448"/>
            </a:xfrm>
            <a:prstGeom prst="rect">
              <a:avLst/>
            </a:prstGeom>
          </p:spPr>
        </p:pic>
        <p:sp>
          <p:nvSpPr>
            <p:cNvPr id="20" name="左中かっこ 19"/>
            <p:cNvSpPr/>
            <p:nvPr/>
          </p:nvSpPr>
          <p:spPr>
            <a:xfrm>
              <a:off x="4375538" y="1122695"/>
              <a:ext cx="188601" cy="81745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grpSp>
      <p:pic>
        <p:nvPicPr>
          <p:cNvPr id="31" name="図 30"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2089" y="2857455"/>
            <a:ext cx="4954711" cy="900857"/>
          </a:xfrm>
          <a:prstGeom prst="rect">
            <a:avLst/>
          </a:prstGeom>
        </p:spPr>
      </p:pic>
      <p:sp>
        <p:nvSpPr>
          <p:cNvPr id="33" name="テキスト ボックス 32"/>
          <p:cNvSpPr txBox="1"/>
          <p:nvPr/>
        </p:nvSpPr>
        <p:spPr>
          <a:xfrm>
            <a:off x="3683005" y="2427111"/>
            <a:ext cx="1994807" cy="369332"/>
          </a:xfrm>
          <a:prstGeom prst="rect">
            <a:avLst/>
          </a:prstGeom>
          <a:noFill/>
        </p:spPr>
        <p:txBody>
          <a:bodyPr wrap="none" rtlCol="0">
            <a:spAutoFit/>
          </a:bodyPr>
          <a:lstStyle/>
          <a:p>
            <a:r>
              <a:rPr kumimoji="1" lang="en-US" altLang="ja-JP" dirty="0" smtClean="0">
                <a:latin typeface="Century"/>
                <a:cs typeface="Century"/>
              </a:rPr>
              <a:t>all angles &lt; 120°</a:t>
            </a:r>
            <a:endParaRPr kumimoji="1" lang="ja-JP" altLang="en-US" dirty="0">
              <a:latin typeface="Century"/>
              <a:cs typeface="Century"/>
            </a:endParaRPr>
          </a:p>
        </p:txBody>
      </p:sp>
    </p:spTree>
    <p:extLst>
      <p:ext uri="{BB962C8B-B14F-4D97-AF65-F5344CB8AC3E}">
        <p14:creationId xmlns:p14="http://schemas.microsoft.com/office/powerpoint/2010/main" val="2334603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Jacobi coordinates </a:t>
            </a:r>
            <a:r>
              <a:rPr lang="en-US" altLang="ja-JP" dirty="0" smtClean="0"/>
              <a:t>(2)</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22</a:t>
            </a:fld>
            <a:endParaRPr lang="en-US"/>
          </a:p>
        </p:txBody>
      </p:sp>
      <p:sp>
        <p:nvSpPr>
          <p:cNvPr id="5" name="円/楕円 4"/>
          <p:cNvSpPr/>
          <p:nvPr/>
        </p:nvSpPr>
        <p:spPr>
          <a:xfrm>
            <a:off x="8535521" y="270090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7237257" y="1447547"/>
            <a:ext cx="423317" cy="423291"/>
          </a:xfrm>
          <a:prstGeom prst="ellipse">
            <a:avLst/>
          </a:prstGeom>
          <a:gradFill flip="none" rotWithShape="1">
            <a:gsLst>
              <a:gs pos="97000">
                <a:srgbClr val="2347B4">
                  <a:alpha val="70000"/>
                </a:srgbClr>
              </a:gs>
              <a:gs pos="21000">
                <a:srgbClr val="0000FF">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5492367" y="2587398"/>
            <a:ext cx="423317" cy="423291"/>
          </a:xfrm>
          <a:prstGeom prst="ellipse">
            <a:avLst/>
          </a:prstGeom>
          <a:gradFill flip="none" rotWithShape="1">
            <a:gsLst>
              <a:gs pos="97000">
                <a:srgbClr val="BB1005">
                  <a:alpha val="70000"/>
                </a:srgbClr>
              </a:gs>
              <a:gs pos="21000">
                <a:schemeClr val="accent1">
                  <a:lumMod val="60000"/>
                  <a:lumOff val="40000"/>
                  <a:alpha val="80000"/>
                </a:scheme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flipV="1">
            <a:off x="5655733" y="1695494"/>
            <a:ext cx="1825430" cy="11035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5655733" y="2799044"/>
            <a:ext cx="3081867" cy="1247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7481163" y="1695494"/>
            <a:ext cx="1256437" cy="122825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 name="図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443" y="3124200"/>
            <a:ext cx="331241" cy="343981"/>
          </a:xfrm>
          <a:prstGeom prst="rect">
            <a:avLst/>
          </a:prstGeom>
        </p:spPr>
      </p:pic>
      <p:pic>
        <p:nvPicPr>
          <p:cNvPr id="12" name="図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687" y="1246546"/>
            <a:ext cx="292100" cy="317500"/>
          </a:xfrm>
          <a:prstGeom prst="rect">
            <a:avLst/>
          </a:prstGeom>
        </p:spPr>
      </p:pic>
      <p:pic>
        <p:nvPicPr>
          <p:cNvPr id="13" name="図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900" y="3124200"/>
            <a:ext cx="279400" cy="355600"/>
          </a:xfrm>
          <a:prstGeom prst="rect">
            <a:avLst/>
          </a:prstGeom>
        </p:spPr>
      </p:pic>
      <p:grpSp>
        <p:nvGrpSpPr>
          <p:cNvPr id="14" name="図形グループ 13"/>
          <p:cNvGrpSpPr/>
          <p:nvPr/>
        </p:nvGrpSpPr>
        <p:grpSpPr>
          <a:xfrm>
            <a:off x="867735" y="1389281"/>
            <a:ext cx="4144533" cy="1409763"/>
            <a:chOff x="1415193" y="2260112"/>
            <a:chExt cx="3694357" cy="1123372"/>
          </a:xfrm>
        </p:grpSpPr>
        <p:pic>
          <p:nvPicPr>
            <p:cNvPr id="15" name="図 14" descr="texclip2014090522024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193" y="2260112"/>
              <a:ext cx="3195883" cy="244006"/>
            </a:xfrm>
            <a:prstGeom prst="rect">
              <a:avLst/>
            </a:prstGeom>
          </p:spPr>
        </p:pic>
        <p:pic>
          <p:nvPicPr>
            <p:cNvPr id="16" name="図 15" descr="texclip201409052203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7319" y="2635250"/>
              <a:ext cx="3292231" cy="748234"/>
            </a:xfrm>
            <a:prstGeom prst="rect">
              <a:avLst/>
            </a:prstGeom>
          </p:spPr>
        </p:pic>
      </p:grpSp>
      <p:grpSp>
        <p:nvGrpSpPr>
          <p:cNvPr id="17" name="図形グループ 16"/>
          <p:cNvGrpSpPr/>
          <p:nvPr/>
        </p:nvGrpSpPr>
        <p:grpSpPr>
          <a:xfrm>
            <a:off x="1136036" y="3332369"/>
            <a:ext cx="3876232" cy="1390958"/>
            <a:chOff x="1443389" y="4043342"/>
            <a:chExt cx="3582941" cy="1116428"/>
          </a:xfrm>
        </p:grpSpPr>
        <p:pic>
          <p:nvPicPr>
            <p:cNvPr id="18" name="図 17" descr="texclip2014090522084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0971" y="4435824"/>
              <a:ext cx="3185359" cy="723946"/>
            </a:xfrm>
            <a:prstGeom prst="rect">
              <a:avLst/>
            </a:prstGeom>
          </p:spPr>
        </p:pic>
        <p:pic>
          <p:nvPicPr>
            <p:cNvPr id="19" name="図 18" descr="texclip2014090522074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389" y="4043342"/>
              <a:ext cx="3299436" cy="251912"/>
            </a:xfrm>
            <a:prstGeom prst="rect">
              <a:avLst/>
            </a:prstGeom>
          </p:spPr>
        </p:pic>
      </p:grpSp>
      <p:grpSp>
        <p:nvGrpSpPr>
          <p:cNvPr id="20" name="図形グループ 19"/>
          <p:cNvGrpSpPr/>
          <p:nvPr/>
        </p:nvGrpSpPr>
        <p:grpSpPr>
          <a:xfrm>
            <a:off x="1123874" y="5138954"/>
            <a:ext cx="5937325" cy="1363442"/>
            <a:chOff x="1461530" y="5535512"/>
            <a:chExt cx="5241754" cy="1069556"/>
          </a:xfrm>
        </p:grpSpPr>
        <p:pic>
          <p:nvPicPr>
            <p:cNvPr id="21" name="図 20" descr="texclip2014090522141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1530" y="5535512"/>
              <a:ext cx="3308320" cy="252590"/>
            </a:xfrm>
            <a:prstGeom prst="rect">
              <a:avLst/>
            </a:prstGeom>
          </p:spPr>
        </p:pic>
        <p:pic>
          <p:nvPicPr>
            <p:cNvPr id="22" name="図 21" descr="texclip2014090522144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53378" y="5913015"/>
              <a:ext cx="4849906" cy="692053"/>
            </a:xfrm>
            <a:prstGeom prst="rect">
              <a:avLst/>
            </a:prstGeom>
          </p:spPr>
        </p:pic>
      </p:grpSp>
      <p:grpSp>
        <p:nvGrpSpPr>
          <p:cNvPr id="23" name="図形グループ 22"/>
          <p:cNvGrpSpPr/>
          <p:nvPr/>
        </p:nvGrpSpPr>
        <p:grpSpPr>
          <a:xfrm>
            <a:off x="491068" y="857630"/>
            <a:ext cx="3691466" cy="524148"/>
            <a:chOff x="713756" y="1858091"/>
            <a:chExt cx="3117758" cy="407440"/>
          </a:xfrm>
        </p:grpSpPr>
        <p:grpSp>
          <p:nvGrpSpPr>
            <p:cNvPr id="24" name="図形グループ 23"/>
            <p:cNvGrpSpPr/>
            <p:nvPr/>
          </p:nvGrpSpPr>
          <p:grpSpPr>
            <a:xfrm>
              <a:off x="713756" y="1865421"/>
              <a:ext cx="1461054" cy="400110"/>
              <a:chOff x="752832" y="1974334"/>
              <a:chExt cx="1461054" cy="400110"/>
            </a:xfrm>
          </p:grpSpPr>
          <p:pic>
            <p:nvPicPr>
              <p:cNvPr id="27" name="図 26" descr="texclip2014090522050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108" y="2068096"/>
                <a:ext cx="1170778" cy="201227"/>
              </a:xfrm>
              <a:prstGeom prst="rect">
                <a:avLst/>
              </a:prstGeom>
            </p:spPr>
          </p:pic>
          <p:sp>
            <p:nvSpPr>
              <p:cNvPr id="28" name="テキスト ボックス 27"/>
              <p:cNvSpPr txBox="1"/>
              <p:nvPr/>
            </p:nvSpPr>
            <p:spPr>
              <a:xfrm>
                <a:off x="752832" y="1974334"/>
                <a:ext cx="302011" cy="400110"/>
              </a:xfrm>
              <a:prstGeom prst="rect">
                <a:avLst/>
              </a:prstGeom>
              <a:noFill/>
            </p:spPr>
            <p:txBody>
              <a:bodyPr wrap="none" rtlCol="0">
                <a:spAutoFit/>
              </a:bodyPr>
              <a:lstStyle/>
              <a:p>
                <a:r>
                  <a:rPr kumimoji="1" lang="ja-JP" altLang="en-US" sz="2000" dirty="0" smtClean="0">
                    <a:latin typeface="Wingdings"/>
                    <a:ea typeface="Wingdings"/>
                    <a:cs typeface="Wingdings"/>
                    <a:sym typeface="Wingdings"/>
                  </a:rPr>
                  <a:t></a:t>
                </a:r>
                <a:endParaRPr kumimoji="1" lang="ja-JP" altLang="en-US" sz="2000" dirty="0"/>
              </a:p>
            </p:txBody>
          </p:sp>
        </p:grpSp>
        <p:sp>
          <p:nvSpPr>
            <p:cNvPr id="25" name="テキスト ボックス 24"/>
            <p:cNvSpPr txBox="1"/>
            <p:nvPr/>
          </p:nvSpPr>
          <p:spPr>
            <a:xfrm>
              <a:off x="2304315" y="1858091"/>
              <a:ext cx="441146" cy="400110"/>
            </a:xfrm>
            <a:prstGeom prst="rect">
              <a:avLst/>
            </a:prstGeom>
            <a:noFill/>
          </p:spPr>
          <p:txBody>
            <a:bodyPr wrap="none" rtlCol="0">
              <a:spAutoFit/>
            </a:bodyPr>
            <a:lstStyle/>
            <a:p>
              <a:r>
                <a:rPr kumimoji="1" lang="en-US" altLang="ja-JP" sz="2000" dirty="0" smtClean="0"/>
                <a:t>⇒</a:t>
              </a:r>
              <a:endParaRPr kumimoji="1" lang="ja-JP" altLang="en-US" sz="2000" dirty="0"/>
            </a:p>
          </p:txBody>
        </p:sp>
        <p:pic>
          <p:nvPicPr>
            <p:cNvPr id="26" name="図 25"/>
            <p:cNvPicPr>
              <a:picLocks noChangeAspect="1"/>
            </p:cNvPicPr>
            <p:nvPr/>
          </p:nvPicPr>
          <p:blipFill>
            <a:blip r:embed="rId12"/>
            <a:stretch>
              <a:fillRect/>
            </a:stretch>
          </p:blipFill>
          <p:spPr>
            <a:xfrm>
              <a:off x="2889291" y="1994135"/>
              <a:ext cx="942223" cy="166275"/>
            </a:xfrm>
            <a:prstGeom prst="rect">
              <a:avLst/>
            </a:prstGeom>
          </p:spPr>
        </p:pic>
      </p:grpSp>
      <p:grpSp>
        <p:nvGrpSpPr>
          <p:cNvPr id="29" name="図形グループ 28"/>
          <p:cNvGrpSpPr/>
          <p:nvPr/>
        </p:nvGrpSpPr>
        <p:grpSpPr>
          <a:xfrm>
            <a:off x="524930" y="2788330"/>
            <a:ext cx="3536208" cy="526213"/>
            <a:chOff x="716113" y="3485573"/>
            <a:chExt cx="3115401" cy="404661"/>
          </a:xfrm>
        </p:grpSpPr>
        <p:grpSp>
          <p:nvGrpSpPr>
            <p:cNvPr id="30" name="図形グループ 29"/>
            <p:cNvGrpSpPr/>
            <p:nvPr/>
          </p:nvGrpSpPr>
          <p:grpSpPr>
            <a:xfrm>
              <a:off x="716113" y="3485573"/>
              <a:ext cx="1481258" cy="400110"/>
              <a:chOff x="716113" y="3485573"/>
              <a:chExt cx="1481258" cy="400110"/>
            </a:xfrm>
          </p:grpSpPr>
          <p:sp>
            <p:nvSpPr>
              <p:cNvPr id="33" name="テキスト ボックス 32"/>
              <p:cNvSpPr txBox="1"/>
              <p:nvPr/>
            </p:nvSpPr>
            <p:spPr>
              <a:xfrm>
                <a:off x="716113" y="3485573"/>
                <a:ext cx="302011" cy="400110"/>
              </a:xfrm>
              <a:prstGeom prst="rect">
                <a:avLst/>
              </a:prstGeom>
              <a:noFill/>
            </p:spPr>
            <p:txBody>
              <a:bodyPr wrap="none" rtlCol="0">
                <a:spAutoFit/>
              </a:bodyPr>
              <a:lstStyle/>
              <a:p>
                <a:r>
                  <a:rPr kumimoji="1" lang="ja-JP" altLang="en-US" sz="2000" dirty="0" smtClean="0">
                    <a:latin typeface="Wingdings"/>
                    <a:ea typeface="Wingdings"/>
                    <a:cs typeface="Wingdings"/>
                    <a:sym typeface="Wingdings"/>
                  </a:rPr>
                  <a:t></a:t>
                </a:r>
                <a:endParaRPr kumimoji="1" lang="ja-JP" altLang="en-US" sz="2000" dirty="0"/>
              </a:p>
            </p:txBody>
          </p:sp>
          <p:pic>
            <p:nvPicPr>
              <p:cNvPr id="34" name="図 33" descr="texclip2014090522051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633" y="3589708"/>
                <a:ext cx="1196738" cy="202525"/>
              </a:xfrm>
              <a:prstGeom prst="rect">
                <a:avLst/>
              </a:prstGeom>
            </p:spPr>
          </p:pic>
        </p:grpSp>
        <p:pic>
          <p:nvPicPr>
            <p:cNvPr id="31" name="図 30"/>
            <p:cNvPicPr>
              <a:picLocks noChangeAspect="1"/>
            </p:cNvPicPr>
            <p:nvPr/>
          </p:nvPicPr>
          <p:blipFill>
            <a:blip r:embed="rId14"/>
            <a:stretch>
              <a:fillRect/>
            </a:stretch>
          </p:blipFill>
          <p:spPr>
            <a:xfrm>
              <a:off x="2929200" y="3616444"/>
              <a:ext cx="902314" cy="159232"/>
            </a:xfrm>
            <a:prstGeom prst="rect">
              <a:avLst/>
            </a:prstGeom>
          </p:spPr>
        </p:pic>
        <p:sp>
          <p:nvSpPr>
            <p:cNvPr id="32" name="テキスト ボックス 31"/>
            <p:cNvSpPr txBox="1"/>
            <p:nvPr/>
          </p:nvSpPr>
          <p:spPr>
            <a:xfrm>
              <a:off x="2304315" y="3490124"/>
              <a:ext cx="441146" cy="400110"/>
            </a:xfrm>
            <a:prstGeom prst="rect">
              <a:avLst/>
            </a:prstGeom>
            <a:noFill/>
          </p:spPr>
          <p:txBody>
            <a:bodyPr wrap="none" rtlCol="0">
              <a:spAutoFit/>
            </a:bodyPr>
            <a:lstStyle/>
            <a:p>
              <a:r>
                <a:rPr kumimoji="1" lang="en-US" altLang="ja-JP" sz="2000" dirty="0" smtClean="0"/>
                <a:t>⇒</a:t>
              </a:r>
              <a:endParaRPr kumimoji="1" lang="ja-JP" altLang="en-US" sz="2000" dirty="0"/>
            </a:p>
          </p:txBody>
        </p:sp>
      </p:grpSp>
      <p:grpSp>
        <p:nvGrpSpPr>
          <p:cNvPr id="35" name="図形グループ 34"/>
          <p:cNvGrpSpPr/>
          <p:nvPr/>
        </p:nvGrpSpPr>
        <p:grpSpPr>
          <a:xfrm>
            <a:off x="533958" y="4586117"/>
            <a:ext cx="3276041" cy="509105"/>
            <a:chOff x="756647" y="5111010"/>
            <a:chExt cx="3053354" cy="408582"/>
          </a:xfrm>
        </p:grpSpPr>
        <p:grpSp>
          <p:nvGrpSpPr>
            <p:cNvPr id="36" name="図形グループ 35"/>
            <p:cNvGrpSpPr/>
            <p:nvPr/>
          </p:nvGrpSpPr>
          <p:grpSpPr>
            <a:xfrm>
              <a:off x="756647" y="5111010"/>
              <a:ext cx="1462957" cy="400110"/>
              <a:chOff x="756647" y="5111010"/>
              <a:chExt cx="1462957" cy="400110"/>
            </a:xfrm>
          </p:grpSpPr>
          <p:sp>
            <p:nvSpPr>
              <p:cNvPr id="39" name="テキスト ボックス 38"/>
              <p:cNvSpPr txBox="1"/>
              <p:nvPr/>
            </p:nvSpPr>
            <p:spPr>
              <a:xfrm>
                <a:off x="756647" y="5111010"/>
                <a:ext cx="302011" cy="400110"/>
              </a:xfrm>
              <a:prstGeom prst="rect">
                <a:avLst/>
              </a:prstGeom>
              <a:noFill/>
            </p:spPr>
            <p:txBody>
              <a:bodyPr wrap="none" rtlCol="0">
                <a:spAutoFit/>
              </a:bodyPr>
              <a:lstStyle/>
              <a:p>
                <a:r>
                  <a:rPr kumimoji="1" lang="ja-JP" altLang="en-US" sz="2000" dirty="0" smtClean="0">
                    <a:latin typeface="Wingdings"/>
                    <a:ea typeface="Wingdings"/>
                    <a:cs typeface="Wingdings"/>
                    <a:sym typeface="Wingdings"/>
                  </a:rPr>
                  <a:t></a:t>
                </a:r>
                <a:endParaRPr kumimoji="1" lang="ja-JP" altLang="en-US" sz="2000" dirty="0"/>
              </a:p>
            </p:txBody>
          </p:sp>
          <p:pic>
            <p:nvPicPr>
              <p:cNvPr id="40" name="図 39" descr="texclip20140905220540.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5532" y="5221128"/>
                <a:ext cx="1174072" cy="199714"/>
              </a:xfrm>
              <a:prstGeom prst="rect">
                <a:avLst/>
              </a:prstGeom>
            </p:spPr>
          </p:pic>
        </p:grpSp>
        <p:pic>
          <p:nvPicPr>
            <p:cNvPr id="37" name="図 36"/>
            <p:cNvPicPr>
              <a:picLocks noChangeAspect="1"/>
            </p:cNvPicPr>
            <p:nvPr/>
          </p:nvPicPr>
          <p:blipFill>
            <a:blip r:embed="rId16"/>
            <a:stretch>
              <a:fillRect/>
            </a:stretch>
          </p:blipFill>
          <p:spPr>
            <a:xfrm>
              <a:off x="2889291" y="5258278"/>
              <a:ext cx="920710" cy="162478"/>
            </a:xfrm>
            <a:prstGeom prst="rect">
              <a:avLst/>
            </a:prstGeom>
          </p:spPr>
        </p:pic>
        <p:sp>
          <p:nvSpPr>
            <p:cNvPr id="38" name="テキスト ボックス 37"/>
            <p:cNvSpPr txBox="1"/>
            <p:nvPr/>
          </p:nvSpPr>
          <p:spPr>
            <a:xfrm>
              <a:off x="2277579" y="5119482"/>
              <a:ext cx="441146" cy="400110"/>
            </a:xfrm>
            <a:prstGeom prst="rect">
              <a:avLst/>
            </a:prstGeom>
            <a:noFill/>
          </p:spPr>
          <p:txBody>
            <a:bodyPr wrap="none" rtlCol="0">
              <a:spAutoFit/>
            </a:bodyPr>
            <a:lstStyle/>
            <a:p>
              <a:r>
                <a:rPr kumimoji="1" lang="en-US" altLang="ja-JP" sz="2000" dirty="0" smtClean="0"/>
                <a:t>⇒</a:t>
              </a:r>
              <a:endParaRPr kumimoji="1" lang="ja-JP" altLang="en-US" sz="2000" dirty="0"/>
            </a:p>
          </p:txBody>
        </p:sp>
      </p:grpSp>
    </p:spTree>
    <p:extLst>
      <p:ext uri="{BB962C8B-B14F-4D97-AF65-F5344CB8AC3E}">
        <p14:creationId xmlns:p14="http://schemas.microsoft.com/office/powerpoint/2010/main" val="351689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string tension</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23</a:t>
            </a:fld>
            <a:endParaRPr lang="en-US"/>
          </a:p>
        </p:txBody>
      </p:sp>
      <p:grpSp>
        <p:nvGrpSpPr>
          <p:cNvPr id="5" name="図形グループ 4"/>
          <p:cNvGrpSpPr/>
          <p:nvPr/>
        </p:nvGrpSpPr>
        <p:grpSpPr>
          <a:xfrm>
            <a:off x="1222961" y="2849977"/>
            <a:ext cx="1990772" cy="1547216"/>
            <a:chOff x="316399" y="3421686"/>
            <a:chExt cx="1990772" cy="1547216"/>
          </a:xfrm>
        </p:grpSpPr>
        <p:sp>
          <p:nvSpPr>
            <p:cNvPr id="6" name="円/楕円 5"/>
            <p:cNvSpPr/>
            <p:nvPr/>
          </p:nvSpPr>
          <p:spPr>
            <a:xfrm>
              <a:off x="1883854" y="442776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1129024" y="342168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316399" y="454561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flipV="1">
              <a:off x="526180" y="3611919"/>
              <a:ext cx="815254" cy="114333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526180" y="4634955"/>
              <a:ext cx="1546293" cy="120303"/>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flipV="1">
              <a:off x="1341434" y="3611919"/>
              <a:ext cx="731040" cy="102303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図形グループ 11"/>
          <p:cNvGrpSpPr/>
          <p:nvPr/>
        </p:nvGrpSpPr>
        <p:grpSpPr>
          <a:xfrm>
            <a:off x="5414131" y="2853740"/>
            <a:ext cx="1990772" cy="1547216"/>
            <a:chOff x="317150" y="1567996"/>
            <a:chExt cx="1990772" cy="1547216"/>
          </a:xfrm>
        </p:grpSpPr>
        <p:sp>
          <p:nvSpPr>
            <p:cNvPr id="13" name="円/楕円 12"/>
            <p:cNvSpPr/>
            <p:nvPr/>
          </p:nvSpPr>
          <p:spPr>
            <a:xfrm>
              <a:off x="1884605" y="257407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1129775" y="156799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317150" y="269192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6" name="直線コネクタ 15"/>
            <p:cNvCxnSpPr/>
            <p:nvPr/>
          </p:nvCxnSpPr>
          <p:spPr>
            <a:xfrm flipV="1">
              <a:off x="526931" y="2405897"/>
              <a:ext cx="781169" cy="49567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1308100" y="2405897"/>
              <a:ext cx="765124" cy="37536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1308100" y="1758230"/>
              <a:ext cx="34085" cy="64766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テキスト ボックス 20"/>
          <p:cNvSpPr txBox="1"/>
          <p:nvPr/>
        </p:nvSpPr>
        <p:spPr>
          <a:xfrm>
            <a:off x="5414131" y="1999925"/>
            <a:ext cx="2278138" cy="400110"/>
          </a:xfrm>
          <a:prstGeom prst="rect">
            <a:avLst/>
          </a:prstGeom>
          <a:noFill/>
        </p:spPr>
        <p:txBody>
          <a:bodyPr wrap="none" rtlCol="0">
            <a:spAutoFit/>
          </a:bodyPr>
          <a:lstStyle/>
          <a:p>
            <a:r>
              <a:rPr kumimoji="1" lang="en-US" altLang="ja-JP" sz="2000" dirty="0" smtClean="0">
                <a:latin typeface="Century"/>
                <a:cs typeface="Century"/>
              </a:rPr>
              <a:t>Y-string potential</a:t>
            </a:r>
            <a:endParaRPr kumimoji="1" lang="ja-JP" altLang="en-US" sz="2000" dirty="0">
              <a:latin typeface="Century"/>
              <a:cs typeface="Century"/>
            </a:endParaRPr>
          </a:p>
        </p:txBody>
      </p:sp>
      <p:sp>
        <p:nvSpPr>
          <p:cNvPr id="23" name="テキスト ボックス 22"/>
          <p:cNvSpPr txBox="1"/>
          <p:nvPr/>
        </p:nvSpPr>
        <p:spPr>
          <a:xfrm>
            <a:off x="5310868" y="4397193"/>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24" name="テキスト ボックス 23"/>
          <p:cNvSpPr txBox="1"/>
          <p:nvPr/>
        </p:nvSpPr>
        <p:spPr>
          <a:xfrm>
            <a:off x="7170205" y="4272724"/>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25" name="テキスト ボックス 24"/>
          <p:cNvSpPr txBox="1"/>
          <p:nvPr/>
        </p:nvSpPr>
        <p:spPr>
          <a:xfrm>
            <a:off x="6673939" y="2742393"/>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27" name="テキスト ボックス 26"/>
          <p:cNvSpPr txBox="1"/>
          <p:nvPr/>
        </p:nvSpPr>
        <p:spPr>
          <a:xfrm>
            <a:off x="937316" y="4279351"/>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28" name="テキスト ボックス 27"/>
          <p:cNvSpPr txBox="1"/>
          <p:nvPr/>
        </p:nvSpPr>
        <p:spPr>
          <a:xfrm>
            <a:off x="2443672" y="2670878"/>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29" name="テキスト ボックス 28"/>
          <p:cNvSpPr txBox="1"/>
          <p:nvPr/>
        </p:nvSpPr>
        <p:spPr>
          <a:xfrm>
            <a:off x="3281459" y="4216290"/>
            <a:ext cx="313044" cy="369332"/>
          </a:xfrm>
          <a:prstGeom prst="rect">
            <a:avLst/>
          </a:prstGeom>
          <a:noFill/>
        </p:spPr>
        <p:txBody>
          <a:bodyPr wrap="none" rtlCol="0">
            <a:spAutoFit/>
          </a:bodyPr>
          <a:lstStyle/>
          <a:p>
            <a:r>
              <a:rPr kumimoji="1" lang="en-US" altLang="ja-JP" dirty="0" smtClean="0">
                <a:latin typeface="Century"/>
                <a:cs typeface="Century"/>
              </a:rPr>
              <a:t>3</a:t>
            </a:r>
            <a:endParaRPr kumimoji="1" lang="ja-JP" altLang="en-US" dirty="0">
              <a:latin typeface="Century"/>
              <a:cs typeface="Century"/>
            </a:endParaRPr>
          </a:p>
        </p:txBody>
      </p:sp>
      <p:sp>
        <p:nvSpPr>
          <p:cNvPr id="30" name="テキスト ボックス 29"/>
          <p:cNvSpPr txBox="1"/>
          <p:nvPr/>
        </p:nvSpPr>
        <p:spPr>
          <a:xfrm>
            <a:off x="6727699" y="3252334"/>
            <a:ext cx="313044" cy="369332"/>
          </a:xfrm>
          <a:prstGeom prst="rect">
            <a:avLst/>
          </a:prstGeom>
          <a:noFill/>
        </p:spPr>
        <p:txBody>
          <a:bodyPr wrap="none" rtlCol="0">
            <a:spAutoFit/>
          </a:bodyPr>
          <a:lstStyle/>
          <a:p>
            <a:r>
              <a:rPr kumimoji="1" lang="en-US" altLang="ja-JP" dirty="0" smtClean="0">
                <a:solidFill>
                  <a:srgbClr val="FF0000"/>
                </a:solidFill>
                <a:latin typeface="Century"/>
                <a:cs typeface="Century"/>
              </a:rPr>
              <a:t>3</a:t>
            </a:r>
            <a:endParaRPr kumimoji="1" lang="ja-JP" altLang="en-US" dirty="0">
              <a:solidFill>
                <a:srgbClr val="FF0000"/>
              </a:solidFill>
              <a:latin typeface="Century"/>
              <a:cs typeface="Century"/>
            </a:endParaRPr>
          </a:p>
        </p:txBody>
      </p:sp>
      <p:cxnSp>
        <p:nvCxnSpPr>
          <p:cNvPr id="32" name="直線矢印コネクタ 31"/>
          <p:cNvCxnSpPr/>
          <p:nvPr/>
        </p:nvCxnSpPr>
        <p:spPr>
          <a:xfrm flipH="1">
            <a:off x="6439167" y="3526438"/>
            <a:ext cx="288532" cy="1652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1323303" y="1910750"/>
            <a:ext cx="2271200" cy="400110"/>
          </a:xfrm>
          <a:prstGeom prst="rect">
            <a:avLst/>
          </a:prstGeom>
          <a:noFill/>
        </p:spPr>
        <p:txBody>
          <a:bodyPr wrap="none" rtlCol="0">
            <a:spAutoFit/>
          </a:bodyPr>
          <a:lstStyle/>
          <a:p>
            <a:r>
              <a:rPr kumimoji="1" lang="en-US" altLang="ja-JP" sz="2000" dirty="0" err="1" smtClean="0">
                <a:latin typeface="Century"/>
                <a:cs typeface="Century"/>
              </a:rPr>
              <a:t>Δ</a:t>
            </a:r>
            <a:r>
              <a:rPr kumimoji="1" lang="en-US" altLang="ja-JP" sz="2000" dirty="0" smtClean="0">
                <a:latin typeface="Century"/>
                <a:cs typeface="Century"/>
              </a:rPr>
              <a:t>-string potential</a:t>
            </a:r>
            <a:endParaRPr kumimoji="1" lang="ja-JP" altLang="en-US" sz="2000" dirty="0">
              <a:latin typeface="Century"/>
              <a:cs typeface="Century"/>
            </a:endParaRPr>
          </a:p>
        </p:txBody>
      </p:sp>
    </p:spTree>
    <p:extLst>
      <p:ext uri="{BB962C8B-B14F-4D97-AF65-F5344CB8AC3E}">
        <p14:creationId xmlns:p14="http://schemas.microsoft.com/office/powerpoint/2010/main" val="2082402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dirty="0" smtClean="0"/>
              <a:t>1. introduction</a:t>
            </a:r>
            <a:endParaRPr kumimoji="1" lang="ja-JP" altLang="en-US" dirty="0"/>
          </a:p>
        </p:txBody>
      </p:sp>
      <p:sp>
        <p:nvSpPr>
          <p:cNvPr id="4" name="日付プレースホルダー 3"/>
          <p:cNvSpPr>
            <a:spLocks noGrp="1"/>
          </p:cNvSpPr>
          <p:nvPr>
            <p:ph type="dt" sz="half" idx="10"/>
          </p:nvPr>
        </p:nvSpPr>
        <p:spPr/>
        <p:txBody>
          <a:bodyPr/>
          <a:lstStyle/>
          <a:p>
            <a:r>
              <a:rPr lang="en-US" smtClean="0"/>
              <a:t>2014 Dec. 2</a:t>
            </a:r>
            <a:endParaRPr lang="en-US"/>
          </a:p>
        </p:txBody>
      </p:sp>
      <p:sp>
        <p:nvSpPr>
          <p:cNvPr id="5" name="スライド番号プレースホルダー 4"/>
          <p:cNvSpPr>
            <a:spLocks noGrp="1"/>
          </p:cNvSpPr>
          <p:nvPr>
            <p:ph type="sldNum" sz="quarter" idx="12"/>
          </p:nvPr>
        </p:nvSpPr>
        <p:spPr/>
        <p:txBody>
          <a:bodyPr/>
          <a:lstStyle/>
          <a:p>
            <a:fld id="{BA9B540C-44DA-4F69-89C9-7C84606640D3}" type="slidenum">
              <a:rPr lang="en-US" smtClean="0"/>
              <a:pPr/>
              <a:t>3</a:t>
            </a:fld>
            <a:endParaRPr lang="en-US"/>
          </a:p>
        </p:txBody>
      </p:sp>
    </p:spTree>
    <p:extLst>
      <p:ext uri="{BB962C8B-B14F-4D97-AF65-F5344CB8AC3E}">
        <p14:creationId xmlns:p14="http://schemas.microsoft.com/office/powerpoint/2010/main" val="845174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p:cNvSpPr/>
          <p:nvPr/>
        </p:nvSpPr>
        <p:spPr>
          <a:xfrm>
            <a:off x="432540" y="4349099"/>
            <a:ext cx="8407841" cy="21243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5" name="円/楕円 64"/>
          <p:cNvSpPr/>
          <p:nvPr/>
        </p:nvSpPr>
        <p:spPr>
          <a:xfrm>
            <a:off x="8147349" y="2583105"/>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en-US" altLang="ja-JP" dirty="0"/>
              <a:t> Y-string Three-body </a:t>
            </a:r>
            <a:r>
              <a:rPr lang="en-US" altLang="ja-JP" dirty="0" smtClean="0"/>
              <a:t>Potential (1)</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4</a:t>
            </a:fld>
            <a:endParaRPr lang="en-US"/>
          </a:p>
        </p:txBody>
      </p:sp>
      <p:pic>
        <p:nvPicPr>
          <p:cNvPr id="6" name="図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776" y="3020909"/>
            <a:ext cx="2189009" cy="578524"/>
          </a:xfrm>
          <a:prstGeom prst="rect">
            <a:avLst/>
          </a:prstGeom>
        </p:spPr>
      </p:pic>
      <p:grpSp>
        <p:nvGrpSpPr>
          <p:cNvPr id="9" name="図形グループ 8"/>
          <p:cNvGrpSpPr/>
          <p:nvPr/>
        </p:nvGrpSpPr>
        <p:grpSpPr>
          <a:xfrm>
            <a:off x="1228971" y="2727736"/>
            <a:ext cx="1607614" cy="400110"/>
            <a:chOff x="1269362" y="1166215"/>
            <a:chExt cx="1607614" cy="400110"/>
          </a:xfrm>
        </p:grpSpPr>
        <p:sp>
          <p:nvSpPr>
            <p:cNvPr id="7" name="テキスト ボックス 6"/>
            <p:cNvSpPr txBox="1"/>
            <p:nvPr/>
          </p:nvSpPr>
          <p:spPr>
            <a:xfrm>
              <a:off x="1627916" y="1166215"/>
              <a:ext cx="1249060" cy="400110"/>
            </a:xfrm>
            <a:prstGeom prst="rect">
              <a:avLst/>
            </a:prstGeom>
            <a:noFill/>
          </p:spPr>
          <p:txBody>
            <a:bodyPr wrap="none" rtlCol="0">
              <a:spAutoFit/>
            </a:bodyPr>
            <a:lstStyle/>
            <a:p>
              <a:r>
                <a:rPr kumimoji="1" lang="en-US" altLang="ja-JP" sz="2000" dirty="0" smtClean="0">
                  <a:latin typeface="Century"/>
                  <a:cs typeface="Century"/>
                </a:rPr>
                <a:t>potential</a:t>
              </a:r>
              <a:endParaRPr kumimoji="1" lang="ja-JP" altLang="en-US" sz="2000" dirty="0">
                <a:latin typeface="Century"/>
                <a:cs typeface="Century"/>
              </a:endParaRPr>
            </a:p>
          </p:txBody>
        </p:sp>
        <p:pic>
          <p:nvPicPr>
            <p:cNvPr id="8" name="図 7" descr="latexit-dra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62" y="1277216"/>
              <a:ext cx="293792" cy="251821"/>
            </a:xfrm>
            <a:prstGeom prst="rect">
              <a:avLst/>
            </a:prstGeom>
          </p:spPr>
        </p:pic>
      </p:grpSp>
      <p:cxnSp>
        <p:nvCxnSpPr>
          <p:cNvPr id="10" name="直線コネクタ 9"/>
          <p:cNvCxnSpPr/>
          <p:nvPr/>
        </p:nvCxnSpPr>
        <p:spPr>
          <a:xfrm>
            <a:off x="4034554" y="3570309"/>
            <a:ext cx="5007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3853140" y="3631872"/>
            <a:ext cx="2269279" cy="400110"/>
          </a:xfrm>
          <a:prstGeom prst="rect">
            <a:avLst/>
          </a:prstGeom>
          <a:noFill/>
          <a:ln>
            <a:noFill/>
          </a:ln>
        </p:spPr>
        <p:txBody>
          <a:bodyPr wrap="none" rtlCol="0">
            <a:spAutoFit/>
          </a:bodyPr>
          <a:lstStyle/>
          <a:p>
            <a:r>
              <a:rPr kumimoji="1" lang="en-US" altLang="ja-JP" sz="2000" dirty="0" smtClean="0">
                <a:solidFill>
                  <a:srgbClr val="FF0000"/>
                </a:solidFill>
                <a:latin typeface="Century"/>
                <a:cs typeface="Century"/>
              </a:rPr>
              <a:t>confinement </a:t>
            </a:r>
            <a:r>
              <a:rPr kumimoji="1" lang="en-US" altLang="ja-JP" sz="2000" i="1" dirty="0" err="1" smtClean="0">
                <a:solidFill>
                  <a:srgbClr val="FF0000"/>
                </a:solidFill>
                <a:latin typeface="Century"/>
                <a:cs typeface="Century"/>
              </a:rPr>
              <a:t>V</a:t>
            </a:r>
            <a:r>
              <a:rPr kumimoji="1" lang="en-US" altLang="ja-JP" sz="2000" baseline="-25000" dirty="0" err="1" smtClean="0">
                <a:solidFill>
                  <a:srgbClr val="FF0000"/>
                </a:solidFill>
                <a:latin typeface="Century"/>
                <a:cs typeface="Century"/>
              </a:rPr>
              <a:t>conf</a:t>
            </a:r>
            <a:endParaRPr kumimoji="1" lang="ja-JP" altLang="en-US" sz="2000" i="1" dirty="0">
              <a:solidFill>
                <a:srgbClr val="FF0000"/>
              </a:solidFill>
              <a:latin typeface="Century"/>
              <a:cs typeface="Century"/>
            </a:endParaRPr>
          </a:p>
        </p:txBody>
      </p:sp>
      <p:grpSp>
        <p:nvGrpSpPr>
          <p:cNvPr id="11" name="図形グループ 10"/>
          <p:cNvGrpSpPr/>
          <p:nvPr/>
        </p:nvGrpSpPr>
        <p:grpSpPr>
          <a:xfrm>
            <a:off x="1103947" y="4296312"/>
            <a:ext cx="1696031" cy="400110"/>
            <a:chOff x="1190257" y="2694440"/>
            <a:chExt cx="1696031" cy="400110"/>
          </a:xfrm>
        </p:grpSpPr>
        <p:sp>
          <p:nvSpPr>
            <p:cNvPr id="18" name="テキスト ボックス 17"/>
            <p:cNvSpPr txBox="1"/>
            <p:nvPr/>
          </p:nvSpPr>
          <p:spPr>
            <a:xfrm>
              <a:off x="1637228" y="2694440"/>
              <a:ext cx="1249060" cy="400110"/>
            </a:xfrm>
            <a:prstGeom prst="rect">
              <a:avLst/>
            </a:prstGeom>
            <a:noFill/>
          </p:spPr>
          <p:txBody>
            <a:bodyPr wrap="none" rtlCol="0">
              <a:spAutoFit/>
            </a:bodyPr>
            <a:lstStyle/>
            <a:p>
              <a:r>
                <a:rPr kumimoji="1" lang="en-US" altLang="ja-JP" sz="2000" dirty="0" smtClean="0">
                  <a:latin typeface="Century"/>
                  <a:cs typeface="Century"/>
                </a:rPr>
                <a:t>potential</a:t>
              </a:r>
              <a:endParaRPr kumimoji="1" lang="ja-JP" altLang="en-US" sz="2000" dirty="0">
                <a:latin typeface="Century"/>
                <a:cs typeface="Century"/>
              </a:endParaRPr>
            </a:p>
          </p:txBody>
        </p:sp>
        <p:pic>
          <p:nvPicPr>
            <p:cNvPr id="19" name="図 18" descr="latexit-drag.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257" y="2846169"/>
              <a:ext cx="423974" cy="199517"/>
            </a:xfrm>
            <a:prstGeom prst="rect">
              <a:avLst/>
            </a:prstGeom>
          </p:spPr>
        </p:pic>
      </p:grpSp>
      <p:grpSp>
        <p:nvGrpSpPr>
          <p:cNvPr id="26" name="図形グループ 25"/>
          <p:cNvGrpSpPr/>
          <p:nvPr/>
        </p:nvGrpSpPr>
        <p:grpSpPr>
          <a:xfrm>
            <a:off x="6596168" y="4631144"/>
            <a:ext cx="2173691" cy="1774934"/>
            <a:chOff x="170292" y="1340278"/>
            <a:chExt cx="2173691" cy="1774934"/>
          </a:xfrm>
        </p:grpSpPr>
        <p:sp>
          <p:nvSpPr>
            <p:cNvPr id="27" name="円/楕円 26"/>
            <p:cNvSpPr/>
            <p:nvPr/>
          </p:nvSpPr>
          <p:spPr>
            <a:xfrm>
              <a:off x="1884605" y="257407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1129775" y="156799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317150" y="269192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35" name="図 3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292" y="2456999"/>
              <a:ext cx="315605" cy="234159"/>
            </a:xfrm>
            <a:prstGeom prst="rect">
              <a:avLst/>
            </a:prstGeom>
          </p:spPr>
        </p:pic>
        <p:pic>
          <p:nvPicPr>
            <p:cNvPr id="36" name="図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37" y="1340278"/>
              <a:ext cx="315605" cy="226841"/>
            </a:xfrm>
            <a:prstGeom prst="rect">
              <a:avLst/>
            </a:prstGeom>
          </p:spPr>
        </p:pic>
        <p:pic>
          <p:nvPicPr>
            <p:cNvPr id="37" name="図 3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4376" y="2269756"/>
              <a:ext cx="339607" cy="246617"/>
            </a:xfrm>
            <a:prstGeom prst="rect">
              <a:avLst/>
            </a:prstGeom>
          </p:spPr>
        </p:pic>
        <p:cxnSp>
          <p:nvCxnSpPr>
            <p:cNvPr id="39" name="直線コネクタ 38"/>
            <p:cNvCxnSpPr/>
            <p:nvPr/>
          </p:nvCxnSpPr>
          <p:spPr>
            <a:xfrm flipV="1">
              <a:off x="526931" y="2405897"/>
              <a:ext cx="781169" cy="49567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a:off x="1308100" y="2405897"/>
              <a:ext cx="765124" cy="37536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1308100" y="1758230"/>
              <a:ext cx="34085" cy="64766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4" name="円/楕円 43"/>
          <p:cNvSpPr/>
          <p:nvPr/>
        </p:nvSpPr>
        <p:spPr>
          <a:xfrm>
            <a:off x="7279329" y="3765531"/>
            <a:ext cx="423317" cy="423291"/>
          </a:xfrm>
          <a:prstGeom prst="ellipse">
            <a:avLst/>
          </a:prstGeom>
          <a:gradFill flip="none" rotWithShape="1">
            <a:gsLst>
              <a:gs pos="97000">
                <a:srgbClr val="924773">
                  <a:alpha val="72000"/>
                </a:srgbClr>
              </a:gs>
              <a:gs pos="21000">
                <a:srgbClr val="FF18CD">
                  <a:alpha val="72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34" name="直線コネクタ 33"/>
          <p:cNvCxnSpPr/>
          <p:nvPr/>
        </p:nvCxnSpPr>
        <p:spPr>
          <a:xfrm flipV="1">
            <a:off x="7464225" y="2773089"/>
            <a:ext cx="880990" cy="120593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2" name="図 5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2394" y="3470190"/>
            <a:ext cx="164955" cy="175265"/>
          </a:xfrm>
          <a:prstGeom prst="rect">
            <a:avLst/>
          </a:prstGeom>
        </p:spPr>
      </p:pic>
      <p:sp>
        <p:nvSpPr>
          <p:cNvPr id="53" name="テキスト ボックス 52"/>
          <p:cNvSpPr txBox="1"/>
          <p:nvPr/>
        </p:nvSpPr>
        <p:spPr>
          <a:xfrm>
            <a:off x="846638" y="1126481"/>
            <a:ext cx="7923221" cy="1631216"/>
          </a:xfrm>
          <a:prstGeom prst="rect">
            <a:avLst/>
          </a:prstGeom>
          <a:noFill/>
        </p:spPr>
        <p:txBody>
          <a:bodyPr wrap="square" rtlCol="0">
            <a:spAutoFit/>
          </a:bodyPr>
          <a:lstStyle/>
          <a:p>
            <a:r>
              <a:rPr kumimoji="1" lang="en-US" altLang="ja-JP" sz="2000" dirty="0" smtClean="0">
                <a:latin typeface="Century"/>
                <a:cs typeface="Century"/>
              </a:rPr>
              <a:t>Characteristics of QCD</a:t>
            </a:r>
          </a:p>
          <a:p>
            <a:pPr marL="342900" indent="-342900">
              <a:buFont typeface="Wingdings" charset="2"/>
              <a:buChar char="ü"/>
            </a:pPr>
            <a:r>
              <a:rPr kumimoji="1" lang="en-US" altLang="ja-JP" sz="2000" dirty="0" smtClean="0">
                <a:solidFill>
                  <a:srgbClr val="FF0000"/>
                </a:solidFill>
                <a:latin typeface="Century"/>
                <a:cs typeface="Century"/>
              </a:rPr>
              <a:t>dynamical breaking of </a:t>
            </a:r>
            <a:r>
              <a:rPr kumimoji="1" lang="en-US" altLang="ja-JP" sz="2000" dirty="0" smtClean="0">
                <a:solidFill>
                  <a:srgbClr val="FF0000"/>
                </a:solidFill>
                <a:latin typeface="Century"/>
                <a:cs typeface="Century"/>
              </a:rPr>
              <a:t>chiral symmetry</a:t>
            </a:r>
            <a:endParaRPr kumimoji="1" lang="en-US" altLang="ja-JP" sz="2000" dirty="0" smtClean="0">
              <a:solidFill>
                <a:srgbClr val="FF0000"/>
              </a:solidFill>
              <a:latin typeface="Century"/>
              <a:cs typeface="Century"/>
            </a:endParaRPr>
          </a:p>
          <a:p>
            <a:pPr marL="342900" indent="-342900">
              <a:buFont typeface="Wingdings" charset="2"/>
              <a:buChar char="ü"/>
            </a:pPr>
            <a:r>
              <a:rPr kumimoji="1" lang="en-US" altLang="ja-JP" sz="2000" dirty="0" smtClean="0">
                <a:solidFill>
                  <a:srgbClr val="FF0000"/>
                </a:solidFill>
                <a:latin typeface="Century"/>
                <a:cs typeface="Century"/>
              </a:rPr>
              <a:t>color confinement</a:t>
            </a:r>
          </a:p>
          <a:p>
            <a:r>
              <a:rPr kumimoji="1" lang="en-US" altLang="ja-JP" sz="2000" dirty="0" smtClean="0">
                <a:latin typeface="Century"/>
                <a:cs typeface="Century"/>
              </a:rPr>
              <a:t>⇒ Mass spectrum is </a:t>
            </a:r>
            <a:r>
              <a:rPr kumimoji="1" lang="en-US" altLang="ja-JP" sz="2000" dirty="0">
                <a:latin typeface="Century"/>
                <a:cs typeface="Century"/>
              </a:rPr>
              <a:t>important</a:t>
            </a:r>
            <a:r>
              <a:rPr kumimoji="1" lang="en-US" altLang="ja-JP" sz="2000" dirty="0" smtClean="0">
                <a:latin typeface="Century"/>
                <a:cs typeface="Century"/>
              </a:rPr>
              <a:t> to understand both      and </a:t>
            </a:r>
            <a:endParaRPr kumimoji="1" lang="en-US" altLang="ja-JP" sz="2000" dirty="0">
              <a:latin typeface="Century"/>
              <a:cs typeface="Century"/>
            </a:endParaRPr>
          </a:p>
          <a:p>
            <a:r>
              <a:rPr kumimoji="1" lang="en-US" altLang="ja-JP" sz="2000" dirty="0" smtClean="0">
                <a:latin typeface="Century"/>
                <a:cs typeface="Century"/>
              </a:rPr>
              <a:t>interaction.</a:t>
            </a:r>
            <a:endParaRPr kumimoji="1" lang="ja-JP" altLang="en-US" sz="2000" dirty="0">
              <a:latin typeface="Century"/>
              <a:cs typeface="Century"/>
            </a:endParaRPr>
          </a:p>
        </p:txBody>
      </p:sp>
      <p:sp>
        <p:nvSpPr>
          <p:cNvPr id="54" name="正方形/長方形 53"/>
          <p:cNvSpPr/>
          <p:nvPr/>
        </p:nvSpPr>
        <p:spPr>
          <a:xfrm>
            <a:off x="1587525" y="4031982"/>
            <a:ext cx="4363635" cy="307777"/>
          </a:xfrm>
          <a:prstGeom prst="rect">
            <a:avLst/>
          </a:prstGeom>
        </p:spPr>
        <p:txBody>
          <a:bodyPr wrap="square">
            <a:spAutoFit/>
          </a:bodyPr>
          <a:lstStyle/>
          <a:p>
            <a:r>
              <a:rPr lang="en-US" altLang="ja-JP" sz="1400" dirty="0" smtClean="0">
                <a:latin typeface="Century"/>
                <a:cs typeface="Century"/>
              </a:rPr>
              <a:t>T</a:t>
            </a:r>
            <a:r>
              <a:rPr lang="en-US" altLang="ja-JP" sz="1400" dirty="0">
                <a:latin typeface="Century"/>
                <a:cs typeface="Century"/>
              </a:rPr>
              <a:t>. </a:t>
            </a:r>
            <a:r>
              <a:rPr lang="en-US" altLang="ja-JP" sz="1400" dirty="0" smtClean="0">
                <a:latin typeface="Century"/>
                <a:cs typeface="Century"/>
              </a:rPr>
              <a:t>Barnes et </a:t>
            </a:r>
            <a:r>
              <a:rPr lang="en-US" altLang="ja-JP" sz="1400" dirty="0" smtClean="0">
                <a:latin typeface="Century"/>
                <a:cs typeface="Century"/>
              </a:rPr>
              <a:t>al. </a:t>
            </a:r>
            <a:r>
              <a:rPr lang="en-US" altLang="ja-JP" sz="1400" dirty="0" smtClean="0">
                <a:latin typeface="Century"/>
                <a:cs typeface="Century"/>
              </a:rPr>
              <a:t>Phys</a:t>
            </a:r>
            <a:r>
              <a:rPr lang="en-US" altLang="ja-JP" sz="1400" dirty="0">
                <a:latin typeface="Century"/>
                <a:cs typeface="Century"/>
              </a:rPr>
              <a:t>. Rev D 72, 054026 (2005)</a:t>
            </a:r>
            <a:endParaRPr lang="ja-JP" altLang="en-US" sz="1400" dirty="0">
              <a:latin typeface="Century"/>
              <a:cs typeface="Century"/>
            </a:endParaRPr>
          </a:p>
        </p:txBody>
      </p:sp>
      <p:grpSp>
        <p:nvGrpSpPr>
          <p:cNvPr id="62" name="図形グループ 61"/>
          <p:cNvGrpSpPr/>
          <p:nvPr/>
        </p:nvGrpSpPr>
        <p:grpSpPr>
          <a:xfrm>
            <a:off x="3367000" y="5577188"/>
            <a:ext cx="3047054" cy="924079"/>
            <a:chOff x="2566784" y="5526598"/>
            <a:chExt cx="3047054" cy="924079"/>
          </a:xfrm>
        </p:grpSpPr>
        <p:cxnSp>
          <p:nvCxnSpPr>
            <p:cNvPr id="58" name="直線矢印コネクタ 57"/>
            <p:cNvCxnSpPr/>
            <p:nvPr/>
          </p:nvCxnSpPr>
          <p:spPr>
            <a:xfrm>
              <a:off x="2807480" y="5935663"/>
              <a:ext cx="358680" cy="51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2566784" y="5526598"/>
              <a:ext cx="4861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2807480" y="5526598"/>
              <a:ext cx="0" cy="4055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3131368" y="5742791"/>
              <a:ext cx="2482470" cy="707886"/>
            </a:xfrm>
            <a:prstGeom prst="rect">
              <a:avLst/>
            </a:prstGeom>
            <a:noFill/>
          </p:spPr>
          <p:txBody>
            <a:bodyPr wrap="none" rtlCol="0">
              <a:spAutoFit/>
            </a:bodyPr>
            <a:lstStyle/>
            <a:p>
              <a:r>
                <a:rPr kumimoji="1" lang="en-US" altLang="ja-JP" sz="2000" dirty="0" smtClean="0">
                  <a:solidFill>
                    <a:srgbClr val="FF0000"/>
                  </a:solidFill>
                  <a:latin typeface="Century"/>
                  <a:cs typeface="Century"/>
                </a:rPr>
                <a:t>confinement</a:t>
              </a:r>
            </a:p>
            <a:p>
              <a:r>
                <a:rPr kumimoji="1" lang="en-US" altLang="ja-JP" sz="2000" dirty="0" smtClean="0">
                  <a:solidFill>
                    <a:srgbClr val="FF0000"/>
                  </a:solidFill>
                  <a:latin typeface="Century"/>
                  <a:cs typeface="Century"/>
                </a:rPr>
                <a:t>= Y-string potential</a:t>
              </a:r>
              <a:endParaRPr kumimoji="1" lang="ja-JP" altLang="en-US" sz="2000" dirty="0">
                <a:solidFill>
                  <a:srgbClr val="FF0000"/>
                </a:solidFill>
                <a:latin typeface="Century"/>
                <a:cs typeface="Century"/>
              </a:endParaRPr>
            </a:p>
          </p:txBody>
        </p:sp>
      </p:grpSp>
      <p:sp>
        <p:nvSpPr>
          <p:cNvPr id="70" name="テキスト ボックス 69"/>
          <p:cNvSpPr txBox="1"/>
          <p:nvPr/>
        </p:nvSpPr>
        <p:spPr>
          <a:xfrm>
            <a:off x="2383761" y="6473461"/>
            <a:ext cx="4248166" cy="307777"/>
          </a:xfrm>
          <a:prstGeom prst="rect">
            <a:avLst/>
          </a:prstGeom>
          <a:noFill/>
        </p:spPr>
        <p:txBody>
          <a:bodyPr wrap="none" rtlCol="0">
            <a:spAutoFit/>
          </a:bodyPr>
          <a:lstStyle/>
          <a:p>
            <a:r>
              <a:rPr lang="en-US" altLang="ja-JP" sz="1400" dirty="0">
                <a:latin typeface="Century"/>
                <a:cs typeface="Century"/>
              </a:rPr>
              <a:t>T. </a:t>
            </a:r>
            <a:r>
              <a:rPr lang="en-US" altLang="ja-JP" sz="1400" dirty="0" smtClean="0">
                <a:latin typeface="Century"/>
                <a:cs typeface="Century"/>
              </a:rPr>
              <a:t>Takahashi</a:t>
            </a:r>
            <a:r>
              <a:rPr lang="en-US" altLang="ja-JP" sz="1400" dirty="0">
                <a:latin typeface="Century"/>
                <a:cs typeface="Century"/>
              </a:rPr>
              <a:t> </a:t>
            </a:r>
            <a:r>
              <a:rPr lang="en-US" altLang="ja-JP" sz="1400" dirty="0" smtClean="0">
                <a:latin typeface="Century"/>
                <a:cs typeface="Century"/>
              </a:rPr>
              <a:t>et al,  </a:t>
            </a:r>
            <a:r>
              <a:rPr lang="en-US" altLang="ja-JP" sz="1400" dirty="0">
                <a:latin typeface="Century"/>
                <a:cs typeface="Century"/>
              </a:rPr>
              <a:t>Phys. Rev. </a:t>
            </a:r>
            <a:r>
              <a:rPr lang="en-US" altLang="ja-JP" sz="1400" dirty="0" err="1">
                <a:latin typeface="Century"/>
                <a:cs typeface="Century"/>
              </a:rPr>
              <a:t>Lett</a:t>
            </a:r>
            <a:r>
              <a:rPr lang="en-US" altLang="ja-JP" sz="1400" dirty="0">
                <a:latin typeface="Century"/>
                <a:cs typeface="Century"/>
              </a:rPr>
              <a:t>, </a:t>
            </a:r>
            <a:r>
              <a:rPr lang="en-US" altLang="ja-JP" sz="1400" dirty="0">
                <a:latin typeface="Century"/>
                <a:cs typeface="Century"/>
              </a:rPr>
              <a:t>86, 18 (</a:t>
            </a:r>
            <a:r>
              <a:rPr lang="en-US" altLang="ja-JP" sz="1400" dirty="0" smtClean="0">
                <a:latin typeface="Century"/>
                <a:cs typeface="Century"/>
              </a:rPr>
              <a:t>2001)</a:t>
            </a:r>
            <a:endParaRPr lang="en-US" altLang="ja-JP" sz="1400" dirty="0">
              <a:latin typeface="Century"/>
              <a:cs typeface="Century"/>
            </a:endParaRPr>
          </a:p>
        </p:txBody>
      </p:sp>
      <p:pic>
        <p:nvPicPr>
          <p:cNvPr id="71" name="図 7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494" y="5015634"/>
            <a:ext cx="5931500" cy="681129"/>
          </a:xfrm>
          <a:prstGeom prst="rect">
            <a:avLst/>
          </a:prstGeom>
        </p:spPr>
      </p:pic>
      <p:pic>
        <p:nvPicPr>
          <p:cNvPr id="76" name="図 75" descr="latexit-dra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475" y="2125228"/>
            <a:ext cx="293792" cy="251821"/>
          </a:xfrm>
          <a:prstGeom prst="rect">
            <a:avLst/>
          </a:prstGeom>
        </p:spPr>
      </p:pic>
      <p:pic>
        <p:nvPicPr>
          <p:cNvPr id="77" name="図 76" descr="latexit-drag.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644" y="2174954"/>
            <a:ext cx="423974" cy="199517"/>
          </a:xfrm>
          <a:prstGeom prst="rect">
            <a:avLst/>
          </a:prstGeom>
        </p:spPr>
      </p:pic>
    </p:spTree>
    <p:extLst>
      <p:ext uri="{BB962C8B-B14F-4D97-AF65-F5344CB8AC3E}">
        <p14:creationId xmlns:p14="http://schemas.microsoft.com/office/powerpoint/2010/main" val="2011013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Y-string Three-body Potential </a:t>
            </a:r>
            <a:r>
              <a:rPr lang="en-US" altLang="ja-JP" dirty="0" smtClean="0"/>
              <a:t>(2)</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5</a:t>
            </a:fld>
            <a:endParaRPr lang="en-US"/>
          </a:p>
        </p:txBody>
      </p:sp>
      <p:sp>
        <p:nvSpPr>
          <p:cNvPr id="7" name="テキスト ボックス 6"/>
          <p:cNvSpPr txBox="1"/>
          <p:nvPr/>
        </p:nvSpPr>
        <p:spPr>
          <a:xfrm>
            <a:off x="4660340" y="5663294"/>
            <a:ext cx="4404734" cy="307777"/>
          </a:xfrm>
          <a:prstGeom prst="rect">
            <a:avLst/>
          </a:prstGeom>
          <a:noFill/>
        </p:spPr>
        <p:txBody>
          <a:bodyPr wrap="none" rtlCol="0">
            <a:spAutoFit/>
          </a:bodyPr>
          <a:lstStyle/>
          <a:p>
            <a:r>
              <a:rPr lang="en-US" altLang="ja-JP" sz="1400" dirty="0" err="1" smtClean="0">
                <a:latin typeface="Century"/>
                <a:cs typeface="Century"/>
              </a:rPr>
              <a:t>Ichie</a:t>
            </a:r>
            <a:r>
              <a:rPr lang="en-US" altLang="ja-JP" sz="1400" dirty="0" smtClean="0">
                <a:latin typeface="Century"/>
                <a:cs typeface="Century"/>
              </a:rPr>
              <a:t> et al. Nuclear </a:t>
            </a:r>
            <a:r>
              <a:rPr lang="en-US" altLang="ja-JP" sz="1400" dirty="0">
                <a:latin typeface="Century"/>
                <a:cs typeface="Century"/>
              </a:rPr>
              <a:t>Physics A72 1 (2003) 899c-</a:t>
            </a:r>
            <a:r>
              <a:rPr lang="en-US" altLang="ja-JP" sz="1400" dirty="0" smtClean="0">
                <a:latin typeface="Century"/>
                <a:cs typeface="Century"/>
              </a:rPr>
              <a:t>902</a:t>
            </a:r>
            <a:r>
              <a:rPr lang="en-US" altLang="ja-JP" sz="1400" dirty="0">
                <a:latin typeface="Century"/>
                <a:cs typeface="Century"/>
              </a:rPr>
              <a:t>c</a:t>
            </a:r>
          </a:p>
        </p:txBody>
      </p:sp>
      <p:pic>
        <p:nvPicPr>
          <p:cNvPr id="8" name="図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496" y="1139808"/>
            <a:ext cx="2844051" cy="792110"/>
          </a:xfrm>
          <a:prstGeom prst="rect">
            <a:avLst/>
          </a:prstGeom>
        </p:spPr>
      </p:pic>
      <p:sp>
        <p:nvSpPr>
          <p:cNvPr id="11" name="テキスト ボックス 10"/>
          <p:cNvSpPr txBox="1"/>
          <p:nvPr/>
        </p:nvSpPr>
        <p:spPr>
          <a:xfrm>
            <a:off x="5416067" y="2120238"/>
            <a:ext cx="2909625" cy="369332"/>
          </a:xfrm>
          <a:prstGeom prst="rect">
            <a:avLst/>
          </a:prstGeom>
          <a:solidFill>
            <a:srgbClr val="FF0000"/>
          </a:solidFill>
        </p:spPr>
        <p:txBody>
          <a:bodyPr wrap="square" rtlCol="0">
            <a:spAutoFit/>
          </a:bodyPr>
          <a:lstStyle/>
          <a:p>
            <a:r>
              <a:rPr kumimoji="1" lang="en-US" altLang="ja-JP" dirty="0" smtClean="0">
                <a:solidFill>
                  <a:schemeClr val="bg1"/>
                </a:solidFill>
                <a:latin typeface="Century"/>
                <a:cs typeface="Century"/>
              </a:rPr>
              <a:t>pure three-body </a:t>
            </a:r>
            <a:r>
              <a:rPr kumimoji="1" lang="en-US" altLang="ja-JP" dirty="0" smtClean="0">
                <a:solidFill>
                  <a:schemeClr val="bg1"/>
                </a:solidFill>
                <a:latin typeface="Century"/>
                <a:cs typeface="Century"/>
              </a:rPr>
              <a:t>potential</a:t>
            </a:r>
            <a:endParaRPr kumimoji="1" lang="ja-JP" altLang="en-US" dirty="0">
              <a:solidFill>
                <a:schemeClr val="bg1"/>
              </a:solidFill>
              <a:latin typeface="Century"/>
              <a:cs typeface="Century"/>
            </a:endParaRPr>
          </a:p>
        </p:txBody>
      </p:sp>
      <p:pic>
        <p:nvPicPr>
          <p:cNvPr id="12" name="図 11"/>
          <p:cNvPicPr>
            <a:picLocks noChangeAspect="1"/>
          </p:cNvPicPr>
          <p:nvPr/>
        </p:nvPicPr>
        <p:blipFill>
          <a:blip r:embed="rId4"/>
          <a:stretch>
            <a:fillRect/>
          </a:stretch>
        </p:blipFill>
        <p:spPr>
          <a:xfrm>
            <a:off x="1599262" y="3002635"/>
            <a:ext cx="6254175" cy="2414444"/>
          </a:xfrm>
          <a:prstGeom prst="rect">
            <a:avLst/>
          </a:prstGeom>
        </p:spPr>
      </p:pic>
      <p:sp>
        <p:nvSpPr>
          <p:cNvPr id="13" name="正方形/長方形 12"/>
          <p:cNvSpPr/>
          <p:nvPr/>
        </p:nvSpPr>
        <p:spPr>
          <a:xfrm>
            <a:off x="612650" y="2458765"/>
            <a:ext cx="4455066" cy="400110"/>
          </a:xfrm>
          <a:prstGeom prst="rect">
            <a:avLst/>
          </a:prstGeom>
        </p:spPr>
        <p:txBody>
          <a:bodyPr wrap="none">
            <a:spAutoFit/>
          </a:bodyPr>
          <a:lstStyle/>
          <a:p>
            <a:r>
              <a:rPr kumimoji="1" lang="en-US" altLang="ja-JP" sz="2000" dirty="0">
                <a:latin typeface="Century"/>
                <a:cs typeface="Century"/>
              </a:rPr>
              <a:t>energy density of three-body system </a:t>
            </a:r>
            <a:endParaRPr lang="ja-JP" altLang="en-US" sz="2000" dirty="0">
              <a:latin typeface="Century"/>
              <a:cs typeface="Century"/>
            </a:endParaRPr>
          </a:p>
        </p:txBody>
      </p:sp>
      <p:cxnSp>
        <p:nvCxnSpPr>
          <p:cNvPr id="15" name="直線コネクタ 14"/>
          <p:cNvCxnSpPr/>
          <p:nvPr/>
        </p:nvCxnSpPr>
        <p:spPr>
          <a:xfrm>
            <a:off x="3985933" y="1972448"/>
            <a:ext cx="1817614"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pic>
        <p:nvPicPr>
          <p:cNvPr id="16" name="図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123" y="2120238"/>
            <a:ext cx="552593" cy="244719"/>
          </a:xfrm>
          <a:prstGeom prst="rect">
            <a:avLst/>
          </a:prstGeom>
        </p:spPr>
      </p:pic>
    </p:spTree>
    <p:extLst>
      <p:ext uri="{BB962C8B-B14F-4D97-AF65-F5344CB8AC3E}">
        <p14:creationId xmlns:p14="http://schemas.microsoft.com/office/powerpoint/2010/main" val="26090168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Y</a:t>
            </a:r>
            <a:r>
              <a:rPr kumimoji="1" lang="en-US" altLang="ja-JP" dirty="0" smtClean="0"/>
              <a:t>-string Three-body </a:t>
            </a:r>
            <a:r>
              <a:rPr kumimoji="1" lang="en-US" altLang="ja-JP" dirty="0" smtClean="0"/>
              <a:t>Potential (3)</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6</a:t>
            </a:fld>
            <a:endParaRPr lang="en-US" dirty="0"/>
          </a:p>
        </p:txBody>
      </p:sp>
      <p:grpSp>
        <p:nvGrpSpPr>
          <p:cNvPr id="68" name="図形グループ 67"/>
          <p:cNvGrpSpPr/>
          <p:nvPr/>
        </p:nvGrpSpPr>
        <p:grpSpPr>
          <a:xfrm>
            <a:off x="293187" y="1150698"/>
            <a:ext cx="2173691" cy="1774934"/>
            <a:chOff x="170292" y="1340278"/>
            <a:chExt cx="2173691" cy="1774934"/>
          </a:xfrm>
        </p:grpSpPr>
        <p:sp>
          <p:nvSpPr>
            <p:cNvPr id="34" name="円/楕円 33"/>
            <p:cNvSpPr/>
            <p:nvPr/>
          </p:nvSpPr>
          <p:spPr>
            <a:xfrm>
              <a:off x="1884605" y="257407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1129775" y="156799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317150" y="269192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37" name="図 3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92" y="2456999"/>
              <a:ext cx="315605" cy="234159"/>
            </a:xfrm>
            <a:prstGeom prst="rect">
              <a:avLst/>
            </a:prstGeom>
          </p:spPr>
        </p:pic>
        <p:pic>
          <p:nvPicPr>
            <p:cNvPr id="38" name="図 3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537" y="1340278"/>
              <a:ext cx="315605" cy="226841"/>
            </a:xfrm>
            <a:prstGeom prst="rect">
              <a:avLst/>
            </a:prstGeom>
          </p:spPr>
        </p:pic>
        <p:pic>
          <p:nvPicPr>
            <p:cNvPr id="39" name="図 3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376" y="2269756"/>
              <a:ext cx="339607" cy="246617"/>
            </a:xfrm>
            <a:prstGeom prst="rect">
              <a:avLst/>
            </a:prstGeom>
          </p:spPr>
        </p:pic>
        <p:cxnSp>
          <p:nvCxnSpPr>
            <p:cNvPr id="40" name="直線コネクタ 39"/>
            <p:cNvCxnSpPr/>
            <p:nvPr/>
          </p:nvCxnSpPr>
          <p:spPr>
            <a:xfrm flipV="1">
              <a:off x="526931" y="2405897"/>
              <a:ext cx="781169" cy="49567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308100" y="2405897"/>
              <a:ext cx="765124" cy="37536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V="1">
              <a:off x="1308100" y="1758230"/>
              <a:ext cx="34085" cy="64766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8" name="図 47" descr="latexit-drag.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287" y="2557338"/>
              <a:ext cx="303795" cy="225397"/>
            </a:xfrm>
            <a:prstGeom prst="rect">
              <a:avLst/>
            </a:prstGeom>
          </p:spPr>
        </p:pic>
      </p:grpSp>
      <p:sp>
        <p:nvSpPr>
          <p:cNvPr id="50" name="テキスト ボックス 49"/>
          <p:cNvSpPr txBox="1"/>
          <p:nvPr/>
        </p:nvSpPr>
        <p:spPr>
          <a:xfrm>
            <a:off x="3605776" y="2421272"/>
            <a:ext cx="184666" cy="369332"/>
          </a:xfrm>
          <a:prstGeom prst="rect">
            <a:avLst/>
          </a:prstGeom>
          <a:noFill/>
        </p:spPr>
        <p:txBody>
          <a:bodyPr wrap="none" rtlCol="0">
            <a:spAutoFit/>
          </a:bodyPr>
          <a:lstStyle/>
          <a:p>
            <a:endParaRPr kumimoji="1" lang="ja-JP" altLang="en-US" dirty="0"/>
          </a:p>
        </p:txBody>
      </p:sp>
      <p:grpSp>
        <p:nvGrpSpPr>
          <p:cNvPr id="7" name="図形グループ 6"/>
          <p:cNvGrpSpPr/>
          <p:nvPr/>
        </p:nvGrpSpPr>
        <p:grpSpPr>
          <a:xfrm>
            <a:off x="2895600" y="1317508"/>
            <a:ext cx="6089656" cy="1015663"/>
            <a:chOff x="3066311" y="2638543"/>
            <a:chExt cx="5618953" cy="1015663"/>
          </a:xfrm>
        </p:grpSpPr>
        <p:sp>
          <p:nvSpPr>
            <p:cNvPr id="66" name="テキスト ボックス 65"/>
            <p:cNvSpPr txBox="1"/>
            <p:nvPr/>
          </p:nvSpPr>
          <p:spPr>
            <a:xfrm>
              <a:off x="3230525" y="2638543"/>
              <a:ext cx="5284028" cy="1015663"/>
            </a:xfrm>
            <a:prstGeom prst="rect">
              <a:avLst/>
            </a:prstGeom>
            <a:noFill/>
          </p:spPr>
          <p:txBody>
            <a:bodyPr wrap="square" rtlCol="0">
              <a:spAutoFit/>
            </a:bodyPr>
            <a:lstStyle/>
            <a:p>
              <a:r>
                <a:rPr kumimoji="1" lang="en-US" altLang="ja-JP" sz="2000" dirty="0" smtClean="0">
                  <a:latin typeface="Century"/>
                  <a:cs typeface="Century"/>
                </a:rPr>
                <a:t>: linking point where the sum of the distances from three quarks </a:t>
              </a:r>
              <a:r>
                <a:rPr kumimoji="1" lang="en-US" altLang="ja-JP" sz="2000" dirty="0" smtClean="0">
                  <a:latin typeface="Century"/>
                  <a:cs typeface="Century"/>
                </a:rPr>
                <a:t>is made</a:t>
              </a:r>
              <a:r>
                <a:rPr kumimoji="1" lang="en-US" altLang="ja-JP" sz="2000" dirty="0" smtClean="0">
                  <a:latin typeface="Century"/>
                  <a:cs typeface="Century"/>
                </a:rPr>
                <a:t> </a:t>
              </a:r>
              <a:r>
                <a:rPr kumimoji="1" lang="en-US" altLang="ja-JP" sz="2000" dirty="0" smtClean="0">
                  <a:latin typeface="Century"/>
                  <a:cs typeface="Century"/>
                </a:rPr>
                <a:t>minimum</a:t>
              </a:r>
              <a:r>
                <a:rPr kumimoji="1" lang="en-US" altLang="ja-JP" sz="2000" dirty="0" smtClean="0">
                  <a:latin typeface="Century"/>
                  <a:cs typeface="Century"/>
                </a:rPr>
                <a:t>.</a:t>
              </a:r>
            </a:p>
            <a:p>
              <a:r>
                <a:rPr kumimoji="1" lang="en-US" altLang="ja-JP" sz="2000" dirty="0" smtClean="0">
                  <a:latin typeface="Century"/>
                  <a:cs typeface="Century"/>
                </a:rPr>
                <a:t>⇒</a:t>
              </a:r>
              <a:r>
                <a:rPr kumimoji="1" lang="en-US" altLang="ja-JP" sz="2000" dirty="0" smtClean="0">
                  <a:latin typeface="Century"/>
                  <a:cs typeface="Century"/>
                </a:rPr>
                <a:t> Fermat point</a:t>
              </a:r>
              <a:endParaRPr kumimoji="1" lang="ja-JP" altLang="en-US" sz="2000" dirty="0">
                <a:latin typeface="Century"/>
                <a:cs typeface="Century"/>
              </a:endParaRPr>
            </a:p>
          </p:txBody>
        </p:sp>
        <p:pic>
          <p:nvPicPr>
            <p:cNvPr id="67" name="図 66" descr="latexit-drag.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311" y="2791823"/>
              <a:ext cx="224217" cy="166355"/>
            </a:xfrm>
            <a:prstGeom prst="rect">
              <a:avLst/>
            </a:prstGeom>
          </p:spPr>
        </p:pic>
        <p:sp>
          <p:nvSpPr>
            <p:cNvPr id="6" name="テキスト ボックス 5"/>
            <p:cNvSpPr txBox="1"/>
            <p:nvPr/>
          </p:nvSpPr>
          <p:spPr>
            <a:xfrm>
              <a:off x="8500598" y="2740966"/>
              <a:ext cx="184666" cy="400110"/>
            </a:xfrm>
            <a:prstGeom prst="rect">
              <a:avLst/>
            </a:prstGeom>
            <a:noFill/>
          </p:spPr>
          <p:txBody>
            <a:bodyPr wrap="none" rtlCol="0">
              <a:spAutoFit/>
            </a:bodyPr>
            <a:lstStyle/>
            <a:p>
              <a:endParaRPr kumimoji="1" lang="ja-JP" altLang="en-US" sz="2000" dirty="0"/>
            </a:p>
          </p:txBody>
        </p:sp>
      </p:grpSp>
      <p:sp>
        <p:nvSpPr>
          <p:cNvPr id="8" name="テキスト ボックス 7"/>
          <p:cNvSpPr txBox="1"/>
          <p:nvPr/>
        </p:nvSpPr>
        <p:spPr>
          <a:xfrm>
            <a:off x="2608845" y="2602748"/>
            <a:ext cx="5891970" cy="707886"/>
          </a:xfrm>
          <a:prstGeom prst="rect">
            <a:avLst/>
          </a:prstGeom>
          <a:noFill/>
        </p:spPr>
        <p:txBody>
          <a:bodyPr wrap="square" rtlCol="0">
            <a:spAutoFit/>
          </a:bodyPr>
          <a:lstStyle/>
          <a:p>
            <a:r>
              <a:rPr kumimoji="1" lang="en-US" altLang="ja-JP" sz="2000" dirty="0" smtClean="0">
                <a:latin typeface="Century"/>
                <a:cs typeface="Century"/>
              </a:rPr>
              <a:t>When we put three quarks at     ,       and      , the point       is determined automatically.</a:t>
            </a:r>
            <a:endParaRPr kumimoji="1" lang="ja-JP" altLang="en-US" sz="2000" dirty="0">
              <a:latin typeface="Century"/>
              <a:cs typeface="Century"/>
            </a:endParaRPr>
          </a:p>
        </p:txBody>
      </p:sp>
      <p:pic>
        <p:nvPicPr>
          <p:cNvPr id="9" name="図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5941" y="2757802"/>
            <a:ext cx="283239" cy="210145"/>
          </a:xfrm>
          <a:prstGeom prst="rect">
            <a:avLst/>
          </a:prstGeom>
        </p:spPr>
      </p:pic>
      <p:pic>
        <p:nvPicPr>
          <p:cNvPr id="10" name="図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9732" y="2757802"/>
            <a:ext cx="292376" cy="210145"/>
          </a:xfrm>
          <a:prstGeom prst="rect">
            <a:avLst/>
          </a:prstGeom>
        </p:spPr>
      </p:pic>
      <p:pic>
        <p:nvPicPr>
          <p:cNvPr id="11" name="図 1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5040" y="2757802"/>
            <a:ext cx="292376" cy="210145"/>
          </a:xfrm>
          <a:prstGeom prst="rect">
            <a:avLst/>
          </a:prstGeom>
        </p:spPr>
      </p:pic>
      <p:pic>
        <p:nvPicPr>
          <p:cNvPr id="14" name="図 1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8736" y="3056177"/>
            <a:ext cx="290918" cy="209097"/>
          </a:xfrm>
          <a:prstGeom prst="rect">
            <a:avLst/>
          </a:prstGeom>
        </p:spPr>
      </p:pic>
      <p:cxnSp>
        <p:nvCxnSpPr>
          <p:cNvPr id="16" name="直線コネクタ 15"/>
          <p:cNvCxnSpPr/>
          <p:nvPr/>
        </p:nvCxnSpPr>
        <p:spPr>
          <a:xfrm flipH="1">
            <a:off x="1086262" y="3957743"/>
            <a:ext cx="1109855" cy="1292792"/>
          </a:xfrm>
          <a:prstGeom prst="line">
            <a:avLst/>
          </a:prstGeom>
          <a:ln w="63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H="1">
            <a:off x="1086263" y="5250535"/>
            <a:ext cx="1800000" cy="1"/>
          </a:xfrm>
          <a:prstGeom prst="line">
            <a:avLst/>
          </a:prstGeom>
          <a:ln w="63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H="1" flipV="1">
            <a:off x="2196119" y="3957743"/>
            <a:ext cx="690144" cy="1292792"/>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644534" y="3710588"/>
            <a:ext cx="441728" cy="1539947"/>
          </a:xfrm>
          <a:prstGeom prst="line">
            <a:avLst/>
          </a:prstGeom>
          <a:ln w="63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644534" y="3710588"/>
            <a:ext cx="1551583" cy="247155"/>
          </a:xfrm>
          <a:prstGeom prst="line">
            <a:avLst/>
          </a:prstGeom>
          <a:ln w="63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flipH="1" flipV="1">
            <a:off x="1086263" y="5250535"/>
            <a:ext cx="900000" cy="1440618"/>
          </a:xfrm>
          <a:prstGeom prst="line">
            <a:avLst/>
          </a:prstGeom>
          <a:ln w="63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flipV="1">
            <a:off x="1986263" y="5250535"/>
            <a:ext cx="900000" cy="1440618"/>
          </a:xfrm>
          <a:prstGeom prst="line">
            <a:avLst/>
          </a:prstGeom>
          <a:ln w="63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V="1">
            <a:off x="2886263" y="4000005"/>
            <a:ext cx="740078" cy="1250530"/>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2196117" y="3957743"/>
            <a:ext cx="1430224" cy="42262"/>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V="1">
            <a:off x="1086262" y="4000005"/>
            <a:ext cx="2540079" cy="1250530"/>
          </a:xfrm>
          <a:prstGeom prst="line">
            <a:avLst/>
          </a:prstGeom>
          <a:ln w="63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a:off x="644534" y="3710588"/>
            <a:ext cx="2241729" cy="1539947"/>
          </a:xfrm>
          <a:prstGeom prst="line">
            <a:avLst/>
          </a:prstGeom>
          <a:ln w="63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flipH="1">
            <a:off x="1986263" y="3957743"/>
            <a:ext cx="209854" cy="2733410"/>
          </a:xfrm>
          <a:prstGeom prst="line">
            <a:avLst/>
          </a:prstGeom>
          <a:ln w="63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0" name="直線矢印コネクタ 139"/>
          <p:cNvCxnSpPr/>
          <p:nvPr/>
        </p:nvCxnSpPr>
        <p:spPr>
          <a:xfrm flipH="1" flipV="1">
            <a:off x="2196120" y="4733820"/>
            <a:ext cx="595621" cy="1253198"/>
          </a:xfrm>
          <a:prstGeom prst="straightConnector1">
            <a:avLst/>
          </a:prstGeom>
          <a:ln>
            <a:solidFill>
              <a:srgbClr val="193381"/>
            </a:solidFill>
            <a:tailEnd type="arrow"/>
          </a:ln>
        </p:spPr>
        <p:style>
          <a:lnRef idx="2">
            <a:schemeClr val="accent1"/>
          </a:lnRef>
          <a:fillRef idx="0">
            <a:schemeClr val="accent1"/>
          </a:fillRef>
          <a:effectRef idx="1">
            <a:schemeClr val="accent1"/>
          </a:effectRef>
          <a:fontRef idx="minor">
            <a:schemeClr val="tx1"/>
          </a:fontRef>
        </p:style>
      </p:cxnSp>
      <p:sp>
        <p:nvSpPr>
          <p:cNvPr id="144" name="テキスト ボックス 143"/>
          <p:cNvSpPr txBox="1"/>
          <p:nvPr/>
        </p:nvSpPr>
        <p:spPr>
          <a:xfrm>
            <a:off x="2553185" y="5966026"/>
            <a:ext cx="1405102" cy="369332"/>
          </a:xfrm>
          <a:prstGeom prst="rect">
            <a:avLst/>
          </a:prstGeom>
          <a:noFill/>
        </p:spPr>
        <p:txBody>
          <a:bodyPr wrap="none" rtlCol="0">
            <a:spAutoFit/>
          </a:bodyPr>
          <a:lstStyle/>
          <a:p>
            <a:r>
              <a:rPr kumimoji="1" lang="en-US" altLang="ja-JP" dirty="0" smtClean="0">
                <a:solidFill>
                  <a:srgbClr val="193381"/>
                </a:solidFill>
              </a:rPr>
              <a:t>Fermat point</a:t>
            </a:r>
            <a:endParaRPr kumimoji="1" lang="ja-JP" altLang="en-US" dirty="0">
              <a:solidFill>
                <a:srgbClr val="193381"/>
              </a:solidFill>
            </a:endParaRPr>
          </a:p>
        </p:txBody>
      </p:sp>
      <p:sp>
        <p:nvSpPr>
          <p:cNvPr id="146" name="テキスト ボックス 145"/>
          <p:cNvSpPr txBox="1"/>
          <p:nvPr/>
        </p:nvSpPr>
        <p:spPr>
          <a:xfrm>
            <a:off x="3838736" y="4950363"/>
            <a:ext cx="5146520" cy="1323439"/>
          </a:xfrm>
          <a:prstGeom prst="rect">
            <a:avLst/>
          </a:prstGeom>
          <a:noFill/>
        </p:spPr>
        <p:txBody>
          <a:bodyPr wrap="square" rtlCol="0">
            <a:spAutoFit/>
          </a:bodyPr>
          <a:lstStyle/>
          <a:p>
            <a:r>
              <a:rPr kumimoji="1" lang="en-US" altLang="ja-JP" sz="2000" dirty="0" smtClean="0">
                <a:latin typeface="Century"/>
                <a:cs typeface="Century"/>
              </a:rPr>
              <a:t>This potential is reasonable because in order to minimize the potential, the sum of the distances from three quarks has to be minimum.</a:t>
            </a:r>
            <a:endParaRPr kumimoji="1" lang="ja-JP" altLang="en-US" sz="2000" dirty="0">
              <a:latin typeface="Century"/>
              <a:cs typeface="Century"/>
            </a:endParaRPr>
          </a:p>
        </p:txBody>
      </p:sp>
      <p:pic>
        <p:nvPicPr>
          <p:cNvPr id="147" name="図 146"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1521" y="4000005"/>
            <a:ext cx="2844051" cy="792110"/>
          </a:xfrm>
          <a:prstGeom prst="rect">
            <a:avLst/>
          </a:prstGeom>
        </p:spPr>
      </p:pic>
      <p:pic>
        <p:nvPicPr>
          <p:cNvPr id="148" name="図 14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57" y="5250536"/>
            <a:ext cx="315605" cy="234159"/>
          </a:xfrm>
          <a:prstGeom prst="rect">
            <a:avLst/>
          </a:prstGeom>
        </p:spPr>
      </p:pic>
      <p:pic>
        <p:nvPicPr>
          <p:cNvPr id="149" name="図 1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17" y="3597167"/>
            <a:ext cx="315605" cy="226841"/>
          </a:xfrm>
          <a:prstGeom prst="rect">
            <a:avLst/>
          </a:prstGeom>
        </p:spPr>
      </p:pic>
      <p:pic>
        <p:nvPicPr>
          <p:cNvPr id="150" name="図 1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3766" y="5250536"/>
            <a:ext cx="339607" cy="246617"/>
          </a:xfrm>
          <a:prstGeom prst="rect">
            <a:avLst/>
          </a:prstGeom>
        </p:spPr>
      </p:pic>
      <p:pic>
        <p:nvPicPr>
          <p:cNvPr id="151" name="図 150" descr="latexit-drag.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79" y="6345389"/>
            <a:ext cx="303795" cy="225397"/>
          </a:xfrm>
          <a:prstGeom prst="rect">
            <a:avLst/>
          </a:prstGeom>
        </p:spPr>
      </p:pic>
      <p:sp>
        <p:nvSpPr>
          <p:cNvPr id="152" name="正方形/長方形 151"/>
          <p:cNvSpPr/>
          <p:nvPr/>
        </p:nvSpPr>
        <p:spPr>
          <a:xfrm>
            <a:off x="97419" y="3197061"/>
            <a:ext cx="2369459" cy="369332"/>
          </a:xfrm>
          <a:prstGeom prst="rect">
            <a:avLst/>
          </a:prstGeom>
        </p:spPr>
        <p:txBody>
          <a:bodyPr wrap="none">
            <a:spAutoFit/>
          </a:bodyPr>
          <a:lstStyle/>
          <a:p>
            <a:r>
              <a:rPr lang="en-US" altLang="ja-JP" dirty="0">
                <a:solidFill>
                  <a:srgbClr val="008000"/>
                </a:solidFill>
                <a:latin typeface="Century"/>
                <a:cs typeface="Century"/>
              </a:rPr>
              <a:t>equilateral triangles</a:t>
            </a:r>
            <a:endParaRPr lang="ja-JP" altLang="en-US" dirty="0">
              <a:solidFill>
                <a:srgbClr val="008000"/>
              </a:solidFill>
              <a:latin typeface="Century"/>
              <a:cs typeface="Century"/>
            </a:endParaRPr>
          </a:p>
        </p:txBody>
      </p:sp>
    </p:spTree>
    <p:extLst>
      <p:ext uri="{BB962C8B-B14F-4D97-AF65-F5344CB8AC3E}">
        <p14:creationId xmlns:p14="http://schemas.microsoft.com/office/powerpoint/2010/main" val="2156707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dissolve">
                                      <p:cBhvr>
                                        <p:cTn id="11" dur="500"/>
                                        <p:tgtEl>
                                          <p:spTgt spid="5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checkerboard(across)">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dissolve">
                                      <p:cBhvr>
                                        <p:cTn id="20" dur="500"/>
                                        <p:tgtEl>
                                          <p:spTgt spid="59"/>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dissolve">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dissolve">
                                      <p:cBhvr>
                                        <p:cTn id="29" dur="500"/>
                                        <p:tgtEl>
                                          <p:spTgt spid="86"/>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checkerboard(across)">
                                      <p:cBhvr>
                                        <p:cTn id="38" dur="500"/>
                                        <p:tgtEl>
                                          <p:spTgt spid="96"/>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blinds(horizontal)">
                                      <p:cBhvr>
                                        <p:cTn id="42" dur="500"/>
                                        <p:tgtEl>
                                          <p:spTgt spid="99"/>
                                        </p:tgtEl>
                                      </p:cBhvr>
                                    </p:animEffect>
                                  </p:childTnLst>
                                </p:cTn>
                              </p:par>
                            </p:childTnLst>
                          </p:cTn>
                        </p:par>
                        <p:par>
                          <p:cTn id="43" fill="hold">
                            <p:stCondLst>
                              <p:cond delay="1000"/>
                            </p:stCondLst>
                            <p:childTnLst>
                              <p:par>
                                <p:cTn id="44" presetID="3" presetClass="entr" presetSubtype="10" fill="hold"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blinds(horizontal)">
                                      <p:cBhvr>
                                        <p:cTn id="46" dur="500"/>
                                        <p:tgtEl>
                                          <p:spTgt spid="93"/>
                                        </p:tgtEl>
                                      </p:cBhvr>
                                    </p:animEffect>
                                  </p:childTnLst>
                                </p:cTn>
                              </p:par>
                            </p:childTnLst>
                          </p:cTn>
                        </p:par>
                        <p:par>
                          <p:cTn id="47" fill="hold">
                            <p:stCondLst>
                              <p:cond delay="1500"/>
                            </p:stCondLst>
                            <p:childTnLst>
                              <p:par>
                                <p:cTn id="48" presetID="9" presetClass="entr" presetSubtype="0" fill="hold" nodeType="after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dissolve">
                                      <p:cBhvr>
                                        <p:cTn id="50" dur="500"/>
                                        <p:tgtEl>
                                          <p:spTgt spid="14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dissolve">
                                      <p:cBhvr>
                                        <p:cTn id="53" dur="500"/>
                                        <p:tgtEl>
                                          <p:spTgt spid="14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dissolve">
                                      <p:cBhvr>
                                        <p:cTn id="58" dur="500"/>
                                        <p:tgtEl>
                                          <p:spTgt spid="147"/>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additive="base">
                                        <p:cTn id="62" dur="500"/>
                                        <p:tgtEl>
                                          <p:spTgt spid="146"/>
                                        </p:tgtEl>
                                        <p:attrNameLst>
                                          <p:attrName>ppt_y</p:attrName>
                                        </p:attrNameLst>
                                      </p:cBhvr>
                                      <p:tavLst>
                                        <p:tav tm="0">
                                          <p:val>
                                            <p:strVal val="#ppt_y+#ppt_h*1.125000"/>
                                          </p:val>
                                        </p:tav>
                                        <p:tav tm="100000">
                                          <p:val>
                                            <p:strVal val="#ppt_y"/>
                                          </p:val>
                                        </p:tav>
                                      </p:tavLst>
                                    </p:anim>
                                    <p:animEffect transition="in" filter="wipe(up)">
                                      <p:cBhvr>
                                        <p:cTn id="63" dur="500"/>
                                        <p:tgtEl>
                                          <p:spTgt spid="146"/>
                                        </p:tgtEl>
                                      </p:cBhvr>
                                    </p:animEffect>
                                  </p:childTnLst>
                                </p:cTn>
                              </p:par>
                              <p:par>
                                <p:cTn id="64" presetID="9" presetClass="entr" presetSubtype="0" fill="hold" nodeType="with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dissolve">
                                      <p:cBhvr>
                                        <p:cTn id="6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6"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Triple </a:t>
            </a:r>
            <a:r>
              <a:rPr lang="en-US" altLang="ja-JP" dirty="0"/>
              <a:t>H</a:t>
            </a:r>
            <a:r>
              <a:rPr kumimoji="1" lang="en-US" altLang="ja-JP" dirty="0" smtClean="0"/>
              <a:t>eavy </a:t>
            </a:r>
            <a:r>
              <a:rPr lang="en-US" altLang="ja-JP" dirty="0"/>
              <a:t>B</a:t>
            </a:r>
            <a:r>
              <a:rPr kumimoji="1" lang="en-US" altLang="ja-JP" dirty="0" smtClean="0"/>
              <a:t>aryon </a:t>
            </a:r>
            <a:r>
              <a:rPr lang="ja-JP" altLang="en-US" dirty="0">
                <a:latin typeface="ＤＦＰ中楷書体"/>
                <a:ea typeface="ＤＦＰ中楷書体"/>
                <a:cs typeface="ＤＦＰ中楷書体"/>
              </a:rPr>
              <a:t>Ω</a:t>
            </a:r>
            <a:r>
              <a:rPr lang="en-US" altLang="ja-JP" baseline="-25000" dirty="0">
                <a:latin typeface="ＤＦＰ中楷書体"/>
                <a:ea typeface="ＤＦＰ中楷書体"/>
                <a:cs typeface="ＤＦＰ中楷書体"/>
              </a:rPr>
              <a:t>bcc</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7</a:t>
            </a:fld>
            <a:endParaRPr lang="en-US"/>
          </a:p>
        </p:txBody>
      </p:sp>
      <p:sp>
        <p:nvSpPr>
          <p:cNvPr id="5" name="テキスト ボックス 4"/>
          <p:cNvSpPr txBox="1"/>
          <p:nvPr/>
        </p:nvSpPr>
        <p:spPr>
          <a:xfrm>
            <a:off x="457200" y="1442730"/>
            <a:ext cx="8229600" cy="707886"/>
          </a:xfrm>
          <a:prstGeom prst="rect">
            <a:avLst/>
          </a:prstGeom>
          <a:noFill/>
        </p:spPr>
        <p:txBody>
          <a:bodyPr wrap="square" rtlCol="0">
            <a:spAutoFit/>
          </a:bodyPr>
          <a:lstStyle/>
          <a:p>
            <a:r>
              <a:rPr kumimoji="1" lang="ja-JP" altLang="en-US" sz="2000" dirty="0" smtClean="0">
                <a:latin typeface="ＤＦＰ中楷書体"/>
                <a:ea typeface="ＤＦＰ中楷書体"/>
                <a:cs typeface="ＤＦＰ中楷書体"/>
              </a:rPr>
              <a:t>Ω</a:t>
            </a:r>
            <a:r>
              <a:rPr kumimoji="1" lang="en-US" altLang="ja-JP" sz="2000" baseline="-25000" dirty="0" smtClean="0">
                <a:latin typeface="ＤＦＰ中楷書体"/>
                <a:ea typeface="ＤＦＰ中楷書体"/>
                <a:cs typeface="ＤＦＰ中楷書体"/>
              </a:rPr>
              <a:t>bcc</a:t>
            </a:r>
            <a:r>
              <a:rPr kumimoji="1" lang="en-US" altLang="ja-JP" sz="2000" dirty="0" smtClean="0">
                <a:latin typeface="ＤＦＰ中楷書体"/>
                <a:ea typeface="ＤＦＰ中楷書体"/>
                <a:cs typeface="ＤＦＰ中楷書体"/>
              </a:rPr>
              <a:t> </a:t>
            </a:r>
            <a:r>
              <a:rPr kumimoji="1" lang="en-US" altLang="ja-JP" sz="2000" dirty="0" smtClean="0">
                <a:latin typeface="Century"/>
                <a:ea typeface="ＤＦＰ中楷書体"/>
                <a:cs typeface="Century"/>
              </a:rPr>
              <a:t>is one of the triple heavy baryons, which </a:t>
            </a:r>
            <a:endParaRPr kumimoji="1" lang="en-US" altLang="ja-JP" sz="2000" dirty="0" smtClean="0">
              <a:latin typeface="Century"/>
              <a:ea typeface="ＤＦＰ中楷書体"/>
              <a:cs typeface="Century"/>
            </a:endParaRPr>
          </a:p>
          <a:p>
            <a:r>
              <a:rPr kumimoji="1" lang="en-US" altLang="ja-JP" sz="2000" dirty="0" smtClean="0">
                <a:latin typeface="Century"/>
                <a:ea typeface="ＤＦＰ中楷書体"/>
                <a:cs typeface="Century"/>
              </a:rPr>
              <a:t>consists </a:t>
            </a:r>
            <a:r>
              <a:rPr kumimoji="1" lang="en-US" altLang="ja-JP" sz="2000" dirty="0" smtClean="0">
                <a:latin typeface="Century"/>
                <a:ea typeface="ＤＦＰ中楷書体"/>
                <a:cs typeface="Century"/>
              </a:rPr>
              <a:t>of two c</a:t>
            </a:r>
            <a:r>
              <a:rPr kumimoji="1" lang="en-US" altLang="ja-JP" sz="2000" dirty="0">
                <a:latin typeface="Century"/>
                <a:ea typeface="ＤＦＰ中楷書体"/>
                <a:cs typeface="Century"/>
              </a:rPr>
              <a:t> </a:t>
            </a:r>
            <a:r>
              <a:rPr kumimoji="1" lang="en-US" altLang="ja-JP" sz="2000" dirty="0" smtClean="0">
                <a:latin typeface="Century"/>
                <a:ea typeface="ＤＦＰ中楷書体"/>
                <a:cs typeface="Century"/>
              </a:rPr>
              <a:t>quarks and </a:t>
            </a:r>
            <a:r>
              <a:rPr kumimoji="1" lang="en-US" altLang="ja-JP" sz="2000" dirty="0" smtClean="0">
                <a:latin typeface="Century"/>
                <a:ea typeface="ＤＦＰ中楷書体"/>
                <a:cs typeface="Century"/>
              </a:rPr>
              <a:t>one b quark.</a:t>
            </a:r>
            <a:endParaRPr kumimoji="1" lang="ja-JP" altLang="en-US" sz="2000" dirty="0">
              <a:latin typeface="Century"/>
              <a:ea typeface="ＤＦＰ中楷書体"/>
              <a:cs typeface="Century"/>
            </a:endParaRPr>
          </a:p>
        </p:txBody>
      </p:sp>
      <p:sp>
        <p:nvSpPr>
          <p:cNvPr id="6" name="テキスト ボックス 5"/>
          <p:cNvSpPr txBox="1"/>
          <p:nvPr/>
        </p:nvSpPr>
        <p:spPr>
          <a:xfrm>
            <a:off x="334919" y="2653768"/>
            <a:ext cx="8526493" cy="3724096"/>
          </a:xfrm>
          <a:prstGeom prst="rect">
            <a:avLst/>
          </a:prstGeom>
          <a:solidFill>
            <a:srgbClr val="800000"/>
          </a:solidFill>
          <a:ln>
            <a:solidFill>
              <a:schemeClr val="accent1">
                <a:lumMod val="50000"/>
              </a:schemeClr>
            </a:solidFill>
          </a:ln>
        </p:spPr>
        <p:txBody>
          <a:bodyPr wrap="square" rtlCol="0">
            <a:spAutoFit/>
          </a:bodyPr>
          <a:lstStyle/>
          <a:p>
            <a:r>
              <a:rPr kumimoji="1" lang="en-US" altLang="ja-JP" sz="2400" dirty="0" smtClean="0">
                <a:solidFill>
                  <a:srgbClr val="FFFF00"/>
                </a:solidFill>
                <a:latin typeface="Century"/>
                <a:ea typeface="ＤＦＰ中楷書体"/>
                <a:cs typeface="Century"/>
              </a:rPr>
              <a:t>Why</a:t>
            </a:r>
            <a:r>
              <a:rPr kumimoji="1" lang="en-US" altLang="ja-JP" sz="2400" dirty="0" smtClean="0">
                <a:solidFill>
                  <a:srgbClr val="FFFF00"/>
                </a:solidFill>
                <a:latin typeface="ＤＦＰ中楷書体"/>
                <a:ea typeface="ＤＦＰ中楷書体"/>
                <a:cs typeface="ＤＦＰ中楷書体"/>
              </a:rPr>
              <a:t> </a:t>
            </a:r>
            <a:r>
              <a:rPr kumimoji="1" lang="ja-JP" altLang="en-US" sz="2400" dirty="0" smtClean="0">
                <a:solidFill>
                  <a:srgbClr val="FFFF00"/>
                </a:solidFill>
                <a:latin typeface="ＤＦＰ中楷書体"/>
                <a:ea typeface="ＤＦＰ中楷書体"/>
                <a:cs typeface="ＤＦＰ中楷書体"/>
              </a:rPr>
              <a:t>Ω</a:t>
            </a:r>
            <a:r>
              <a:rPr kumimoji="1" lang="en-US" altLang="ja-JP" sz="2400" baseline="-25000" dirty="0" smtClean="0">
                <a:solidFill>
                  <a:srgbClr val="FFFF00"/>
                </a:solidFill>
                <a:latin typeface="ＤＦＰ中楷書体"/>
                <a:ea typeface="ＤＦＰ中楷書体"/>
                <a:cs typeface="ＤＦＰ中楷書体"/>
              </a:rPr>
              <a:t>bcc</a:t>
            </a:r>
            <a:r>
              <a:rPr kumimoji="1" lang="en-US" altLang="ja-JP" sz="2400" dirty="0">
                <a:solidFill>
                  <a:srgbClr val="FFFF00"/>
                </a:solidFill>
                <a:latin typeface="ＤＦＰ中楷書体"/>
                <a:ea typeface="ＤＦＰ中楷書体"/>
                <a:cs typeface="ＤＦＰ中楷書体"/>
              </a:rPr>
              <a:t> </a:t>
            </a:r>
            <a:r>
              <a:rPr kumimoji="1" lang="en-US" altLang="ja-JP" sz="2400" dirty="0" smtClean="0">
                <a:solidFill>
                  <a:srgbClr val="FFFF00"/>
                </a:solidFill>
                <a:latin typeface="Century"/>
                <a:ea typeface="ＤＦＰ中楷書体"/>
                <a:cs typeface="Century"/>
              </a:rPr>
              <a:t>?</a:t>
            </a:r>
          </a:p>
          <a:p>
            <a:pPr marL="342900" indent="-342900">
              <a:buFont typeface="Wingdings" charset="2"/>
              <a:buChar char="p"/>
            </a:pPr>
            <a:r>
              <a:rPr kumimoji="1" lang="en-US" altLang="ja-JP" sz="2400" dirty="0">
                <a:solidFill>
                  <a:schemeClr val="bg1"/>
                </a:solidFill>
                <a:latin typeface="Century"/>
                <a:ea typeface="ＤＦＰ中楷書体"/>
                <a:cs typeface="Century"/>
              </a:rPr>
              <a:t>Charm and </a:t>
            </a:r>
            <a:r>
              <a:rPr kumimoji="1" lang="en-US" altLang="ja-JP" sz="2400" dirty="0" smtClean="0">
                <a:solidFill>
                  <a:schemeClr val="bg1"/>
                </a:solidFill>
                <a:latin typeface="Century"/>
                <a:ea typeface="ＤＦＰ中楷書体"/>
                <a:cs typeface="Century"/>
              </a:rPr>
              <a:t>Bottom </a:t>
            </a:r>
            <a:r>
              <a:rPr kumimoji="1" lang="en-US" altLang="ja-JP" sz="2400" dirty="0">
                <a:solidFill>
                  <a:schemeClr val="bg1"/>
                </a:solidFill>
                <a:latin typeface="Century"/>
                <a:ea typeface="ＤＦＰ中楷書体"/>
                <a:cs typeface="Century"/>
              </a:rPr>
              <a:t>hadron</a:t>
            </a:r>
          </a:p>
          <a:p>
            <a:pPr marL="800100" lvl="1" indent="-342900">
              <a:buFont typeface="Arial"/>
              <a:buChar char="•"/>
            </a:pPr>
            <a:r>
              <a:rPr kumimoji="1" lang="en-US" altLang="ja-JP" sz="2000" dirty="0" smtClean="0">
                <a:solidFill>
                  <a:schemeClr val="bg1"/>
                </a:solidFill>
                <a:latin typeface="Century"/>
                <a:ea typeface="ＤＦＰ中楷書体"/>
                <a:cs typeface="Century"/>
              </a:rPr>
              <a:t>The </a:t>
            </a:r>
            <a:r>
              <a:rPr kumimoji="1" lang="en-US" altLang="ja-JP" sz="2000" dirty="0">
                <a:solidFill>
                  <a:schemeClr val="bg1"/>
                </a:solidFill>
                <a:latin typeface="Century"/>
                <a:ea typeface="ＤＦＰ中楷書体"/>
                <a:cs typeface="Century"/>
              </a:rPr>
              <a:t>charm </a:t>
            </a:r>
            <a:r>
              <a:rPr kumimoji="1" lang="en-US" altLang="ja-JP" sz="2000" dirty="0" smtClean="0">
                <a:solidFill>
                  <a:schemeClr val="bg1"/>
                </a:solidFill>
                <a:latin typeface="Century"/>
                <a:ea typeface="ＤＦＰ中楷書体"/>
                <a:cs typeface="Century"/>
              </a:rPr>
              <a:t>and bottom </a:t>
            </a:r>
            <a:r>
              <a:rPr kumimoji="1" lang="en-US" altLang="ja-JP" sz="2000" dirty="0">
                <a:solidFill>
                  <a:schemeClr val="bg1"/>
                </a:solidFill>
                <a:latin typeface="Century"/>
                <a:ea typeface="ＤＦＰ中楷書体"/>
                <a:cs typeface="Century"/>
              </a:rPr>
              <a:t>hadron </a:t>
            </a:r>
            <a:r>
              <a:rPr kumimoji="1" lang="en-US" altLang="ja-JP" sz="2000" dirty="0" smtClean="0">
                <a:solidFill>
                  <a:schemeClr val="bg1"/>
                </a:solidFill>
                <a:latin typeface="Century"/>
                <a:ea typeface="ＤＦＰ中楷書体"/>
                <a:cs typeface="Century"/>
              </a:rPr>
              <a:t>are </a:t>
            </a:r>
            <a:r>
              <a:rPr kumimoji="1" lang="en-US" altLang="ja-JP" sz="2000" dirty="0">
                <a:solidFill>
                  <a:schemeClr val="bg1"/>
                </a:solidFill>
                <a:latin typeface="Century"/>
                <a:ea typeface="ＤＦＰ中楷書体"/>
                <a:cs typeface="Century"/>
              </a:rPr>
              <a:t>now </a:t>
            </a:r>
            <a:r>
              <a:rPr kumimoji="1" lang="en-US" altLang="ja-JP" sz="2000" dirty="0" smtClean="0">
                <a:solidFill>
                  <a:schemeClr val="bg1"/>
                </a:solidFill>
                <a:latin typeface="Century"/>
                <a:ea typeface="ＤＦＰ中楷書体"/>
                <a:cs typeface="Century"/>
              </a:rPr>
              <a:t>getting attention both theoretically and empirically</a:t>
            </a:r>
            <a:r>
              <a:rPr kumimoji="1" lang="en-US" altLang="ja-JP" sz="2000" dirty="0" smtClean="0">
                <a:solidFill>
                  <a:schemeClr val="bg1"/>
                </a:solidFill>
                <a:latin typeface="Century"/>
                <a:ea typeface="ＤＦＰ中楷書体"/>
                <a:cs typeface="Century"/>
              </a:rPr>
              <a:t>.</a:t>
            </a:r>
            <a:endParaRPr kumimoji="1" lang="en-US" altLang="ja-JP" sz="2000" dirty="0">
              <a:solidFill>
                <a:schemeClr val="bg1"/>
              </a:solidFill>
              <a:latin typeface="Century"/>
              <a:ea typeface="ＤＦＰ中楷書体"/>
              <a:cs typeface="Century"/>
            </a:endParaRPr>
          </a:p>
          <a:p>
            <a:pPr marL="342900" indent="-342900">
              <a:buFont typeface="Wingdings" charset="2"/>
              <a:buChar char="p"/>
            </a:pPr>
            <a:r>
              <a:rPr kumimoji="1" lang="en-US" altLang="ja-JP" sz="2400" dirty="0">
                <a:solidFill>
                  <a:schemeClr val="bg1"/>
                </a:solidFill>
                <a:latin typeface="Century"/>
                <a:ea typeface="ＤＦＰ中楷書体"/>
                <a:cs typeface="Century"/>
              </a:rPr>
              <a:t>Y-string potential</a:t>
            </a:r>
          </a:p>
          <a:p>
            <a:pPr marL="800100" lvl="1" indent="-342900">
              <a:buFont typeface="Arial"/>
              <a:buChar char="•"/>
            </a:pPr>
            <a:r>
              <a:rPr kumimoji="1" lang="en-US" altLang="ja-JP" sz="2000" dirty="0" smtClean="0">
                <a:solidFill>
                  <a:schemeClr val="bg1"/>
                </a:solidFill>
                <a:latin typeface="Century"/>
                <a:ea typeface="ＤＦＰ中楷書体"/>
                <a:cs typeface="Century"/>
              </a:rPr>
              <a:t>The Y-string potential is</a:t>
            </a:r>
            <a:r>
              <a:rPr kumimoji="1" lang="en-US" altLang="ja-JP" sz="2000" dirty="0" smtClean="0">
                <a:solidFill>
                  <a:schemeClr val="bg1"/>
                </a:solidFill>
                <a:latin typeface="Century"/>
                <a:ea typeface="ＤＦＰ中楷書体"/>
                <a:cs typeface="Century"/>
              </a:rPr>
              <a:t> the </a:t>
            </a:r>
            <a:r>
              <a:rPr kumimoji="1" lang="en-US" altLang="ja-JP" sz="2000" dirty="0">
                <a:solidFill>
                  <a:schemeClr val="bg1"/>
                </a:solidFill>
                <a:latin typeface="Century"/>
                <a:ea typeface="ＤＦＰ中楷書体"/>
                <a:cs typeface="Century"/>
              </a:rPr>
              <a:t>result of the Lattice </a:t>
            </a:r>
            <a:r>
              <a:rPr kumimoji="1" lang="en-US" altLang="ja-JP" sz="2000" dirty="0" smtClean="0">
                <a:solidFill>
                  <a:schemeClr val="bg1"/>
                </a:solidFill>
                <a:latin typeface="Century"/>
                <a:ea typeface="ＤＦＰ中楷書体"/>
                <a:cs typeface="Century"/>
              </a:rPr>
              <a:t>QCD at the heavy quark mass limit.</a:t>
            </a:r>
          </a:p>
          <a:p>
            <a:pPr marL="800100" lvl="1" indent="-342900">
              <a:buFont typeface="Arial"/>
              <a:buChar char="•"/>
            </a:pPr>
            <a:r>
              <a:rPr kumimoji="1" lang="en-US" altLang="ja-JP" sz="2000" dirty="0" smtClean="0">
                <a:solidFill>
                  <a:schemeClr val="bg1"/>
                </a:solidFill>
                <a:latin typeface="Century"/>
                <a:ea typeface="ＤＦＰ中楷書体"/>
                <a:cs typeface="Century"/>
              </a:rPr>
              <a:t>Heavy baryon is the good subject to test this potential.</a:t>
            </a:r>
          </a:p>
          <a:p>
            <a:pPr marL="800100" lvl="1" indent="-342900">
              <a:buFont typeface="Arial"/>
              <a:buChar char="•"/>
            </a:pPr>
            <a:r>
              <a:rPr kumimoji="1" lang="en-US" altLang="ja-JP" sz="2000" dirty="0" smtClean="0">
                <a:solidFill>
                  <a:schemeClr val="bg1"/>
                </a:solidFill>
                <a:latin typeface="Century"/>
                <a:ea typeface="ＤＦＰ中楷書体"/>
                <a:cs typeface="Century"/>
              </a:rPr>
              <a:t>This is the almost new trial to analyze the triple heavy baryon with this potential.</a:t>
            </a:r>
          </a:p>
          <a:p>
            <a:r>
              <a:rPr kumimoji="1" lang="en-US" altLang="ja-JP" sz="2400" dirty="0" smtClean="0">
                <a:solidFill>
                  <a:schemeClr val="bg1"/>
                </a:solidFill>
                <a:latin typeface="Century"/>
                <a:ea typeface="ＤＦＰ中楷書体"/>
                <a:cs typeface="Century"/>
              </a:rPr>
              <a:t>⇒ </a:t>
            </a:r>
            <a:r>
              <a:rPr kumimoji="1" lang="en-US" altLang="ja-JP" sz="2400" dirty="0" err="1">
                <a:solidFill>
                  <a:schemeClr val="bg1"/>
                </a:solidFill>
                <a:latin typeface="ＤＦＰ中楷書体"/>
                <a:ea typeface="ＤＦＰ中楷書体"/>
                <a:cs typeface="ＤＦＰ中楷書体"/>
              </a:rPr>
              <a:t>Ω</a:t>
            </a:r>
            <a:r>
              <a:rPr kumimoji="1" lang="en-US" altLang="ja-JP" sz="2400" baseline="-25000" dirty="0" err="1">
                <a:solidFill>
                  <a:schemeClr val="bg1"/>
                </a:solidFill>
                <a:latin typeface="ＤＦＰ中楷書体"/>
                <a:ea typeface="ＤＦＰ中楷書体"/>
                <a:cs typeface="ＤＦＰ中楷書体"/>
              </a:rPr>
              <a:t>bcc</a:t>
            </a:r>
            <a:r>
              <a:rPr kumimoji="1" lang="en-US" altLang="ja-JP" sz="2400" dirty="0">
                <a:solidFill>
                  <a:schemeClr val="bg1"/>
                </a:solidFill>
                <a:latin typeface="Century"/>
                <a:ea typeface="ＤＦＰ中楷書体"/>
                <a:cs typeface="Century"/>
              </a:rPr>
              <a:t> is the best system to reflect the Y-</a:t>
            </a:r>
            <a:r>
              <a:rPr kumimoji="1" lang="en-US" altLang="ja-JP" sz="2400" dirty="0" smtClean="0">
                <a:solidFill>
                  <a:schemeClr val="bg1"/>
                </a:solidFill>
                <a:latin typeface="Century"/>
                <a:ea typeface="ＤＦＰ中楷書体"/>
                <a:cs typeface="Century"/>
              </a:rPr>
              <a:t>string potential.</a:t>
            </a:r>
            <a:endParaRPr kumimoji="1" lang="en-US" altLang="ja-JP" sz="2400" dirty="0">
              <a:solidFill>
                <a:schemeClr val="bg1"/>
              </a:solidFill>
              <a:latin typeface="Century"/>
              <a:ea typeface="ＤＦＰ中楷書体"/>
              <a:cs typeface="Century"/>
            </a:endParaRPr>
          </a:p>
        </p:txBody>
      </p:sp>
      <p:grpSp>
        <p:nvGrpSpPr>
          <p:cNvPr id="15" name="図形グループ 14"/>
          <p:cNvGrpSpPr/>
          <p:nvPr/>
        </p:nvGrpSpPr>
        <p:grpSpPr>
          <a:xfrm>
            <a:off x="6987830" y="1050517"/>
            <a:ext cx="1603538" cy="1575337"/>
            <a:chOff x="552944" y="1579263"/>
            <a:chExt cx="1886054" cy="1878482"/>
          </a:xfrm>
        </p:grpSpPr>
        <p:sp>
          <p:nvSpPr>
            <p:cNvPr id="8" name="円/楕円 7"/>
            <p:cNvSpPr/>
            <p:nvPr/>
          </p:nvSpPr>
          <p:spPr>
            <a:xfrm>
              <a:off x="552944" y="1579263"/>
              <a:ext cx="1886054" cy="1878482"/>
            </a:xfrm>
            <a:prstGeom prst="ellipse">
              <a:avLst/>
            </a:prstGeom>
            <a:gradFill flip="none" rotWithShape="1">
              <a:gsLst>
                <a:gs pos="97000">
                  <a:schemeClr val="bg1">
                    <a:lumMod val="65000"/>
                    <a:alpha val="50000"/>
                  </a:schemeClr>
                </a:gs>
                <a:gs pos="8000">
                  <a:schemeClr val="bg1">
                    <a:lumMod val="95000"/>
                    <a:alpha val="40000"/>
                  </a:schemeClr>
                </a:gs>
                <a:gs pos="54000">
                  <a:schemeClr val="bg1">
                    <a:lumMod val="85000"/>
                    <a:alpha val="30000"/>
                  </a:schemeClr>
                </a:gs>
              </a:gsLst>
              <a:lin ang="0" scaled="1"/>
              <a:tileRect/>
            </a:gradFill>
            <a:ln>
              <a:noFill/>
            </a:ln>
            <a:scene3d>
              <a:camera prst="orthographicFront"/>
              <a:lightRig rig="threePt" dir="t"/>
            </a:scene3d>
            <a:sp3d>
              <a:bevelT w="717550" h="317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1744900" y="2575632"/>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1224768" y="1725226"/>
              <a:ext cx="423317" cy="423291"/>
            </a:xfrm>
            <a:prstGeom prst="ellipse">
              <a:avLst/>
            </a:prstGeom>
            <a:gradFill flip="none" rotWithShape="1">
              <a:gsLst>
                <a:gs pos="97000">
                  <a:srgbClr val="2347B4">
                    <a:alpha val="70000"/>
                  </a:srgbClr>
                </a:gs>
                <a:gs pos="21000">
                  <a:srgbClr val="0000FF">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835460" y="2575632"/>
              <a:ext cx="423317" cy="423291"/>
            </a:xfrm>
            <a:prstGeom prst="ellipse">
              <a:avLst/>
            </a:prstGeom>
            <a:gradFill flip="none" rotWithShape="1">
              <a:gsLst>
                <a:gs pos="97000">
                  <a:srgbClr val="BB1005">
                    <a:alpha val="70000"/>
                  </a:srgbClr>
                </a:gs>
                <a:gs pos="21000">
                  <a:schemeClr val="accent1">
                    <a:lumMod val="60000"/>
                    <a:lumOff val="40000"/>
                    <a:alpha val="80000"/>
                  </a:scheme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6" name="図 1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889" y="2306568"/>
            <a:ext cx="113922" cy="129111"/>
          </a:xfrm>
          <a:prstGeom prst="rect">
            <a:avLst/>
          </a:prstGeom>
        </p:spPr>
      </p:pic>
      <p:pic>
        <p:nvPicPr>
          <p:cNvPr id="17" name="図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786" y="1313619"/>
            <a:ext cx="113922" cy="129111"/>
          </a:xfrm>
          <a:prstGeom prst="rect">
            <a:avLst/>
          </a:prstGeom>
        </p:spPr>
      </p:pic>
      <p:pic>
        <p:nvPicPr>
          <p:cNvPr id="18" name="図 1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998" y="2255550"/>
            <a:ext cx="98298" cy="182554"/>
          </a:xfrm>
          <a:prstGeom prst="rect">
            <a:avLst/>
          </a:prstGeom>
        </p:spPr>
      </p:pic>
    </p:spTree>
    <p:extLst>
      <p:ext uri="{BB962C8B-B14F-4D97-AF65-F5344CB8AC3E}">
        <p14:creationId xmlns:p14="http://schemas.microsoft.com/office/powerpoint/2010/main" val="2376878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r>
              <a:rPr kumimoji="1" lang="en-US" altLang="ja-JP" dirty="0" smtClean="0"/>
              <a:t>Motivation (1)</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8</a:t>
            </a:fld>
            <a:endParaRPr lang="en-US"/>
          </a:p>
        </p:txBody>
      </p:sp>
      <p:sp>
        <p:nvSpPr>
          <p:cNvPr id="13" name="テキスト ボックス 12"/>
          <p:cNvSpPr txBox="1"/>
          <p:nvPr/>
        </p:nvSpPr>
        <p:spPr>
          <a:xfrm>
            <a:off x="164529" y="1209899"/>
            <a:ext cx="8747589" cy="1015663"/>
          </a:xfrm>
          <a:prstGeom prst="rect">
            <a:avLst/>
          </a:prstGeom>
          <a:noFill/>
        </p:spPr>
        <p:txBody>
          <a:bodyPr wrap="square" rtlCol="0">
            <a:spAutoFit/>
          </a:bodyPr>
          <a:lstStyle/>
          <a:p>
            <a:r>
              <a:rPr kumimoji="1" lang="ja-JP" altLang="en-US" sz="2000" dirty="0" smtClean="0">
                <a:latin typeface="Century"/>
                <a:ea typeface="ＤＦＰ中楷書体"/>
                <a:cs typeface="Century"/>
              </a:rPr>
              <a:t>　</a:t>
            </a:r>
            <a:r>
              <a:rPr kumimoji="1" lang="en-US" altLang="ja-JP" sz="2000" dirty="0" smtClean="0">
                <a:latin typeface="Century"/>
                <a:ea typeface="ＤＦＰ中楷書体"/>
                <a:cs typeface="Century"/>
              </a:rPr>
              <a:t>In earlier researches, the Y-string potential has been approximated as the </a:t>
            </a:r>
            <a:r>
              <a:rPr kumimoji="1" lang="en-US" altLang="ja-JP" sz="2000" dirty="0" err="1" smtClean="0">
                <a:latin typeface="Century"/>
                <a:ea typeface="ＤＦＰ中楷書体"/>
                <a:cs typeface="Century"/>
              </a:rPr>
              <a:t>Δ</a:t>
            </a:r>
            <a:r>
              <a:rPr kumimoji="1" lang="en-US" altLang="ja-JP" sz="2000" dirty="0" smtClean="0">
                <a:latin typeface="Century"/>
                <a:ea typeface="ＤＦＰ中楷書体"/>
                <a:cs typeface="Century"/>
              </a:rPr>
              <a:t>-string potential and there has been a few result of baryon energy spectra by evaluating the Y-string potential </a:t>
            </a:r>
            <a:r>
              <a:rPr kumimoji="1" lang="en-US" altLang="ja-JP" sz="2000" dirty="0" smtClean="0">
                <a:latin typeface="Century"/>
                <a:ea typeface="ＤＦＰ中楷書体"/>
                <a:cs typeface="Century"/>
              </a:rPr>
              <a:t>correctly.</a:t>
            </a:r>
            <a:endParaRPr kumimoji="1" lang="en-US" altLang="ja-JP" sz="2000" dirty="0" smtClean="0">
              <a:latin typeface="Century"/>
              <a:ea typeface="ＤＦＰ中楷書体"/>
              <a:cs typeface="Century"/>
            </a:endParaRPr>
          </a:p>
        </p:txBody>
      </p:sp>
      <p:grpSp>
        <p:nvGrpSpPr>
          <p:cNvPr id="16" name="図形グループ 15"/>
          <p:cNvGrpSpPr/>
          <p:nvPr/>
        </p:nvGrpSpPr>
        <p:grpSpPr>
          <a:xfrm>
            <a:off x="5436524" y="2827844"/>
            <a:ext cx="1990772" cy="1547216"/>
            <a:chOff x="316399" y="3421686"/>
            <a:chExt cx="1990772" cy="1547216"/>
          </a:xfrm>
        </p:grpSpPr>
        <p:sp>
          <p:nvSpPr>
            <p:cNvPr id="17" name="円/楕円 16"/>
            <p:cNvSpPr/>
            <p:nvPr/>
          </p:nvSpPr>
          <p:spPr>
            <a:xfrm>
              <a:off x="1883854" y="442776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1129024" y="342168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316399" y="454561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flipV="1">
              <a:off x="526180" y="3611919"/>
              <a:ext cx="815254" cy="114333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V="1">
              <a:off x="526180" y="4634955"/>
              <a:ext cx="1546293" cy="120303"/>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flipH="1" flipV="1">
              <a:off x="1341434" y="3611919"/>
              <a:ext cx="731040" cy="102303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1278945" y="2742432"/>
            <a:ext cx="1990772" cy="1547216"/>
            <a:chOff x="317150" y="1567996"/>
            <a:chExt cx="1990772" cy="1547216"/>
          </a:xfrm>
        </p:grpSpPr>
        <p:sp>
          <p:nvSpPr>
            <p:cNvPr id="27" name="円/楕円 26"/>
            <p:cNvSpPr/>
            <p:nvPr/>
          </p:nvSpPr>
          <p:spPr>
            <a:xfrm>
              <a:off x="1884605" y="2574079"/>
              <a:ext cx="423317" cy="423291"/>
            </a:xfrm>
            <a:prstGeom prst="ellipse">
              <a:avLst/>
            </a:prstGeom>
            <a:gradFill flip="none" rotWithShape="1">
              <a:gsLst>
                <a:gs pos="97000">
                  <a:srgbClr val="08970B">
                    <a:alpha val="70000"/>
                  </a:srgbClr>
                </a:gs>
                <a:gs pos="21000">
                  <a:srgbClr val="3AF32E">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1129775" y="1567996"/>
              <a:ext cx="423317" cy="423291"/>
            </a:xfrm>
            <a:prstGeom prst="ellipse">
              <a:avLst/>
            </a:prstGeom>
            <a:gradFill flip="none" rotWithShape="1">
              <a:gsLst>
                <a:gs pos="97000">
                  <a:srgbClr val="000BC9">
                    <a:alpha val="90000"/>
                  </a:srgbClr>
                </a:gs>
                <a:gs pos="21000">
                  <a:srgbClr val="2C24D7">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317150" y="2691921"/>
              <a:ext cx="423317" cy="423291"/>
            </a:xfrm>
            <a:prstGeom prst="ellipse">
              <a:avLst/>
            </a:prstGeom>
            <a:gradFill flip="none" rotWithShape="1">
              <a:gsLst>
                <a:gs pos="97000">
                  <a:srgbClr val="BB1005"/>
                </a:gs>
                <a:gs pos="21000">
                  <a:srgbClr val="D44B30">
                    <a:alpha val="80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33" name="直線コネクタ 32"/>
            <p:cNvCxnSpPr/>
            <p:nvPr/>
          </p:nvCxnSpPr>
          <p:spPr>
            <a:xfrm flipV="1">
              <a:off x="526931" y="2405897"/>
              <a:ext cx="781169" cy="49567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1308100" y="2405897"/>
              <a:ext cx="765124" cy="37536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V="1">
              <a:off x="1308100" y="1758230"/>
              <a:ext cx="34085" cy="64766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図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389" y="3601452"/>
            <a:ext cx="459874" cy="306583"/>
          </a:xfrm>
          <a:prstGeom prst="rect">
            <a:avLst/>
          </a:prstGeom>
        </p:spPr>
      </p:pic>
      <p:sp>
        <p:nvSpPr>
          <p:cNvPr id="38" name="テキスト ボックス 37"/>
          <p:cNvSpPr txBox="1"/>
          <p:nvPr/>
        </p:nvSpPr>
        <p:spPr>
          <a:xfrm>
            <a:off x="4069524" y="3125296"/>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39" name="テキスト ボックス 38"/>
          <p:cNvSpPr txBox="1"/>
          <p:nvPr/>
        </p:nvSpPr>
        <p:spPr>
          <a:xfrm>
            <a:off x="724173" y="5069699"/>
            <a:ext cx="7962627" cy="707886"/>
          </a:xfrm>
          <a:prstGeom prst="rect">
            <a:avLst/>
          </a:prstGeom>
          <a:noFill/>
        </p:spPr>
        <p:txBody>
          <a:bodyPr wrap="square" rtlCol="0">
            <a:spAutoFit/>
          </a:bodyPr>
          <a:lstStyle/>
          <a:p>
            <a:r>
              <a:rPr kumimoji="1" lang="en-US" altLang="ja-JP" sz="2000" dirty="0" smtClean="0">
                <a:latin typeface="Century"/>
                <a:cs typeface="Century"/>
              </a:rPr>
              <a:t>We investigate the difference in the mass spectra in the Y-string potential and in the </a:t>
            </a:r>
            <a:r>
              <a:rPr kumimoji="1" lang="en-US" altLang="ja-JP" sz="2000" dirty="0" err="1" smtClean="0">
                <a:latin typeface="Century"/>
                <a:cs typeface="Century"/>
              </a:rPr>
              <a:t>Δ</a:t>
            </a:r>
            <a:r>
              <a:rPr kumimoji="1" lang="en-US" altLang="ja-JP" sz="2000" dirty="0" smtClean="0">
                <a:latin typeface="Century"/>
                <a:cs typeface="Century"/>
              </a:rPr>
              <a:t>-string potential.</a:t>
            </a:r>
          </a:p>
        </p:txBody>
      </p:sp>
      <p:sp>
        <p:nvSpPr>
          <p:cNvPr id="40" name="テキスト ボックス 39"/>
          <p:cNvSpPr txBox="1"/>
          <p:nvPr/>
        </p:nvSpPr>
        <p:spPr>
          <a:xfrm>
            <a:off x="4545263" y="2179092"/>
            <a:ext cx="4072311" cy="307777"/>
          </a:xfrm>
          <a:prstGeom prst="rect">
            <a:avLst/>
          </a:prstGeom>
          <a:noFill/>
        </p:spPr>
        <p:txBody>
          <a:bodyPr wrap="none" rtlCol="0">
            <a:spAutoFit/>
          </a:bodyPr>
          <a:lstStyle/>
          <a:p>
            <a:r>
              <a:rPr lang="en-US" altLang="ja-JP" sz="1400" dirty="0" smtClean="0">
                <a:latin typeface="Century"/>
                <a:cs typeface="Century"/>
              </a:rPr>
              <a:t>Simon </a:t>
            </a:r>
            <a:r>
              <a:rPr lang="en-US" altLang="ja-JP" sz="1400" dirty="0" err="1">
                <a:latin typeface="Century"/>
                <a:cs typeface="Century"/>
              </a:rPr>
              <a:t>Capstick</a:t>
            </a:r>
            <a:r>
              <a:rPr lang="en-US" altLang="ja-JP" sz="1400" dirty="0">
                <a:latin typeface="Century"/>
                <a:cs typeface="Century"/>
              </a:rPr>
              <a:t>' and Nathan </a:t>
            </a:r>
            <a:r>
              <a:rPr lang="en-US" altLang="ja-JP" sz="1400" dirty="0" err="1" smtClean="0">
                <a:latin typeface="Century"/>
                <a:cs typeface="Century"/>
              </a:rPr>
              <a:t>Isgur</a:t>
            </a:r>
            <a:r>
              <a:rPr lang="en-US" altLang="ja-JP" sz="1400" dirty="0" smtClean="0">
                <a:latin typeface="Century"/>
                <a:cs typeface="Century"/>
              </a:rPr>
              <a:t>, 34 9 (1986) </a:t>
            </a:r>
            <a:endParaRPr lang="en-US" altLang="ja-JP" sz="1400" dirty="0">
              <a:latin typeface="Century"/>
              <a:cs typeface="Century"/>
            </a:endParaRPr>
          </a:p>
        </p:txBody>
      </p:sp>
      <p:sp>
        <p:nvSpPr>
          <p:cNvPr id="41" name="テキスト ボックス 40"/>
          <p:cNvSpPr txBox="1"/>
          <p:nvPr/>
        </p:nvSpPr>
        <p:spPr>
          <a:xfrm>
            <a:off x="1426637" y="5894685"/>
            <a:ext cx="6157906" cy="461665"/>
          </a:xfrm>
          <a:prstGeom prst="rect">
            <a:avLst/>
          </a:prstGeom>
          <a:noFill/>
        </p:spPr>
        <p:txBody>
          <a:bodyPr wrap="none" rtlCol="0">
            <a:spAutoFit/>
          </a:bodyPr>
          <a:lstStyle/>
          <a:p>
            <a:r>
              <a:rPr kumimoji="1" lang="en-US" altLang="ja-JP" sz="2400" dirty="0" smtClean="0">
                <a:solidFill>
                  <a:srgbClr val="FF0000"/>
                </a:solidFill>
                <a:latin typeface="Century"/>
                <a:cs typeface="Century"/>
              </a:rPr>
              <a:t>The heavy baryons are very useful to test!</a:t>
            </a:r>
            <a:endParaRPr kumimoji="1" lang="en-US" altLang="ja-JP" sz="2400" dirty="0">
              <a:solidFill>
                <a:srgbClr val="FF0000"/>
              </a:solidFill>
              <a:latin typeface="Century"/>
              <a:cs typeface="Century"/>
            </a:endParaRPr>
          </a:p>
        </p:txBody>
      </p:sp>
    </p:spTree>
    <p:extLst>
      <p:ext uri="{BB962C8B-B14F-4D97-AF65-F5344CB8AC3E}">
        <p14:creationId xmlns:p14="http://schemas.microsoft.com/office/powerpoint/2010/main" val="4224400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checkerboard(across)">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 Motivation </a:t>
            </a:r>
            <a:r>
              <a:rPr lang="en-US" altLang="ja-JP" dirty="0" smtClean="0"/>
              <a:t>(2)</a:t>
            </a:r>
            <a:endParaRPr kumimoji="1" lang="ja-JP" altLang="en-US" dirty="0"/>
          </a:p>
        </p:txBody>
      </p:sp>
      <p:sp>
        <p:nvSpPr>
          <p:cNvPr id="3" name="日付プレースホルダー 2"/>
          <p:cNvSpPr>
            <a:spLocks noGrp="1"/>
          </p:cNvSpPr>
          <p:nvPr>
            <p:ph type="dt" sz="half" idx="10"/>
          </p:nvPr>
        </p:nvSpPr>
        <p:spPr/>
        <p:txBody>
          <a:bodyPr/>
          <a:lstStyle/>
          <a:p>
            <a:r>
              <a:rPr lang="en-US" smtClean="0"/>
              <a:t>2014 Dec. 2</a:t>
            </a:r>
            <a:endParaRPr lang="en-US"/>
          </a:p>
        </p:txBody>
      </p:sp>
      <p:sp>
        <p:nvSpPr>
          <p:cNvPr id="4" name="スライド番号プレースホルダー 3"/>
          <p:cNvSpPr>
            <a:spLocks noGrp="1"/>
          </p:cNvSpPr>
          <p:nvPr>
            <p:ph type="sldNum" sz="quarter" idx="12"/>
          </p:nvPr>
        </p:nvSpPr>
        <p:spPr/>
        <p:txBody>
          <a:bodyPr/>
          <a:lstStyle/>
          <a:p>
            <a:fld id="{BA9B540C-44DA-4F69-89C9-7C84606640D3}" type="slidenum">
              <a:rPr lang="en-US" smtClean="0"/>
              <a:pPr/>
              <a:t>9</a:t>
            </a:fld>
            <a:endParaRPr lang="en-US" dirty="0"/>
          </a:p>
        </p:txBody>
      </p:sp>
      <p:graphicFrame>
        <p:nvGraphicFramePr>
          <p:cNvPr id="11" name="表 10"/>
          <p:cNvGraphicFramePr>
            <a:graphicFrameLocks noGrp="1"/>
          </p:cNvGraphicFramePr>
          <p:nvPr>
            <p:extLst>
              <p:ext uri="{D42A27DB-BD31-4B8C-83A1-F6EECF244321}">
                <p14:modId xmlns:p14="http://schemas.microsoft.com/office/powerpoint/2010/main" val="3174445637"/>
              </p:ext>
            </p:extLst>
          </p:nvPr>
        </p:nvGraphicFramePr>
        <p:xfrm>
          <a:off x="766154" y="3358106"/>
          <a:ext cx="7719551" cy="2932932"/>
        </p:xfrm>
        <a:graphic>
          <a:graphicData uri="http://schemas.openxmlformats.org/drawingml/2006/table">
            <a:tbl>
              <a:tblPr firstRow="1" bandRow="1">
                <a:tableStyleId>{5C22544A-7EE6-4342-B048-85BDC9FD1C3A}</a:tableStyleId>
              </a:tblPr>
              <a:tblGrid>
                <a:gridCol w="1858412"/>
                <a:gridCol w="3287955"/>
                <a:gridCol w="2573184"/>
              </a:tblGrid>
              <a:tr h="438293">
                <a:tc>
                  <a:txBody>
                    <a:bodyPr/>
                    <a:lstStyle/>
                    <a:p>
                      <a:pPr algn="ct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sz="1800" b="0" dirty="0" err="1" smtClean="0">
                          <a:solidFill>
                            <a:schemeClr val="tx1"/>
                          </a:solidFill>
                          <a:latin typeface="Century"/>
                          <a:ea typeface="ＤＦＰ中楷書体"/>
                          <a:cs typeface="Century"/>
                        </a:rPr>
                        <a:t>Dmitra</a:t>
                      </a:r>
                      <a:r>
                        <a:rPr kumimoji="1" lang="en-US" altLang="ja-JP" sz="1800" b="0" dirty="0" err="1" smtClean="0">
                          <a:solidFill>
                            <a:schemeClr val="tx1"/>
                          </a:solidFill>
                          <a:latin typeface="Century"/>
                          <a:ea typeface="Lucida Grande"/>
                          <a:cs typeface="Century"/>
                        </a:rPr>
                        <a:t>š</a:t>
                      </a:r>
                      <a:r>
                        <a:rPr kumimoji="1" lang="en-US" altLang="ja-JP" sz="1800" b="0" dirty="0" err="1" smtClean="0">
                          <a:solidFill>
                            <a:schemeClr val="tx1"/>
                          </a:solidFill>
                          <a:latin typeface="Century"/>
                          <a:ea typeface="ＤＦＰ中楷書体"/>
                          <a:cs typeface="Century"/>
                        </a:rPr>
                        <a:t>inovi</a:t>
                      </a:r>
                      <a:r>
                        <a:rPr kumimoji="1" lang="en-US" altLang="ja-JP" sz="1800" b="0" dirty="0" err="1" smtClean="0">
                          <a:solidFill>
                            <a:schemeClr val="tx1"/>
                          </a:solidFill>
                          <a:latin typeface="Century"/>
                          <a:ea typeface="Lucida Grande"/>
                          <a:cs typeface="Century"/>
                        </a:rPr>
                        <a:t>ć</a:t>
                      </a:r>
                      <a:r>
                        <a:rPr kumimoji="1" lang="en-US" altLang="ja-JP" sz="1800" b="0" dirty="0" smtClean="0">
                          <a:solidFill>
                            <a:schemeClr val="tx1"/>
                          </a:solidFill>
                          <a:latin typeface="Century"/>
                          <a:ea typeface="ＤＦＰ中楷書体"/>
                          <a:cs typeface="Century"/>
                        </a:rPr>
                        <a:t> ‘s work</a:t>
                      </a:r>
                      <a:endParaRPr kumimoji="1" lang="en-US" altLang="ja-JP" b="0" dirty="0" smtClean="0">
                        <a:solidFill>
                          <a:schemeClr val="tx1"/>
                        </a:solidFill>
                        <a:latin typeface="Century"/>
                        <a:cs typeface="Century"/>
                      </a:endParaRPr>
                    </a:p>
                    <a:p>
                      <a:pPr algn="ctr"/>
                      <a:r>
                        <a:rPr kumimoji="1" lang="en-US" altLang="ja-JP" b="0" dirty="0" smtClean="0">
                          <a:solidFill>
                            <a:schemeClr val="tx1"/>
                          </a:solidFill>
                          <a:latin typeface="Century"/>
                          <a:cs typeface="Century"/>
                        </a:rPr>
                        <a:t>(hyper spherical coordinates)</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Century"/>
                          <a:cs typeface="Century"/>
                        </a:rPr>
                        <a:t>Our work</a:t>
                      </a:r>
                    </a:p>
                    <a:p>
                      <a:pPr algn="ctr"/>
                      <a:r>
                        <a:rPr kumimoji="1" lang="en-US" altLang="ja-JP" b="0" dirty="0" smtClean="0">
                          <a:solidFill>
                            <a:schemeClr val="tx1"/>
                          </a:solidFill>
                          <a:latin typeface="Century"/>
                          <a:cs typeface="Century"/>
                        </a:rPr>
                        <a:t>(</a:t>
                      </a:r>
                      <a:r>
                        <a:rPr kumimoji="1" lang="en-US" altLang="ja-JP" b="0" dirty="0" err="1" smtClean="0">
                          <a:solidFill>
                            <a:schemeClr val="tx1"/>
                          </a:solidFill>
                          <a:latin typeface="Century"/>
                          <a:cs typeface="Century"/>
                        </a:rPr>
                        <a:t>variational</a:t>
                      </a:r>
                      <a:r>
                        <a:rPr kumimoji="1" lang="en-US" altLang="ja-JP" b="0" baseline="0" dirty="0" smtClean="0">
                          <a:solidFill>
                            <a:schemeClr val="tx1"/>
                          </a:solidFill>
                          <a:latin typeface="Century"/>
                          <a:cs typeface="Century"/>
                        </a:rPr>
                        <a:t> method)</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04746">
                <a:tc>
                  <a:txBody>
                    <a:bodyPr/>
                    <a:lstStyle/>
                    <a:p>
                      <a:pPr algn="ctr"/>
                      <a:r>
                        <a:rPr kumimoji="1" lang="en-US" altLang="ja-JP" b="0" dirty="0" smtClean="0">
                          <a:solidFill>
                            <a:schemeClr val="tx1"/>
                          </a:solidFill>
                          <a:latin typeface="Century"/>
                          <a:cs typeface="Century"/>
                        </a:rPr>
                        <a:t>method</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0000"/>
                        </a:lnSpc>
                      </a:pPr>
                      <a:r>
                        <a:rPr kumimoji="1" lang="en-US" altLang="ja-JP" b="0" dirty="0" smtClean="0">
                          <a:solidFill>
                            <a:schemeClr val="tx1"/>
                          </a:solidFill>
                          <a:latin typeface="Century"/>
                          <a:cs typeface="Century"/>
                        </a:rPr>
                        <a:t>analytical</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0000"/>
                        </a:lnSpc>
                      </a:pPr>
                      <a:r>
                        <a:rPr kumimoji="1" lang="en-US" altLang="ja-JP" b="0" dirty="0" smtClean="0">
                          <a:solidFill>
                            <a:schemeClr val="tx1"/>
                          </a:solidFill>
                          <a:latin typeface="Century"/>
                          <a:cs typeface="Century"/>
                        </a:rPr>
                        <a:t>numerical</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04746">
                <a:tc>
                  <a:txBody>
                    <a:bodyPr/>
                    <a:lstStyle/>
                    <a:p>
                      <a:pPr algn="ctr"/>
                      <a:r>
                        <a:rPr kumimoji="1" lang="en-US" altLang="ja-JP" b="0" dirty="0" smtClean="0">
                          <a:solidFill>
                            <a:schemeClr val="tx1"/>
                          </a:solidFill>
                          <a:latin typeface="Century"/>
                          <a:cs typeface="Century"/>
                        </a:rPr>
                        <a:t>Y-string</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0000"/>
                        </a:lnSpc>
                      </a:pPr>
                      <a:r>
                        <a:rPr kumimoji="1" lang="ja-JP" altLang="en-US"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00000"/>
                        </a:lnSpc>
                      </a:pPr>
                      <a:r>
                        <a:rPr kumimoji="1" lang="ja-JP" altLang="en-US"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latin typeface="Century"/>
                          <a:cs typeface="Century"/>
                        </a:rPr>
                        <a:t>color Coulomb</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latin typeface="Century"/>
                          <a:cs typeface="Century"/>
                        </a:rPr>
                        <a:t>Y-string + </a:t>
                      </a:r>
                      <a:r>
                        <a:rPr kumimoji="1" lang="en-US" altLang="ja-JP" b="0" dirty="0" err="1" smtClean="0">
                          <a:solidFill>
                            <a:schemeClr val="tx1"/>
                          </a:solidFill>
                          <a:latin typeface="Century"/>
                          <a:cs typeface="Century"/>
                        </a:rPr>
                        <a:t>Coul</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Century"/>
                          <a:ea typeface="Zapf Dingbats"/>
                          <a:cs typeface="Century"/>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latin typeface="Century"/>
                          <a:cs typeface="Century"/>
                        </a:rPr>
                        <a:t>spin-spin</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Century"/>
                          <a:cs typeface="Century"/>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latin typeface="Century"/>
                          <a:cs typeface="Century"/>
                        </a:rPr>
                        <a:t>different mass</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en-US" altLang="ja-JP" b="0" dirty="0" smtClean="0">
                          <a:solidFill>
                            <a:schemeClr val="tx1"/>
                          </a:solidFill>
                          <a:latin typeface="Century"/>
                          <a:cs typeface="Century"/>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kumimoji="1" lang="ja-JP" altLang="en-US" b="0" dirty="0" smtClean="0">
                          <a:solidFill>
                            <a:schemeClr val="tx1"/>
                          </a:solidFill>
                          <a:latin typeface="Zapf Dingbats"/>
                          <a:ea typeface="Zapf Dingbats"/>
                          <a:cs typeface="Zapf Dingbats"/>
                          <a:sym typeface="Zapf Dingbats"/>
                        </a:rPr>
                        <a:t>✓</a:t>
                      </a:r>
                      <a:endParaRPr kumimoji="1" lang="ja-JP" altLang="en-US" b="0" dirty="0">
                        <a:solidFill>
                          <a:schemeClr val="tx1"/>
                        </a:solidFill>
                        <a:latin typeface="Century"/>
                        <a:cs typeface="Century"/>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2" name="テキスト ボックス 11"/>
          <p:cNvSpPr txBox="1"/>
          <p:nvPr/>
        </p:nvSpPr>
        <p:spPr>
          <a:xfrm>
            <a:off x="4957256" y="1645236"/>
            <a:ext cx="3729544" cy="307777"/>
          </a:xfrm>
          <a:prstGeom prst="rect">
            <a:avLst/>
          </a:prstGeom>
          <a:noFill/>
        </p:spPr>
        <p:txBody>
          <a:bodyPr wrap="none" rtlCol="0">
            <a:spAutoFit/>
          </a:bodyPr>
          <a:lstStyle/>
          <a:p>
            <a:r>
              <a:rPr lang="en-US" altLang="ja-JP" sz="1400" dirty="0" err="1" smtClean="0">
                <a:latin typeface="Century"/>
                <a:cs typeface="Century"/>
              </a:rPr>
              <a:t>V.Dmitrašinović</a:t>
            </a:r>
            <a:r>
              <a:rPr lang="en-US" altLang="ja-JP" sz="1400" dirty="0" smtClean="0">
                <a:latin typeface="Century"/>
                <a:cs typeface="Century"/>
              </a:rPr>
              <a:t> , Eur</a:t>
            </a:r>
            <a:r>
              <a:rPr lang="en-US" altLang="ja-JP" sz="1400" dirty="0">
                <a:latin typeface="Century"/>
                <a:cs typeface="Century"/>
              </a:rPr>
              <a:t>. Phys. J. C (2009) </a:t>
            </a:r>
            <a:r>
              <a:rPr lang="en-US" altLang="ja-JP" sz="1400" dirty="0" smtClean="0">
                <a:latin typeface="Century"/>
                <a:cs typeface="Century"/>
              </a:rPr>
              <a:t>62</a:t>
            </a:r>
            <a:endParaRPr lang="en-US" altLang="ja-JP" sz="1400" dirty="0">
              <a:latin typeface="Century"/>
              <a:cs typeface="Century"/>
            </a:endParaRPr>
          </a:p>
        </p:txBody>
      </p:sp>
      <p:sp>
        <p:nvSpPr>
          <p:cNvPr id="13" name="テキスト ボックス 12"/>
          <p:cNvSpPr txBox="1"/>
          <p:nvPr/>
        </p:nvSpPr>
        <p:spPr>
          <a:xfrm>
            <a:off x="334211" y="1016346"/>
            <a:ext cx="8352589" cy="707886"/>
          </a:xfrm>
          <a:prstGeom prst="rect">
            <a:avLst/>
          </a:prstGeom>
          <a:noFill/>
        </p:spPr>
        <p:txBody>
          <a:bodyPr wrap="square" rtlCol="0">
            <a:spAutoFit/>
          </a:bodyPr>
          <a:lstStyle/>
          <a:p>
            <a:r>
              <a:rPr kumimoji="1" lang="en-US" altLang="ja-JP" sz="2000" dirty="0" smtClean="0">
                <a:latin typeface="Century"/>
                <a:ea typeface="ＤＦＰ中楷書体"/>
                <a:cs typeface="Century"/>
              </a:rPr>
              <a:t>⇒</a:t>
            </a:r>
            <a:r>
              <a:rPr kumimoji="1" lang="en-US" altLang="ja-JP" sz="2000" dirty="0">
                <a:latin typeface="Century"/>
                <a:ea typeface="ＤＦＰ中楷書体"/>
                <a:cs typeface="Century"/>
              </a:rPr>
              <a:t>V. </a:t>
            </a:r>
            <a:r>
              <a:rPr kumimoji="1" lang="en-US" altLang="ja-JP" sz="2000" dirty="0" err="1">
                <a:latin typeface="Century"/>
                <a:ea typeface="ＤＦＰ中楷書体"/>
                <a:cs typeface="Century"/>
              </a:rPr>
              <a:t>Dmitra</a:t>
            </a:r>
            <a:r>
              <a:rPr kumimoji="1" lang="en-US" altLang="ja-JP" sz="2000" dirty="0" err="1">
                <a:latin typeface="Century"/>
                <a:ea typeface="Lucida Grande"/>
                <a:cs typeface="Century"/>
              </a:rPr>
              <a:t>š</a:t>
            </a:r>
            <a:r>
              <a:rPr kumimoji="1" lang="en-US" altLang="ja-JP" sz="2000" dirty="0" err="1">
                <a:latin typeface="Century"/>
                <a:ea typeface="ＤＦＰ中楷書体"/>
                <a:cs typeface="Century"/>
              </a:rPr>
              <a:t>inovi</a:t>
            </a:r>
            <a:r>
              <a:rPr kumimoji="1" lang="en-US" altLang="ja-JP" sz="2000" dirty="0" err="1">
                <a:latin typeface="Century"/>
                <a:ea typeface="Lucida Grande"/>
                <a:cs typeface="Century"/>
              </a:rPr>
              <a:t>ć</a:t>
            </a:r>
            <a:r>
              <a:rPr kumimoji="1" lang="en-US" altLang="ja-JP" sz="2000" dirty="0">
                <a:latin typeface="Century"/>
                <a:ea typeface="ＤＦＰ中楷書体"/>
                <a:cs typeface="Century"/>
              </a:rPr>
              <a:t> handled the Y-string potential </a:t>
            </a:r>
            <a:r>
              <a:rPr kumimoji="1" lang="en-US" altLang="ja-JP" sz="2000" dirty="0" smtClean="0">
                <a:latin typeface="Century"/>
                <a:ea typeface="ＤＦＰ中楷書体"/>
                <a:cs typeface="Century"/>
              </a:rPr>
              <a:t>analytically by </a:t>
            </a:r>
          </a:p>
          <a:p>
            <a:r>
              <a:rPr kumimoji="1" lang="en-US" altLang="ja-JP" sz="2000" dirty="0" smtClean="0">
                <a:latin typeface="Century"/>
                <a:ea typeface="ＤＦＰ中楷書体"/>
                <a:cs typeface="Century"/>
              </a:rPr>
              <a:t>    using </a:t>
            </a:r>
            <a:r>
              <a:rPr kumimoji="1" lang="en-US" altLang="ja-JP" sz="2000" dirty="0">
                <a:latin typeface="Century"/>
                <a:ea typeface="ＤＦＰ中楷書体"/>
                <a:cs typeface="Century"/>
              </a:rPr>
              <a:t>the </a:t>
            </a:r>
            <a:r>
              <a:rPr kumimoji="1" lang="en-US" altLang="ja-JP" sz="2000" dirty="0" smtClean="0">
                <a:latin typeface="Century"/>
                <a:ea typeface="ＤＦＰ中楷書体"/>
                <a:cs typeface="Century"/>
              </a:rPr>
              <a:t>mathematical method, “hyper spherical </a:t>
            </a:r>
            <a:r>
              <a:rPr kumimoji="1" lang="en-US" altLang="ja-JP" sz="2000" dirty="0">
                <a:latin typeface="Century"/>
                <a:ea typeface="ＤＦＰ中楷書体"/>
                <a:cs typeface="Century"/>
              </a:rPr>
              <a:t>c</a:t>
            </a:r>
            <a:r>
              <a:rPr kumimoji="1" lang="en-US" altLang="ja-JP" sz="2000" dirty="0" smtClean="0">
                <a:latin typeface="Century"/>
                <a:ea typeface="ＤＦＰ中楷書体"/>
                <a:cs typeface="Century"/>
              </a:rPr>
              <a:t>oordinates.”</a:t>
            </a:r>
            <a:endParaRPr kumimoji="1" lang="en-US" altLang="ja-JP" sz="2000" dirty="0">
              <a:latin typeface="Century"/>
              <a:ea typeface="ＤＦＰ中楷書体"/>
              <a:cs typeface="Century"/>
            </a:endParaRPr>
          </a:p>
        </p:txBody>
      </p:sp>
      <p:grpSp>
        <p:nvGrpSpPr>
          <p:cNvPr id="14" name="図形グループ 13"/>
          <p:cNvGrpSpPr/>
          <p:nvPr/>
        </p:nvGrpSpPr>
        <p:grpSpPr>
          <a:xfrm>
            <a:off x="6633976" y="4668359"/>
            <a:ext cx="1886054" cy="1878482"/>
            <a:chOff x="552944" y="1876893"/>
            <a:chExt cx="1886054" cy="1878482"/>
          </a:xfrm>
        </p:grpSpPr>
        <p:sp>
          <p:nvSpPr>
            <p:cNvPr id="15" name="円/楕円 14"/>
            <p:cNvSpPr/>
            <p:nvPr/>
          </p:nvSpPr>
          <p:spPr>
            <a:xfrm>
              <a:off x="552944" y="1876893"/>
              <a:ext cx="1886054" cy="1878482"/>
            </a:xfrm>
            <a:prstGeom prst="ellipse">
              <a:avLst/>
            </a:prstGeom>
            <a:gradFill flip="none" rotWithShape="1">
              <a:gsLst>
                <a:gs pos="97000">
                  <a:schemeClr val="bg1">
                    <a:lumMod val="65000"/>
                    <a:alpha val="13000"/>
                  </a:schemeClr>
                </a:gs>
                <a:gs pos="8000">
                  <a:schemeClr val="bg1">
                    <a:lumMod val="95000"/>
                    <a:alpha val="13000"/>
                  </a:schemeClr>
                </a:gs>
                <a:gs pos="54000">
                  <a:schemeClr val="bg1">
                    <a:lumMod val="85000"/>
                    <a:alpha val="13000"/>
                  </a:schemeClr>
                </a:gs>
              </a:gsLst>
              <a:lin ang="0" scaled="1"/>
              <a:tileRect/>
            </a:gradFill>
            <a:ln>
              <a:noFill/>
            </a:ln>
            <a:scene3d>
              <a:camera prst="orthographicFront"/>
              <a:lightRig rig="threePt" dir="t"/>
            </a:scene3d>
            <a:sp3d>
              <a:bevelT w="717550" h="317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1744900" y="2873262"/>
              <a:ext cx="423317" cy="423291"/>
            </a:xfrm>
            <a:prstGeom prst="ellipse">
              <a:avLst/>
            </a:prstGeom>
            <a:gradFill flip="none" rotWithShape="1">
              <a:gsLst>
                <a:gs pos="97000">
                  <a:srgbClr val="08970B">
                    <a:alpha val="22000"/>
                  </a:srgbClr>
                </a:gs>
                <a:gs pos="21000">
                  <a:srgbClr val="3AF32E">
                    <a:alpha val="22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1224768" y="2022856"/>
              <a:ext cx="423317" cy="423291"/>
            </a:xfrm>
            <a:prstGeom prst="ellipse">
              <a:avLst/>
            </a:prstGeom>
            <a:gradFill flip="none" rotWithShape="1">
              <a:gsLst>
                <a:gs pos="97000">
                  <a:srgbClr val="000BC9">
                    <a:alpha val="28000"/>
                  </a:srgbClr>
                </a:gs>
                <a:gs pos="21000">
                  <a:srgbClr val="2C24D7">
                    <a:alpha val="28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835460" y="2873262"/>
              <a:ext cx="423317" cy="423291"/>
            </a:xfrm>
            <a:prstGeom prst="ellipse">
              <a:avLst/>
            </a:prstGeom>
            <a:gradFill flip="none" rotWithShape="1">
              <a:gsLst>
                <a:gs pos="97000">
                  <a:srgbClr val="BB1005">
                    <a:alpha val="25000"/>
                  </a:srgbClr>
                </a:gs>
                <a:gs pos="21000">
                  <a:srgbClr val="D44B30">
                    <a:alpha val="25000"/>
                  </a:srgbClr>
                </a:gs>
              </a:gsLst>
              <a:lin ang="0" scaled="1"/>
              <a:tileRect/>
            </a:gradFill>
            <a:ln w="3175" cmpd="sng">
              <a:noFill/>
            </a:ln>
            <a:scene3d>
              <a:camera prst="orthographicFront"/>
              <a:lightRig rig="threePt" dir="t"/>
            </a:scene3d>
            <a:sp3d>
              <a:bevelT w="184150" h="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19" name="テキスト ボックス 18"/>
          <p:cNvSpPr txBox="1"/>
          <p:nvPr/>
        </p:nvSpPr>
        <p:spPr>
          <a:xfrm>
            <a:off x="512142" y="2109754"/>
            <a:ext cx="8174658" cy="1323439"/>
          </a:xfrm>
          <a:prstGeom prst="rect">
            <a:avLst/>
          </a:prstGeom>
          <a:noFill/>
        </p:spPr>
        <p:txBody>
          <a:bodyPr wrap="square" rtlCol="0">
            <a:spAutoFit/>
          </a:bodyPr>
          <a:lstStyle/>
          <a:p>
            <a:r>
              <a:rPr kumimoji="1" lang="en-US" altLang="ja-JP" sz="2000" dirty="0" smtClean="0">
                <a:latin typeface="Century"/>
                <a:ea typeface="ＤＦＰ中楷書体"/>
                <a:cs typeface="Century"/>
              </a:rPr>
              <a:t>We </a:t>
            </a:r>
            <a:r>
              <a:rPr kumimoji="1" lang="en-US" altLang="ja-JP" sz="2000" dirty="0">
                <a:latin typeface="Century"/>
                <a:ea typeface="ＤＦＰ中楷書体"/>
                <a:cs typeface="Century"/>
              </a:rPr>
              <a:t>use the constituent quark model and calculated the energy spectrum of a heavy baryon by using the </a:t>
            </a:r>
            <a:r>
              <a:rPr kumimoji="1" lang="en-US" altLang="ja-JP" sz="2000" dirty="0" err="1">
                <a:latin typeface="Century"/>
                <a:ea typeface="ＤＦＰ中楷書体"/>
                <a:cs typeface="Century"/>
              </a:rPr>
              <a:t>variational</a:t>
            </a:r>
            <a:r>
              <a:rPr kumimoji="1" lang="en-US" altLang="ja-JP" sz="2000" dirty="0">
                <a:latin typeface="Century"/>
                <a:ea typeface="ＤＦＰ中楷書体"/>
                <a:cs typeface="Century"/>
              </a:rPr>
              <a:t> method (Gaussian Expansion Method).</a:t>
            </a:r>
          </a:p>
          <a:p>
            <a:endParaRPr kumimoji="1" lang="ja-JP" altLang="en-US" sz="2000" dirty="0">
              <a:latin typeface="Century"/>
              <a:cs typeface="Century"/>
            </a:endParaRPr>
          </a:p>
        </p:txBody>
      </p:sp>
    </p:spTree>
    <p:extLst>
      <p:ext uri="{BB962C8B-B14F-4D97-AF65-F5344CB8AC3E}">
        <p14:creationId xmlns:p14="http://schemas.microsoft.com/office/powerpoint/2010/main" val="1305319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ホワイト">
  <a:themeElements>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インク瓶.thmx</Template>
  <TotalTime>10871</TotalTime>
  <Words>2085</Words>
  <Application>Microsoft Macintosh PowerPoint</Application>
  <PresentationFormat>画面に合わせる (4:3)</PresentationFormat>
  <Paragraphs>306</Paragraphs>
  <Slides>23</Slides>
  <Notes>21</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ホワイト</vt:lpstr>
      <vt:lpstr>energy spectrum of  the Y-string three-body potential </vt:lpstr>
      <vt:lpstr> Contents</vt:lpstr>
      <vt:lpstr>1. introduction</vt:lpstr>
      <vt:lpstr> Y-string Three-body Potential (1)</vt:lpstr>
      <vt:lpstr> Y-string Three-body Potential (2)</vt:lpstr>
      <vt:lpstr> Y-string Three-body Potential (3)</vt:lpstr>
      <vt:lpstr> Triple Heavy Baryon Ωbcc</vt:lpstr>
      <vt:lpstr> Motivation (1)</vt:lpstr>
      <vt:lpstr> Motivation (2)</vt:lpstr>
      <vt:lpstr>2. Formalism</vt:lpstr>
      <vt:lpstr> Hamiltonian</vt:lpstr>
      <vt:lpstr> Gaussian Expansion Method (1)</vt:lpstr>
      <vt:lpstr> Gaussian Expansion Method (2)</vt:lpstr>
      <vt:lpstr>3. result</vt:lpstr>
      <vt:lpstr> Comparizon of Y with Δ</vt:lpstr>
      <vt:lpstr> Result of Ωbcc with     </vt:lpstr>
      <vt:lpstr>4. Summary &amp; perspectives</vt:lpstr>
      <vt:lpstr> Summary &amp; Perspectives</vt:lpstr>
      <vt:lpstr>Backup</vt:lpstr>
      <vt:lpstr> Constituent Quark Model</vt:lpstr>
      <vt:lpstr> Jacobi coordinates (1)</vt:lpstr>
      <vt:lpstr> Jacobi coordinates (2)</vt:lpstr>
      <vt:lpstr> string tension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Ωbcc energy spectrum of the Y-string three-body potential  </dc:title>
  <dc:creator>Seijiro Nishi</dc:creator>
  <cp:lastModifiedBy>Seijiro Nishi</cp:lastModifiedBy>
  <cp:revision>169</cp:revision>
  <cp:lastPrinted>2014-11-29T01:21:33Z</cp:lastPrinted>
  <dcterms:created xsi:type="dcterms:W3CDTF">2014-11-24T04:25:36Z</dcterms:created>
  <dcterms:modified xsi:type="dcterms:W3CDTF">2014-12-02T05:14:33Z</dcterms:modified>
</cp:coreProperties>
</file>