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pdf" ContentType="application/pdf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5"/>
  </p:notesMasterIdLst>
  <p:sldIdLst>
    <p:sldId id="256" r:id="rId2"/>
    <p:sldId id="342" r:id="rId3"/>
    <p:sldId id="257" r:id="rId4"/>
    <p:sldId id="293" r:id="rId5"/>
    <p:sldId id="444" r:id="rId6"/>
    <p:sldId id="338" r:id="rId7"/>
    <p:sldId id="459" r:id="rId8"/>
    <p:sldId id="450" r:id="rId9"/>
    <p:sldId id="456" r:id="rId10"/>
    <p:sldId id="420" r:id="rId11"/>
    <p:sldId id="299" r:id="rId12"/>
    <p:sldId id="261" r:id="rId13"/>
    <p:sldId id="468" r:id="rId14"/>
    <p:sldId id="301" r:id="rId15"/>
    <p:sldId id="460" r:id="rId16"/>
    <p:sldId id="306" r:id="rId17"/>
    <p:sldId id="304" r:id="rId18"/>
    <p:sldId id="309" r:id="rId19"/>
    <p:sldId id="311" r:id="rId20"/>
    <p:sldId id="310" r:id="rId21"/>
    <p:sldId id="303" r:id="rId22"/>
    <p:sldId id="312" r:id="rId23"/>
    <p:sldId id="452" r:id="rId24"/>
    <p:sldId id="453" r:id="rId25"/>
    <p:sldId id="454" r:id="rId26"/>
    <p:sldId id="319" r:id="rId27"/>
    <p:sldId id="278" r:id="rId28"/>
    <p:sldId id="279" r:id="rId29"/>
    <p:sldId id="280" r:id="rId30"/>
    <p:sldId id="281" r:id="rId31"/>
    <p:sldId id="300" r:id="rId32"/>
    <p:sldId id="313" r:id="rId33"/>
    <p:sldId id="425" r:id="rId34"/>
    <p:sldId id="423" r:id="rId35"/>
    <p:sldId id="421" r:id="rId36"/>
    <p:sldId id="320" r:id="rId37"/>
    <p:sldId id="321" r:id="rId38"/>
    <p:sldId id="323" r:id="rId39"/>
    <p:sldId id="322" r:id="rId40"/>
    <p:sldId id="462" r:id="rId41"/>
    <p:sldId id="463" r:id="rId42"/>
    <p:sldId id="262" r:id="rId43"/>
    <p:sldId id="276" r:id="rId44"/>
    <p:sldId id="292" r:id="rId45"/>
    <p:sldId id="327" r:id="rId46"/>
    <p:sldId id="341" r:id="rId47"/>
    <p:sldId id="298" r:id="rId48"/>
    <p:sldId id="297" r:id="rId49"/>
    <p:sldId id="436" r:id="rId50"/>
    <p:sldId id="437" r:id="rId51"/>
    <p:sldId id="427" r:id="rId52"/>
    <p:sldId id="333" r:id="rId53"/>
    <p:sldId id="325" r:id="rId54"/>
    <p:sldId id="282" r:id="rId55"/>
    <p:sldId id="296" r:id="rId56"/>
    <p:sldId id="331" r:id="rId57"/>
    <p:sldId id="332" r:id="rId58"/>
    <p:sldId id="334" r:id="rId59"/>
    <p:sldId id="283" r:id="rId60"/>
    <p:sldId id="472" r:id="rId61"/>
    <p:sldId id="343" r:id="rId62"/>
    <p:sldId id="354" r:id="rId63"/>
    <p:sldId id="470" r:id="rId64"/>
    <p:sldId id="471" r:id="rId65"/>
    <p:sldId id="349" r:id="rId66"/>
    <p:sldId id="358" r:id="rId67"/>
    <p:sldId id="360" r:id="rId68"/>
    <p:sldId id="361" r:id="rId69"/>
    <p:sldId id="362" r:id="rId70"/>
    <p:sldId id="364" r:id="rId71"/>
    <p:sldId id="367" r:id="rId72"/>
    <p:sldId id="368" r:id="rId73"/>
    <p:sldId id="374" r:id="rId74"/>
    <p:sldId id="375" r:id="rId75"/>
    <p:sldId id="464" r:id="rId76"/>
    <p:sldId id="377" r:id="rId77"/>
    <p:sldId id="461" r:id="rId78"/>
    <p:sldId id="473" r:id="rId79"/>
    <p:sldId id="447" r:id="rId80"/>
    <p:sldId id="428" r:id="rId81"/>
    <p:sldId id="429" r:id="rId82"/>
    <p:sldId id="430" r:id="rId83"/>
    <p:sldId id="431" r:id="rId84"/>
    <p:sldId id="432" r:id="rId85"/>
    <p:sldId id="433" r:id="rId86"/>
    <p:sldId id="434" r:id="rId87"/>
    <p:sldId id="474" r:id="rId88"/>
    <p:sldId id="384" r:id="rId89"/>
    <p:sldId id="391" r:id="rId90"/>
    <p:sldId id="392" r:id="rId91"/>
    <p:sldId id="393" r:id="rId92"/>
    <p:sldId id="394" r:id="rId93"/>
    <p:sldId id="396" r:id="rId94"/>
    <p:sldId id="399" r:id="rId95"/>
    <p:sldId id="400" r:id="rId96"/>
    <p:sldId id="402" r:id="rId97"/>
    <p:sldId id="465" r:id="rId98"/>
    <p:sldId id="466" r:id="rId99"/>
    <p:sldId id="378" r:id="rId100"/>
    <p:sldId id="406" r:id="rId101"/>
    <p:sldId id="379" r:id="rId102"/>
    <p:sldId id="380" r:id="rId103"/>
    <p:sldId id="469" r:id="rId104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uth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13" autoAdjust="0"/>
    <p:restoredTop sz="94660"/>
  </p:normalViewPr>
  <p:slideViewPr>
    <p:cSldViewPr snapToGrid="0">
      <p:cViewPr varScale="1">
        <p:scale>
          <a:sx n="90" d="100"/>
          <a:sy n="90" d="100"/>
        </p:scale>
        <p:origin x="208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-567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presProps" Target="presProps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viewProps" Target="view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commentAuthors" Target="commentAuthor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theme" Target="theme/theme1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7" Type="http://schemas.openxmlformats.org/officeDocument/2006/relationships/image" Target="../media/image10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1.w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4.wmf"/><Relationship Id="rId1" Type="http://schemas.openxmlformats.org/officeDocument/2006/relationships/image" Target="../media/image123.w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5.emf"/><Relationship Id="rId1" Type="http://schemas.openxmlformats.org/officeDocument/2006/relationships/image" Target="../media/image144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5.wmf"/></Relationships>
</file>

<file path=ppt/drawings/_rels/vmlDrawing1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72.wmf"/><Relationship Id="rId1" Type="http://schemas.openxmlformats.org/officeDocument/2006/relationships/image" Target="../media/image171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9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1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2.w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wmf"/><Relationship Id="rId1" Type="http://schemas.openxmlformats.org/officeDocument/2006/relationships/image" Target="../media/image21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5.wmf"/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wmf"/></Relationships>
</file>

<file path=ppt/drawings/_rels/vmlDrawing7.vml.rels><?xml version="1.0" encoding="UTF-8" standalone="yes"?>
<Relationships xmlns="http://schemas.openxmlformats.org/package/2006/relationships"><Relationship Id="rId2" Type="http://schemas.openxmlformats.org/officeDocument/2006/relationships/image" Target="../media/image99.wmf"/><Relationship Id="rId1" Type="http://schemas.openxmlformats.org/officeDocument/2006/relationships/image" Target="../media/image98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3.w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wmf"/><Relationship Id="rId1" Type="http://schemas.openxmlformats.org/officeDocument/2006/relationships/image" Target="../media/image107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3C7B6A3E-7496-48C7-B3D7-5009BEE6A5EB}" type="datetimeFigureOut">
              <a:rPr lang="en-US" smtClean="0"/>
              <a:t>7/15/2015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2939C136-93A6-4DFD-9EC8-9DC8BF1E0E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5192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922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219374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511745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112304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1017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4309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1640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15886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55888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93903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482581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1344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6107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6051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48171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7332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92950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075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8625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5043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085527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9751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3287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75962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8606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802902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0419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54563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521562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E7063B-2A8F-48C6-9CD4-EB525159005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0512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053201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7291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3061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87119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370592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6237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352767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02592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27840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595145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610698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23150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77030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2824606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72202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71717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382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749654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15136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164803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500681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03464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5452308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547232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35960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45370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326234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2303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021077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520901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060031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063251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374188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97640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90987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049381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9205528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3194251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08066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54374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372908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983994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288397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067311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10905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4923954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686860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0542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735822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08203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976263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7860291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065196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400015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4418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002158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8345330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718114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1926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011799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0497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9076990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9838971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951134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009138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355721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347591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180288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Arial" pitchFamily="-84" charset="0"/>
              <a:ea typeface="ＭＳ Ｐゴシック" pitchFamily="-84" charset="-128"/>
              <a:cs typeface="ＭＳ Ｐゴシック" pitchFamily="-8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04649669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440077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235341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39C136-93A6-4DFD-9EC8-9DC8BF1E0E2A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0554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10AA1-92D3-49F3-A230-2076C4C3E6CB}" type="datetime1">
              <a:rPr lang="en-US" smtClean="0"/>
              <a:t>7/15/2015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769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22F1C-FFAD-4323-8B7E-00F72B6A4C17}" type="datetime1">
              <a:rPr lang="en-US" smtClean="0"/>
              <a:t>7/15/2015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668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61539A-A0E9-4767-B9B1-97CBFB00C831}" type="datetime1">
              <a:rPr lang="en-US" smtClean="0"/>
              <a:t>7/15/2015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1888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head2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34" name="Shape 34"/>
          <p:cNvSpPr/>
          <p:nvPr/>
        </p:nvSpPr>
        <p:spPr>
          <a:xfrm>
            <a:off x="-1" y="1066781"/>
            <a:ext cx="12190501" cy="1"/>
          </a:xfrm>
          <a:prstGeom prst="line">
            <a:avLst/>
          </a:prstGeom>
          <a:ln w="50800">
            <a:solidFill>
              <a:srgbClr val="AB1500"/>
            </a:solidFill>
            <a:miter lim="400000"/>
          </a:ln>
        </p:spPr>
        <p:txBody>
          <a:bodyPr lIns="0" tIns="0" rIns="0" bIns="0" anchor="ctr"/>
          <a:lstStyle/>
          <a:p>
            <a:pPr lvl="0" algn="l" defTabSz="321457">
              <a:defRPr sz="1200">
                <a:latin typeface="Helvetica"/>
                <a:ea typeface="Helvetica"/>
                <a:cs typeface="Helvetica"/>
                <a:sym typeface="Helvetica"/>
              </a:defRPr>
            </a:pPr>
            <a:endParaRPr sz="844"/>
          </a:p>
        </p:txBody>
      </p:sp>
      <p:sp>
        <p:nvSpPr>
          <p:cNvPr id="35" name="Shape 35"/>
          <p:cNvSpPr/>
          <p:nvPr/>
        </p:nvSpPr>
        <p:spPr>
          <a:xfrm>
            <a:off x="0" y="6331148"/>
            <a:ext cx="12192000" cy="517922"/>
          </a:xfrm>
          <a:prstGeom prst="rect">
            <a:avLst/>
          </a:prstGeom>
          <a:solidFill>
            <a:srgbClr val="AB1500"/>
          </a:solidFill>
          <a:ln w="25400">
            <a:solidFill>
              <a:srgbClr val="000000">
                <a:alpha val="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AB1500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812"/>
          </a:p>
        </p:txBody>
      </p:sp>
      <p:sp>
        <p:nvSpPr>
          <p:cNvPr id="36" name="Shape 36"/>
          <p:cNvSpPr/>
          <p:nvPr/>
        </p:nvSpPr>
        <p:spPr>
          <a:xfrm>
            <a:off x="-750" y="187524"/>
            <a:ext cx="12239626" cy="991195"/>
          </a:xfrm>
          <a:prstGeom prst="rect">
            <a:avLst/>
          </a:prstGeom>
          <a:solidFill>
            <a:srgbClr val="FFFFFF"/>
          </a:solidFill>
          <a:ln w="25400">
            <a:solidFill>
              <a:srgbClr val="000000">
                <a:alpha val="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812"/>
          </a:p>
        </p:txBody>
      </p:sp>
      <p:sp>
        <p:nvSpPr>
          <p:cNvPr id="37" name="Shape 37"/>
          <p:cNvSpPr>
            <a:spLocks noGrp="1"/>
          </p:cNvSpPr>
          <p:nvPr>
            <p:ph type="title"/>
          </p:nvPr>
        </p:nvSpPr>
        <p:spPr>
          <a:xfrm>
            <a:off x="202406" y="178594"/>
            <a:ext cx="11787188" cy="1714500"/>
          </a:xfrm>
          <a:prstGeom prst="rect">
            <a:avLst/>
          </a:prstGeom>
        </p:spPr>
        <p:txBody>
          <a:bodyPr lIns="50800" tIns="50800" rIns="50800" bIns="50800">
            <a:noAutofit/>
          </a:bodyPr>
          <a:lstStyle>
            <a:lvl1pPr algn="ctr" defTabSz="410751">
              <a:defRPr sz="4500" spc="0">
                <a:solidFill>
                  <a:srgbClr val="AB1500"/>
                </a:solidFill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4500">
                <a:solidFill>
                  <a:srgbClr val="AB1500"/>
                </a:solidFill>
              </a:rPr>
              <a:t>Title Text</a:t>
            </a:r>
          </a:p>
        </p:txBody>
      </p:sp>
      <p:sp>
        <p:nvSpPr>
          <p:cNvPr id="38" name="Shape 38"/>
          <p:cNvSpPr>
            <a:spLocks noGrp="1"/>
          </p:cNvSpPr>
          <p:nvPr>
            <p:ph type="sldNum" sz="quarter" idx="2"/>
          </p:nvPr>
        </p:nvSpPr>
        <p:spPr>
          <a:xfrm>
            <a:off x="5929312" y="6509742"/>
            <a:ext cx="321469" cy="258961"/>
          </a:xfrm>
          <a:prstGeom prst="rect">
            <a:avLst/>
          </a:prstGeom>
        </p:spPr>
        <p:txBody>
          <a:bodyPr wrap="none" lIns="0" tIns="0" rIns="0" bIns="0" anchor="t"/>
          <a:lstStyle>
            <a:lvl1pPr algn="ctr" defTabSz="410751">
              <a:defRPr b="0">
                <a:latin typeface="+mn-lt"/>
                <a:ea typeface="+mn-ea"/>
                <a:cs typeface="+mn-cs"/>
                <a:sym typeface="Gill Sans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8604730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sldNum" sz="quarter" idx="2"/>
          </p:nvPr>
        </p:nvSpPr>
        <p:spPr>
          <a:xfrm>
            <a:off x="11814826" y="6546289"/>
            <a:ext cx="198772" cy="194797"/>
          </a:xfrm>
          <a:prstGeom prst="rect">
            <a:avLst/>
          </a:prstGeom>
          <a:ln w="12700">
            <a:miter lim="400000"/>
          </a:ln>
        </p:spPr>
        <p:txBody>
          <a:bodyPr wrap="none" lIns="0" tIns="0" rIns="0" bIns="0">
            <a:spAutoFit/>
          </a:bodyPr>
          <a:lstStyle>
            <a:lvl1pPr>
              <a:defRPr sz="1266">
                <a:latin typeface="Helvetica Light"/>
                <a:ea typeface="Helvetica Light"/>
                <a:cs typeface="Helvetica Light"/>
                <a:sym typeface="Helvetica Light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2237694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CC5AD-95A6-432E-A6BD-90EA2535DD70}" type="datetime1">
              <a:rPr lang="en-US" smtClean="0"/>
              <a:t>7/15/2015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145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2EE9F-BA9E-4976-AB37-2C1A814F0C51}" type="datetime1">
              <a:rPr lang="en-US" smtClean="0"/>
              <a:t>7/15/2015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908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989556-C284-4E91-BFA2-A7D0C7186DC0}" type="datetime1">
              <a:rPr lang="en-US" smtClean="0"/>
              <a:t>7/15/2015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78246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4BA69B-C0DA-454B-AA47-BF41E64DF353}" type="datetime1">
              <a:rPr lang="en-US" smtClean="0"/>
              <a:t>7/15/2015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3009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1D7A0-6711-482D-8D4B-B7E75EC873FD}" type="datetime1">
              <a:rPr lang="en-US" smtClean="0"/>
              <a:t>7/15/2015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50513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44691-A594-4B1C-BDF5-4750A1BA11D2}" type="datetime1">
              <a:rPr lang="en-US" smtClean="0"/>
              <a:t>7/15/2015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463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FC18C-39A1-4CDA-AD82-A2D028C405DE}" type="datetime1">
              <a:rPr lang="en-US" smtClean="0"/>
              <a:t>7/15/2015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171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F497A7-E99A-4E58-8E6C-ED0BB9C38402}" type="datetime1">
              <a:rPr lang="en-US" smtClean="0"/>
              <a:t>7/15/2015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703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414DE-CE3D-4328-BCD1-9BD1FEE27A6F}" type="datetime1">
              <a:rPr lang="en-US" smtClean="0"/>
              <a:t>7/15/2015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3F02E2-3D8B-4F63-90AF-A5CADD095E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800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wmf"/><Relationship Id="rId5" Type="http://schemas.openxmlformats.org/officeDocument/2006/relationships/image" Target="../media/image33.wmf"/><Relationship Id="rId4" Type="http://schemas.openxmlformats.org/officeDocument/2006/relationships/image" Target="../media/image32.png"/></Relationships>
</file>

<file path=ppt/slides/_rels/slide10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2.png"/><Relationship Id="rId3" Type="http://schemas.openxmlformats.org/officeDocument/2006/relationships/image" Target="../media/image251.png"/><Relationship Id="rId7" Type="http://schemas.openxmlformats.org/officeDocument/2006/relationships/image" Target="../media/image255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4.png"/><Relationship Id="rId5" Type="http://schemas.openxmlformats.org/officeDocument/2006/relationships/image" Target="../media/image253.png"/><Relationship Id="rId4" Type="http://schemas.openxmlformats.org/officeDocument/2006/relationships/image" Target="../media/image252.png"/><Relationship Id="rId9" Type="http://schemas.openxmlformats.org/officeDocument/2006/relationships/image" Target="../media/image256.pn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emf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8.emf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4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png"/><Relationship Id="rId9" Type="http://schemas.openxmlformats.org/officeDocument/2006/relationships/image" Target="../media/image39.w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jpeg"/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9" Type="http://schemas.openxmlformats.org/officeDocument/2006/relationships/image" Target="../media/image5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emf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emf"/><Relationship Id="rId4" Type="http://schemas.openxmlformats.org/officeDocument/2006/relationships/image" Target="../media/image64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9.emf"/><Relationship Id="rId4" Type="http://schemas.openxmlformats.org/officeDocument/2006/relationships/image" Target="../media/image68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75.emf"/><Relationship Id="rId4" Type="http://schemas.openxmlformats.org/officeDocument/2006/relationships/image" Target="../media/image74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emf"/><Relationship Id="rId4" Type="http://schemas.openxmlformats.org/officeDocument/2006/relationships/image" Target="../media/image79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5.png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6.wmf"/><Relationship Id="rId5" Type="http://schemas.openxmlformats.org/officeDocument/2006/relationships/oleObject" Target="../embeddings/oleObject13.bin"/><Relationship Id="rId4" Type="http://schemas.openxmlformats.org/officeDocument/2006/relationships/image" Target="../media/image8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emf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9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94.wmf"/><Relationship Id="rId5" Type="http://schemas.openxmlformats.org/officeDocument/2006/relationships/oleObject" Target="../embeddings/oleObject14.bin"/><Relationship Id="rId4" Type="http://schemas.openxmlformats.org/officeDocument/2006/relationships/image" Target="../media/image95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0.png"/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9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16.bin"/><Relationship Id="rId5" Type="http://schemas.openxmlformats.org/officeDocument/2006/relationships/image" Target="../media/image98.wmf"/><Relationship Id="rId4" Type="http://schemas.openxmlformats.org/officeDocument/2006/relationships/oleObject" Target="../embeddings/oleObject15.bin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3" Type="http://schemas.openxmlformats.org/officeDocument/2006/relationships/notesSlide" Target="../notesSlides/notesSlide35.xml"/><Relationship Id="rId7" Type="http://schemas.openxmlformats.org/officeDocument/2006/relationships/image" Target="../media/image103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7.bin"/><Relationship Id="rId5" Type="http://schemas.openxmlformats.org/officeDocument/2006/relationships/image" Target="../media/image105.png"/><Relationship Id="rId4" Type="http://schemas.openxmlformats.org/officeDocument/2006/relationships/image" Target="../media/image104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9.bin"/><Relationship Id="rId3" Type="http://schemas.openxmlformats.org/officeDocument/2006/relationships/notesSlide" Target="../notesSlides/notesSlide36.xml"/><Relationship Id="rId7" Type="http://schemas.openxmlformats.org/officeDocument/2006/relationships/image" Target="../media/image10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110.png"/><Relationship Id="rId10" Type="http://schemas.openxmlformats.org/officeDocument/2006/relationships/image" Target="../media/image111.png"/><Relationship Id="rId4" Type="http://schemas.openxmlformats.org/officeDocument/2006/relationships/image" Target="../media/image109.png"/><Relationship Id="rId9" Type="http://schemas.openxmlformats.org/officeDocument/2006/relationships/image" Target="../media/image108.w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df"/><Relationship Id="rId13" Type="http://schemas.openxmlformats.org/officeDocument/2006/relationships/image" Target="../media/image116.png"/><Relationship Id="rId7" Type="http://schemas.openxmlformats.org/officeDocument/2006/relationships/image" Target="../media/image113.png"/><Relationship Id="rId12" Type="http://schemas.openxmlformats.org/officeDocument/2006/relationships/image" Target="../media/image76.pd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0.pdf"/><Relationship Id="rId11" Type="http://schemas.openxmlformats.org/officeDocument/2006/relationships/image" Target="../media/image115.png"/><Relationship Id="rId5" Type="http://schemas.openxmlformats.org/officeDocument/2006/relationships/image" Target="../media/image112.png"/><Relationship Id="rId10" Type="http://schemas.openxmlformats.org/officeDocument/2006/relationships/image" Target="../media/image65.pdf"/><Relationship Id="rId4" Type="http://schemas.openxmlformats.org/officeDocument/2006/relationships/image" Target="../media/image67.pdf"/><Relationship Id="rId9" Type="http://schemas.openxmlformats.org/officeDocument/2006/relationships/image" Target="../media/image114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d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120.emf"/><Relationship Id="rId5" Type="http://schemas.openxmlformats.org/officeDocument/2006/relationships/image" Target="../media/image117.png"/><Relationship Id="rId10" Type="http://schemas.openxmlformats.org/officeDocument/2006/relationships/image" Target="../media/image119.emf"/><Relationship Id="rId4" Type="http://schemas.openxmlformats.org/officeDocument/2006/relationships/image" Target="../media/image80.pdf"/><Relationship Id="rId9" Type="http://schemas.openxmlformats.org/officeDocument/2006/relationships/image" Target="../media/image11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122.png"/><Relationship Id="rId5" Type="http://schemas.openxmlformats.org/officeDocument/2006/relationships/image" Target="../media/image121.wmf"/><Relationship Id="rId4" Type="http://schemas.openxmlformats.org/officeDocument/2006/relationships/oleObject" Target="../embeddings/oleObject20.bin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12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oleObject" Target="../embeddings/oleObject22.bin"/><Relationship Id="rId5" Type="http://schemas.openxmlformats.org/officeDocument/2006/relationships/image" Target="../media/image123.wmf"/><Relationship Id="rId4" Type="http://schemas.openxmlformats.org/officeDocument/2006/relationships/oleObject" Target="../embeddings/oleObject21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3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4.e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6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rupal.star.bnl.gov/" TargetMode="Externa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13" Type="http://schemas.openxmlformats.org/officeDocument/2006/relationships/image" Target="../media/image8.wmf"/><Relationship Id="rId18" Type="http://schemas.openxmlformats.org/officeDocument/2006/relationships/image" Target="../media/image11.png"/><Relationship Id="rId3" Type="http://schemas.openxmlformats.org/officeDocument/2006/relationships/notesSlide" Target="../notesSlides/notesSlide5.xml"/><Relationship Id="rId21" Type="http://schemas.openxmlformats.org/officeDocument/2006/relationships/image" Target="../media/image14.png"/><Relationship Id="rId7" Type="http://schemas.openxmlformats.org/officeDocument/2006/relationships/image" Target="../media/image5.wmf"/><Relationship Id="rId12" Type="http://schemas.openxmlformats.org/officeDocument/2006/relationships/oleObject" Target="../embeddings/oleObject5.bin"/><Relationship Id="rId17" Type="http://schemas.openxmlformats.org/officeDocument/2006/relationships/image" Target="../media/image10.wmf"/><Relationship Id="rId25" Type="http://schemas.openxmlformats.org/officeDocument/2006/relationships/image" Target="../media/image18.jpeg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7.bin"/><Relationship Id="rId20" Type="http://schemas.openxmlformats.org/officeDocument/2006/relationships/image" Target="../media/image13.jpeg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7.wmf"/><Relationship Id="rId24" Type="http://schemas.openxmlformats.org/officeDocument/2006/relationships/image" Target="../media/image17.jpeg"/><Relationship Id="rId5" Type="http://schemas.openxmlformats.org/officeDocument/2006/relationships/image" Target="../media/image4.wmf"/><Relationship Id="rId15" Type="http://schemas.openxmlformats.org/officeDocument/2006/relationships/image" Target="../media/image9.wmf"/><Relationship Id="rId23" Type="http://schemas.openxmlformats.org/officeDocument/2006/relationships/image" Target="../media/image16.png"/><Relationship Id="rId10" Type="http://schemas.openxmlformats.org/officeDocument/2006/relationships/oleObject" Target="../embeddings/oleObject4.bin"/><Relationship Id="rId19" Type="http://schemas.openxmlformats.org/officeDocument/2006/relationships/image" Target="../media/image12.jpeg"/><Relationship Id="rId4" Type="http://schemas.openxmlformats.org/officeDocument/2006/relationships/oleObject" Target="../embeddings/oleObject1.bin"/><Relationship Id="rId9" Type="http://schemas.openxmlformats.org/officeDocument/2006/relationships/image" Target="../media/image6.wmf"/><Relationship Id="rId14" Type="http://schemas.openxmlformats.org/officeDocument/2006/relationships/oleObject" Target="../embeddings/oleObject6.bin"/><Relationship Id="rId22" Type="http://schemas.openxmlformats.org/officeDocument/2006/relationships/image" Target="../media/image15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7" Type="http://schemas.openxmlformats.org/officeDocument/2006/relationships/image" Target="../media/image145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oleObject" Target="../embeddings/oleObject24.bin"/><Relationship Id="rId5" Type="http://schemas.openxmlformats.org/officeDocument/2006/relationships/image" Target="../media/image144.emf"/><Relationship Id="rId4" Type="http://schemas.openxmlformats.org/officeDocument/2006/relationships/oleObject" Target="../embeddings/oleObject23.bin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em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7.em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3.png"/><Relationship Id="rId13" Type="http://schemas.openxmlformats.org/officeDocument/2006/relationships/image" Target="../media/image158.png"/><Relationship Id="rId3" Type="http://schemas.openxmlformats.org/officeDocument/2006/relationships/image" Target="../media/image148.png"/><Relationship Id="rId7" Type="http://schemas.openxmlformats.org/officeDocument/2006/relationships/image" Target="../media/image152.png"/><Relationship Id="rId12" Type="http://schemas.openxmlformats.org/officeDocument/2006/relationships/image" Target="../media/image15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1.png"/><Relationship Id="rId11" Type="http://schemas.openxmlformats.org/officeDocument/2006/relationships/image" Target="../media/image156.png"/><Relationship Id="rId5" Type="http://schemas.openxmlformats.org/officeDocument/2006/relationships/image" Target="../media/image150.png"/><Relationship Id="rId15" Type="http://schemas.openxmlformats.org/officeDocument/2006/relationships/image" Target="../media/image160.png"/><Relationship Id="rId10" Type="http://schemas.openxmlformats.org/officeDocument/2006/relationships/image" Target="../media/image155.png"/><Relationship Id="rId4" Type="http://schemas.openxmlformats.org/officeDocument/2006/relationships/image" Target="../media/image149.png"/><Relationship Id="rId9" Type="http://schemas.openxmlformats.org/officeDocument/2006/relationships/image" Target="../media/image154.png"/><Relationship Id="rId14" Type="http://schemas.openxmlformats.org/officeDocument/2006/relationships/image" Target="../media/image159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emf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2.emf"/><Relationship Id="rId4" Type="http://schemas.openxmlformats.org/officeDocument/2006/relationships/image" Target="../media/image143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7.emf"/><Relationship Id="rId4" Type="http://schemas.openxmlformats.org/officeDocument/2006/relationships/image" Target="../media/image164.jpe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6" Type="http://schemas.openxmlformats.org/officeDocument/2006/relationships/image" Target="../media/image166.png"/><Relationship Id="rId5" Type="http://schemas.openxmlformats.org/officeDocument/2006/relationships/image" Target="../media/image165.wmf"/><Relationship Id="rId4" Type="http://schemas.openxmlformats.org/officeDocument/2006/relationships/oleObject" Target="../embeddings/oleObject25.bin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0.png"/><Relationship Id="rId4" Type="http://schemas.openxmlformats.org/officeDocument/2006/relationships/image" Target="../media/image169.png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3.gif"/><Relationship Id="rId3" Type="http://schemas.openxmlformats.org/officeDocument/2006/relationships/notesSlide" Target="../notesSlides/notesSlide65.xml"/><Relationship Id="rId7" Type="http://schemas.openxmlformats.org/officeDocument/2006/relationships/image" Target="../media/image17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4.vml"/><Relationship Id="rId6" Type="http://schemas.openxmlformats.org/officeDocument/2006/relationships/oleObject" Target="../embeddings/oleObject27.bin"/><Relationship Id="rId5" Type="http://schemas.openxmlformats.org/officeDocument/2006/relationships/image" Target="../media/image171.wmf"/><Relationship Id="rId10" Type="http://schemas.openxmlformats.org/officeDocument/2006/relationships/image" Target="../media/image175.png"/><Relationship Id="rId4" Type="http://schemas.openxmlformats.org/officeDocument/2006/relationships/oleObject" Target="../embeddings/oleObject26.bin"/><Relationship Id="rId9" Type="http://schemas.openxmlformats.org/officeDocument/2006/relationships/image" Target="../media/image174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8.png"/><Relationship Id="rId4" Type="http://schemas.openxmlformats.org/officeDocument/2006/relationships/image" Target="../media/image177.pn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png"/><Relationship Id="rId3" Type="http://schemas.openxmlformats.org/officeDocument/2006/relationships/notesSlide" Target="../notesSlides/notesSlide67.xml"/><Relationship Id="rId7" Type="http://schemas.openxmlformats.org/officeDocument/2006/relationships/image" Target="../media/image180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6" Type="http://schemas.openxmlformats.org/officeDocument/2006/relationships/hyperlink" Target="http://www.nyu.edu/classes/tuckerman/stat.mech/lectures/lecture_21/node6.html" TargetMode="External"/><Relationship Id="rId5" Type="http://schemas.openxmlformats.org/officeDocument/2006/relationships/image" Target="../media/image179.wmf"/><Relationship Id="rId4" Type="http://schemas.openxmlformats.org/officeDocument/2006/relationships/oleObject" Target="../embeddings/oleObject28.bin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3.gif"/><Relationship Id="rId4" Type="http://schemas.openxmlformats.org/officeDocument/2006/relationships/image" Target="../media/image182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0.bin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2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23.wmf"/><Relationship Id="rId4" Type="http://schemas.openxmlformats.org/officeDocument/2006/relationships/oleObject" Target="../embeddings/oleObject8.bin"/><Relationship Id="rId9" Type="http://schemas.openxmlformats.org/officeDocument/2006/relationships/image" Target="../media/image25.wmf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gif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5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4.gif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9.png"/><Relationship Id="rId5" Type="http://schemas.openxmlformats.org/officeDocument/2006/relationships/image" Target="../media/image188.png"/><Relationship Id="rId4" Type="http://schemas.openxmlformats.org/officeDocument/2006/relationships/image" Target="../media/image187.gi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3.png"/><Relationship Id="rId4" Type="http://schemas.openxmlformats.org/officeDocument/2006/relationships/image" Target="../media/image192.pn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4.png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5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6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png"/><Relationship Id="rId5" Type="http://schemas.openxmlformats.org/officeDocument/2006/relationships/image" Target="../media/image142.png"/><Relationship Id="rId4" Type="http://schemas.openxmlformats.org/officeDocument/2006/relationships/image" Target="../media/image14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1.bin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png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0.png"/><Relationship Id="rId5" Type="http://schemas.openxmlformats.org/officeDocument/2006/relationships/image" Target="../media/image199.png"/><Relationship Id="rId4" Type="http://schemas.openxmlformats.org/officeDocument/2006/relationships/image" Target="../media/image198.pn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7" Type="http://schemas.openxmlformats.org/officeDocument/2006/relationships/image" Target="../media/image20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6.vml"/><Relationship Id="rId6" Type="http://schemas.openxmlformats.org/officeDocument/2006/relationships/oleObject" Target="../embeddings/oleObject29.bin"/><Relationship Id="rId5" Type="http://schemas.openxmlformats.org/officeDocument/2006/relationships/image" Target="../media/image203.png"/><Relationship Id="rId4" Type="http://schemas.openxmlformats.org/officeDocument/2006/relationships/image" Target="../media/image202.pn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4.png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5.pn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6.png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7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9.pn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0.gif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1.png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0.bin"/><Relationship Id="rId3" Type="http://schemas.openxmlformats.org/officeDocument/2006/relationships/notesSlide" Target="../notesSlides/notesSlide85.xml"/><Relationship Id="rId7" Type="http://schemas.openxmlformats.org/officeDocument/2006/relationships/image" Target="../media/image21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215.png"/><Relationship Id="rId5" Type="http://schemas.openxmlformats.org/officeDocument/2006/relationships/image" Target="../media/image214.png"/><Relationship Id="rId4" Type="http://schemas.openxmlformats.org/officeDocument/2006/relationships/image" Target="../media/image213.png"/><Relationship Id="rId9" Type="http://schemas.openxmlformats.org/officeDocument/2006/relationships/image" Target="../media/image212.wmf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notesSlide" Target="../notesSlides/notesSlide86.xml"/><Relationship Id="rId7" Type="http://schemas.openxmlformats.org/officeDocument/2006/relationships/image" Target="../media/image217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8.vml"/><Relationship Id="rId6" Type="http://schemas.openxmlformats.org/officeDocument/2006/relationships/oleObject" Target="../embeddings/oleObject31.bin"/><Relationship Id="rId5" Type="http://schemas.openxmlformats.org/officeDocument/2006/relationships/image" Target="../media/image220.png"/><Relationship Id="rId4" Type="http://schemas.openxmlformats.org/officeDocument/2006/relationships/image" Target="../media/image219.png"/><Relationship Id="rId9" Type="http://schemas.openxmlformats.org/officeDocument/2006/relationships/image" Target="../media/image218.w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1.png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arxiv.org/abs/arXiv:1402.1209" TargetMode="Externa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2.png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4.png"/><Relationship Id="rId4" Type="http://schemas.openxmlformats.org/officeDocument/2006/relationships/image" Target="../media/image2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5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7.png"/><Relationship Id="rId4" Type="http://schemas.openxmlformats.org/officeDocument/2006/relationships/image" Target="../media/image226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8.png"/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7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9.png"/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1.png"/><Relationship Id="rId5" Type="http://schemas.openxmlformats.org/officeDocument/2006/relationships/image" Target="../media/image227.png"/><Relationship Id="rId4" Type="http://schemas.openxmlformats.org/officeDocument/2006/relationships/image" Target="../media/image230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2.png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7.png"/><Relationship Id="rId4" Type="http://schemas.openxmlformats.org/officeDocument/2006/relationships/image" Target="../media/image233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5.png"/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7.png"/><Relationship Id="rId5" Type="http://schemas.openxmlformats.org/officeDocument/2006/relationships/image" Target="../media/image227.png"/><Relationship Id="rId4" Type="http://schemas.openxmlformats.org/officeDocument/2006/relationships/image" Target="../media/image236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8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1.png"/><Relationship Id="rId5" Type="http://schemas.openxmlformats.org/officeDocument/2006/relationships/image" Target="../media/image240.png"/><Relationship Id="rId4" Type="http://schemas.openxmlformats.org/officeDocument/2006/relationships/image" Target="../media/image239.png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7.png"/><Relationship Id="rId3" Type="http://schemas.openxmlformats.org/officeDocument/2006/relationships/image" Target="../media/image242.png"/><Relationship Id="rId7" Type="http://schemas.openxmlformats.org/officeDocument/2006/relationships/image" Target="../media/image246.pn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5.png"/><Relationship Id="rId5" Type="http://schemas.openxmlformats.org/officeDocument/2006/relationships/image" Target="../media/image244.png"/><Relationship Id="rId4" Type="http://schemas.openxmlformats.org/officeDocument/2006/relationships/image" Target="../media/image243.png"/><Relationship Id="rId9" Type="http://schemas.openxmlformats.org/officeDocument/2006/relationships/image" Target="../media/image248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9.emf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0.emf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The Future of RHIC Spin Physics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i="1" dirty="0" err="1" smtClean="0"/>
              <a:t>J.Lajoie</a:t>
            </a:r>
            <a:endParaRPr lang="en-US" i="1" dirty="0" smtClean="0"/>
          </a:p>
          <a:p>
            <a:r>
              <a:rPr lang="en-US" dirty="0" smtClean="0"/>
              <a:t>Iowa State University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194" y="4843203"/>
            <a:ext cx="1159612" cy="829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6767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5330" y="116730"/>
            <a:ext cx="10515600" cy="967489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Semi-Inclusive DIS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5666930" y="1850538"/>
            <a:ext cx="43751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en-US" b="1" dirty="0"/>
              <a:t>Solution: Detect a final state hadron in addition to scattered electron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743130" y="2415688"/>
            <a:ext cx="414655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en-US" b="1" dirty="0">
                <a:solidFill>
                  <a:srgbClr val="0000FF"/>
                </a:solidFill>
                <a:sym typeface="Wingdings" pitchFamily="2" charset="2"/>
              </a:rPr>
              <a:t> </a:t>
            </a:r>
            <a:r>
              <a:rPr lang="en-US" altLang="en-US" b="1" dirty="0">
                <a:solidFill>
                  <a:srgbClr val="0000FF"/>
                </a:solidFill>
              </a:rPr>
              <a:t>Can ‘tag’ the flavor of the struck quark by measuring the hadrons produced: </a:t>
            </a:r>
            <a:r>
              <a:rPr lang="en-US" altLang="en-US" b="1" dirty="0">
                <a:solidFill>
                  <a:srgbClr val="CC00CC"/>
                </a:solidFill>
              </a:rPr>
              <a:t>‘flavor tagging’</a:t>
            </a: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5682805" y="809349"/>
            <a:ext cx="4435475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en-US" dirty="0"/>
              <a:t>DIS probes only the sum of quarks and anti-quarks </a:t>
            </a:r>
            <a:r>
              <a:rPr lang="en-US" altLang="en-US" dirty="0">
                <a:sym typeface="Wingdings" pitchFamily="2" charset="2"/>
              </a:rPr>
              <a:t> requires assumptions on the role of sea quarks</a:t>
            </a:r>
            <a:endParaRPr lang="en-US" altLang="en-US" dirty="0"/>
          </a:p>
        </p:txBody>
      </p:sp>
      <p:pic>
        <p:nvPicPr>
          <p:cNvPr id="10" name="Picture 9" descr="marc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480" y="1402598"/>
            <a:ext cx="1676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1507680" y="4106376"/>
            <a:ext cx="4377583" cy="2283144"/>
          </a:xfrm>
          <a:prstGeom prst="rect">
            <a:avLst/>
          </a:prstGeom>
          <a:noFill/>
          <a:ln w="38100">
            <a:solidFill>
              <a:srgbClr val="0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endParaRPr lang="en-US" altLang="en-US">
              <a:latin typeface="Calibri" pitchFamily="34" charset="0"/>
            </a:endParaRPr>
          </a:p>
        </p:txBody>
      </p:sp>
      <p:sp>
        <p:nvSpPr>
          <p:cNvPr id="12" name="Line 26"/>
          <p:cNvSpPr>
            <a:spLocks noChangeShapeType="1"/>
          </p:cNvSpPr>
          <p:nvPr/>
        </p:nvSpPr>
        <p:spPr bwMode="auto">
          <a:xfrm flipH="1">
            <a:off x="5626028" y="4261872"/>
            <a:ext cx="1066800" cy="731838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13" name="Text Box 27"/>
          <p:cNvSpPr txBox="1">
            <a:spLocks noChangeArrowheads="1"/>
          </p:cNvSpPr>
          <p:nvPr/>
        </p:nvSpPr>
        <p:spPr bwMode="auto">
          <a:xfrm>
            <a:off x="6692827" y="4006020"/>
            <a:ext cx="2166373" cy="52322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en-US" sz="1400" dirty="0">
                <a:latin typeface="Arial "/>
              </a:rPr>
              <a:t>Measure inclusive (</a:t>
            </a:r>
            <a:r>
              <a:rPr lang="en-US" altLang="en-US" sz="1400" dirty="0" err="1">
                <a:latin typeface="Arial "/>
              </a:rPr>
              <a:t>e,e</a:t>
            </a:r>
            <a:r>
              <a:rPr lang="en-US" altLang="en-US" sz="1400" dirty="0">
                <a:latin typeface="Arial "/>
              </a:rPr>
              <a:t>’) at same time as (</a:t>
            </a:r>
            <a:r>
              <a:rPr lang="en-US" altLang="en-US" sz="1400" dirty="0" err="1">
                <a:latin typeface="Arial "/>
              </a:rPr>
              <a:t>e,e’h</a:t>
            </a:r>
            <a:r>
              <a:rPr lang="en-US" altLang="en-US" sz="1400" dirty="0">
                <a:latin typeface="Arial "/>
              </a:rPr>
              <a:t>)</a:t>
            </a:r>
          </a:p>
        </p:txBody>
      </p:sp>
      <p:pic>
        <p:nvPicPr>
          <p:cNvPr id="14" name="Picture 13" descr="sidi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282" y="839011"/>
            <a:ext cx="2576029" cy="2576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4327080" y="2223787"/>
            <a:ext cx="85472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en-US" sz="2000" b="1">
                <a:solidFill>
                  <a:srgbClr val="EC0000"/>
                </a:solidFill>
              </a:rPr>
              <a:t>SIDIS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6697112" y="4632898"/>
            <a:ext cx="3505200" cy="178435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Times"/>
              <a:buChar char="•"/>
            </a:pPr>
            <a:r>
              <a:rPr lang="en-US" altLang="en-US">
                <a:latin typeface="Calibri" pitchFamily="34" charset="0"/>
              </a:rPr>
              <a:t> Leading-Order (LO) QCD </a:t>
            </a:r>
          </a:p>
          <a:p>
            <a:pPr eaLnBrk="1" hangingPunct="1">
              <a:buFont typeface="Times"/>
              <a:buChar char="•"/>
            </a:pPr>
            <a:r>
              <a:rPr lang="en-US" altLang="en-US">
                <a:latin typeface="Calibri" pitchFamily="34" charset="0"/>
              </a:rPr>
              <a:t> after integration over p</a:t>
            </a:r>
            <a:r>
              <a:rPr lang="en-US" altLang="en-US" baseline="-25000">
                <a:latin typeface="Calibri" pitchFamily="34" charset="0"/>
              </a:rPr>
              <a:t>T</a:t>
            </a:r>
            <a:r>
              <a:rPr lang="en-US" altLang="en-US">
                <a:latin typeface="Calibri" pitchFamily="34" charset="0"/>
              </a:rPr>
              <a:t> and </a:t>
            </a:r>
            <a:r>
              <a:rPr lang="en-US" altLang="en-US" sz="2000">
                <a:latin typeface="Symbol" pitchFamily="18" charset="2"/>
                <a:sym typeface="Symbol" pitchFamily="18" charset="2"/>
              </a:rPr>
              <a:t>f</a:t>
            </a:r>
            <a:endParaRPr lang="en-US" altLang="en-US" sz="2000">
              <a:latin typeface="Calibri" pitchFamily="34" charset="0"/>
            </a:endParaRPr>
          </a:p>
          <a:p>
            <a:pPr eaLnBrk="1" hangingPunct="1">
              <a:buFont typeface="Times"/>
              <a:buChar char="•"/>
            </a:pPr>
            <a:r>
              <a:rPr lang="en-US" altLang="en-US">
                <a:latin typeface="Calibri" pitchFamily="34" charset="0"/>
              </a:rPr>
              <a:t> NLO: gluon radiation mixes</a:t>
            </a:r>
          </a:p>
          <a:p>
            <a:pPr eaLnBrk="1" hangingPunct="1"/>
            <a:r>
              <a:rPr lang="en-US" altLang="en-US">
                <a:latin typeface="Calibri" pitchFamily="34" charset="0"/>
              </a:rPr>
              <a:t>            x and z dependences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en-US">
                <a:latin typeface="Calibri" pitchFamily="34" charset="0"/>
              </a:rPr>
              <a:t> Target-Mass corrections at large z</a:t>
            </a:r>
          </a:p>
          <a:p>
            <a:pPr eaLnBrk="1" hangingPunct="1">
              <a:buFont typeface="Arial" pitchFamily="34" charset="0"/>
              <a:buChar char="•"/>
            </a:pPr>
            <a:r>
              <a:rPr lang="en-US" altLang="en-US">
                <a:latin typeface="Calibri" pitchFamily="34" charset="0"/>
              </a:rPr>
              <a:t> ln(1-z) corrections at large z</a:t>
            </a:r>
          </a:p>
        </p:txBody>
      </p:sp>
      <p:pic>
        <p:nvPicPr>
          <p:cNvPr id="17" name="Picture 1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280" y="4182576"/>
            <a:ext cx="3886200" cy="1209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1844230" y="5412599"/>
            <a:ext cx="365997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en-US" i="1" dirty="0"/>
              <a:t>         </a:t>
            </a:r>
            <a:r>
              <a:rPr lang="en-US" altLang="en-US" i="1" dirty="0" smtClean="0"/>
              <a:t> </a:t>
            </a:r>
            <a:r>
              <a:rPr lang="en-US" altLang="en-US" dirty="0" smtClean="0"/>
              <a:t>: </a:t>
            </a:r>
            <a:r>
              <a:rPr lang="en-US" altLang="en-US" dirty="0" err="1"/>
              <a:t>parton</a:t>
            </a:r>
            <a:r>
              <a:rPr lang="en-US" altLang="en-US" dirty="0"/>
              <a:t> distribution function</a:t>
            </a:r>
          </a:p>
          <a:p>
            <a:pPr eaLnBrk="1" hangingPunct="1"/>
            <a:endParaRPr lang="en-US" altLang="en-US" dirty="0"/>
          </a:p>
          <a:p>
            <a:pPr eaLnBrk="1" hangingPunct="1"/>
            <a:r>
              <a:rPr lang="en-US" altLang="en-US" dirty="0"/>
              <a:t>         </a:t>
            </a:r>
            <a:r>
              <a:rPr lang="en-US" altLang="en-US" dirty="0" smtClean="0"/>
              <a:t> : </a:t>
            </a:r>
            <a:r>
              <a:rPr lang="en-US" altLang="en-US" dirty="0"/>
              <a:t>fragmentation function</a:t>
            </a:r>
          </a:p>
        </p:txBody>
      </p:sp>
      <p:pic>
        <p:nvPicPr>
          <p:cNvPr id="19" name="Picture 1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280" y="5398920"/>
            <a:ext cx="769938" cy="48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20" name="Picture 1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280" y="5875170"/>
            <a:ext cx="846138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1" name="Text Box 23"/>
          <p:cNvSpPr txBox="1">
            <a:spLocks noChangeArrowheads="1"/>
          </p:cNvSpPr>
          <p:nvPr/>
        </p:nvSpPr>
        <p:spPr bwMode="auto">
          <a:xfrm>
            <a:off x="1541864" y="3374803"/>
            <a:ext cx="491833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en-US" sz="2400" dirty="0"/>
              <a:t>M</a:t>
            </a:r>
            <a:r>
              <a:rPr lang="en-US" altLang="en-US" sz="2400" baseline="-25000" dirty="0"/>
              <a:t>x</a:t>
            </a:r>
            <a:r>
              <a:rPr lang="en-US" altLang="en-US" sz="2400" baseline="30000" dirty="0"/>
              <a:t>2</a:t>
            </a:r>
            <a:r>
              <a:rPr lang="en-US" altLang="en-US" sz="2400" dirty="0"/>
              <a:t> = W’</a:t>
            </a:r>
            <a:r>
              <a:rPr lang="en-US" altLang="en-US" sz="2400" baseline="30000" dirty="0"/>
              <a:t>2</a:t>
            </a:r>
            <a:r>
              <a:rPr lang="en-US" altLang="en-US" sz="2400" dirty="0"/>
              <a:t> ~ M</a:t>
            </a:r>
            <a:r>
              <a:rPr lang="en-US" altLang="en-US" sz="2400" baseline="30000" dirty="0"/>
              <a:t>2</a:t>
            </a:r>
            <a:r>
              <a:rPr lang="en-US" altLang="en-US" sz="2400" dirty="0"/>
              <a:t> + Q</a:t>
            </a:r>
            <a:r>
              <a:rPr lang="en-US" altLang="en-US" sz="2400" baseline="30000" dirty="0"/>
              <a:t>2</a:t>
            </a:r>
            <a:r>
              <a:rPr lang="en-US" altLang="en-US" sz="2400" dirty="0"/>
              <a:t> (1/x – 1)</a:t>
            </a:r>
            <a:r>
              <a:rPr lang="en-US" altLang="en-US" sz="2400" dirty="0">
                <a:solidFill>
                  <a:srgbClr val="0000FF"/>
                </a:solidFill>
              </a:rPr>
              <a:t>(1 - z)</a:t>
            </a:r>
          </a:p>
        </p:txBody>
      </p:sp>
      <p:sp>
        <p:nvSpPr>
          <p:cNvPr id="22" name="TextBox 20"/>
          <p:cNvSpPr txBox="1">
            <a:spLocks noChangeArrowheads="1"/>
          </p:cNvSpPr>
          <p:nvPr/>
        </p:nvSpPr>
        <p:spPr bwMode="auto">
          <a:xfrm>
            <a:off x="9000757" y="3415040"/>
            <a:ext cx="1158875" cy="46196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en-US" sz="2400">
                <a:solidFill>
                  <a:srgbClr val="0000FF"/>
                </a:solidFill>
                <a:latin typeface="Calibri" pitchFamily="34" charset="0"/>
              </a:rPr>
              <a:t>Z = E</a:t>
            </a:r>
            <a:r>
              <a:rPr lang="en-US" altLang="en-US" sz="2400" baseline="-25000">
                <a:solidFill>
                  <a:srgbClr val="0000FF"/>
                </a:solidFill>
                <a:latin typeface="Calibri" pitchFamily="34" charset="0"/>
              </a:rPr>
              <a:t>h</a:t>
            </a:r>
            <a:r>
              <a:rPr lang="en-US" altLang="en-US" sz="2400">
                <a:solidFill>
                  <a:srgbClr val="0000FF"/>
                </a:solidFill>
                <a:latin typeface="Calibri" pitchFamily="34" charset="0"/>
              </a:rPr>
              <a:t>/</a:t>
            </a:r>
            <a:r>
              <a:rPr lang="en-US" altLang="en-US" sz="2400">
                <a:solidFill>
                  <a:srgbClr val="0000FF"/>
                </a:solidFill>
                <a:latin typeface="Symbol" pitchFamily="18" charset="2"/>
              </a:rPr>
              <a:t>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0A963-8CEC-4D00-8987-C32E577A06FD}" type="datetime1">
              <a:rPr lang="en-US" smtClean="0"/>
              <a:t>7/15/2015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3456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4" name="250px-Book_eic_wp2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8359042" y="746031"/>
            <a:ext cx="2263257" cy="3277196"/>
          </a:xfrm>
          <a:prstGeom prst="rect">
            <a:avLst/>
          </a:prstGeom>
          <a:ln w="12700">
            <a:miter lim="400000"/>
          </a:ln>
        </p:spPr>
      </p:pic>
      <p:sp>
        <p:nvSpPr>
          <p:cNvPr id="337" name="Shape 337"/>
          <p:cNvSpPr/>
          <p:nvPr/>
        </p:nvSpPr>
        <p:spPr>
          <a:xfrm>
            <a:off x="1999374" y="4208004"/>
            <a:ext cx="8179109" cy="219335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>
            <a:spAutoFit/>
          </a:bodyPr>
          <a:lstStyle/>
          <a:p>
            <a:pPr marL="276810" indent="-276810">
              <a:buClr>
                <a:srgbClr val="00882B"/>
              </a:buClr>
              <a:buSzPct val="100000"/>
              <a:buChar char="➡"/>
              <a:defRPr sz="1800"/>
            </a:pPr>
            <a:r>
              <a:rPr sz="1969"/>
              <a:t>sPHENIX - An Upgrade Proposal from the PHENIX Collaboration </a:t>
            </a:r>
          </a:p>
          <a:p>
            <a:pPr marL="276810" indent="-276810">
              <a:buClr>
                <a:srgbClr val="00882B"/>
              </a:buClr>
              <a:buSzPct val="100000"/>
              <a:buChar char="➡"/>
              <a:defRPr sz="1800"/>
            </a:pPr>
            <a:r>
              <a:rPr sz="1969"/>
              <a:t>Future Opportunities in p+p and p+A Collisions at RHIC with the Forward sPHENIX Detector </a:t>
            </a:r>
          </a:p>
          <a:p>
            <a:pPr marL="276810" indent="-276810">
              <a:buClr>
                <a:srgbClr val="00882B"/>
              </a:buClr>
              <a:buSzPct val="100000"/>
              <a:buChar char="➡"/>
              <a:defRPr sz="1800"/>
            </a:pPr>
            <a:r>
              <a:rPr sz="1969"/>
              <a:t>Concept for an Electron Ion Collider (EIC) detector built around the BaBar solenoid [</a:t>
            </a:r>
            <a:r>
              <a:rPr sz="1969">
                <a:solidFill>
                  <a:srgbClr val="1D882A"/>
                </a:solidFill>
              </a:rPr>
              <a:t>arXiv:1402.1209v1</a:t>
            </a:r>
            <a:r>
              <a:rPr sz="1969"/>
              <a:t>]</a:t>
            </a:r>
          </a:p>
          <a:p>
            <a:pPr marL="276810" indent="-276810">
              <a:buClr>
                <a:srgbClr val="00882B"/>
              </a:buClr>
              <a:buSzPct val="100000"/>
              <a:buChar char="➡"/>
              <a:defRPr sz="1800"/>
            </a:pPr>
            <a:r>
              <a:rPr sz="1969"/>
              <a:t>Electron Ion Collider: The Next QCD Frontier [</a:t>
            </a:r>
            <a:r>
              <a:rPr sz="1969">
                <a:solidFill>
                  <a:srgbClr val="1D882A"/>
                </a:solidFill>
              </a:rPr>
              <a:t>arXiv:1212.1701v3</a:t>
            </a:r>
            <a:r>
              <a:rPr sz="1969"/>
              <a:t>]</a:t>
            </a:r>
          </a:p>
          <a:p>
            <a:pPr marL="276810" indent="-276810">
              <a:buClr>
                <a:srgbClr val="00882B"/>
              </a:buClr>
              <a:buSzPct val="100000"/>
              <a:buChar char="➡"/>
              <a:defRPr sz="1800"/>
            </a:pPr>
            <a:r>
              <a:rPr sz="1969"/>
              <a:t>eRHIC Design Study [</a:t>
            </a:r>
            <a:r>
              <a:rPr sz="1969">
                <a:solidFill>
                  <a:srgbClr val="1D882A"/>
                </a:solidFill>
              </a:rPr>
              <a:t>arXiv:1409.1633</a:t>
            </a:r>
            <a:r>
              <a:rPr sz="1969"/>
              <a:t>]</a:t>
            </a:r>
          </a:p>
        </p:txBody>
      </p:sp>
      <p:grpSp>
        <p:nvGrpSpPr>
          <p:cNvPr id="340" name="Group 340"/>
          <p:cNvGrpSpPr/>
          <p:nvPr/>
        </p:nvGrpSpPr>
        <p:grpSpPr>
          <a:xfrm>
            <a:off x="1521205" y="239748"/>
            <a:ext cx="2527361" cy="3277196"/>
            <a:chOff x="-127000" y="-88900"/>
            <a:chExt cx="3594467" cy="4660900"/>
          </a:xfrm>
        </p:grpSpPr>
        <p:pic>
          <p:nvPicPr>
            <p:cNvPr id="339" name="Screen Shot 2015-04-13 at 12.01.54 AM.png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0" y="0"/>
              <a:ext cx="3340468" cy="4330700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38" name="Picture 337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127000" y="-88900"/>
              <a:ext cx="3594468" cy="4660900"/>
            </a:xfrm>
            <a:prstGeom prst="rect">
              <a:avLst/>
            </a:prstGeom>
            <a:effectLst/>
          </p:spPr>
        </p:pic>
      </p:grpSp>
      <p:grpSp>
        <p:nvGrpSpPr>
          <p:cNvPr id="343" name="Group 343"/>
          <p:cNvGrpSpPr/>
          <p:nvPr/>
        </p:nvGrpSpPr>
        <p:grpSpPr>
          <a:xfrm>
            <a:off x="2923317" y="934010"/>
            <a:ext cx="2531670" cy="3275929"/>
            <a:chOff x="-127000" y="-88900"/>
            <a:chExt cx="3600596" cy="4659097"/>
          </a:xfrm>
        </p:grpSpPr>
        <p:pic>
          <p:nvPicPr>
            <p:cNvPr id="342" name="Screen Shot 2015-04-13 at 12.01.23 AM.png"/>
            <p:cNvPicPr/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0" y="0"/>
              <a:ext cx="3346597" cy="432889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41" name="Picture 340"/>
            <p:cNvPicPr/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-127000" y="-88900"/>
              <a:ext cx="3600597" cy="4659098"/>
            </a:xfrm>
            <a:prstGeom prst="rect">
              <a:avLst/>
            </a:prstGeom>
            <a:effectLst/>
          </p:spPr>
        </p:pic>
      </p:grpSp>
      <p:grpSp>
        <p:nvGrpSpPr>
          <p:cNvPr id="346" name="Group 346"/>
          <p:cNvGrpSpPr/>
          <p:nvPr/>
        </p:nvGrpSpPr>
        <p:grpSpPr>
          <a:xfrm>
            <a:off x="4696446" y="1025378"/>
            <a:ext cx="2527803" cy="3275929"/>
            <a:chOff x="-127000" y="-88900"/>
            <a:chExt cx="3595095" cy="4659097"/>
          </a:xfrm>
        </p:grpSpPr>
        <p:pic>
          <p:nvPicPr>
            <p:cNvPr id="345" name="Screen Shot 2015-04-13 at 12.00.00 AM.png"/>
            <p:cNvPicPr/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0" y="0"/>
              <a:ext cx="3341096" cy="4328898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344" name="Picture 343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-127000" y="-88900"/>
              <a:ext cx="3595096" cy="4659098"/>
            </a:xfrm>
            <a:prstGeom prst="rect">
              <a:avLst/>
            </a:prstGeom>
            <a:effectLst/>
          </p:spPr>
        </p:pic>
      </p:grpSp>
      <p:pic>
        <p:nvPicPr>
          <p:cNvPr id="347" name="250px-Book_eic_ds.png"/>
          <p:cNvPicPr/>
          <p:nvPr/>
        </p:nvPicPr>
        <p:blipFill>
          <a:blip r:embed="rId9">
            <a:extLst/>
          </a:blip>
          <a:stretch>
            <a:fillRect/>
          </a:stretch>
        </p:blipFill>
        <p:spPr>
          <a:xfrm>
            <a:off x="6705727" y="1136365"/>
            <a:ext cx="2232423" cy="3232548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CB6FEE-1918-4BE9-9348-27A89142295C}" type="datetime1">
              <a:rPr lang="en-US" smtClean="0"/>
              <a:t>7/15/2015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375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41268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1"/>
                </a:solidFill>
                <a:latin typeface="+mn-lt"/>
              </a:rPr>
              <a:t>What’s It All Good For?</a:t>
            </a:r>
            <a:endParaRPr lang="en-US"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9002" y="1831811"/>
            <a:ext cx="8560440" cy="333146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69715" y="1250833"/>
            <a:ext cx="98525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Example: The EM Force, from Hydrogen Structure to Applications</a:t>
            </a:r>
            <a:endParaRPr lang="en-US" sz="28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630091" y="5327026"/>
            <a:ext cx="722781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Iterations of measurements with improved instrumentation and increasing </a:t>
            </a:r>
          </a:p>
          <a:p>
            <a:r>
              <a:rPr lang="en-US" dirty="0"/>
              <a:t>precision and the confrontation of the results with theory were critical to</a:t>
            </a:r>
          </a:p>
          <a:p>
            <a:r>
              <a:rPr lang="en-US" dirty="0"/>
              <a:t>the development of QED </a:t>
            </a:r>
            <a:r>
              <a:rPr lang="en-US" dirty="0" smtClean="0"/>
              <a:t>- Rabi </a:t>
            </a:r>
            <a:r>
              <a:rPr lang="en-US" dirty="0"/>
              <a:t>school of physics !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18646" y="5427650"/>
            <a:ext cx="3510963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~ 200 year process –many applications only 60 years after establishing QED 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A7CA01-AA91-479A-96FC-BAFF93C4120D}" type="datetime1">
              <a:rPr lang="en-US" smtClean="0"/>
              <a:t>7/15/2015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15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41268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1"/>
                </a:solidFill>
                <a:latin typeface="+mn-lt"/>
              </a:rPr>
              <a:t>The Future of Nuclear Physics</a:t>
            </a:r>
            <a:endParaRPr lang="en-US"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2401" y="1206394"/>
            <a:ext cx="7779799" cy="439338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202401" y="5428648"/>
            <a:ext cx="338668" cy="1711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1156585" y="5599777"/>
            <a:ext cx="101972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Confront QCD with precise measurements of quark and gluon interactions in order to develop an </a:t>
            </a:r>
            <a:r>
              <a:rPr lang="en-US" i="1" dirty="0" smtClean="0"/>
              <a:t>ab initio</a:t>
            </a:r>
            <a:br>
              <a:rPr lang="en-US" i="1" dirty="0" smtClean="0"/>
            </a:br>
            <a:r>
              <a:rPr lang="en-US" dirty="0" smtClean="0"/>
              <a:t>description of the free and bound nucleon.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FB0C9-22BB-474F-A961-F946DC304068}" type="datetime1">
              <a:rPr lang="en-US" smtClean="0"/>
              <a:t>7/15/2015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72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20675"/>
            <a:ext cx="10515600" cy="863889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Conclusions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02327"/>
            <a:ext cx="10515600" cy="3221547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There is a wealth of exciting spin measurements that will become available in the near- to mid-term (next 5-10+ years). </a:t>
            </a:r>
          </a:p>
          <a:p>
            <a:endParaRPr lang="en-US" dirty="0" smtClean="0"/>
          </a:p>
          <a:p>
            <a:r>
              <a:rPr lang="en-US" dirty="0" smtClean="0"/>
              <a:t>The challenge of obtaining support for all the community wants to do requires that we communicate to all of nuclear physics the importance of spin measurements.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Many of these concepts are in rapid development – this is an opportunity for young people to get involved in driving the program forward into the next decade!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19344" y="4943022"/>
            <a:ext cx="9753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  <a:latin typeface="Apple Casual"/>
                <a:cs typeface="Apple Casual"/>
              </a:rPr>
              <a:t>“</a:t>
            </a:r>
            <a:r>
              <a:rPr lang="en-US" b="1" i="1" dirty="0">
                <a:solidFill>
                  <a:schemeClr val="accent1"/>
                </a:solidFill>
              </a:rPr>
              <a:t>Make no little plans; they have no magic to stir men's blood and probably themselves will not be realized. Make big plans; aim high in hope and work</a:t>
            </a:r>
            <a:r>
              <a:rPr lang="en-US" b="1" i="1" dirty="0" smtClean="0">
                <a:solidFill>
                  <a:schemeClr val="accent1"/>
                </a:solidFill>
              </a:rPr>
              <a:t>.”</a:t>
            </a:r>
            <a:r>
              <a:rPr lang="en-US" sz="1600" b="1" dirty="0" smtClean="0">
                <a:solidFill>
                  <a:schemeClr val="accent1"/>
                </a:solidFill>
                <a:latin typeface="Apple Casual"/>
                <a:cs typeface="Apple Casual"/>
              </a:rPr>
              <a:t> </a:t>
            </a:r>
            <a:endParaRPr lang="en-US" sz="1600" b="1" dirty="0">
              <a:solidFill>
                <a:schemeClr val="accent1"/>
              </a:solidFill>
              <a:latin typeface="Apple Casual"/>
              <a:cs typeface="Apple Casu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68278" y="5629425"/>
            <a:ext cx="2297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Daniel Burnham (1846-1912)</a:t>
            </a:r>
            <a:endParaRPr lang="en-US" sz="1400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AAA4B-1A35-45DE-9934-6C02D182EC79}" type="datetime1">
              <a:rPr lang="en-US" smtClean="0"/>
              <a:t>7/15/2015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20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43239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Transverse SSA’s in </a:t>
            </a:r>
            <a:r>
              <a:rPr lang="en-US" b="1" dirty="0" err="1" smtClean="0">
                <a:solidFill>
                  <a:schemeClr val="accent1"/>
                </a:solidFill>
              </a:rPr>
              <a:t>p+p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9853" y="2907583"/>
            <a:ext cx="6877963" cy="325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33050" y="3286239"/>
            <a:ext cx="3904399" cy="288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6"/>
          <p:cNvGrpSpPr/>
          <p:nvPr/>
        </p:nvGrpSpPr>
        <p:grpSpPr>
          <a:xfrm>
            <a:off x="7533050" y="365125"/>
            <a:ext cx="3700703" cy="2812231"/>
            <a:chOff x="0" y="482867"/>
            <a:chExt cx="4318000" cy="3095591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74" r="8009"/>
            <a:stretch/>
          </p:blipFill>
          <p:spPr>
            <a:xfrm>
              <a:off x="0" y="482867"/>
              <a:ext cx="4318000" cy="3095591"/>
            </a:xfrm>
            <a:prstGeom prst="rect">
              <a:avLst/>
            </a:prstGeom>
          </p:spPr>
        </p:pic>
        <p:grpSp>
          <p:nvGrpSpPr>
            <p:cNvPr id="9" name="Group 11"/>
            <p:cNvGrpSpPr>
              <a:grpSpLocks noChangeAspect="1"/>
            </p:cNvGrpSpPr>
            <p:nvPr/>
          </p:nvGrpSpPr>
          <p:grpSpPr bwMode="auto">
            <a:xfrm>
              <a:off x="2469456" y="2165666"/>
              <a:ext cx="1706562" cy="854074"/>
              <a:chOff x="3582138" y="1828800"/>
              <a:chExt cx="3961662" cy="2288122"/>
            </a:xfrm>
          </p:grpSpPr>
          <p:cxnSp>
            <p:nvCxnSpPr>
              <p:cNvPr id="10" name="Straight Connector 9"/>
              <p:cNvCxnSpPr/>
              <p:nvPr/>
            </p:nvCxnSpPr>
            <p:spPr>
              <a:xfrm flipV="1">
                <a:off x="4573474" y="2007427"/>
                <a:ext cx="1522017" cy="1297171"/>
              </a:xfrm>
              <a:prstGeom prst="line">
                <a:avLst/>
              </a:prstGeom>
              <a:ln w="381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Straight Arrow Connector 10"/>
              <p:cNvCxnSpPr/>
              <p:nvPr/>
            </p:nvCxnSpPr>
            <p:spPr>
              <a:xfrm rot="16200000" flipV="1">
                <a:off x="3543884" y="3430061"/>
                <a:ext cx="1373722" cy="0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" name="Oval 11"/>
              <p:cNvSpPr/>
              <p:nvPr/>
            </p:nvSpPr>
            <p:spPr>
              <a:xfrm>
                <a:off x="4116501" y="3002632"/>
                <a:ext cx="228487" cy="99095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accent6">
                      <a:lumMod val="75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sp>
            <p:nvSpPr>
              <p:cNvPr id="13" name="Oval 12"/>
              <p:cNvSpPr/>
              <p:nvPr/>
            </p:nvSpPr>
            <p:spPr>
              <a:xfrm>
                <a:off x="4875666" y="2666645"/>
                <a:ext cx="228487" cy="990951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accent6">
                      <a:lumMod val="7500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/>
              </a:p>
            </p:txBody>
          </p:sp>
          <p:cxnSp>
            <p:nvCxnSpPr>
              <p:cNvPr id="14" name="Straight Connector 13"/>
              <p:cNvCxnSpPr/>
              <p:nvPr/>
            </p:nvCxnSpPr>
            <p:spPr>
              <a:xfrm flipV="1">
                <a:off x="3582138" y="1828800"/>
                <a:ext cx="3961662" cy="1981905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 flipV="1">
                <a:off x="4573474" y="2496525"/>
                <a:ext cx="2741839" cy="837843"/>
              </a:xfrm>
              <a:prstGeom prst="line">
                <a:avLst/>
              </a:prstGeom>
              <a:ln w="38100"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TextBox 18"/>
              <p:cNvSpPr txBox="1">
                <a:spLocks noChangeArrowheads="1"/>
              </p:cNvSpPr>
              <p:nvPr/>
            </p:nvSpPr>
            <p:spPr bwMode="auto">
              <a:xfrm>
                <a:off x="4754641" y="2021117"/>
                <a:ext cx="986702" cy="7420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 dirty="0">
                    <a:latin typeface="Calibri" charset="0"/>
                  </a:rPr>
                  <a:t>Left</a:t>
                </a:r>
              </a:p>
            </p:txBody>
          </p:sp>
          <p:sp>
            <p:nvSpPr>
              <p:cNvPr id="17" name="TextBox 19"/>
              <p:cNvSpPr txBox="1">
                <a:spLocks noChangeArrowheads="1"/>
              </p:cNvSpPr>
              <p:nvPr/>
            </p:nvSpPr>
            <p:spPr bwMode="auto">
              <a:xfrm>
                <a:off x="5221387" y="2813585"/>
                <a:ext cx="1202711" cy="7420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prstTxWarp prst="textNoShape">
                  <a:avLst/>
                </a:prstTxWarp>
                <a:spAutoFit/>
              </a:bodyPr>
              <a:lstStyle/>
              <a:p>
                <a:r>
                  <a:rPr lang="en-US" sz="1200" dirty="0" smtClean="0">
                    <a:solidFill>
                      <a:srgbClr val="000000"/>
                    </a:solidFill>
                    <a:latin typeface="Calibri" charset="0"/>
                  </a:rPr>
                  <a:t>Right</a:t>
                </a:r>
                <a:endParaRPr lang="en-US" sz="1200" dirty="0">
                  <a:solidFill>
                    <a:srgbClr val="000000"/>
                  </a:solidFill>
                  <a:latin typeface="Calibri" charset="0"/>
                </a:endParaRPr>
              </a:p>
            </p:txBody>
          </p:sp>
        </p:grpSp>
      </p:grpSp>
      <p:sp>
        <p:nvSpPr>
          <p:cNvPr id="21" name="TextBox 20"/>
          <p:cNvSpPr txBox="1"/>
          <p:nvPr/>
        </p:nvSpPr>
        <p:spPr>
          <a:xfrm>
            <a:off x="1558636" y="1470995"/>
            <a:ext cx="428549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Persist from low energy up to RHIC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p</a:t>
            </a:r>
            <a:r>
              <a:rPr lang="en-US" baseline="-25000" dirty="0" err="1" smtClean="0"/>
              <a:t>T</a:t>
            </a:r>
            <a:r>
              <a:rPr lang="en-US" dirty="0" smtClean="0"/>
              <a:t> dependence not understood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What is the underlying process?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995C3-5697-45AE-8609-FCD897E67EA5}" type="datetime1">
              <a:rPr lang="en-US" smtClean="0"/>
              <a:t>7/15/2015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533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1277587" y="823912"/>
            <a:ext cx="5867400" cy="5715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lnSpc>
                <a:spcPct val="90000"/>
              </a:lnSpc>
              <a:spcBef>
                <a:spcPct val="20000"/>
              </a:spcBef>
            </a:pPr>
            <a:endParaRPr lang="en-US" altLang="zh-CN" dirty="0">
              <a:solidFill>
                <a:srgbClr val="0000CC"/>
              </a:solidFill>
              <a:ea typeface="宋体" pitchFamily="2" charset="-122"/>
            </a:endParaRP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r>
              <a:rPr lang="en-US" altLang="zh-CN" sz="2000" b="1" dirty="0">
                <a:ea typeface="宋体" pitchFamily="2" charset="-122"/>
              </a:rPr>
              <a:t>“</a:t>
            </a:r>
            <a:r>
              <a:rPr lang="en-US" altLang="zh-CN" sz="2000" b="1" dirty="0" err="1">
                <a:ea typeface="宋体" pitchFamily="2" charset="-122"/>
              </a:rPr>
              <a:t>Sivers</a:t>
            </a:r>
            <a:r>
              <a:rPr lang="en-US" altLang="zh-CN" sz="2000" b="1" dirty="0">
                <a:ea typeface="宋体" pitchFamily="2" charset="-122"/>
              </a:rPr>
              <a:t> effect”</a:t>
            </a: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r>
              <a:rPr lang="en-US" altLang="zh-CN" sz="1600" b="1" dirty="0">
                <a:solidFill>
                  <a:srgbClr val="FF0000"/>
                </a:solidFill>
                <a:ea typeface="宋体" pitchFamily="2" charset="-122"/>
              </a:rPr>
              <a:t>TMD: </a:t>
            </a:r>
            <a:r>
              <a:rPr lang="en-US" altLang="zh-CN" sz="1600" dirty="0">
                <a:ea typeface="宋体" pitchFamily="2" charset="-122"/>
              </a:rPr>
              <a:t>Correlation between nucleon spin and </a:t>
            </a:r>
            <a:r>
              <a:rPr lang="en-US" altLang="zh-CN" sz="1600" dirty="0" err="1">
                <a:ea typeface="宋体" pitchFamily="2" charset="-122"/>
              </a:rPr>
              <a:t>parton</a:t>
            </a:r>
            <a:r>
              <a:rPr lang="en-US" altLang="zh-CN" sz="1600" dirty="0">
                <a:ea typeface="宋体" pitchFamily="2" charset="-122"/>
              </a:rPr>
              <a:t> </a:t>
            </a:r>
            <a:r>
              <a:rPr lang="en-US" altLang="zh-CN" sz="1600" dirty="0" err="1">
                <a:ea typeface="宋体" pitchFamily="2" charset="-122"/>
              </a:rPr>
              <a:t>k</a:t>
            </a:r>
            <a:r>
              <a:rPr lang="en-US" altLang="zh-CN" sz="1600" baseline="-25000" dirty="0" err="1">
                <a:ea typeface="宋体" pitchFamily="2" charset="-122"/>
              </a:rPr>
              <a:t>T</a:t>
            </a:r>
            <a:r>
              <a:rPr lang="en-US" altLang="zh-CN" sz="1600" dirty="0" err="1">
                <a:ea typeface="宋体" pitchFamily="2" charset="-122"/>
              </a:rPr>
              <a:t>.</a:t>
            </a:r>
            <a:endParaRPr lang="en-US" altLang="zh-CN" sz="1600" dirty="0">
              <a:solidFill>
                <a:schemeClr val="accent2"/>
              </a:solidFill>
              <a:ea typeface="宋体" pitchFamily="2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altLang="zh-CN" sz="1600" dirty="0">
              <a:solidFill>
                <a:schemeClr val="accent2"/>
              </a:solidFill>
              <a:ea typeface="宋体" pitchFamily="2" charset="-122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</a:pPr>
            <a:endParaRPr lang="en-US" altLang="zh-CN" dirty="0">
              <a:solidFill>
                <a:srgbClr val="FF0000"/>
              </a:solidFill>
              <a:ea typeface="宋体" pitchFamily="2" charset="-122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</a:pPr>
            <a:endParaRPr lang="en-US" altLang="zh-CN" dirty="0">
              <a:solidFill>
                <a:srgbClr val="FF0000"/>
              </a:solidFill>
              <a:ea typeface="宋体" pitchFamily="2" charset="-122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</a:pPr>
            <a:r>
              <a:rPr lang="en-US" altLang="zh-CN" sz="1600" b="1" dirty="0">
                <a:solidFill>
                  <a:srgbClr val="FF0000"/>
                </a:solidFill>
                <a:ea typeface="宋体" pitchFamily="2" charset="-122"/>
              </a:rPr>
              <a:t>Twist-3: </a:t>
            </a:r>
            <a:r>
              <a:rPr lang="en-US" altLang="zh-CN" sz="1600" dirty="0">
                <a:ea typeface="宋体" pitchFamily="2" charset="-122"/>
              </a:rPr>
              <a:t>Quark-gluon correlations in polarized hadron</a:t>
            </a:r>
            <a:endParaRPr lang="en-US" altLang="zh-CN" sz="1600" dirty="0">
              <a:solidFill>
                <a:schemeClr val="accent2"/>
              </a:solidFill>
              <a:ea typeface="宋体" pitchFamily="2" charset="-122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</a:pPr>
            <a:endParaRPr lang="en-US" altLang="zh-CN" dirty="0">
              <a:solidFill>
                <a:srgbClr val="FF0000"/>
              </a:solidFill>
              <a:ea typeface="宋体" pitchFamily="2" charset="-122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</a:pPr>
            <a:endParaRPr lang="en-US" altLang="zh-CN" dirty="0">
              <a:solidFill>
                <a:srgbClr val="FF0000"/>
              </a:solidFill>
              <a:ea typeface="宋体" pitchFamily="2" charset="-122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</a:pPr>
            <a:endParaRPr lang="en-US" altLang="zh-CN" dirty="0">
              <a:solidFill>
                <a:srgbClr val="FF0000"/>
              </a:solidFill>
              <a:ea typeface="宋体" pitchFamily="2" charset="-122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</a:pPr>
            <a:endParaRPr lang="en-US" altLang="zh-CN" dirty="0">
              <a:solidFill>
                <a:srgbClr val="FF0000"/>
              </a:solidFill>
              <a:ea typeface="宋体" pitchFamily="2" charset="-122"/>
            </a:endParaRP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r>
              <a:rPr lang="en-US" altLang="zh-CN" sz="2000" b="1" dirty="0">
                <a:ea typeface="宋体" pitchFamily="2" charset="-122"/>
              </a:rPr>
              <a:t>“Collins effect” </a:t>
            </a: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r>
              <a:rPr lang="en-US" altLang="zh-CN" sz="1600" b="1" dirty="0">
                <a:solidFill>
                  <a:srgbClr val="FF0000"/>
                </a:solidFill>
                <a:ea typeface="宋体" pitchFamily="2" charset="-122"/>
              </a:rPr>
              <a:t>TMD:</a:t>
            </a:r>
            <a:r>
              <a:rPr lang="en-US" altLang="zh-CN" sz="1600" dirty="0">
                <a:solidFill>
                  <a:srgbClr val="FF0000"/>
                </a:solidFill>
                <a:ea typeface="宋体" pitchFamily="2" charset="-122"/>
              </a:rPr>
              <a:t> </a:t>
            </a:r>
            <a:r>
              <a:rPr lang="en-US" altLang="zh-CN" sz="1600" dirty="0" err="1">
                <a:ea typeface="宋体" pitchFamily="2" charset="-122"/>
              </a:rPr>
              <a:t>Transversity</a:t>
            </a:r>
            <a:r>
              <a:rPr lang="en-US" altLang="zh-CN" sz="1600" dirty="0">
                <a:ea typeface="宋体" pitchFamily="2" charset="-122"/>
              </a:rPr>
              <a:t> distributions + Spin dependent fragmentation functions</a:t>
            </a: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endParaRPr lang="en-US" altLang="zh-CN" sz="1600" dirty="0">
              <a:solidFill>
                <a:srgbClr val="0000CC"/>
              </a:solidFill>
              <a:ea typeface="宋体" pitchFamily="2" charset="-122"/>
            </a:endParaRP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endParaRPr lang="en-US" altLang="zh-CN" sz="1600" dirty="0">
              <a:solidFill>
                <a:srgbClr val="0000CC"/>
              </a:solidFill>
              <a:ea typeface="宋体" pitchFamily="2" charset="-122"/>
            </a:endParaRP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endParaRPr lang="en-US" altLang="zh-CN" sz="1600" dirty="0">
              <a:solidFill>
                <a:srgbClr val="0000CC"/>
              </a:solidFill>
              <a:ea typeface="宋体" pitchFamily="2" charset="-122"/>
            </a:endParaRP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r>
              <a:rPr lang="en-US" altLang="zh-CN" sz="1600" b="1" dirty="0">
                <a:solidFill>
                  <a:srgbClr val="FF0000"/>
                </a:solidFill>
                <a:ea typeface="宋体" pitchFamily="2" charset="-122"/>
              </a:rPr>
              <a:t>Twist-3: </a:t>
            </a:r>
            <a:r>
              <a:rPr lang="en-US" altLang="zh-CN" sz="1600" dirty="0" err="1">
                <a:ea typeface="宋体" pitchFamily="2" charset="-122"/>
              </a:rPr>
              <a:t>Transversity</a:t>
            </a:r>
            <a:r>
              <a:rPr lang="en-US" altLang="zh-CN" sz="1600" dirty="0">
                <a:ea typeface="宋体" pitchFamily="2" charset="-122"/>
              </a:rPr>
              <a:t> combined with twist-3 </a:t>
            </a:r>
            <a:br>
              <a:rPr lang="en-US" altLang="zh-CN" sz="1600" dirty="0">
                <a:ea typeface="宋体" pitchFamily="2" charset="-122"/>
              </a:rPr>
            </a:br>
            <a:r>
              <a:rPr lang="en-US" altLang="zh-CN" sz="1600" dirty="0">
                <a:ea typeface="宋体" pitchFamily="2" charset="-122"/>
              </a:rPr>
              <a:t>quark-gluon fragmentation function</a:t>
            </a:r>
            <a:endParaRPr lang="en-US" altLang="zh-CN" sz="1600" dirty="0">
              <a:solidFill>
                <a:schemeClr val="accent2"/>
              </a:solidFill>
              <a:ea typeface="宋体" pitchFamily="2" charset="-122"/>
            </a:endParaRPr>
          </a:p>
          <a:p>
            <a:pPr lvl="1">
              <a:lnSpc>
                <a:spcPct val="90000"/>
              </a:lnSpc>
              <a:spcBef>
                <a:spcPct val="20000"/>
              </a:spcBef>
            </a:pPr>
            <a:endParaRPr lang="en-US" altLang="zh-CN" dirty="0">
              <a:solidFill>
                <a:srgbClr val="0000CC"/>
              </a:solidFill>
              <a:ea typeface="宋体" pitchFamily="2" charset="-122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1382" y="274638"/>
            <a:ext cx="9199418" cy="71596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A</a:t>
            </a:r>
            <a:r>
              <a:rPr lang="en-US" b="1" baseline="-25000" dirty="0" smtClean="0">
                <a:solidFill>
                  <a:schemeClr val="accent1"/>
                </a:solidFill>
              </a:rPr>
              <a:t>N</a:t>
            </a:r>
            <a:r>
              <a:rPr lang="en-US" b="1" dirty="0" smtClean="0">
                <a:solidFill>
                  <a:schemeClr val="accent1"/>
                </a:solidFill>
              </a:rPr>
              <a:t> : Sources of Transverse SSA’s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3459" y="1603824"/>
            <a:ext cx="3135312" cy="1354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2652" y="4419150"/>
            <a:ext cx="3336925" cy="1323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3573" y="4757510"/>
            <a:ext cx="2514600" cy="430212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400914" y="1738312"/>
            <a:ext cx="2209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200" dirty="0"/>
              <a:t>Phys. Rev. D </a:t>
            </a:r>
            <a:r>
              <a:rPr lang="en-US" sz="1200" b="1" dirty="0"/>
              <a:t>41</a:t>
            </a:r>
            <a:r>
              <a:rPr lang="en-US" sz="1200" dirty="0"/>
              <a:t>, 83 (1990)     Phys. Rev. D </a:t>
            </a:r>
            <a:r>
              <a:rPr lang="en-US" sz="1200" b="1" dirty="0"/>
              <a:t>43</a:t>
            </a:r>
            <a:r>
              <a:rPr lang="en-US" sz="1200" dirty="0"/>
              <a:t>, 261, (1991)</a:t>
            </a: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1593273" y="4882922"/>
            <a:ext cx="2286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200" dirty="0" err="1"/>
              <a:t>Nucl</a:t>
            </a:r>
            <a:r>
              <a:rPr lang="en-US" sz="1200" dirty="0"/>
              <a:t>. Phys. B 396, 161 (1993)</a:t>
            </a:r>
          </a:p>
        </p:txBody>
      </p:sp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6873" y="1738313"/>
            <a:ext cx="2522538" cy="433387"/>
          </a:xfrm>
          <a:prstGeom prst="rect">
            <a:avLst/>
          </a:prstGeom>
          <a:solidFill>
            <a:srgbClr val="FFFF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4" name="AutoShape 10"/>
          <p:cNvSpPr>
            <a:spLocks/>
          </p:cNvSpPr>
          <p:nvPr/>
        </p:nvSpPr>
        <p:spPr bwMode="auto">
          <a:xfrm rot="16200000">
            <a:off x="4907973" y="4959122"/>
            <a:ext cx="228600" cy="533400"/>
          </a:xfrm>
          <a:prstGeom prst="leftBrace">
            <a:avLst>
              <a:gd name="adj1" fmla="val 19444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endParaRPr lang="en-US"/>
          </a:p>
        </p:txBody>
      </p:sp>
      <p:sp>
        <p:nvSpPr>
          <p:cNvPr id="15" name="AutoShape 11"/>
          <p:cNvSpPr>
            <a:spLocks/>
          </p:cNvSpPr>
          <p:nvPr/>
        </p:nvSpPr>
        <p:spPr bwMode="auto">
          <a:xfrm rot="16200000">
            <a:off x="5822373" y="4730522"/>
            <a:ext cx="228600" cy="990600"/>
          </a:xfrm>
          <a:prstGeom prst="leftBrace">
            <a:avLst>
              <a:gd name="adj1" fmla="val 3611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endParaRPr lang="en-US"/>
          </a:p>
        </p:txBody>
      </p:sp>
      <p:sp>
        <p:nvSpPr>
          <p:cNvPr id="16" name="AutoShape 12"/>
          <p:cNvSpPr>
            <a:spLocks/>
          </p:cNvSpPr>
          <p:nvPr/>
        </p:nvSpPr>
        <p:spPr bwMode="auto">
          <a:xfrm rot="16200000">
            <a:off x="4823989" y="1708942"/>
            <a:ext cx="228600" cy="990600"/>
          </a:xfrm>
          <a:prstGeom prst="leftBrace">
            <a:avLst>
              <a:gd name="adj1" fmla="val 3611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endParaRPr lang="en-US"/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4169010" y="2284525"/>
            <a:ext cx="15843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US" altLang="ko-KR" sz="1400" dirty="0" err="1">
                <a:solidFill>
                  <a:srgbClr val="FF0000"/>
                </a:solidFill>
                <a:latin typeface="Arial Unicode MS" pitchFamily="34" charset="-128"/>
                <a:ea typeface="Gulim" pitchFamily="34" charset="-127"/>
              </a:rPr>
              <a:t>Sivers</a:t>
            </a:r>
            <a:r>
              <a:rPr lang="en-US" altLang="ko-KR" sz="1400" dirty="0">
                <a:solidFill>
                  <a:srgbClr val="FF0000"/>
                </a:solidFill>
                <a:latin typeface="Arial Unicode MS" pitchFamily="34" charset="-128"/>
                <a:ea typeface="Gulim" pitchFamily="34" charset="-127"/>
              </a:rPr>
              <a:t> distribution</a:t>
            </a:r>
          </a:p>
        </p:txBody>
      </p: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4363227" y="5270434"/>
            <a:ext cx="11493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US" altLang="ko-KR" sz="1400" dirty="0" err="1">
                <a:solidFill>
                  <a:srgbClr val="FF0000"/>
                </a:solidFill>
                <a:latin typeface="Arial Unicode MS" pitchFamily="34" charset="-128"/>
                <a:ea typeface="Gulim" pitchFamily="34" charset="-127"/>
              </a:rPr>
              <a:t>Transversity</a:t>
            </a:r>
            <a:endParaRPr lang="en-US" altLang="ko-KR" sz="1400" dirty="0">
              <a:solidFill>
                <a:srgbClr val="FF0000"/>
              </a:solidFill>
              <a:latin typeface="Arial Unicode MS" pitchFamily="34" charset="-128"/>
              <a:ea typeface="Gulim" pitchFamily="34" charset="-127"/>
            </a:endParaRPr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5496704" y="5270434"/>
            <a:ext cx="98266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miter lim="800000"/>
                <a:headEnd/>
                <a:tailEnd type="none" w="lg" len="lg"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r>
              <a:rPr lang="en-US" altLang="ko-KR" sz="1400" dirty="0">
                <a:solidFill>
                  <a:srgbClr val="FF0000"/>
                </a:solidFill>
                <a:latin typeface="Arial Unicode MS" pitchFamily="34" charset="-128"/>
                <a:ea typeface="Gulim" pitchFamily="34" charset="-127"/>
              </a:rPr>
              <a:t>Collins FF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1517073" y="2805113"/>
            <a:ext cx="2438400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sz="1200" dirty="0"/>
              <a:t>Phys. Rev. D </a:t>
            </a:r>
            <a:r>
              <a:rPr lang="en-US" sz="1200" b="1" dirty="0"/>
              <a:t>59</a:t>
            </a:r>
            <a:r>
              <a:rPr lang="en-US" sz="1200" dirty="0"/>
              <a:t>, 014004 (1998)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4839195"/>
              </p:ext>
            </p:extLst>
          </p:nvPr>
        </p:nvGraphicFramePr>
        <p:xfrm>
          <a:off x="2693411" y="3055937"/>
          <a:ext cx="3586162" cy="725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74" name="Equation" r:id="rId8" imgW="2260440" imgH="457200" progId="Equation.DSMT4">
                  <p:embed/>
                </p:oleObj>
              </mc:Choice>
              <mc:Fallback>
                <p:oleObj name="Equation" r:id="rId8" imgW="2260440" imgH="457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693411" y="3055937"/>
                        <a:ext cx="3586162" cy="725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7332652" y="3114120"/>
            <a:ext cx="1981104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Also evolution…</a:t>
            </a:r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3D4BD8-1806-44CE-A24F-7ACADAAD4CBF}" type="datetime1">
              <a:rPr lang="en-US" smtClean="0"/>
              <a:t>7/15/2015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991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3090" y="2331947"/>
            <a:ext cx="10515600" cy="132556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1"/>
                </a:solidFill>
              </a:rPr>
              <a:t>Current and Future Experiments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ACC5AD-95A6-432E-A6BD-90EA2535DD70}" type="datetime1">
              <a:rPr lang="en-US" smtClean="0"/>
              <a:t>7/15/2015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74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8602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Current and Near Future at </a:t>
            </a:r>
            <a:r>
              <a:rPr lang="en-US" b="1" dirty="0" err="1" smtClean="0">
                <a:solidFill>
                  <a:schemeClr val="accent1"/>
                </a:solidFill>
              </a:rPr>
              <a:t>JLab</a:t>
            </a:r>
            <a:endParaRPr lang="en-US" b="1" dirty="0">
              <a:solidFill>
                <a:schemeClr val="accent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907420" y="1254646"/>
            <a:ext cx="4572000" cy="4906851"/>
            <a:chOff x="0" y="685800"/>
            <a:chExt cx="4572000" cy="4906851"/>
          </a:xfrm>
        </p:grpSpPr>
        <p:pic>
          <p:nvPicPr>
            <p:cNvPr id="8" name="Picture 7" descr="1252px-Jlab_cropped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685800"/>
              <a:ext cx="4572000" cy="4906851"/>
            </a:xfrm>
            <a:prstGeom prst="rect">
              <a:avLst/>
            </a:prstGeom>
          </p:spPr>
        </p:pic>
        <p:cxnSp>
          <p:nvCxnSpPr>
            <p:cNvPr id="9" name="Straight Arrow Connector 8"/>
            <p:cNvCxnSpPr/>
            <p:nvPr/>
          </p:nvCxnSpPr>
          <p:spPr>
            <a:xfrm rot="5400000" flipH="1" flipV="1">
              <a:off x="-234950" y="2228850"/>
              <a:ext cx="1765300" cy="4572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rot="16200000" flipH="1">
              <a:off x="1530350" y="2317750"/>
              <a:ext cx="1892300" cy="3302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Arc 10"/>
            <p:cNvSpPr/>
            <p:nvPr/>
          </p:nvSpPr>
          <p:spPr>
            <a:xfrm>
              <a:off x="876300" y="1308100"/>
              <a:ext cx="1447800" cy="685800"/>
            </a:xfrm>
            <a:prstGeom prst="arc">
              <a:avLst>
                <a:gd name="adj1" fmla="val 10774741"/>
                <a:gd name="adj2" fmla="val 21506698"/>
              </a:avLst>
            </a:prstGeom>
            <a:ln>
              <a:solidFill>
                <a:srgbClr val="FF0000"/>
              </a:solidFill>
              <a:tailEnd type="arrow" w="lg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Arc 11"/>
            <p:cNvSpPr/>
            <p:nvPr/>
          </p:nvSpPr>
          <p:spPr>
            <a:xfrm>
              <a:off x="520700" y="2540000"/>
              <a:ext cx="2019300" cy="838200"/>
            </a:xfrm>
            <a:prstGeom prst="arc">
              <a:avLst>
                <a:gd name="adj1" fmla="val 94392"/>
                <a:gd name="adj2" fmla="val 10871310"/>
              </a:avLst>
            </a:prstGeom>
            <a:ln>
              <a:solidFill>
                <a:srgbClr val="FF0000"/>
              </a:solidFill>
              <a:tailEnd type="arrow" w="lg" len="sm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 rot="5400000">
              <a:off x="2012950" y="3409950"/>
              <a:ext cx="647700" cy="6096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rot="16200000" flipH="1">
              <a:off x="2362200" y="3695700"/>
              <a:ext cx="711200" cy="1270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/>
            <p:cNvCxnSpPr/>
            <p:nvPr/>
          </p:nvCxnSpPr>
          <p:spPr>
            <a:xfrm>
              <a:off x="2641600" y="3403600"/>
              <a:ext cx="876300" cy="685800"/>
            </a:xfrm>
            <a:prstGeom prst="straightConnector1">
              <a:avLst/>
            </a:prstGeom>
            <a:ln>
              <a:solidFill>
                <a:srgbClr val="FF0000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1536700" y="4038600"/>
              <a:ext cx="838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FF0000"/>
                  </a:solidFill>
                  <a:latin typeface="Times New Roman"/>
                  <a:cs typeface="Times New Roman"/>
                </a:rPr>
                <a:t>A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374900" y="4165600"/>
              <a:ext cx="838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 dirty="0">
                  <a:solidFill>
                    <a:srgbClr val="FF0000"/>
                  </a:solidFill>
                  <a:latin typeface="Times New Roman"/>
                  <a:cs typeface="Times New Roman"/>
                </a:rPr>
                <a:t>B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175000" y="4102100"/>
              <a:ext cx="83820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400">
                  <a:solidFill>
                    <a:srgbClr val="FF0000"/>
                  </a:solidFill>
                  <a:latin typeface="Times New Roman"/>
                  <a:cs typeface="Times New Roman"/>
                </a:rPr>
                <a:t>C</a:t>
              </a:r>
            </a:p>
          </p:txBody>
        </p: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5720" y="1146877"/>
            <a:ext cx="4572000" cy="2800169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279520" y="4053448"/>
            <a:ext cx="4572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>
                <a:latin typeface="Times New Roman"/>
                <a:cs typeface="Times New Roman"/>
              </a:rPr>
              <a:t> Superconducting RF electron </a:t>
            </a:r>
            <a:r>
              <a:rPr lang="en-US" dirty="0" err="1">
                <a:latin typeface="Times New Roman"/>
                <a:cs typeface="Times New Roman"/>
              </a:rPr>
              <a:t>linacs</a:t>
            </a:r>
            <a:r>
              <a:rPr lang="en-US" dirty="0">
                <a:latin typeface="Times New Roman"/>
                <a:cs typeface="Times New Roman"/>
              </a:rPr>
              <a:t> with up to 5X recirculation</a:t>
            </a:r>
          </a:p>
          <a:p>
            <a:pPr>
              <a:buFont typeface="Arial"/>
              <a:buChar char="•"/>
            </a:pPr>
            <a:r>
              <a:rPr lang="en-US" dirty="0">
                <a:latin typeface="Times New Roman"/>
                <a:cs typeface="Times New Roman"/>
              </a:rPr>
              <a:t> CW </a:t>
            </a:r>
            <a:r>
              <a:rPr lang="en-US" dirty="0" smtClean="0">
                <a:latin typeface="Times New Roman"/>
                <a:cs typeface="Times New Roman"/>
              </a:rPr>
              <a:t>(“100%” </a:t>
            </a:r>
            <a:r>
              <a:rPr lang="en-US" dirty="0">
                <a:latin typeface="Times New Roman"/>
                <a:cs typeface="Times New Roman"/>
              </a:rPr>
              <a:t>duty factor) </a:t>
            </a:r>
            <a:r>
              <a:rPr lang="en-US" dirty="0" smtClean="0">
                <a:latin typeface="Times New Roman"/>
                <a:cs typeface="Times New Roman"/>
              </a:rPr>
              <a:t>operation (2 ns bunch period, ~0.3 </a:t>
            </a:r>
            <a:r>
              <a:rPr lang="en-US" dirty="0" err="1" smtClean="0">
                <a:latin typeface="Times New Roman"/>
                <a:cs typeface="Times New Roman"/>
              </a:rPr>
              <a:t>ps</a:t>
            </a:r>
            <a:r>
              <a:rPr lang="en-US" dirty="0" smtClean="0">
                <a:latin typeface="Times New Roman"/>
                <a:cs typeface="Times New Roman"/>
              </a:rPr>
              <a:t> bunch length)</a:t>
            </a:r>
            <a:endParaRPr lang="en-US" dirty="0">
              <a:latin typeface="Times New Roman"/>
              <a:cs typeface="Times New Roman"/>
            </a:endParaRPr>
          </a:p>
          <a:p>
            <a:pPr>
              <a:buFont typeface="Arial"/>
              <a:buChar char="•"/>
            </a:pPr>
            <a:r>
              <a:rPr lang="en-US" dirty="0">
                <a:latin typeface="Times New Roman"/>
                <a:cs typeface="Times New Roman"/>
              </a:rPr>
              <a:t> Polarized source: up to </a:t>
            </a:r>
            <a:r>
              <a:rPr lang="en-US" dirty="0" smtClean="0">
                <a:latin typeface="Times New Roman"/>
                <a:cs typeface="Times New Roman"/>
              </a:rPr>
              <a:t>85-90% </a:t>
            </a:r>
            <a:r>
              <a:rPr lang="en-US" dirty="0">
                <a:latin typeface="Times New Roman"/>
                <a:cs typeface="Times New Roman"/>
              </a:rPr>
              <a:t>polarization</a:t>
            </a:r>
          </a:p>
          <a:p>
            <a:pPr>
              <a:buFont typeface="Arial"/>
              <a:buChar char="•"/>
            </a:pPr>
            <a:r>
              <a:rPr lang="en-US" dirty="0">
                <a:latin typeface="Times New Roman"/>
                <a:cs typeface="Times New Roman"/>
              </a:rPr>
              <a:t> </a:t>
            </a:r>
            <a:r>
              <a:rPr lang="en-US" dirty="0" smtClean="0">
                <a:latin typeface="Times New Roman"/>
                <a:cs typeface="Times New Roman"/>
              </a:rPr>
              <a:t>Four experimental </a:t>
            </a:r>
            <a:r>
              <a:rPr lang="en-US" dirty="0">
                <a:latin typeface="Times New Roman"/>
                <a:cs typeface="Times New Roman"/>
              </a:rPr>
              <a:t>Halls</a:t>
            </a:r>
          </a:p>
          <a:p>
            <a:pPr>
              <a:buFont typeface="Arial"/>
              <a:buChar char="•"/>
            </a:pPr>
            <a:r>
              <a:rPr lang="en-US" dirty="0">
                <a:latin typeface="Times New Roman"/>
                <a:cs typeface="Times New Roman"/>
              </a:rPr>
              <a:t> Energy up </a:t>
            </a:r>
            <a:r>
              <a:rPr lang="en-US" dirty="0" smtClean="0">
                <a:latin typeface="Times New Roman"/>
                <a:cs typeface="Times New Roman"/>
              </a:rPr>
              <a:t>to 11 (12</a:t>
            </a:r>
            <a:r>
              <a:rPr lang="en-US" dirty="0">
                <a:latin typeface="Times New Roman"/>
                <a:cs typeface="Times New Roman"/>
              </a:rPr>
              <a:t>) </a:t>
            </a:r>
            <a:r>
              <a:rPr lang="en-US" dirty="0" err="1">
                <a:latin typeface="Times New Roman"/>
                <a:cs typeface="Times New Roman"/>
              </a:rPr>
              <a:t>GeV</a:t>
            </a:r>
            <a:r>
              <a:rPr lang="en-US" dirty="0">
                <a:latin typeface="Times New Roman"/>
                <a:cs typeface="Times New Roman"/>
              </a:rPr>
              <a:t> to Halls A/B/C (D</a:t>
            </a:r>
            <a:r>
              <a:rPr lang="en-US" dirty="0" smtClean="0">
                <a:latin typeface="Times New Roman"/>
                <a:cs typeface="Times New Roman"/>
              </a:rPr>
              <a:t>)</a:t>
            </a:r>
            <a:endParaRPr lang="en-US" dirty="0">
              <a:latin typeface="Times New Roman"/>
              <a:cs typeface="Times New Roman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605920" y="1268581"/>
            <a:ext cx="83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/>
                <a:cs typeface="Times New Roman"/>
              </a:rPr>
              <a:t>D</a:t>
            </a:r>
          </a:p>
        </p:txBody>
      </p:sp>
      <p:cxnSp>
        <p:nvCxnSpPr>
          <p:cNvPr id="23" name="Straight Arrow Connector 22"/>
          <p:cNvCxnSpPr/>
          <p:nvPr/>
        </p:nvCxnSpPr>
        <p:spPr>
          <a:xfrm flipV="1">
            <a:off x="1783720" y="1679446"/>
            <a:ext cx="107901" cy="48383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A3184-597F-4F62-8C98-1F1C3C339D8C}" type="datetime1">
              <a:rPr lang="en-US" smtClean="0"/>
              <a:t>7/15/2015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24" name="Slide Number Placeholder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37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19492"/>
            <a:ext cx="10515600" cy="949677"/>
          </a:xfrm>
        </p:spPr>
        <p:txBody>
          <a:bodyPr/>
          <a:lstStyle/>
          <a:p>
            <a:r>
              <a:rPr lang="en-US" b="1" dirty="0" err="1" smtClean="0">
                <a:solidFill>
                  <a:schemeClr val="accent1"/>
                </a:solidFill>
              </a:rPr>
              <a:t>JLab</a:t>
            </a:r>
            <a:r>
              <a:rPr lang="en-US" b="1" dirty="0" smtClean="0">
                <a:solidFill>
                  <a:schemeClr val="accent1"/>
                </a:solidFill>
              </a:rPr>
              <a:t> Experimental Halls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196493" y="973250"/>
            <a:ext cx="4116361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 i="1" dirty="0">
                <a:solidFill>
                  <a:srgbClr val="008000"/>
                </a:solidFill>
              </a:rPr>
              <a:t>Hall D</a:t>
            </a:r>
            <a:r>
              <a:rPr lang="en-US" altLang="en-US" sz="1600" b="1" dirty="0">
                <a:solidFill>
                  <a:srgbClr val="008000"/>
                </a:solidFill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</a:rPr>
              <a:t>– exploring origin of</a:t>
            </a:r>
            <a:r>
              <a:rPr lang="en-US" altLang="en-US" sz="1600" b="1" dirty="0">
                <a:solidFill>
                  <a:srgbClr val="000000"/>
                </a:solidFill>
              </a:rPr>
              <a:t> </a:t>
            </a:r>
            <a:r>
              <a:rPr lang="en-US" altLang="en-US" sz="1600" b="1" dirty="0">
                <a:solidFill>
                  <a:srgbClr val="C00000"/>
                </a:solidFill>
              </a:rPr>
              <a:t>confinement</a:t>
            </a:r>
            <a:r>
              <a:rPr lang="en-US" altLang="en-US" sz="1600" b="1" dirty="0">
                <a:solidFill>
                  <a:srgbClr val="000000"/>
                </a:solidFill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</a:rPr>
              <a:t>by studying </a:t>
            </a:r>
            <a:r>
              <a:rPr lang="en-US" altLang="en-US" sz="1600" b="1" dirty="0">
                <a:solidFill>
                  <a:srgbClr val="7030A0"/>
                </a:solidFill>
              </a:rPr>
              <a:t>exotic mesons</a:t>
            </a:r>
          </a:p>
        </p:txBody>
      </p:sp>
      <p:sp>
        <p:nvSpPr>
          <p:cNvPr id="16" name="Rectangle 8"/>
          <p:cNvSpPr>
            <a:spLocks noChangeArrowheads="1"/>
          </p:cNvSpPr>
          <p:nvPr/>
        </p:nvSpPr>
        <p:spPr bwMode="auto">
          <a:xfrm>
            <a:off x="1364232" y="965566"/>
            <a:ext cx="4619625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 i="1" dirty="0">
                <a:solidFill>
                  <a:srgbClr val="008000"/>
                </a:solidFill>
              </a:rPr>
              <a:t>Hall B</a:t>
            </a:r>
            <a:r>
              <a:rPr lang="en-US" altLang="en-US" sz="1600" b="1" dirty="0">
                <a:solidFill>
                  <a:srgbClr val="002060"/>
                </a:solidFill>
              </a:rPr>
              <a:t> – understanding </a:t>
            </a:r>
            <a:r>
              <a:rPr lang="en-US" altLang="en-US" sz="1600" b="1" dirty="0">
                <a:solidFill>
                  <a:srgbClr val="C00000"/>
                </a:solidFill>
              </a:rPr>
              <a:t>nucleon structure </a:t>
            </a:r>
            <a:r>
              <a:rPr lang="en-US" altLang="en-US" sz="1600" b="1" dirty="0">
                <a:solidFill>
                  <a:srgbClr val="002060"/>
                </a:solidFill>
              </a:rPr>
              <a:t>via</a:t>
            </a:r>
            <a:r>
              <a:rPr lang="en-US" altLang="en-US" sz="1600" b="1" dirty="0">
                <a:solidFill>
                  <a:srgbClr val="FFFFFF"/>
                </a:solidFill>
              </a:rPr>
              <a:t> </a:t>
            </a:r>
            <a:r>
              <a:rPr lang="en-US" altLang="en-US" sz="1600" b="1" dirty="0">
                <a:solidFill>
                  <a:srgbClr val="7030A0"/>
                </a:solidFill>
              </a:rPr>
              <a:t>generalized </a:t>
            </a:r>
            <a:r>
              <a:rPr lang="en-US" altLang="en-US" sz="1600" b="1" dirty="0" err="1">
                <a:solidFill>
                  <a:srgbClr val="7030A0"/>
                </a:solidFill>
              </a:rPr>
              <a:t>parton</a:t>
            </a:r>
            <a:r>
              <a:rPr lang="en-US" altLang="en-US" sz="1600" b="1" dirty="0">
                <a:solidFill>
                  <a:srgbClr val="7030A0"/>
                </a:solidFill>
              </a:rPr>
              <a:t> distributions</a:t>
            </a:r>
          </a:p>
        </p:txBody>
      </p:sp>
      <p:sp>
        <p:nvSpPr>
          <p:cNvPr id="17" name="Rectangle 10"/>
          <p:cNvSpPr>
            <a:spLocks noChangeArrowheads="1"/>
          </p:cNvSpPr>
          <p:nvPr/>
        </p:nvSpPr>
        <p:spPr bwMode="auto">
          <a:xfrm>
            <a:off x="5983857" y="4113082"/>
            <a:ext cx="44196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 i="1" dirty="0">
                <a:solidFill>
                  <a:srgbClr val="008000"/>
                </a:solidFill>
              </a:rPr>
              <a:t>Hall C</a:t>
            </a:r>
            <a:r>
              <a:rPr lang="en-US" altLang="en-US" sz="1600" b="1" dirty="0">
                <a:solidFill>
                  <a:srgbClr val="008000"/>
                </a:solidFill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</a:rPr>
              <a:t>– precision determination of </a:t>
            </a:r>
            <a:r>
              <a:rPr lang="en-US" altLang="en-US" sz="1600" b="1" dirty="0">
                <a:solidFill>
                  <a:srgbClr val="C00000"/>
                </a:solidFill>
              </a:rPr>
              <a:t>valence quark </a:t>
            </a:r>
            <a:r>
              <a:rPr lang="en-US" altLang="en-US" sz="1600" b="1" dirty="0">
                <a:solidFill>
                  <a:srgbClr val="002060"/>
                </a:solidFill>
              </a:rPr>
              <a:t>properties in nucleons/nuclei </a:t>
            </a:r>
          </a:p>
        </p:txBody>
      </p:sp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1259457" y="4106547"/>
            <a:ext cx="42672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en-US" sz="1600" b="1" i="1" dirty="0">
                <a:solidFill>
                  <a:srgbClr val="008000"/>
                </a:solidFill>
              </a:rPr>
              <a:t>Hall A</a:t>
            </a:r>
            <a:r>
              <a:rPr lang="en-US" altLang="en-US" sz="1600" b="1" dirty="0">
                <a:solidFill>
                  <a:srgbClr val="008000"/>
                </a:solidFill>
              </a:rPr>
              <a:t> </a:t>
            </a:r>
            <a:r>
              <a:rPr lang="en-US" altLang="en-US" sz="1600" b="1" dirty="0">
                <a:solidFill>
                  <a:srgbClr val="002060"/>
                </a:solidFill>
              </a:rPr>
              <a:t>– form factors, </a:t>
            </a:r>
            <a:r>
              <a:rPr lang="en-US" altLang="en-US" sz="1600" b="1" dirty="0">
                <a:solidFill>
                  <a:srgbClr val="C00000"/>
                </a:solidFill>
              </a:rPr>
              <a:t>future new experiments (e.g., </a:t>
            </a:r>
            <a:r>
              <a:rPr lang="en-US" altLang="en-US" sz="1600" b="1" dirty="0" err="1">
                <a:solidFill>
                  <a:srgbClr val="C00000"/>
                </a:solidFill>
              </a:rPr>
              <a:t>SoLID</a:t>
            </a:r>
            <a:r>
              <a:rPr lang="en-US" altLang="en-US" sz="1600" b="1" dirty="0">
                <a:solidFill>
                  <a:srgbClr val="C00000"/>
                </a:solidFill>
              </a:rPr>
              <a:t> and MOLLER)</a:t>
            </a:r>
          </a:p>
        </p:txBody>
      </p:sp>
      <p:pic>
        <p:nvPicPr>
          <p:cNvPr id="19" name="Picture 2" descr="M:\PhyCoord\cameras\halldcam3\201404\halldcam3-20140425-14000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9231" y="1626194"/>
            <a:ext cx="3645458" cy="2050355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6" descr="halla_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8768" y="4729175"/>
            <a:ext cx="2766060" cy="1805483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C:\Users\bmck\AppData\Local\Temp\HallA_Moller_v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8355" y="4735489"/>
            <a:ext cx="1873177" cy="1371099"/>
          </a:xfrm>
          <a:prstGeom prst="rect">
            <a:avLst/>
          </a:prstGeom>
          <a:noFill/>
          <a:effectLst>
            <a:outerShdw blurRad="127000" dist="1270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rcRect l="1596" t="10110" r="5309" b="7733"/>
          <a:stretch>
            <a:fillRect/>
          </a:stretch>
        </p:blipFill>
        <p:spPr>
          <a:xfrm>
            <a:off x="3601988" y="1948207"/>
            <a:ext cx="1828563" cy="1362085"/>
          </a:xfrm>
          <a:prstGeom prst="rect">
            <a:avLst/>
          </a:prstGeom>
          <a:effectLst>
            <a:outerShdw blurRad="292100" dist="139700" dir="2700000" algn="ctr" rotWithShape="0">
              <a:srgbClr val="000000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3" name="Picture 3" descr="C:\Users\ent\Downloads\DSC_009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857" y="4696138"/>
            <a:ext cx="2853903" cy="1890248"/>
          </a:xfrm>
          <a:prstGeom prst="rect">
            <a:avLst/>
          </a:prstGeom>
          <a:noFill/>
          <a:effectLst>
            <a:outerShdw blurRad="292100" dist="139700" dir="2700000" algn="ctr" rotWithShape="0">
              <a:schemeClr val="tx1">
                <a:alpha val="65000"/>
              </a:schemeClr>
            </a:outerShdw>
          </a:effectLst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Content Placeholder 3" descr="SHMS-HMS.JPG"/>
          <p:cNvPicPr>
            <a:picLocks noChangeAspect="1"/>
          </p:cNvPicPr>
          <p:nvPr/>
        </p:nvPicPr>
        <p:blipFill>
          <a:blip r:embed="rId8" cstate="print">
            <a:lum bright="20000" contrast="20000"/>
          </a:blip>
          <a:srcRect/>
          <a:stretch>
            <a:fillRect/>
          </a:stretch>
        </p:blipFill>
        <p:spPr bwMode="auto">
          <a:xfrm>
            <a:off x="8482426" y="5186474"/>
            <a:ext cx="1870364" cy="13809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25" name="Picture 24" descr="100_2410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18138" y="1538912"/>
            <a:ext cx="1925726" cy="2567635"/>
          </a:xfrm>
          <a:prstGeom prst="rect">
            <a:avLst/>
          </a:prstGeom>
          <a:effectLst>
            <a:outerShdw blurRad="292100" dist="139700" dir="2700000" algn="ctr" rotWithShape="0">
              <a:srgbClr val="000000">
                <a:alpha val="65000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0F6F1-759B-4067-BFC6-801FE371918E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78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97602"/>
            <a:ext cx="10515600" cy="79358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SIDIS and TMD’s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7" name="Picture 6" descr="latex-image-1.pd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286" y="1394286"/>
            <a:ext cx="6400800" cy="4793933"/>
          </a:xfrm>
          <a:prstGeom prst="rect">
            <a:avLst/>
          </a:prstGeom>
          <a:ln w="19050">
            <a:solidFill>
              <a:srgbClr val="FF0000"/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7007686" y="2880186"/>
            <a:ext cx="49562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Times New Roman"/>
                <a:cs typeface="Times New Roman"/>
              </a:rPr>
              <a:t> SIDIS structure functions F depend on </a:t>
            </a:r>
            <a:r>
              <a:rPr lang="en-US" i="1" dirty="0">
                <a:solidFill>
                  <a:prstClr val="black"/>
                </a:solidFill>
                <a:latin typeface="Times New Roman"/>
                <a:cs typeface="Times New Roman"/>
              </a:rPr>
              <a:t>x, Q</a:t>
            </a:r>
            <a:r>
              <a:rPr lang="en-US" i="1" baseline="30000" dirty="0">
                <a:solidFill>
                  <a:prstClr val="black"/>
                </a:solidFill>
                <a:latin typeface="Times New Roman"/>
                <a:cs typeface="Times New Roman"/>
              </a:rPr>
              <a:t>2</a:t>
            </a:r>
            <a:r>
              <a:rPr lang="en-US" i="1" dirty="0">
                <a:solidFill>
                  <a:prstClr val="black"/>
                </a:solidFill>
                <a:latin typeface="Times New Roman"/>
                <a:cs typeface="Times New Roman"/>
              </a:rPr>
              <a:t>, z, </a:t>
            </a:r>
            <a:r>
              <a:rPr lang="en-US" i="1" dirty="0" err="1">
                <a:solidFill>
                  <a:prstClr val="black"/>
                </a:solidFill>
                <a:latin typeface="Times New Roman"/>
                <a:cs typeface="Times New Roman"/>
              </a:rPr>
              <a:t>p</a:t>
            </a:r>
            <a:r>
              <a:rPr lang="en-US" i="1" baseline="-25000" dirty="0" err="1">
                <a:solidFill>
                  <a:prstClr val="black"/>
                </a:solidFill>
                <a:latin typeface="Times New Roman"/>
                <a:cs typeface="Times New Roman"/>
              </a:rPr>
              <a:t>T</a:t>
            </a:r>
            <a:endParaRPr lang="en-US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Times New Roman"/>
                <a:cs typeface="Times New Roman"/>
              </a:rPr>
              <a:t> U, L, T subscripts indicate </a:t>
            </a:r>
            <a:r>
              <a:rPr lang="en-US" dirty="0" err="1">
                <a:solidFill>
                  <a:prstClr val="black"/>
                </a:solidFill>
                <a:latin typeface="Times New Roman"/>
                <a:cs typeface="Times New Roman"/>
              </a:rPr>
              <a:t>unpolarized</a:t>
            </a:r>
            <a:r>
              <a:rPr lang="en-US" dirty="0">
                <a:solidFill>
                  <a:prstClr val="black"/>
                </a:solidFill>
                <a:latin typeface="Times New Roman"/>
                <a:cs typeface="Times New Roman"/>
              </a:rPr>
              <a:t>, longitudinally and transversely polarized beam, target, respectively </a:t>
            </a:r>
          </a:p>
          <a:p>
            <a:pPr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Times New Roman"/>
                <a:cs typeface="Times New Roman"/>
              </a:rPr>
              <a:t> S = nucleon spin</a:t>
            </a:r>
          </a:p>
          <a:p>
            <a:pPr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Times New Roman"/>
                <a:cs typeface="Times New Roman"/>
              </a:rPr>
              <a:t> λ = lepton </a:t>
            </a:r>
            <a:r>
              <a:rPr lang="en-US" dirty="0" err="1">
                <a:solidFill>
                  <a:prstClr val="black"/>
                </a:solidFill>
                <a:latin typeface="Times New Roman"/>
                <a:cs typeface="Times New Roman"/>
              </a:rPr>
              <a:t>helicity</a:t>
            </a:r>
            <a:endParaRPr lang="en-US" dirty="0">
              <a:solidFill>
                <a:prstClr val="black"/>
              </a:solidFill>
              <a:latin typeface="Times New Roman"/>
              <a:cs typeface="Times New Roman"/>
            </a:endParaRPr>
          </a:p>
          <a:p>
            <a:pPr>
              <a:buFont typeface="Arial"/>
              <a:buChar char="•"/>
            </a:pPr>
            <a:r>
              <a:rPr lang="en-US" dirty="0">
                <a:solidFill>
                  <a:srgbClr val="0000FF"/>
                </a:solidFill>
                <a:latin typeface="Times New Roman"/>
                <a:cs typeface="Times New Roman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Times New Roman"/>
                <a:cs typeface="Times New Roman"/>
              </a:rPr>
              <a:t>Eight terms survive at leading </a:t>
            </a:r>
            <a:r>
              <a:rPr lang="en-US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twist; </a:t>
            </a:r>
            <a:r>
              <a:rPr lang="en-US" b="1" dirty="0">
                <a:solidFill>
                  <a:srgbClr val="0000FF"/>
                </a:solidFill>
                <a:latin typeface="Times New Roman"/>
                <a:cs typeface="Times New Roman"/>
              </a:rPr>
              <a:t>the rest are M/Q </a:t>
            </a:r>
            <a:r>
              <a:rPr lang="en-US" b="1" dirty="0" smtClean="0">
                <a:solidFill>
                  <a:srgbClr val="0000FF"/>
                </a:solidFill>
                <a:latin typeface="Times New Roman"/>
                <a:cs typeface="Times New Roman"/>
              </a:rPr>
              <a:t>suppressed</a:t>
            </a:r>
          </a:p>
        </p:txBody>
      </p:sp>
      <p:pic>
        <p:nvPicPr>
          <p:cNvPr id="9" name="Picture 8" descr="latex-image-1.pd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08175" y="5319940"/>
            <a:ext cx="2286000" cy="981182"/>
          </a:xfrm>
          <a:prstGeom prst="rect">
            <a:avLst/>
          </a:prstGeom>
          <a:ln w="19050">
            <a:solidFill>
              <a:srgbClr val="0000FF"/>
            </a:solidFill>
          </a:ln>
        </p:spPr>
      </p:pic>
      <p:sp>
        <p:nvSpPr>
          <p:cNvPr id="10" name="Rounded Rectangle 9"/>
          <p:cNvSpPr/>
          <p:nvPr/>
        </p:nvSpPr>
        <p:spPr>
          <a:xfrm>
            <a:off x="4124786" y="1457786"/>
            <a:ext cx="571500" cy="368300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4124786" y="1965786"/>
            <a:ext cx="1409700" cy="279400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4378786" y="2524586"/>
            <a:ext cx="1346200" cy="355600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2626186" y="2905586"/>
            <a:ext cx="939800" cy="368300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>
            <a:off x="2448386" y="3337386"/>
            <a:ext cx="1905000" cy="482600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>
            <a:off x="2029286" y="3845386"/>
            <a:ext cx="2070100" cy="355600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2029286" y="4175586"/>
            <a:ext cx="2209800" cy="330200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>
            <a:off x="2626186" y="5128086"/>
            <a:ext cx="2527300" cy="457200"/>
          </a:xfrm>
          <a:prstGeom prst="roundRect">
            <a:avLst/>
          </a:prstGeom>
          <a:noFill/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5026486" y="3426286"/>
            <a:ext cx="162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/>
              <a:buChar char="•"/>
            </a:pPr>
            <a:r>
              <a:rPr lang="en-US">
                <a:latin typeface="Times New Roman"/>
                <a:cs typeface="Times New Roman"/>
              </a:rPr>
              <a:t> Sivers</a:t>
            </a:r>
          </a:p>
          <a:p>
            <a:pPr>
              <a:buFont typeface="Arial"/>
              <a:buChar char="•"/>
            </a:pPr>
            <a:r>
              <a:rPr lang="en-US">
                <a:latin typeface="Times New Roman"/>
                <a:cs typeface="Times New Roman"/>
              </a:rPr>
              <a:t> Collins</a:t>
            </a:r>
          </a:p>
          <a:p>
            <a:pPr>
              <a:buFont typeface="Arial"/>
              <a:buChar char="•"/>
            </a:pPr>
            <a:r>
              <a:rPr lang="en-US">
                <a:latin typeface="Times New Roman"/>
                <a:cs typeface="Times New Roman"/>
              </a:rPr>
              <a:t> “Pretzelosity”</a:t>
            </a:r>
          </a:p>
        </p:txBody>
      </p:sp>
      <p:cxnSp>
        <p:nvCxnSpPr>
          <p:cNvPr id="19" name="Straight Arrow Connector 18"/>
          <p:cNvCxnSpPr>
            <a:endCxn id="14" idx="3"/>
          </p:cNvCxnSpPr>
          <p:nvPr/>
        </p:nvCxnSpPr>
        <p:spPr>
          <a:xfrm rot="10800000">
            <a:off x="4353386" y="3578686"/>
            <a:ext cx="749300" cy="3810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>
            <a:endCxn id="15" idx="3"/>
          </p:cNvCxnSpPr>
          <p:nvPr/>
        </p:nvCxnSpPr>
        <p:spPr>
          <a:xfrm rot="10800000" flipV="1">
            <a:off x="4099386" y="3908886"/>
            <a:ext cx="990600" cy="11430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>
            <a:endCxn id="16" idx="3"/>
          </p:cNvCxnSpPr>
          <p:nvPr/>
        </p:nvCxnSpPr>
        <p:spPr>
          <a:xfrm rot="10800000" flipV="1">
            <a:off x="4239086" y="4162886"/>
            <a:ext cx="889000" cy="177800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7" descr="tabellapd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65175" y="171973"/>
            <a:ext cx="4572000" cy="2571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22"/>
          <p:cNvSpPr/>
          <p:nvPr/>
        </p:nvSpPr>
        <p:spPr>
          <a:xfrm>
            <a:off x="10206147" y="2206763"/>
            <a:ext cx="1409700" cy="519637"/>
          </a:xfrm>
          <a:prstGeom prst="rect">
            <a:avLst/>
          </a:prstGeom>
          <a:noFill/>
          <a:ln w="25400"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7843947" y="1686594"/>
            <a:ext cx="1066800" cy="1040337"/>
          </a:xfrm>
          <a:prstGeom prst="rect">
            <a:avLst/>
          </a:prstGeom>
          <a:noFill/>
          <a:ln w="25400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10206147" y="1686063"/>
            <a:ext cx="1409700" cy="520700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910747" y="1688300"/>
            <a:ext cx="1295400" cy="1038100"/>
          </a:xfrm>
          <a:prstGeom prst="rect">
            <a:avLst/>
          </a:prstGeom>
          <a:noFill/>
          <a:ln w="25400">
            <a:solidFill>
              <a:srgbClr val="FE46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E7761-5957-4B18-99F5-45C192442C50}" type="datetime1">
              <a:rPr lang="en-US" smtClean="0"/>
              <a:t>7/15/2015</a:t>
            </a:fld>
            <a:endParaRPr lang="en-US"/>
          </a:p>
        </p:txBody>
      </p:sp>
      <p:sp>
        <p:nvSpPr>
          <p:cNvPr id="27" name="Footer Placeholder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28" name="Slide Number Placeholder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1456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40947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Hall A E06-10 : Polarized Neutron Target</a:t>
            </a:r>
            <a:endParaRPr lang="en-US" b="1" dirty="0">
              <a:solidFill>
                <a:schemeClr val="accent1"/>
              </a:solidFill>
            </a:endParaRPr>
          </a:p>
        </p:txBody>
      </p:sp>
      <p:grpSp>
        <p:nvGrpSpPr>
          <p:cNvPr id="7" name="组合 18"/>
          <p:cNvGrpSpPr/>
          <p:nvPr/>
        </p:nvGrpSpPr>
        <p:grpSpPr>
          <a:xfrm>
            <a:off x="1515082" y="1412349"/>
            <a:ext cx="3926881" cy="5105098"/>
            <a:chOff x="5257800" y="1524000"/>
            <a:chExt cx="3733800" cy="4500265"/>
          </a:xfrm>
        </p:grpSpPr>
        <p:grpSp>
          <p:nvGrpSpPr>
            <p:cNvPr id="8" name="组合 17"/>
            <p:cNvGrpSpPr/>
            <p:nvPr/>
          </p:nvGrpSpPr>
          <p:grpSpPr>
            <a:xfrm>
              <a:off x="7166589" y="5562600"/>
              <a:ext cx="1804834" cy="461665"/>
              <a:chOff x="7166589" y="5486400"/>
              <a:chExt cx="1804834" cy="461665"/>
            </a:xfrm>
          </p:grpSpPr>
          <p:sp>
            <p:nvSpPr>
              <p:cNvPr id="15" name="矩形 15"/>
              <p:cNvSpPr/>
              <p:nvPr/>
            </p:nvSpPr>
            <p:spPr>
              <a:xfrm>
                <a:off x="7166589" y="5635113"/>
                <a:ext cx="148611" cy="217539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7315200" y="5486400"/>
                <a:ext cx="165622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Beam Polarimetry</a:t>
                </a:r>
              </a:p>
              <a:p>
                <a:r>
                  <a:rPr lang="en-US" sz="1200" dirty="0" smtClean="0">
                    <a:solidFill>
                      <a:schemeClr val="accent1">
                        <a:lumMod val="75000"/>
                      </a:schemeClr>
                    </a:solidFill>
                  </a:rPr>
                  <a:t>(Møller + Compton)</a:t>
                </a:r>
                <a:endParaRPr lang="en-US" sz="1200" dirty="0">
                  <a:solidFill>
                    <a:schemeClr val="accent1">
                      <a:lumMod val="75000"/>
                    </a:schemeClr>
                  </a:solidFill>
                </a:endParaRPr>
              </a:p>
            </p:txBody>
          </p:sp>
        </p:grpSp>
        <p:grpSp>
          <p:nvGrpSpPr>
            <p:cNvPr id="9" name="组合 14"/>
            <p:cNvGrpSpPr/>
            <p:nvPr/>
          </p:nvGrpSpPr>
          <p:grpSpPr>
            <a:xfrm>
              <a:off x="5257800" y="1524000"/>
              <a:ext cx="3733800" cy="4495800"/>
              <a:chOff x="5181600" y="1295400"/>
              <a:chExt cx="3829005" cy="4724400"/>
            </a:xfrm>
          </p:grpSpPr>
          <p:pic>
            <p:nvPicPr>
              <p:cNvPr id="10" name="Picture 2" descr="E:\My Documents\my file\JLab\meeting\2009.05.03 APS April Meeting\ExpSetup.png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5181600" y="1371600"/>
                <a:ext cx="3829005" cy="4648200"/>
              </a:xfrm>
              <a:prstGeom prst="rect">
                <a:avLst/>
              </a:prstGeom>
              <a:noFill/>
            </p:spPr>
          </p:pic>
          <p:grpSp>
            <p:nvGrpSpPr>
              <p:cNvPr id="11" name="组合 13"/>
              <p:cNvGrpSpPr/>
              <p:nvPr/>
            </p:nvGrpSpPr>
            <p:grpSpPr>
              <a:xfrm>
                <a:off x="6978888" y="1295400"/>
                <a:ext cx="1492513" cy="461665"/>
                <a:chOff x="6978888" y="1371600"/>
                <a:chExt cx="1492513" cy="461665"/>
              </a:xfrm>
            </p:grpSpPr>
            <p:sp>
              <p:nvSpPr>
                <p:cNvPr id="12" name="矩形 11"/>
                <p:cNvSpPr/>
                <p:nvPr/>
              </p:nvSpPr>
              <p:spPr>
                <a:xfrm>
                  <a:off x="7315200" y="1447800"/>
                  <a:ext cx="152400" cy="2286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3" name="TextBox 12"/>
                <p:cNvSpPr txBox="1"/>
                <p:nvPr/>
              </p:nvSpPr>
              <p:spPr>
                <a:xfrm>
                  <a:off x="7467600" y="1371600"/>
                  <a:ext cx="1003801" cy="46166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dirty="0" smtClean="0">
                      <a:solidFill>
                        <a:schemeClr val="accent1">
                          <a:lumMod val="75000"/>
                        </a:schemeClr>
                      </a:solidFill>
                    </a:rPr>
                    <a:t>Luminosity</a:t>
                  </a:r>
                </a:p>
                <a:p>
                  <a:r>
                    <a:rPr lang="en-US" sz="1200" dirty="0" smtClean="0">
                      <a:solidFill>
                        <a:schemeClr val="accent1">
                          <a:lumMod val="75000"/>
                        </a:schemeClr>
                      </a:solidFill>
                    </a:rPr>
                    <a:t>Monitor</a:t>
                  </a:r>
                  <a:endParaRPr lang="en-US" sz="1200" dirty="0">
                    <a:solidFill>
                      <a:schemeClr val="accent1">
                        <a:lumMod val="75000"/>
                      </a:schemeClr>
                    </a:solidFill>
                  </a:endParaRPr>
                </a:p>
              </p:txBody>
            </p:sp>
            <p:sp>
              <p:nvSpPr>
                <p:cNvPr id="14" name="矩形 10"/>
                <p:cNvSpPr/>
                <p:nvPr/>
              </p:nvSpPr>
              <p:spPr>
                <a:xfrm>
                  <a:off x="6978888" y="1447800"/>
                  <a:ext cx="152400" cy="2286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17" name="Group 16"/>
          <p:cNvGrpSpPr/>
          <p:nvPr/>
        </p:nvGrpSpPr>
        <p:grpSpPr>
          <a:xfrm>
            <a:off x="6727192" y="975754"/>
            <a:ext cx="3733800" cy="2320636"/>
            <a:chOff x="5486400" y="2263914"/>
            <a:chExt cx="3733800" cy="2320636"/>
          </a:xfrm>
        </p:grpSpPr>
        <p:pic>
          <p:nvPicPr>
            <p:cNvPr id="18" name="Picture 17" descr="cell.JPG"/>
            <p:cNvPicPr>
              <a:picLocks noChangeAspect="1"/>
            </p:cNvPicPr>
            <p:nvPr/>
          </p:nvPicPr>
          <p:blipFill>
            <a:blip r:embed="rId4" cstate="print"/>
            <a:srcRect l="937" t="4279"/>
            <a:stretch>
              <a:fillRect/>
            </a:stretch>
          </p:blipFill>
          <p:spPr>
            <a:xfrm>
              <a:off x="5486400" y="2263914"/>
              <a:ext cx="3657600" cy="232063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9" name="Right Arrow 18"/>
            <p:cNvSpPr/>
            <p:nvPr/>
          </p:nvSpPr>
          <p:spPr>
            <a:xfrm>
              <a:off x="5572770" y="2848690"/>
              <a:ext cx="1056630" cy="413897"/>
            </a:xfrm>
            <a:prstGeom prst="rightArrow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486400" y="2263914"/>
              <a:ext cx="132731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70C0"/>
                  </a:solidFill>
                </a:rPr>
                <a:t>Polarized Laser</a:t>
              </a:r>
            </a:p>
            <a:p>
              <a:pPr algn="ctr"/>
              <a:r>
                <a:rPr lang="en-US" sz="1400" b="1" dirty="0" smtClean="0">
                  <a:solidFill>
                    <a:srgbClr val="0070C0"/>
                  </a:solidFill>
                </a:rPr>
                <a:t>795 nm</a:t>
              </a:r>
              <a:endParaRPr lang="en-US" sz="1400" b="1" dirty="0">
                <a:solidFill>
                  <a:srgbClr val="0070C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486400" y="3664804"/>
              <a:ext cx="17129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0000"/>
                  </a:solidFill>
                </a:rPr>
                <a:t>25 G Holding Field</a:t>
              </a:r>
              <a:endParaRPr lang="en-US" sz="1400" b="1" dirty="0">
                <a:solidFill>
                  <a:srgbClr val="FF0000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6767573" y="2463569"/>
              <a:ext cx="1004828" cy="1126448"/>
            </a:xfrm>
            <a:prstGeom prst="rect">
              <a:avLst/>
            </a:prstGeom>
            <a:noFill/>
            <a:ln w="76200">
              <a:solidFill>
                <a:srgbClr val="92D05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7843644" y="2263914"/>
              <a:ext cx="130035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b="1" dirty="0" smtClean="0">
                  <a:solidFill>
                    <a:srgbClr val="92D050"/>
                  </a:solidFill>
                </a:rPr>
                <a:t>Oven @ 230 </a:t>
              </a:r>
              <a:r>
                <a:rPr lang="en-US" sz="1400" b="1" baseline="30000" dirty="0" err="1" smtClean="0">
                  <a:solidFill>
                    <a:srgbClr val="92D050"/>
                  </a:solidFill>
                </a:rPr>
                <a:t>o</a:t>
              </a:r>
              <a:r>
                <a:rPr lang="en-US" sz="1400" b="1" dirty="0" err="1" smtClean="0">
                  <a:solidFill>
                    <a:srgbClr val="92D050"/>
                  </a:solidFill>
                </a:rPr>
                <a:t>C</a:t>
              </a:r>
              <a:endParaRPr lang="en-US" sz="1400" b="1" dirty="0">
                <a:solidFill>
                  <a:srgbClr val="92D050"/>
                </a:solidFill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843644" y="3295472"/>
              <a:ext cx="1285107" cy="738664"/>
            </a:xfrm>
            <a:prstGeom prst="rect">
              <a:avLst/>
            </a:prstGeom>
            <a:noFill/>
            <a:ln>
              <a:noFill/>
            </a:ln>
            <a:effectLst>
              <a:glow rad="139700">
                <a:schemeClr val="accent4">
                  <a:satMod val="175000"/>
                  <a:alpha val="40000"/>
                </a:schemeClr>
              </a:glo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FFC000"/>
                  </a:solidFill>
                </a:rPr>
                <a:t>Pumping Chamber 3” diameter</a:t>
              </a:r>
              <a:endParaRPr lang="en-US" sz="1400" b="1" dirty="0">
                <a:solidFill>
                  <a:srgbClr val="FFC000"/>
                </a:solidFill>
              </a:endParaRPr>
            </a:p>
          </p:txBody>
        </p:sp>
        <p:cxnSp>
          <p:nvCxnSpPr>
            <p:cNvPr id="25" name="Straight Arrow Connector 24"/>
            <p:cNvCxnSpPr/>
            <p:nvPr/>
          </p:nvCxnSpPr>
          <p:spPr>
            <a:xfrm>
              <a:off x="5486400" y="4408322"/>
              <a:ext cx="3657600" cy="1588"/>
            </a:xfrm>
            <a:prstGeom prst="straightConnector1">
              <a:avLst/>
            </a:prstGeom>
            <a:ln cmpd="sng">
              <a:solidFill>
                <a:srgbClr val="002060"/>
              </a:solidFill>
              <a:headEnd type="arrow" w="med" len="med"/>
              <a:tailEnd type="arrow" w="med" len="med"/>
            </a:ln>
            <a:effectLst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5562600" y="4100546"/>
              <a:ext cx="3657600" cy="30777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rgbClr val="002060"/>
                  </a:solidFill>
                </a:rPr>
                <a:t>40 cm Target Chamber</a:t>
              </a:r>
              <a:endParaRPr lang="en-US" sz="1400" b="1" dirty="0">
                <a:solidFill>
                  <a:srgbClr val="002060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7770766" y="2677811"/>
              <a:ext cx="135798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>
                  <a:solidFill>
                    <a:schemeClr val="bg1"/>
                  </a:solidFill>
                </a:rPr>
                <a:t>10 </a:t>
              </a:r>
              <a:r>
                <a:rPr lang="en-US" sz="1400" b="1" dirty="0" err="1" smtClean="0">
                  <a:solidFill>
                    <a:schemeClr val="bg1"/>
                  </a:solidFill>
                </a:rPr>
                <a:t>atm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 </a:t>
              </a:r>
              <a:r>
                <a:rPr lang="en-US" sz="1400" b="1" baseline="30000" dirty="0" smtClean="0">
                  <a:solidFill>
                    <a:schemeClr val="bg1"/>
                  </a:solidFill>
                </a:rPr>
                <a:t>3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He</a:t>
              </a:r>
            </a:p>
            <a:p>
              <a:pPr algn="ctr"/>
              <a:r>
                <a:rPr lang="en-US" sz="1400" b="1" dirty="0" smtClean="0">
                  <a:solidFill>
                    <a:schemeClr val="bg1"/>
                  </a:solidFill>
                </a:rPr>
                <a:t>Some N</a:t>
              </a:r>
              <a:r>
                <a:rPr lang="en-US" sz="1400" b="1" baseline="-25000" dirty="0" smtClean="0">
                  <a:solidFill>
                    <a:schemeClr val="bg1"/>
                  </a:solidFill>
                </a:rPr>
                <a:t>2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, </a:t>
              </a:r>
              <a:r>
                <a:rPr lang="en-US" sz="1400" b="1" dirty="0" err="1" smtClean="0">
                  <a:solidFill>
                    <a:schemeClr val="bg1"/>
                  </a:solidFill>
                </a:rPr>
                <a:t>Rb</a:t>
              </a:r>
              <a:r>
                <a:rPr lang="en-US" sz="1400" b="1" dirty="0" smtClean="0">
                  <a:solidFill>
                    <a:schemeClr val="bg1"/>
                  </a:solidFill>
                </a:rPr>
                <a:t>, K</a:t>
              </a:r>
              <a:endParaRPr lang="en-US" sz="14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5095" y="3394793"/>
            <a:ext cx="4572000" cy="1602223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5927092" y="4924674"/>
            <a:ext cx="5257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5.9 GeV beam, ~85% polarized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Helium-3 target, &lt;P</a:t>
            </a:r>
            <a:r>
              <a:rPr lang="en-US" sz="1600" baseline="-250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&gt; = 55% transverse (vertical and horizontal directions), flip every ~20 minutes.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Average beam current ~12 </a:t>
            </a:r>
            <a:r>
              <a:rPr lang="el-GR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μ</a:t>
            </a: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Two-month run in Hall A in 2008/2009, expt. E06-010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A39539-135F-4F3D-BEFD-E1DF0F9C0250}" type="datetime1">
              <a:rPr lang="en-US" smtClean="0"/>
              <a:t>7/15/2015</a:t>
            </a:fld>
            <a:endParaRPr lang="en-US"/>
          </a:p>
        </p:txBody>
      </p:sp>
      <p:sp>
        <p:nvSpPr>
          <p:cNvPr id="30" name="Footer Placeholder 2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111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52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e+He</a:t>
            </a:r>
            <a:r>
              <a:rPr lang="en-US" b="1" baseline="30000" dirty="0" smtClean="0">
                <a:solidFill>
                  <a:schemeClr val="accent1"/>
                </a:solidFill>
              </a:rPr>
              <a:t>3</a:t>
            </a:r>
            <a:r>
              <a:rPr lang="en-US" b="1" dirty="0" smtClean="0">
                <a:solidFill>
                  <a:schemeClr val="accent1"/>
                </a:solidFill>
              </a:rPr>
              <a:t> Asymmetries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151" y="1546242"/>
            <a:ext cx="4572000" cy="35230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0" y="1434057"/>
            <a:ext cx="3657600" cy="1708613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596" y="870302"/>
            <a:ext cx="3746424" cy="4795103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717206" y="3690677"/>
            <a:ext cx="251298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No explicit prediction for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JLab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kinematics on a neutron available at time of publication, but: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See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Anselmino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et al.,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arXiv:0911.1744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73521" y="413110"/>
            <a:ext cx="4737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Inclusive Hadron SSAs: </a:t>
            </a:r>
            <a:r>
              <a:rPr lang="en-US" i="1" dirty="0"/>
              <a:t>PRC 89, 042201(R) (</a:t>
            </a:r>
            <a:r>
              <a:rPr lang="en-US" i="1" dirty="0" smtClean="0"/>
              <a:t>2014)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38200" y="1173582"/>
            <a:ext cx="48170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Collins and </a:t>
            </a:r>
            <a:r>
              <a:rPr lang="en-US" dirty="0" err="1"/>
              <a:t>Sivers</a:t>
            </a:r>
            <a:r>
              <a:rPr lang="en-US" dirty="0"/>
              <a:t> effects: </a:t>
            </a:r>
            <a:r>
              <a:rPr lang="en-US" i="1" dirty="0"/>
              <a:t>PRL 107, 072003 (</a:t>
            </a:r>
            <a:r>
              <a:rPr lang="en-US" i="1" dirty="0" smtClean="0"/>
              <a:t>2011)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78778" y="817756"/>
            <a:ext cx="4030801" cy="473951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79205" y="534516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Observed </a:t>
            </a:r>
            <a:r>
              <a:rPr lang="en-US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 Collins and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Sivers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asymmetries &lt;5% in magnitude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Impact of E06-010 data from a short-duration run with small-acceptance spectrometers demonstrates power of </a:t>
            </a:r>
            <a:r>
              <a:rPr lang="en-US" b="1" i="1" baseline="30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He target and lays foundation for high statistical FOM @11 </a:t>
            </a:r>
            <a:r>
              <a:rPr lang="en-US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GeV</a:t>
            </a:r>
            <a:endParaRPr lang="en-US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58497-6D0C-4EDD-904E-9B945062366C}" type="datetime1">
              <a:rPr lang="en-US" smtClean="0"/>
              <a:t>7/15/2015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6267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866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Hall A E12-10-006</a:t>
            </a:r>
            <a:br>
              <a:rPr lang="en-US" b="1" dirty="0" smtClean="0">
                <a:solidFill>
                  <a:schemeClr val="accent1"/>
                </a:solidFill>
              </a:rPr>
            </a:br>
            <a:r>
              <a:rPr lang="en-US" b="1" dirty="0" smtClean="0">
                <a:solidFill>
                  <a:schemeClr val="accent1"/>
                </a:solidFill>
              </a:rPr>
              <a:t>(</a:t>
            </a:r>
            <a:r>
              <a:rPr lang="en-US" b="1" dirty="0" err="1" smtClean="0">
                <a:solidFill>
                  <a:schemeClr val="accent1"/>
                </a:solidFill>
              </a:rPr>
              <a:t>SoLID</a:t>
            </a:r>
            <a:r>
              <a:rPr lang="en-US" b="1" dirty="0" smtClean="0">
                <a:solidFill>
                  <a:schemeClr val="accent1"/>
                </a:solidFill>
              </a:rPr>
              <a:t>)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751" y="1579982"/>
            <a:ext cx="5267250" cy="317411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824591" y="4569427"/>
            <a:ext cx="22615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ymbol" panose="05050102010706020507" pitchFamily="18" charset="2"/>
              </a:rPr>
              <a:t>p</a:t>
            </a:r>
            <a:r>
              <a:rPr lang="en-US" baseline="30000" dirty="0" smtClean="0"/>
              <a:t>+</a:t>
            </a:r>
            <a:r>
              <a:rPr lang="en-US" dirty="0" smtClean="0"/>
              <a:t> </a:t>
            </a:r>
            <a:r>
              <a:rPr lang="en-US" dirty="0" err="1" smtClean="0"/>
              <a:t>Sivers</a:t>
            </a:r>
            <a:r>
              <a:rPr lang="en-US" dirty="0" smtClean="0"/>
              <a:t> asymmetries 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321751" y="5185889"/>
            <a:ext cx="5789918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Approved for 90 days running – improved spectrometers</a:t>
            </a:r>
            <a:br>
              <a:rPr lang="en-US" dirty="0" smtClean="0"/>
            </a:br>
            <a:r>
              <a:rPr lang="en-US" dirty="0" smtClean="0"/>
              <a:t>and 12 </a:t>
            </a:r>
            <a:r>
              <a:rPr lang="en-US" dirty="0" err="1" smtClean="0"/>
              <a:t>GeV</a:t>
            </a:r>
            <a:r>
              <a:rPr lang="en-US" dirty="0" smtClean="0"/>
              <a:t> offer dramatic improvement in statistical power.</a:t>
            </a:r>
            <a:endParaRPr lang="en-US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7088" y="87441"/>
            <a:ext cx="5229686" cy="307959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7401107" y="2982371"/>
            <a:ext cx="2556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ymbol" panose="05050102010706020507" pitchFamily="18" charset="2"/>
              </a:rPr>
              <a:t>p</a:t>
            </a:r>
            <a:r>
              <a:rPr lang="en-US" baseline="30000" dirty="0" smtClean="0"/>
              <a:t>+</a:t>
            </a:r>
            <a:r>
              <a:rPr lang="en-US" dirty="0" smtClean="0"/>
              <a:t> Collins asymmetries </a:t>
            </a:r>
            <a:endParaRPr lang="en-US" dirty="0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75442" y="3351703"/>
            <a:ext cx="4652977" cy="287608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258380" y="6043117"/>
            <a:ext cx="28415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ymbol" panose="05050102010706020507" pitchFamily="18" charset="2"/>
              </a:rPr>
              <a:t>p</a:t>
            </a:r>
            <a:r>
              <a:rPr lang="en-US" baseline="30000" dirty="0" smtClean="0"/>
              <a:t>+</a:t>
            </a:r>
            <a:r>
              <a:rPr lang="en-US" dirty="0" smtClean="0"/>
              <a:t> </a:t>
            </a:r>
            <a:r>
              <a:rPr lang="en-US" dirty="0" err="1" smtClean="0"/>
              <a:t>Pretzelosity</a:t>
            </a:r>
            <a:r>
              <a:rPr lang="en-US" dirty="0" smtClean="0"/>
              <a:t> asymmetries 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9EADC3-5BD3-4399-AA66-A525679FAD9A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296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11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Outline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18437"/>
            <a:ext cx="10515600" cy="4858526"/>
          </a:xfrm>
        </p:spPr>
        <p:txBody>
          <a:bodyPr/>
          <a:lstStyle/>
          <a:p>
            <a:r>
              <a:rPr lang="en-US" dirty="0" smtClean="0"/>
              <a:t>Day-1:</a:t>
            </a:r>
          </a:p>
          <a:p>
            <a:pPr lvl="1"/>
            <a:r>
              <a:rPr lang="en-US" dirty="0" smtClean="0"/>
              <a:t>Goals of Spin Physics</a:t>
            </a:r>
          </a:p>
          <a:p>
            <a:pPr lvl="1"/>
            <a:r>
              <a:rPr lang="en-US" dirty="0" smtClean="0"/>
              <a:t>Current and Future Experiments in Spin Physics</a:t>
            </a:r>
          </a:p>
          <a:p>
            <a:pPr lvl="1"/>
            <a:endParaRPr lang="en-US" dirty="0"/>
          </a:p>
          <a:p>
            <a:r>
              <a:rPr lang="en-US" dirty="0" smtClean="0"/>
              <a:t>Day-2: </a:t>
            </a:r>
          </a:p>
          <a:p>
            <a:pPr lvl="1"/>
            <a:r>
              <a:rPr lang="en-US" dirty="0" err="1" smtClean="0"/>
              <a:t>sPHENIX</a:t>
            </a:r>
            <a:r>
              <a:rPr lang="en-US" dirty="0" smtClean="0"/>
              <a:t>, </a:t>
            </a:r>
            <a:r>
              <a:rPr lang="en-US" dirty="0" err="1" smtClean="0"/>
              <a:t>fsPHENIX</a:t>
            </a:r>
            <a:r>
              <a:rPr lang="en-US" dirty="0" smtClean="0"/>
              <a:t> and the near-term future</a:t>
            </a:r>
          </a:p>
          <a:p>
            <a:pPr lvl="1"/>
            <a:r>
              <a:rPr lang="en-US" dirty="0" smtClean="0"/>
              <a:t>The EIC and EIC detector built around the </a:t>
            </a:r>
            <a:r>
              <a:rPr lang="en-US" dirty="0" err="1" smtClean="0"/>
              <a:t>BaBar</a:t>
            </a:r>
            <a:r>
              <a:rPr lang="en-US" dirty="0" smtClean="0"/>
              <a:t> solenoid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D9FF6B-7FEE-44D5-AA9E-788DC72B3E91}" type="datetime1">
              <a:rPr lang="en-US" smtClean="0"/>
              <a:t>7/15/2015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17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91302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SIDIS </a:t>
            </a:r>
            <a:r>
              <a:rPr lang="en-US" b="1" dirty="0" err="1" smtClean="0">
                <a:solidFill>
                  <a:schemeClr val="accent1"/>
                </a:solidFill>
              </a:rPr>
              <a:t>Sivers</a:t>
            </a:r>
            <a:r>
              <a:rPr lang="en-US" b="1" dirty="0" smtClean="0">
                <a:solidFill>
                  <a:schemeClr val="accent1"/>
                </a:solidFill>
              </a:rPr>
              <a:t>/Collins for </a:t>
            </a:r>
            <a:r>
              <a:rPr lang="en-US" b="1" dirty="0" err="1" smtClean="0">
                <a:solidFill>
                  <a:schemeClr val="accent1"/>
                </a:solidFill>
              </a:rPr>
              <a:t>Kaons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027" y="1180661"/>
            <a:ext cx="7315200" cy="416887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84273" y="5349539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rather low statistics, K</a:t>
            </a:r>
            <a:r>
              <a:rPr lang="en-US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Collins/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Sivers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consistent with zero, K</a:t>
            </a:r>
            <a:r>
              <a:rPr lang="en-US" sz="24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Collins/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Sivers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both large, negative (but with large errors)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053943" y="900650"/>
            <a:ext cx="1986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arXiv:1404.7204v1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556209-569D-4709-AFD9-3E9B54AC723E}" type="datetime1">
              <a:rPr lang="en-US" smtClean="0"/>
              <a:t>7/15/2015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3226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8602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Fragmentation Functions from Belle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2606" y="1316117"/>
            <a:ext cx="4641527" cy="416340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40417" y="5721914"/>
            <a:ext cx="55126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From F. Giordano DIS 2014</a:t>
            </a:r>
          </a:p>
          <a:p>
            <a:r>
              <a:rPr lang="en-US" dirty="0" smtClean="0"/>
              <a:t>(more recent results shown DIS 2015 by Anselm </a:t>
            </a:r>
            <a:r>
              <a:rPr lang="en-US" dirty="0" err="1" smtClean="0"/>
              <a:t>Vossen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6033" y="4251906"/>
            <a:ext cx="2855495" cy="216759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3948" y="1316117"/>
            <a:ext cx="4516425" cy="2845618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2CA869-8BC7-4152-B6B3-F5D6564955D6}" type="datetime1">
              <a:rPr lang="en-US" smtClean="0"/>
              <a:t>7/15/2015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6645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2803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The Present and Near Future at RHIC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630" y="1188268"/>
            <a:ext cx="7970377" cy="481917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815743" y="1601094"/>
            <a:ext cx="3048591" cy="31393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u="sng" dirty="0" smtClean="0"/>
              <a:t>Run-15</a:t>
            </a:r>
            <a:r>
              <a:rPr lang="en-US" dirty="0" smtClean="0"/>
              <a:t>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200 </a:t>
            </a:r>
            <a:r>
              <a:rPr lang="en-US" dirty="0" err="1" smtClean="0"/>
              <a:t>GeV</a:t>
            </a:r>
            <a:r>
              <a:rPr lang="en-US" dirty="0" smtClean="0"/>
              <a:t> polarized </a:t>
            </a:r>
            <a:r>
              <a:rPr lang="en-US" dirty="0" err="1" smtClean="0"/>
              <a:t>p+p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200 </a:t>
            </a:r>
            <a:r>
              <a:rPr lang="en-US" dirty="0" err="1" smtClean="0"/>
              <a:t>GeV</a:t>
            </a:r>
            <a:r>
              <a:rPr lang="en-US" dirty="0" smtClean="0"/>
              <a:t> polarized </a:t>
            </a:r>
            <a:r>
              <a:rPr lang="en-US" dirty="0" err="1" smtClean="0"/>
              <a:t>p+Au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(200 </a:t>
            </a:r>
            <a:r>
              <a:rPr lang="en-US" dirty="0" err="1" smtClean="0"/>
              <a:t>GeV</a:t>
            </a:r>
            <a:r>
              <a:rPr lang="en-US" dirty="0" smtClean="0"/>
              <a:t> polarized </a:t>
            </a:r>
            <a:r>
              <a:rPr lang="en-US" dirty="0" err="1" smtClean="0"/>
              <a:t>p+Al</a:t>
            </a:r>
            <a:r>
              <a:rPr lang="en-US" dirty="0" smtClean="0"/>
              <a:t>)</a:t>
            </a:r>
            <a:endParaRPr lang="en-US" dirty="0"/>
          </a:p>
          <a:p>
            <a:endParaRPr lang="en-US" dirty="0" smtClean="0"/>
          </a:p>
          <a:p>
            <a:r>
              <a:rPr lang="en-US" u="sng" dirty="0" smtClean="0"/>
              <a:t>Run-16: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200 GeV </a:t>
            </a:r>
            <a:r>
              <a:rPr lang="en-US" dirty="0" err="1" smtClean="0"/>
              <a:t>Au+Au</a:t>
            </a:r>
            <a:endParaRPr lang="en-US" b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polarized </a:t>
            </a:r>
            <a:r>
              <a:rPr lang="en-US" dirty="0" err="1" smtClean="0"/>
              <a:t>p+Au</a:t>
            </a:r>
            <a:r>
              <a:rPr lang="en-US" dirty="0" smtClean="0"/>
              <a:t> energy scan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u="sng" dirty="0" smtClean="0"/>
              <a:t>Run-17: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510 GeV </a:t>
            </a:r>
            <a:r>
              <a:rPr lang="en-US" dirty="0" err="1" smtClean="0"/>
              <a:t>p+p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D9B6B5-13FD-4C7B-B116-DA759150B831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595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047" y="234334"/>
            <a:ext cx="10515600" cy="777875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Precision A</a:t>
            </a:r>
            <a:r>
              <a:rPr lang="en-US" b="1" baseline="-25000" dirty="0" smtClean="0">
                <a:solidFill>
                  <a:schemeClr val="accent1"/>
                </a:solidFill>
              </a:rPr>
              <a:t>LL</a:t>
            </a:r>
            <a:r>
              <a:rPr lang="en-US" b="1" dirty="0" smtClean="0">
                <a:solidFill>
                  <a:schemeClr val="accent1"/>
                </a:solidFill>
              </a:rPr>
              <a:t> Results from STAR and PHENIX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0" y="990601"/>
            <a:ext cx="4114800" cy="312381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75039" y="988396"/>
            <a:ext cx="4034808" cy="536795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248400" y="4114418"/>
            <a:ext cx="40237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Significant improvement of about an </a:t>
            </a:r>
            <a:br>
              <a:rPr lang="en-US" dirty="0"/>
            </a:br>
            <a:r>
              <a:rPr lang="en-US" dirty="0"/>
              <a:t>order of magnitude in precision, a factor </a:t>
            </a:r>
            <a:br>
              <a:rPr lang="en-US" dirty="0"/>
            </a:br>
            <a:r>
              <a:rPr lang="en-US" dirty="0"/>
              <a:t>of 2-3 in kinematic range, </a:t>
            </a:r>
            <a:r>
              <a:rPr lang="en-US" dirty="0" err="1"/>
              <a:t>x</a:t>
            </a:r>
            <a:r>
              <a:rPr lang="en-US" baseline="-25000" dirty="0" err="1"/>
              <a:t>g</a:t>
            </a:r>
            <a:r>
              <a:rPr lang="en-US" dirty="0"/>
              <a:t> sensitivity</a:t>
            </a:r>
            <a:br>
              <a:rPr lang="en-US" dirty="0"/>
            </a:br>
            <a:r>
              <a:rPr lang="en-US" dirty="0"/>
              <a:t>from rapidity dependence.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0801" y="5410201"/>
            <a:ext cx="3544625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i="1" dirty="0"/>
              <a:t>A</a:t>
            </a:r>
            <a:r>
              <a:rPr lang="en-US" i="1" baseline="-25000" dirty="0"/>
              <a:t>LL</a:t>
            </a:r>
            <a:r>
              <a:rPr lang="en-US" dirty="0"/>
              <a:t> positive for large </a:t>
            </a:r>
            <a:r>
              <a:rPr lang="en-US" dirty="0" err="1"/>
              <a:t>p</a:t>
            </a:r>
            <a:r>
              <a:rPr lang="en-US" baseline="-25000" dirty="0" err="1"/>
              <a:t>T</a:t>
            </a:r>
            <a:r>
              <a:rPr lang="en-US" dirty="0"/>
              <a:t>, indicating a </a:t>
            </a:r>
            <a:br>
              <a:rPr lang="en-US" dirty="0"/>
            </a:br>
            <a:r>
              <a:rPr lang="en-US" i="1" dirty="0"/>
              <a:t>nonzero gluon polarization!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041303" y="1143001"/>
            <a:ext cx="121379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err="1"/>
              <a:t>ArXiv</a:t>
            </a:r>
            <a:r>
              <a:rPr lang="en-US" sz="1200" dirty="0"/>
              <a:t> 1405.5134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C90594-A3EA-421D-A450-7F7AC3963C34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262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6354" y="3817998"/>
            <a:ext cx="3714847" cy="28235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03081"/>
            <a:ext cx="10515600" cy="83281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New Results on Gluon Polarization 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6353" y="990600"/>
            <a:ext cx="3991388" cy="394085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81201" y="882502"/>
            <a:ext cx="3714635" cy="295498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19800" y="5486400"/>
            <a:ext cx="4014248" cy="47503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034864" y="5007650"/>
            <a:ext cx="39203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RHIC data drives the constraints on </a:t>
            </a:r>
            <a:r>
              <a:rPr lang="en-US" dirty="0">
                <a:latin typeface="Symbol" panose="05050102010706020507" pitchFamily="18" charset="2"/>
              </a:rPr>
              <a:t>D</a:t>
            </a:r>
            <a:r>
              <a:rPr lang="en-US" dirty="0"/>
              <a:t>G: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85E7E1-7AF7-43C8-A855-29504A3F27B9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55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8252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Latest from PHENIX…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398" y="1141958"/>
            <a:ext cx="7245002" cy="511968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446335" y="2154865"/>
            <a:ext cx="2926699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Suggestive that the evolution</a:t>
            </a:r>
            <a:br>
              <a:rPr lang="en-US" dirty="0" smtClean="0"/>
            </a:br>
            <a:r>
              <a:rPr lang="en-US" dirty="0" smtClean="0"/>
              <a:t>of </a:t>
            </a:r>
            <a:r>
              <a:rPr lang="en-US" dirty="0" smtClean="0">
                <a:latin typeface="Symbol" panose="05050102010706020507" pitchFamily="18" charset="2"/>
              </a:rPr>
              <a:t>D</a:t>
            </a:r>
            <a:r>
              <a:rPr lang="en-US" dirty="0" smtClean="0"/>
              <a:t>G might differ from </a:t>
            </a:r>
            <a:br>
              <a:rPr lang="en-US" dirty="0" smtClean="0"/>
            </a:br>
            <a:r>
              <a:rPr lang="en-US" dirty="0" smtClean="0"/>
              <a:t>current DSSV14 fit.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628CF-CBFE-40C2-B399-BDCC08534B65}" type="datetime1">
              <a:rPr lang="en-US" smtClean="0"/>
              <a:t>7/15/2015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5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86159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PHENIX Transverse Spin Run-15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266395" y="1349102"/>
            <a:ext cx="4455121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Improvement by a factor of ~2 over </a:t>
            </a:r>
            <a:br>
              <a:rPr lang="en-US" dirty="0" smtClean="0"/>
            </a:br>
            <a:r>
              <a:rPr lang="en-US" dirty="0" smtClean="0"/>
              <a:t>existing 200 </a:t>
            </a:r>
            <a:r>
              <a:rPr lang="en-US" dirty="0" err="1" smtClean="0"/>
              <a:t>GeV</a:t>
            </a:r>
            <a:r>
              <a:rPr lang="en-US" dirty="0"/>
              <a:t> </a:t>
            </a:r>
            <a:r>
              <a:rPr lang="en-US" dirty="0" smtClean="0"/>
              <a:t>transverse </a:t>
            </a:r>
            <a:r>
              <a:rPr lang="en-US" dirty="0" err="1" smtClean="0"/>
              <a:t>p+p</a:t>
            </a:r>
            <a:r>
              <a:rPr lang="en-US" dirty="0" smtClean="0"/>
              <a:t> statistics.</a:t>
            </a:r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863" y="1115755"/>
            <a:ext cx="4160891" cy="284401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749" y="3814467"/>
            <a:ext cx="3673321" cy="26871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8923" y="2322550"/>
            <a:ext cx="5534350" cy="3537079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4038600" y="4592626"/>
            <a:ext cx="205261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MPC-EX will allow</a:t>
            </a:r>
            <a:br>
              <a:rPr lang="en-US" dirty="0" smtClean="0"/>
            </a:br>
            <a:r>
              <a:rPr lang="en-US" dirty="0" smtClean="0"/>
              <a:t>identified </a:t>
            </a:r>
            <a:r>
              <a:rPr lang="en-US" dirty="0" smtClean="0">
                <a:latin typeface="Symbol" panose="05050102010706020507" pitchFamily="18" charset="2"/>
              </a:rPr>
              <a:t>p</a:t>
            </a:r>
            <a:r>
              <a:rPr lang="en-US" baseline="30000" dirty="0" smtClean="0"/>
              <a:t>0</a:t>
            </a:r>
            <a:r>
              <a:rPr lang="en-US" dirty="0" smtClean="0"/>
              <a:t> out to </a:t>
            </a:r>
            <a:br>
              <a:rPr lang="en-US" dirty="0" smtClean="0"/>
            </a:br>
            <a:r>
              <a:rPr lang="en-US" dirty="0" smtClean="0"/>
              <a:t>high </a:t>
            </a:r>
            <a:r>
              <a:rPr lang="en-US" dirty="0" err="1" smtClean="0"/>
              <a:t>p</a:t>
            </a:r>
            <a:r>
              <a:rPr lang="en-US" baseline="-25000" dirty="0" err="1" smtClean="0"/>
              <a:t>T</a:t>
            </a:r>
            <a:r>
              <a:rPr lang="en-US" dirty="0" err="1" smtClean="0"/>
              <a:t>.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1AD470-F1F5-42DE-9337-5EEEC809C33C}" type="datetime1">
              <a:rPr lang="en-US" smtClean="0"/>
              <a:t>7/15/2015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479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6657" y="914401"/>
            <a:ext cx="5178338" cy="3814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224237"/>
            <a:ext cx="8763000" cy="71596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The MPC-EX Detector</a:t>
            </a:r>
            <a:endParaRPr lang="en-US" b="1" baseline="-25000" dirty="0">
              <a:solidFill>
                <a:schemeClr val="accent1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657" y="4467679"/>
            <a:ext cx="3124200" cy="2057605"/>
          </a:xfrm>
          <a:prstGeom prst="rect">
            <a:avLst/>
          </a:prstGeom>
        </p:spPr>
      </p:pic>
      <p:sp>
        <p:nvSpPr>
          <p:cNvPr id="88" name="TextBox 87"/>
          <p:cNvSpPr txBox="1"/>
          <p:nvPr/>
        </p:nvSpPr>
        <p:spPr>
          <a:xfrm>
            <a:off x="6734996" y="1035971"/>
            <a:ext cx="3678641" cy="2308324"/>
          </a:xfrm>
          <a:prstGeom prst="rect">
            <a:avLst/>
          </a:prstGeom>
          <a:noFill/>
          <a:ln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A combined charged particle tracker and EM </a:t>
            </a:r>
            <a:r>
              <a:rPr lang="en-US" dirty="0" err="1">
                <a:solidFill>
                  <a:prstClr val="black"/>
                </a:solidFill>
              </a:rPr>
              <a:t>preshower</a:t>
            </a:r>
            <a:r>
              <a:rPr lang="en-US" dirty="0">
                <a:solidFill>
                  <a:prstClr val="black"/>
                </a:solidFill>
              </a:rPr>
              <a:t> detector – dual gain readout allows sensitivity to MIPs and full energy EM showers.</a:t>
            </a:r>
          </a:p>
          <a:p>
            <a:endParaRPr lang="en-US" dirty="0">
              <a:solidFill>
                <a:prstClr val="black"/>
              </a:solidFill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Symbol" pitchFamily="18" charset="2"/>
              </a:rPr>
              <a:t>p</a:t>
            </a:r>
            <a:r>
              <a:rPr lang="en-US" baseline="30000" dirty="0">
                <a:solidFill>
                  <a:prstClr val="black"/>
                </a:solidFill>
              </a:rPr>
              <a:t>0</a:t>
            </a:r>
            <a:r>
              <a:rPr lang="en-US" dirty="0">
                <a:solidFill>
                  <a:prstClr val="black"/>
                </a:solidFill>
              </a:rPr>
              <a:t> rejection (direct photons)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>
                <a:solidFill>
                  <a:prstClr val="black"/>
                </a:solidFill>
                <a:latin typeface="Symbol" pitchFamily="18" charset="2"/>
              </a:rPr>
              <a:t>p</a:t>
            </a:r>
            <a:r>
              <a:rPr lang="en-US" baseline="30000" dirty="0">
                <a:solidFill>
                  <a:prstClr val="black"/>
                </a:solidFill>
              </a:rPr>
              <a:t>0</a:t>
            </a:r>
            <a:r>
              <a:rPr lang="en-US" dirty="0">
                <a:solidFill>
                  <a:prstClr val="black"/>
                </a:solidFill>
              </a:rPr>
              <a:t> reconstruction out to &gt;80GeV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>
                <a:solidFill>
                  <a:prstClr val="black"/>
                </a:solidFill>
              </a:rPr>
              <a:t>Charged track identification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5350" y="3487870"/>
            <a:ext cx="4312651" cy="2482587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7914255" y="4729162"/>
            <a:ext cx="76200" cy="1149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8943975" y="4729163"/>
            <a:ext cx="76200" cy="11498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 flipH="1" flipV="1">
            <a:off x="5867401" y="1981200"/>
            <a:ext cx="2084955" cy="274796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 flipV="1">
            <a:off x="5558297" y="4648201"/>
            <a:ext cx="2355959" cy="19594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5032978" y="4920709"/>
            <a:ext cx="11384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3.1&lt;</a:t>
            </a:r>
            <a:r>
              <a:rPr lang="en-US" dirty="0">
                <a:latin typeface="Symbol" pitchFamily="18" charset="2"/>
              </a:rPr>
              <a:t>h</a:t>
            </a:r>
            <a:r>
              <a:rPr lang="en-US" dirty="0"/>
              <a:t>&lt;3.8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343400" y="5715001"/>
            <a:ext cx="260054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Will </a:t>
            </a:r>
            <a:r>
              <a:rPr lang="en-US" dirty="0"/>
              <a:t>be ready for Run-15 </a:t>
            </a:r>
            <a:endParaRPr lang="en-US" dirty="0" smtClean="0"/>
          </a:p>
          <a:p>
            <a:r>
              <a:rPr lang="en-US" dirty="0" smtClean="0"/>
              <a:t>(</a:t>
            </a:r>
            <a:r>
              <a:rPr lang="en-US" dirty="0" err="1" smtClean="0"/>
              <a:t>p+p</a:t>
            </a:r>
            <a:r>
              <a:rPr lang="en-US" dirty="0" smtClean="0"/>
              <a:t>/</a:t>
            </a:r>
            <a:r>
              <a:rPr lang="en-US" dirty="0" err="1" smtClean="0"/>
              <a:t>p+Au</a:t>
            </a:r>
            <a:r>
              <a:rPr lang="en-US" dirty="0" smtClean="0"/>
              <a:t> </a:t>
            </a:r>
            <a:r>
              <a:rPr lang="en-US" dirty="0"/>
              <a:t>run)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5D4280-B9FA-4437-B480-E75015ED01B2}" type="datetime1">
              <a:rPr lang="en-US" smtClean="0"/>
              <a:t>7/15/2015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324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4066" y="1382795"/>
            <a:ext cx="5418667" cy="487987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7296" y="3845622"/>
            <a:ext cx="3962400" cy="1943345"/>
          </a:xfrm>
        </p:spPr>
        <p:txBody>
          <a:bodyPr>
            <a:normAutofit fontScale="77500" lnSpcReduction="20000"/>
          </a:bodyPr>
          <a:lstStyle/>
          <a:p>
            <a:r>
              <a:rPr lang="en-US" u="sng" dirty="0" smtClean="0"/>
              <a:t>Prompt Photon A</a:t>
            </a:r>
            <a:r>
              <a:rPr lang="en-US" u="sng" baseline="-25000" dirty="0" smtClean="0"/>
              <a:t>N</a:t>
            </a:r>
          </a:p>
          <a:p>
            <a:pPr lvl="1"/>
            <a:r>
              <a:rPr lang="en-US" dirty="0" smtClean="0"/>
              <a:t>Projected error bars assume statistical errors,  subtraction of </a:t>
            </a:r>
            <a:r>
              <a:rPr lang="en-US" dirty="0" smtClean="0">
                <a:latin typeface="Symbol" pitchFamily="18" charset="2"/>
              </a:rPr>
              <a:t>p</a:t>
            </a:r>
            <a:r>
              <a:rPr lang="en-US" baseline="30000" dirty="0" smtClean="0"/>
              <a:t>0</a:t>
            </a:r>
            <a:r>
              <a:rPr lang="en-US" dirty="0"/>
              <a:t> </a:t>
            </a:r>
            <a:r>
              <a:rPr lang="en-US" dirty="0" smtClean="0"/>
              <a:t>and </a:t>
            </a:r>
            <a:r>
              <a:rPr lang="en-US" dirty="0" smtClean="0">
                <a:latin typeface="Symbol" pitchFamily="18" charset="2"/>
              </a:rPr>
              <a:t>h</a:t>
            </a:r>
            <a:r>
              <a:rPr lang="en-US" dirty="0" smtClean="0"/>
              <a:t> photon asymmetry, and 60% polarization</a:t>
            </a:r>
          </a:p>
          <a:p>
            <a:pPr lvl="1"/>
            <a:r>
              <a:rPr lang="en-US" dirty="0" smtClean="0"/>
              <a:t>Test of theoretical frameworks</a:t>
            </a:r>
          </a:p>
          <a:p>
            <a:pPr lvl="1"/>
            <a:r>
              <a:rPr lang="en-US" dirty="0" smtClean="0"/>
              <a:t>Measure of quark </a:t>
            </a:r>
            <a:r>
              <a:rPr lang="en-US" dirty="0" err="1" smtClean="0"/>
              <a:t>Sivers</a:t>
            </a:r>
            <a:endParaRPr lang="en-US" dirty="0" smtClean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949116" y="249507"/>
            <a:ext cx="8763000" cy="71596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MPC-EX Prompt Photon A</a:t>
            </a:r>
            <a:r>
              <a:rPr lang="en-US" b="1" baseline="-25000" dirty="0" smtClean="0">
                <a:solidFill>
                  <a:schemeClr val="accent1"/>
                </a:solidFill>
              </a:rPr>
              <a:t>N</a:t>
            </a:r>
            <a:r>
              <a:rPr lang="en-US" b="1" dirty="0" smtClean="0">
                <a:solidFill>
                  <a:schemeClr val="accent1"/>
                </a:solidFill>
              </a:rPr>
              <a:t> (</a:t>
            </a:r>
            <a:r>
              <a:rPr lang="en-US" b="1" dirty="0" err="1" smtClean="0">
                <a:solidFill>
                  <a:schemeClr val="accent1"/>
                </a:solidFill>
              </a:rPr>
              <a:t>x</a:t>
            </a:r>
            <a:r>
              <a:rPr lang="en-US" b="1" baseline="-25000" dirty="0" err="1" smtClean="0">
                <a:solidFill>
                  <a:schemeClr val="accent1"/>
                </a:solidFill>
              </a:rPr>
              <a:t>F</a:t>
            </a:r>
            <a:r>
              <a:rPr lang="en-US" b="1" dirty="0" smtClean="0">
                <a:solidFill>
                  <a:schemeClr val="accent1"/>
                </a:solidFill>
              </a:rPr>
              <a:t>&gt;0)</a:t>
            </a:r>
            <a:endParaRPr lang="en-US" b="1" baseline="-25000" dirty="0">
              <a:solidFill>
                <a:schemeClr val="accent1"/>
              </a:solidFill>
            </a:endParaRPr>
          </a:p>
        </p:txBody>
      </p:sp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807" y="866079"/>
            <a:ext cx="3135312" cy="1354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209800" y="5916768"/>
            <a:ext cx="7292830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b="1" dirty="0"/>
              <a:t>Prompt photon measurements with MPC-EX will resolve the issue. </a:t>
            </a:r>
          </a:p>
        </p:txBody>
      </p:sp>
      <p:pic>
        <p:nvPicPr>
          <p:cNvPr id="16" name="Picture 1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39" t="89793" r="26746" b="1276"/>
          <a:stretch>
            <a:fillRect/>
          </a:stretch>
        </p:blipFill>
        <p:spPr bwMode="auto">
          <a:xfrm>
            <a:off x="1578956" y="3235425"/>
            <a:ext cx="3859169" cy="482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Group 16"/>
          <p:cNvGrpSpPr>
            <a:grpSpLocks/>
          </p:cNvGrpSpPr>
          <p:nvPr/>
        </p:nvGrpSpPr>
        <p:grpSpPr bwMode="auto">
          <a:xfrm>
            <a:off x="1702948" y="2192337"/>
            <a:ext cx="3715600" cy="818350"/>
            <a:chOff x="457200" y="2514600"/>
            <a:chExt cx="4108879" cy="1111016"/>
          </a:xfrm>
        </p:grpSpPr>
        <p:pic>
          <p:nvPicPr>
            <p:cNvPr id="18" name="Picture 1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891" t="74242" r="33998" b="14035"/>
            <a:stretch>
              <a:fillRect/>
            </a:stretch>
          </p:blipFill>
          <p:spPr bwMode="auto">
            <a:xfrm>
              <a:off x="457200" y="2514600"/>
              <a:ext cx="2743200" cy="700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Box 11"/>
            <p:cNvSpPr txBox="1">
              <a:spLocks noChangeArrowheads="1"/>
            </p:cNvSpPr>
            <p:nvPr/>
          </p:nvSpPr>
          <p:spPr bwMode="auto">
            <a:xfrm>
              <a:off x="2514600" y="3124200"/>
              <a:ext cx="2051479" cy="5014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defPPr>
                <a:defRPr lang="en-US"/>
              </a:defPPr>
              <a:lvl1pPr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1pPr>
              <a:lvl2pPr marL="4572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2pPr>
              <a:lvl3pPr marL="9144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3pPr>
              <a:lvl4pPr marL="13716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4pPr>
              <a:lvl5pPr marL="1828800" algn="l" rtl="0" fontAlgn="base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+mn-ea"/>
                  <a:cs typeface="Arial" charset="0"/>
                </a:defRPr>
              </a:lvl9pPr>
            </a:lstStyle>
            <a:p>
              <a:pPr>
                <a:defRPr/>
              </a:pPr>
              <a:r>
                <a:rPr lang="en-US">
                  <a:solidFill>
                    <a:srgbClr val="000000"/>
                  </a:solidFill>
                </a:rPr>
                <a:t>r= S/B = 0.34</a:t>
              </a:r>
            </a:p>
          </p:txBody>
        </p:sp>
        <p:cxnSp>
          <p:nvCxnSpPr>
            <p:cNvPr id="20" name="Elbow Connector 19"/>
            <p:cNvCxnSpPr>
              <a:endCxn id="19" idx="1"/>
            </p:cNvCxnSpPr>
            <p:nvPr/>
          </p:nvCxnSpPr>
          <p:spPr>
            <a:xfrm>
              <a:off x="1676527" y="3123855"/>
              <a:ext cx="838073" cy="251053"/>
            </a:xfrm>
            <a:prstGeom prst="bentConnector3">
              <a:avLst>
                <a:gd name="adj1" fmla="val 50000"/>
              </a:avLst>
            </a:prstGeom>
            <a:noFill/>
            <a:ln w="31750" cap="flat" cmpd="sng" algn="ctr">
              <a:solidFill>
                <a:srgbClr val="FF0000"/>
              </a:solidFill>
              <a:prstDash val="solid"/>
              <a:tailEnd type="arrow"/>
            </a:ln>
            <a:effectLst/>
          </p:spPr>
        </p:cxnSp>
      </p:grpSp>
      <p:sp>
        <p:nvSpPr>
          <p:cNvPr id="13" name="TextBox 12"/>
          <p:cNvSpPr txBox="1"/>
          <p:nvPr/>
        </p:nvSpPr>
        <p:spPr>
          <a:xfrm>
            <a:off x="8693935" y="859575"/>
            <a:ext cx="23313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Phys</a:t>
            </a:r>
            <a:r>
              <a:rPr lang="en-US" sz="1400" dirty="0"/>
              <a:t> Rev. D 83 094001 (2011)</a:t>
            </a:r>
          </a:p>
          <a:p>
            <a:r>
              <a:rPr lang="en-US" sz="1400" dirty="0" err="1"/>
              <a:t>arXiv</a:t>
            </a:r>
            <a:r>
              <a:rPr lang="en-US" sz="1400" dirty="0"/>
              <a:t> 1208.1962v1 (2012)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905EE5-DDCD-48C8-9A6A-AF861685FBC3}" type="datetime1">
              <a:rPr lang="en-US" smtClean="0"/>
              <a:t>7/15/2015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14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637" y="1151172"/>
            <a:ext cx="5161408" cy="4067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289482"/>
            <a:ext cx="8763000" cy="71596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MPC-EX Prompt Photon A</a:t>
            </a:r>
            <a:r>
              <a:rPr lang="en-US" b="1" baseline="-25000" dirty="0" smtClean="0">
                <a:solidFill>
                  <a:schemeClr val="accent1"/>
                </a:solidFill>
              </a:rPr>
              <a:t>N</a:t>
            </a:r>
            <a:r>
              <a:rPr lang="en-US" b="1" dirty="0" smtClean="0">
                <a:solidFill>
                  <a:schemeClr val="accent1"/>
                </a:solidFill>
              </a:rPr>
              <a:t> (</a:t>
            </a:r>
            <a:r>
              <a:rPr lang="en-US" b="1" dirty="0" err="1" smtClean="0">
                <a:solidFill>
                  <a:schemeClr val="accent1"/>
                </a:solidFill>
              </a:rPr>
              <a:t>x</a:t>
            </a:r>
            <a:r>
              <a:rPr lang="en-US" b="1" baseline="-25000" dirty="0" err="1" smtClean="0">
                <a:solidFill>
                  <a:schemeClr val="accent1"/>
                </a:solidFill>
              </a:rPr>
              <a:t>F</a:t>
            </a:r>
            <a:r>
              <a:rPr lang="en-US" b="1" dirty="0" smtClean="0">
                <a:solidFill>
                  <a:schemeClr val="accent1"/>
                </a:solidFill>
              </a:rPr>
              <a:t>&lt;0)</a:t>
            </a:r>
            <a:endParaRPr lang="en-US" b="1" baseline="-25000" dirty="0">
              <a:solidFill>
                <a:schemeClr val="accent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665915" y="5073134"/>
            <a:ext cx="360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/>
              <a:t>x</a:t>
            </a:r>
            <a:r>
              <a:rPr lang="en-US" b="1" baseline="-25000" dirty="0" err="1"/>
              <a:t>F</a:t>
            </a:r>
            <a:endParaRPr lang="en-US" b="1" baseline="-25000" dirty="0"/>
          </a:p>
        </p:txBody>
      </p:sp>
      <p:sp>
        <p:nvSpPr>
          <p:cNvPr id="12" name="TextBox 11"/>
          <p:cNvSpPr txBox="1"/>
          <p:nvPr/>
        </p:nvSpPr>
        <p:spPr>
          <a:xfrm>
            <a:off x="8179701" y="997284"/>
            <a:ext cx="23313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Phys</a:t>
            </a:r>
            <a:r>
              <a:rPr lang="en-US" sz="1400" dirty="0"/>
              <a:t> Rev. D 85 034030 (2012)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325135" y="5715000"/>
            <a:ext cx="7696200" cy="40011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/>
              <a:t>A</a:t>
            </a:r>
            <a:r>
              <a:rPr lang="en-US" sz="2000" b="1" baseline="-25000" dirty="0"/>
              <a:t>N</a:t>
            </a:r>
            <a:r>
              <a:rPr lang="en-US" sz="2000" b="1" dirty="0"/>
              <a:t> for </a:t>
            </a:r>
            <a:r>
              <a:rPr lang="en-US" sz="2000" b="1" dirty="0" err="1"/>
              <a:t>x</a:t>
            </a:r>
            <a:r>
              <a:rPr lang="en-US" sz="2000" b="1" baseline="-25000" dirty="0" err="1"/>
              <a:t>F</a:t>
            </a:r>
            <a:r>
              <a:rPr lang="en-US" sz="2000" b="1" dirty="0"/>
              <a:t>&lt;0 carries information about the tri-gluon correlation function.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263055" y="2017711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A</a:t>
            </a:r>
            <a:r>
              <a:rPr lang="en-US" b="1" baseline="-25000" dirty="0"/>
              <a:t>N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676602" y="2390124"/>
            <a:ext cx="3662320" cy="31393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Two different tri-gluon correlation</a:t>
            </a:r>
            <a:br>
              <a:rPr lang="en-US" dirty="0"/>
            </a:br>
            <a:r>
              <a:rPr lang="en-US" dirty="0"/>
              <a:t>functions: O(x) and N(x)</a:t>
            </a:r>
          </a:p>
          <a:p>
            <a:endParaRPr lang="en-US" dirty="0"/>
          </a:p>
          <a:p>
            <a:r>
              <a:rPr lang="en-US" u="sng" dirty="0"/>
              <a:t>Models: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Parameters constrained by open heavy flavor production at RHIC. 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1804375" y="3546077"/>
          <a:ext cx="3406775" cy="10874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05" name="Equation" r:id="rId5" imgW="2311200" imgH="736560" progId="Equation.DSMT4">
                  <p:embed/>
                </p:oleObj>
              </mc:Choice>
              <mc:Fallback>
                <p:oleObj name="Equation" r:id="rId5" imgW="2311200" imgH="7365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04375" y="3546077"/>
                        <a:ext cx="3406775" cy="10874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8586439" y="4026778"/>
            <a:ext cx="4363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(a)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442136" y="3842112"/>
            <a:ext cx="4475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(b)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374682" y="2863334"/>
            <a:ext cx="4235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(c)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743178" y="1305061"/>
            <a:ext cx="3529171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err="1"/>
              <a:t>x</a:t>
            </a:r>
            <a:r>
              <a:rPr lang="en-US" baseline="-25000" dirty="0" err="1"/>
              <a:t>F</a:t>
            </a:r>
            <a:r>
              <a:rPr lang="en-US" dirty="0"/>
              <a:t>&lt;0 samples the gluon distribution</a:t>
            </a:r>
            <a:br>
              <a:rPr lang="en-US" dirty="0"/>
            </a:br>
            <a:r>
              <a:rPr lang="en-US" dirty="0"/>
              <a:t>in the polarized proton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730242" y="1842481"/>
            <a:ext cx="1423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49pb</a:t>
            </a:r>
            <a:r>
              <a:rPr lang="en-US" baseline="30000" dirty="0"/>
              <a:t>-1</a:t>
            </a:r>
            <a:r>
              <a:rPr lang="en-US" dirty="0"/>
              <a:t>, P=0.6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41E979-296F-488E-A17B-0DFF24D16D67}" type="datetime1">
              <a:rPr lang="en-US" smtClean="0"/>
              <a:t>7/15/2015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9" name="Slide Number Placeholder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803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72561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Outline: Day 1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88472"/>
            <a:ext cx="10515600" cy="4871695"/>
          </a:xfrm>
        </p:spPr>
        <p:txBody>
          <a:bodyPr>
            <a:normAutofit/>
          </a:bodyPr>
          <a:lstStyle/>
          <a:p>
            <a:r>
              <a:rPr lang="en-US" dirty="0" smtClean="0"/>
              <a:t>Spin Physics – What are we trying to learn?</a:t>
            </a:r>
          </a:p>
          <a:p>
            <a:r>
              <a:rPr lang="en-US" dirty="0" smtClean="0"/>
              <a:t>Near-Term Prospects:</a:t>
            </a:r>
            <a:endParaRPr lang="en-US" dirty="0"/>
          </a:p>
          <a:p>
            <a:pPr lvl="1"/>
            <a:r>
              <a:rPr lang="en-US" dirty="0" smtClean="0"/>
              <a:t>JLAB</a:t>
            </a:r>
          </a:p>
          <a:p>
            <a:pPr lvl="1"/>
            <a:r>
              <a:rPr lang="en-US" dirty="0" smtClean="0"/>
              <a:t>RHIC – PHENIX and STAR</a:t>
            </a:r>
          </a:p>
          <a:p>
            <a:pPr lvl="1"/>
            <a:r>
              <a:rPr lang="en-US" dirty="0" smtClean="0"/>
              <a:t>COMPASS-II</a:t>
            </a:r>
          </a:p>
          <a:p>
            <a:r>
              <a:rPr lang="en-US" dirty="0" smtClean="0"/>
              <a:t>The Electron Ion Collider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7EB91B-C588-4BA9-A10A-6387AA670E84}" type="datetime1">
              <a:rPr lang="en-US" smtClean="0"/>
              <a:t>7/15/2015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056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413" y="625112"/>
            <a:ext cx="4151859" cy="2602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38200" y="215085"/>
            <a:ext cx="8763000" cy="71596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Collins Asymmetry in Jets</a:t>
            </a:r>
            <a:endParaRPr lang="en-US" b="1" baseline="-25000" dirty="0">
              <a:solidFill>
                <a:schemeClr val="accent1"/>
              </a:solidFill>
            </a:endParaRPr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2322849" y="1292826"/>
            <a:ext cx="1791713" cy="92766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 rot="19810792">
            <a:off x="3441327" y="986005"/>
            <a:ext cx="457200" cy="990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18" name="Straight Arrow Connector 17"/>
          <p:cNvCxnSpPr/>
          <p:nvPr/>
        </p:nvCxnSpPr>
        <p:spPr>
          <a:xfrm flipV="1">
            <a:off x="2322848" y="1447931"/>
            <a:ext cx="1334990" cy="77255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29"/>
          <p:cNvSpPr txBox="1">
            <a:spLocks noChangeArrowheads="1"/>
          </p:cNvSpPr>
          <p:nvPr/>
        </p:nvSpPr>
        <p:spPr bwMode="auto">
          <a:xfrm>
            <a:off x="4114561" y="834975"/>
            <a:ext cx="12178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/>
              <a:t>charged </a:t>
            </a:r>
          </a:p>
          <a:p>
            <a:r>
              <a:rPr lang="en-US" dirty="0"/>
              <a:t>cluster axis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2334803" y="1599359"/>
            <a:ext cx="890490" cy="593725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2399048" y="1750026"/>
            <a:ext cx="1066800" cy="4164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4006616" y="1660049"/>
            <a:ext cx="7168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R=1.0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667000" y="2166514"/>
            <a:ext cx="3352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All tracks given equal weight 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Select the cluster with highest number of tracks </a:t>
            </a:r>
          </a:p>
        </p:txBody>
      </p:sp>
      <p:cxnSp>
        <p:nvCxnSpPr>
          <p:cNvPr id="38" name="Straight Connector 37"/>
          <p:cNvCxnSpPr/>
          <p:nvPr/>
        </p:nvCxnSpPr>
        <p:spPr>
          <a:xfrm>
            <a:off x="7620000" y="2069293"/>
            <a:ext cx="0" cy="814701"/>
          </a:xfrm>
          <a:prstGeom prst="line">
            <a:avLst/>
          </a:prstGeom>
          <a:ln w="158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7162800" y="958978"/>
            <a:ext cx="15103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MIP ~ 36 MeV</a:t>
            </a:r>
          </a:p>
        </p:txBody>
      </p:sp>
      <p:cxnSp>
        <p:nvCxnSpPr>
          <p:cNvPr id="3" name="Straight Arrow Connector 2"/>
          <p:cNvCxnSpPr/>
          <p:nvPr/>
        </p:nvCxnSpPr>
        <p:spPr>
          <a:xfrm flipH="1">
            <a:off x="7315200" y="2279794"/>
            <a:ext cx="3048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 flipH="1">
            <a:off x="7907090" y="1464719"/>
            <a:ext cx="2621281" cy="923330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95000"/>
                <a:satMod val="10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u="sng" dirty="0"/>
              <a:t>Charged Tracks: </a:t>
            </a:r>
          </a:p>
          <a:p>
            <a:r>
              <a:rPr lang="en-US" dirty="0"/>
              <a:t>All layers hit</a:t>
            </a:r>
          </a:p>
          <a:p>
            <a:r>
              <a:rPr lang="en-US" dirty="0"/>
              <a:t>Energy deposit &lt; 70MeV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5943600" y="3227657"/>
            <a:ext cx="4512966" cy="3115267"/>
            <a:chOff x="536121" y="936577"/>
            <a:chExt cx="8115300" cy="5419810"/>
          </a:xfrm>
        </p:grpSpPr>
        <p:pic>
          <p:nvPicPr>
            <p:cNvPr id="23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121" y="936577"/>
              <a:ext cx="8115300" cy="541981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5" name="TextBox 24"/>
            <p:cNvSpPr txBox="1"/>
            <p:nvPr/>
          </p:nvSpPr>
          <p:spPr>
            <a:xfrm>
              <a:off x="1926772" y="4437967"/>
              <a:ext cx="2666999" cy="12850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Charged clusters with </a:t>
              </a:r>
              <a:r>
                <a:rPr lang="en-US" sz="1400" b="1" dirty="0"/>
                <a:t>&gt;=3</a:t>
              </a:r>
              <a:r>
                <a:rPr lang="en-US" sz="1400" dirty="0"/>
                <a:t> tracks, </a:t>
              </a:r>
              <a:r>
                <a:rPr lang="en-US" sz="1400" b="1" dirty="0"/>
                <a:t>single-track</a:t>
              </a:r>
              <a:r>
                <a:rPr lang="en-US" sz="1400" dirty="0"/>
                <a:t> </a:t>
              </a:r>
              <a:r>
                <a:rPr lang="en-US" sz="1400" dirty="0">
                  <a:latin typeface="Symbol" pitchFamily="18" charset="2"/>
                </a:rPr>
                <a:t>p</a:t>
              </a:r>
              <a:r>
                <a:rPr lang="en-US" sz="1400" baseline="30000" dirty="0"/>
                <a:t>0</a:t>
              </a:r>
              <a:r>
                <a:rPr lang="en-US" sz="1400" dirty="0"/>
                <a:t>’s</a:t>
              </a:r>
            </a:p>
          </p:txBody>
        </p:sp>
      </p:grpSp>
      <p:cxnSp>
        <p:nvCxnSpPr>
          <p:cNvPr id="27" name="Straight Arrow Connector 26"/>
          <p:cNvCxnSpPr/>
          <p:nvPr/>
        </p:nvCxnSpPr>
        <p:spPr>
          <a:xfrm flipV="1">
            <a:off x="2442183" y="4190669"/>
            <a:ext cx="2286000" cy="1219200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 rot="19768318">
            <a:off x="1924658" y="4743120"/>
            <a:ext cx="1030288" cy="13065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Oval 28"/>
          <p:cNvSpPr/>
          <p:nvPr/>
        </p:nvSpPr>
        <p:spPr>
          <a:xfrm rot="19810792">
            <a:off x="3801083" y="4085894"/>
            <a:ext cx="457200" cy="9906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cxnSp>
        <p:nvCxnSpPr>
          <p:cNvPr id="30" name="Straight Arrow Connector 29"/>
          <p:cNvCxnSpPr/>
          <p:nvPr/>
        </p:nvCxnSpPr>
        <p:spPr>
          <a:xfrm rot="5400000" flipH="1" flipV="1">
            <a:off x="2173896" y="5143170"/>
            <a:ext cx="534988" cy="1587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rot="16200000" flipV="1">
            <a:off x="2142940" y="5110626"/>
            <a:ext cx="403225" cy="195262"/>
          </a:xfrm>
          <a:prstGeom prst="line">
            <a:avLst/>
          </a:prstGeom>
          <a:ln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>
            <a:endCxn id="29" idx="5"/>
          </p:cNvCxnSpPr>
          <p:nvPr/>
        </p:nvCxnSpPr>
        <p:spPr>
          <a:xfrm flipV="1">
            <a:off x="2442184" y="4805033"/>
            <a:ext cx="1901825" cy="604837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>
            <a:off x="2442183" y="5409869"/>
            <a:ext cx="457200" cy="152400"/>
          </a:xfrm>
          <a:prstGeom prst="line">
            <a:avLst/>
          </a:prstGeom>
          <a:ln>
            <a:solidFill>
              <a:schemeClr val="tx1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29"/>
          <p:cNvSpPr txBox="1">
            <a:spLocks noChangeArrowheads="1"/>
          </p:cNvSpPr>
          <p:nvPr/>
        </p:nvSpPr>
        <p:spPr bwMode="auto">
          <a:xfrm>
            <a:off x="4728183" y="4114469"/>
            <a:ext cx="12178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cluster axis</a:t>
            </a:r>
          </a:p>
        </p:txBody>
      </p:sp>
      <p:sp>
        <p:nvSpPr>
          <p:cNvPr id="37" name="TextBox 31"/>
          <p:cNvSpPr txBox="1">
            <a:spLocks noChangeArrowheads="1"/>
          </p:cNvSpPr>
          <p:nvPr/>
        </p:nvSpPr>
        <p:spPr bwMode="auto">
          <a:xfrm>
            <a:off x="2640010" y="4539125"/>
            <a:ext cx="57099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prstClr val="black"/>
                </a:solidFill>
              </a:rPr>
              <a:t>spin</a:t>
            </a:r>
          </a:p>
        </p:txBody>
      </p:sp>
      <p:sp>
        <p:nvSpPr>
          <p:cNvPr id="39" name="TextBox 29"/>
          <p:cNvSpPr txBox="1">
            <a:spLocks noChangeArrowheads="1"/>
          </p:cNvSpPr>
          <p:nvPr/>
        </p:nvSpPr>
        <p:spPr bwMode="auto">
          <a:xfrm>
            <a:off x="4344008" y="4640940"/>
            <a:ext cx="38985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>
                <a:solidFill>
                  <a:prstClr val="black"/>
                </a:solidFill>
                <a:latin typeface="Symbol" pitchFamily="18" charset="2"/>
              </a:rPr>
              <a:t>p</a:t>
            </a:r>
            <a:r>
              <a:rPr lang="en-US" baseline="30000" dirty="0">
                <a:solidFill>
                  <a:prstClr val="black"/>
                </a:solidFill>
              </a:rPr>
              <a:t>0</a:t>
            </a:r>
          </a:p>
        </p:txBody>
      </p:sp>
      <p:grpSp>
        <p:nvGrpSpPr>
          <p:cNvPr id="41" name="Group 30"/>
          <p:cNvGrpSpPr>
            <a:grpSpLocks/>
          </p:cNvGrpSpPr>
          <p:nvPr/>
        </p:nvGrpSpPr>
        <p:grpSpPr bwMode="auto">
          <a:xfrm>
            <a:off x="1726113" y="3383172"/>
            <a:ext cx="944671" cy="934955"/>
            <a:chOff x="1371600" y="3124200"/>
            <a:chExt cx="1187380" cy="1306513"/>
          </a:xfrm>
        </p:grpSpPr>
        <p:sp>
          <p:nvSpPr>
            <p:cNvPr id="42" name="Rectangle 41"/>
            <p:cNvSpPr/>
            <p:nvPr/>
          </p:nvSpPr>
          <p:spPr>
            <a:xfrm>
              <a:off x="1371600" y="3124200"/>
              <a:ext cx="1187380" cy="1306513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cxnSp>
          <p:nvCxnSpPr>
            <p:cNvPr id="43" name="Straight Connector 42"/>
            <p:cNvCxnSpPr/>
            <p:nvPr/>
          </p:nvCxnSpPr>
          <p:spPr>
            <a:xfrm rot="5400000" flipH="1" flipV="1">
              <a:off x="1719229" y="3614738"/>
              <a:ext cx="457200" cy="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/>
            <p:cNvCxnSpPr/>
            <p:nvPr/>
          </p:nvCxnSpPr>
          <p:spPr>
            <a:xfrm>
              <a:off x="1947829" y="3843338"/>
              <a:ext cx="457173" cy="152400"/>
            </a:xfrm>
            <a:prstGeom prst="line">
              <a:avLst/>
            </a:prstGeom>
            <a:ln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Oval 44"/>
            <p:cNvSpPr/>
            <p:nvPr/>
          </p:nvSpPr>
          <p:spPr>
            <a:xfrm>
              <a:off x="1904969" y="3810000"/>
              <a:ext cx="76196" cy="76200"/>
            </a:xfrm>
            <a:prstGeom prst="ellipse">
              <a:avLst/>
            </a:prstGeom>
            <a:solidFill>
              <a:schemeClr val="tx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46" name="Arc 45"/>
            <p:cNvSpPr/>
            <p:nvPr/>
          </p:nvSpPr>
          <p:spPr>
            <a:xfrm>
              <a:off x="1681145" y="3605213"/>
              <a:ext cx="528606" cy="685800"/>
            </a:xfrm>
            <a:prstGeom prst="arc">
              <a:avLst>
                <a:gd name="adj1" fmla="val 16200000"/>
                <a:gd name="adj2" fmla="val 21090664"/>
              </a:avLst>
            </a:prstGeom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47" name="TextBox 29"/>
            <p:cNvSpPr txBox="1">
              <a:spLocks noChangeArrowheads="1"/>
            </p:cNvSpPr>
            <p:nvPr/>
          </p:nvSpPr>
          <p:spPr bwMode="auto">
            <a:xfrm>
              <a:off x="2133600" y="3352800"/>
              <a:ext cx="367107" cy="4730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prstClr val="black"/>
                  </a:solidFill>
                  <a:latin typeface="Symbol" pitchFamily="18" charset="2"/>
                </a:rPr>
                <a:t>f</a:t>
              </a: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4728184" y="4647802"/>
            <a:ext cx="11801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(E&gt;20GeV)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8730242" y="3856398"/>
            <a:ext cx="14237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49pb</a:t>
            </a:r>
            <a:r>
              <a:rPr lang="en-US" baseline="30000" dirty="0"/>
              <a:t>-1</a:t>
            </a:r>
            <a:r>
              <a:rPr lang="en-US" dirty="0"/>
              <a:t>, P=0.6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50BCF-0709-47BE-AF9A-6D3E3CA0C24B}" type="datetime1">
              <a:rPr lang="en-US" smtClean="0"/>
              <a:t>7/15/2015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940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08602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…or maybe it’s more complicated…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33239" y="1171307"/>
            <a:ext cx="6548366" cy="5105351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8944426" y="1073728"/>
            <a:ext cx="2579805" cy="4708981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Font typeface="Wingdings" charset="2"/>
              <a:buChar char="q"/>
              <a:defRPr/>
            </a:pPr>
            <a:r>
              <a:rPr lang="en-US" sz="1500" dirty="0" smtClean="0">
                <a:cs typeface="Comic Sans MS"/>
              </a:rPr>
              <a:t>1</a:t>
            </a:r>
            <a:r>
              <a:rPr lang="en-US" sz="1500" dirty="0">
                <a:cs typeface="Comic Sans MS"/>
              </a:rPr>
              <a:t>-photon events, which include a large π</a:t>
            </a:r>
            <a:r>
              <a:rPr lang="en-US" sz="1500" baseline="30000" dirty="0">
                <a:cs typeface="Comic Sans MS"/>
              </a:rPr>
              <a:t>0</a:t>
            </a:r>
            <a:r>
              <a:rPr lang="en-US" sz="1500" dirty="0">
                <a:cs typeface="Comic Sans MS"/>
              </a:rPr>
              <a:t> contribution in this analysis, are similar to 2-photon </a:t>
            </a:r>
            <a:r>
              <a:rPr lang="en-US" sz="1500" dirty="0" smtClean="0">
                <a:solidFill>
                  <a:srgbClr val="322F31"/>
                </a:solidFill>
                <a:cs typeface="Comic Sans MS"/>
              </a:rPr>
              <a:t>events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defRPr/>
            </a:pPr>
            <a:endParaRPr lang="en-US" sz="1500" dirty="0">
              <a:solidFill>
                <a:srgbClr val="3366FF"/>
              </a:solidFill>
              <a:cs typeface="Comic Sans M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defRPr/>
            </a:pPr>
            <a:endParaRPr lang="en-US" sz="1500" dirty="0">
              <a:solidFill>
                <a:srgbClr val="3366FF"/>
              </a:solidFill>
              <a:cs typeface="Comic Sans M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Font typeface="Wingdings" charset="2"/>
              <a:buChar char="q"/>
              <a:defRPr/>
            </a:pPr>
            <a:r>
              <a:rPr lang="en-US" sz="1500" dirty="0" smtClean="0">
                <a:solidFill>
                  <a:srgbClr val="3366FF"/>
                </a:solidFill>
                <a:cs typeface="Comic Sans MS"/>
              </a:rPr>
              <a:t>Three</a:t>
            </a:r>
            <a:r>
              <a:rPr lang="en-US" sz="1500" dirty="0">
                <a:solidFill>
                  <a:srgbClr val="3366FF"/>
                </a:solidFill>
                <a:cs typeface="Comic Sans MS"/>
              </a:rPr>
              <a:t>-photon jet-like events have a clear non-zero asymmetry, but substantially smaller than that for </a:t>
            </a:r>
            <a:r>
              <a:rPr lang="en-US" sz="1500" dirty="0" smtClean="0">
                <a:solidFill>
                  <a:srgbClr val="3366FF"/>
                </a:solidFill>
                <a:cs typeface="Comic Sans MS"/>
              </a:rPr>
              <a:t>isolated </a:t>
            </a:r>
            <a:r>
              <a:rPr lang="en-US" sz="1500" dirty="0" smtClean="0">
                <a:solidFill>
                  <a:srgbClr val="3366FF"/>
                </a:solidFill>
                <a:cs typeface="Symbol" charset="2"/>
              </a:rPr>
              <a:t>p</a:t>
            </a:r>
            <a:r>
              <a:rPr lang="en-US" sz="1500" baseline="30000" dirty="0" smtClean="0">
                <a:solidFill>
                  <a:srgbClr val="3366FF"/>
                </a:solidFill>
                <a:cs typeface="Comic Sans MS"/>
              </a:rPr>
              <a:t>0</a:t>
            </a:r>
            <a:r>
              <a:rPr lang="en-US" sz="1500" dirty="0">
                <a:solidFill>
                  <a:srgbClr val="3366FF"/>
                </a:solidFill>
                <a:cs typeface="Comic Sans MS"/>
              </a:rPr>
              <a:t>’</a:t>
            </a:r>
            <a:r>
              <a:rPr lang="en-US" sz="1500" dirty="0" smtClean="0">
                <a:solidFill>
                  <a:srgbClr val="3366FF"/>
                </a:solidFill>
                <a:cs typeface="Comic Sans MS"/>
              </a:rPr>
              <a:t>s</a:t>
            </a:r>
            <a:endParaRPr lang="en-US" sz="1500" dirty="0">
              <a:solidFill>
                <a:srgbClr val="3366FF"/>
              </a:solidFill>
              <a:cs typeface="Comic Sans M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Font typeface="Wingdings" charset="2"/>
              <a:buChar char="q"/>
              <a:defRPr/>
            </a:pPr>
            <a:endParaRPr lang="en-US" sz="1500" dirty="0">
              <a:solidFill>
                <a:srgbClr val="3366FF"/>
              </a:solidFill>
              <a:cs typeface="Comic Sans M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Font typeface="Wingdings" charset="2"/>
              <a:buChar char="q"/>
              <a:defRPr/>
            </a:pPr>
            <a:r>
              <a:rPr lang="en-US" sz="1500" dirty="0">
                <a:solidFill>
                  <a:srgbClr val="FF00FF"/>
                </a:solidFill>
                <a:cs typeface="Comic Sans MS"/>
              </a:rPr>
              <a:t>A</a:t>
            </a:r>
            <a:r>
              <a:rPr lang="en-US" sz="1500" baseline="-25000" dirty="0">
                <a:solidFill>
                  <a:srgbClr val="FF00FF"/>
                </a:solidFill>
                <a:cs typeface="Comic Sans MS"/>
              </a:rPr>
              <a:t>N</a:t>
            </a:r>
            <a:r>
              <a:rPr lang="en-US" sz="1500" dirty="0">
                <a:solidFill>
                  <a:srgbClr val="FF00FF"/>
                </a:solidFill>
                <a:cs typeface="Comic Sans MS"/>
              </a:rPr>
              <a:t> decreases as the event complexity increases (</a:t>
            </a:r>
            <a:r>
              <a:rPr lang="en-US" sz="1500" dirty="0" err="1">
                <a:solidFill>
                  <a:srgbClr val="FF00FF"/>
                </a:solidFill>
                <a:cs typeface="Comic Sans MS"/>
              </a:rPr>
              <a:t>i.e.</a:t>
            </a:r>
            <a:r>
              <a:rPr lang="en-US" sz="1500" dirty="0" err="1" smtClean="0">
                <a:solidFill>
                  <a:srgbClr val="FF00FF"/>
                </a:solidFill>
                <a:cs typeface="Comic Sans MS"/>
              </a:rPr>
              <a:t>,the</a:t>
            </a:r>
            <a:r>
              <a:rPr lang="en-US" sz="1500" dirty="0" smtClean="0">
                <a:solidFill>
                  <a:srgbClr val="FF00FF"/>
                </a:solidFill>
                <a:cs typeface="Comic Sans MS"/>
              </a:rPr>
              <a:t> </a:t>
            </a:r>
            <a:r>
              <a:rPr lang="en-US" sz="1500" dirty="0">
                <a:solidFill>
                  <a:srgbClr val="FF00FF"/>
                </a:solidFill>
                <a:cs typeface="Comic Sans MS"/>
              </a:rPr>
              <a:t>"</a:t>
            </a:r>
            <a:r>
              <a:rPr lang="en-US" sz="1500" dirty="0" err="1">
                <a:solidFill>
                  <a:srgbClr val="FF00FF"/>
                </a:solidFill>
                <a:cs typeface="Comic Sans MS"/>
              </a:rPr>
              <a:t>jettiness</a:t>
            </a:r>
            <a:r>
              <a:rPr lang="en-US" sz="1500" dirty="0" smtClean="0">
                <a:solidFill>
                  <a:srgbClr val="FF00FF"/>
                </a:solidFill>
                <a:cs typeface="Comic Sans MS"/>
              </a:rPr>
              <a:t>”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Font typeface="Wingdings" charset="2"/>
              <a:buChar char="q"/>
              <a:defRPr/>
            </a:pPr>
            <a:endParaRPr lang="en-US" sz="1500" dirty="0">
              <a:solidFill>
                <a:srgbClr val="FF00FF"/>
              </a:solidFill>
              <a:cs typeface="Comic Sans MS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rgbClr val="0000FF"/>
              </a:buClr>
              <a:buFont typeface="Wingdings" charset="2"/>
              <a:buChar char="q"/>
              <a:defRPr/>
            </a:pPr>
            <a:r>
              <a:rPr lang="en-US" sz="1500" dirty="0" smtClean="0">
                <a:solidFill>
                  <a:srgbClr val="FF00FF"/>
                </a:solidFill>
                <a:cs typeface="Comic Sans MS"/>
              </a:rPr>
              <a:t>A</a:t>
            </a:r>
            <a:r>
              <a:rPr lang="en-US" sz="1500" baseline="-25000" dirty="0" smtClean="0">
                <a:solidFill>
                  <a:srgbClr val="FF00FF"/>
                </a:solidFill>
                <a:cs typeface="Comic Sans MS"/>
              </a:rPr>
              <a:t>N</a:t>
            </a:r>
            <a:r>
              <a:rPr lang="en-US" sz="1500" dirty="0" smtClean="0">
                <a:solidFill>
                  <a:srgbClr val="FF00FF"/>
                </a:solidFill>
                <a:cs typeface="Comic Sans MS"/>
              </a:rPr>
              <a:t> for #photons &gt;5 is similar to that for #photons = 5</a:t>
            </a:r>
            <a:endParaRPr lang="en-US" sz="1500" dirty="0">
              <a:solidFill>
                <a:srgbClr val="FF00FF"/>
              </a:solidFill>
              <a:cs typeface="Comic Sans M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0391" y="2378366"/>
            <a:ext cx="237736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00FF"/>
              </a:buClr>
            </a:pPr>
            <a:r>
              <a:rPr lang="en-US" dirty="0" smtClean="0">
                <a:cs typeface="Comic Sans MS"/>
              </a:rPr>
              <a:t>Asymmetries </a:t>
            </a:r>
            <a:r>
              <a:rPr lang="en-US" dirty="0">
                <a:cs typeface="Comic Sans MS"/>
              </a:rPr>
              <a:t>for jettier events are </a:t>
            </a:r>
            <a:r>
              <a:rPr lang="en-US" dirty="0" smtClean="0">
                <a:cs typeface="Comic Sans MS"/>
              </a:rPr>
              <a:t>very small</a:t>
            </a:r>
          </a:p>
          <a:p>
            <a:pPr>
              <a:buClr>
                <a:srgbClr val="0000FF"/>
              </a:buClr>
              <a:defRPr/>
            </a:pPr>
            <a:r>
              <a:rPr lang="en-US" dirty="0" smtClean="0">
                <a:solidFill>
                  <a:srgbClr val="0000FF"/>
                </a:solidFill>
              </a:rPr>
              <a:t>these </a:t>
            </a:r>
            <a:r>
              <a:rPr lang="en-US" dirty="0">
                <a:solidFill>
                  <a:srgbClr val="0000FF"/>
                </a:solidFill>
              </a:rPr>
              <a:t>dependences raise serious questions </a:t>
            </a:r>
            <a:r>
              <a:rPr lang="en-US" dirty="0" smtClean="0">
                <a:solidFill>
                  <a:srgbClr val="0000FF"/>
                </a:solidFill>
              </a:rPr>
              <a:t>how </a:t>
            </a:r>
            <a:r>
              <a:rPr lang="en-US" dirty="0">
                <a:solidFill>
                  <a:srgbClr val="0000FF"/>
                </a:solidFill>
              </a:rPr>
              <a:t>much of the large forward </a:t>
            </a:r>
            <a:r>
              <a:rPr lang="en-US" dirty="0" smtClean="0">
                <a:solidFill>
                  <a:srgbClr val="0000FF"/>
                </a:solidFill>
                <a:latin typeface="Symbol" panose="05050102010706020507" pitchFamily="18" charset="2"/>
              </a:rPr>
              <a:t>p</a:t>
            </a:r>
            <a:r>
              <a:rPr lang="en-US" baseline="30000" dirty="0" smtClean="0">
                <a:solidFill>
                  <a:srgbClr val="0000FF"/>
                </a:solidFill>
              </a:rPr>
              <a:t>0</a:t>
            </a: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>
                <a:solidFill>
                  <a:srgbClr val="0000FF"/>
                </a:solidFill>
              </a:rPr>
              <a:t>A</a:t>
            </a:r>
            <a:r>
              <a:rPr lang="en-US" baseline="-25000" dirty="0">
                <a:solidFill>
                  <a:srgbClr val="0000FF"/>
                </a:solidFill>
              </a:rPr>
              <a:t>N</a:t>
            </a:r>
            <a:r>
              <a:rPr lang="en-US" dirty="0">
                <a:solidFill>
                  <a:srgbClr val="0000FF"/>
                </a:solidFill>
              </a:rPr>
              <a:t> comes from 2 </a:t>
            </a:r>
            <a:r>
              <a:rPr lang="en-US" dirty="0">
                <a:solidFill>
                  <a:srgbClr val="0000FF"/>
                </a:solidFill>
                <a:sym typeface="Wingdings" pitchFamily="2" charset="2"/>
              </a:rPr>
              <a:t> 2 </a:t>
            </a:r>
            <a:r>
              <a:rPr lang="en-US" dirty="0" err="1">
                <a:solidFill>
                  <a:srgbClr val="0000FF"/>
                </a:solidFill>
                <a:sym typeface="Wingdings" pitchFamily="2" charset="2"/>
              </a:rPr>
              <a:t>parton</a:t>
            </a:r>
            <a:r>
              <a:rPr lang="en-US" dirty="0">
                <a:solidFill>
                  <a:srgbClr val="0000FF"/>
                </a:solidFill>
                <a:sym typeface="Wingdings" pitchFamily="2" charset="2"/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 pitchFamily="2" charset="2"/>
              </a:rPr>
              <a:t>scattering </a:t>
            </a:r>
            <a:endParaRPr lang="en-US" dirty="0">
              <a:solidFill>
                <a:srgbClr val="0000FF"/>
              </a:solidFill>
              <a:cs typeface="Comic Sans MS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8825730" y="1286549"/>
            <a:ext cx="0" cy="4938044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8153400" y="6244374"/>
            <a:ext cx="1441420" cy="3693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Jettier events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990F4-46C3-41D7-B40F-E0B57F0456A5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952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03657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STAR in Run-15:</a:t>
            </a:r>
            <a:endParaRPr lang="en-US" b="1" dirty="0">
              <a:solidFill>
                <a:schemeClr val="accent1"/>
              </a:solidFill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5003631" y="3076474"/>
            <a:ext cx="4621631" cy="3090860"/>
            <a:chOff x="6548120" y="3508798"/>
            <a:chExt cx="4124960" cy="2711935"/>
          </a:xfrm>
        </p:grpSpPr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548120" y="3792493"/>
              <a:ext cx="4124960" cy="2428240"/>
            </a:xfrm>
            <a:prstGeom prst="rect">
              <a:avLst/>
            </a:prstGeom>
          </p:spPr>
        </p:pic>
        <p:pic>
          <p:nvPicPr>
            <p:cNvPr id="9" name="Picture 8" descr="STAR-logo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86734" y="4924006"/>
              <a:ext cx="576034" cy="273083"/>
            </a:xfrm>
            <a:prstGeom prst="rect">
              <a:avLst/>
            </a:prstGeom>
          </p:spPr>
        </p:pic>
        <p:sp>
          <p:nvSpPr>
            <p:cNvPr id="11" name="TextBox 10"/>
            <p:cNvSpPr txBox="1"/>
            <p:nvPr/>
          </p:nvSpPr>
          <p:spPr>
            <a:xfrm>
              <a:off x="6908168" y="3508798"/>
              <a:ext cx="18828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effectLst/>
                </a:rPr>
                <a:t>arXiv:1309.1800 </a:t>
              </a:r>
              <a:endParaRPr lang="en-US" sz="1600" dirty="0"/>
            </a:p>
          </p:txBody>
        </p:sp>
      </p:grpSp>
      <p:pic>
        <p:nvPicPr>
          <p:cNvPr id="12" name="Picture 1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39" y="1387006"/>
            <a:ext cx="4657495" cy="435505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787631" y="1218024"/>
            <a:ext cx="615027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chemeClr val="accent1"/>
                </a:solidFill>
              </a:rPr>
              <a:t>New detector for Run-15 – </a:t>
            </a:r>
          </a:p>
          <a:p>
            <a:r>
              <a:rPr lang="en-US" sz="2400" b="1" dirty="0" smtClean="0">
                <a:solidFill>
                  <a:schemeClr val="accent1"/>
                </a:solidFill>
              </a:rPr>
              <a:t>upgraded FMS with </a:t>
            </a:r>
            <a:r>
              <a:rPr lang="en-US" sz="2400" b="1" dirty="0" err="1" smtClean="0">
                <a:solidFill>
                  <a:schemeClr val="accent1"/>
                </a:solidFill>
              </a:rPr>
              <a:t>preshower</a:t>
            </a:r>
            <a:endParaRPr lang="en-US" sz="2400" b="1" dirty="0" smtClean="0">
              <a:solidFill>
                <a:schemeClr val="accent1"/>
              </a:solidFill>
            </a:endParaRPr>
          </a:p>
          <a:p>
            <a:endParaRPr lang="en-US" dirty="0"/>
          </a:p>
          <a:p>
            <a:r>
              <a:rPr lang="en-US" dirty="0" smtClean="0"/>
              <a:t>Access to prompt photon A</a:t>
            </a:r>
            <a:r>
              <a:rPr lang="en-US" baseline="-25000" dirty="0" smtClean="0"/>
              <a:t>N</a:t>
            </a:r>
            <a:r>
              <a:rPr lang="en-US" dirty="0" smtClean="0"/>
              <a:t> with similar kinematics to PHENIX.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9845270" y="3800333"/>
            <a:ext cx="2069349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Improvement by a </a:t>
            </a:r>
            <a:br>
              <a:rPr lang="en-US" dirty="0" smtClean="0"/>
            </a:br>
            <a:r>
              <a:rPr lang="en-US" dirty="0" smtClean="0"/>
              <a:t>factor of ~2 over </a:t>
            </a:r>
            <a:br>
              <a:rPr lang="en-US" dirty="0" smtClean="0"/>
            </a:br>
            <a:r>
              <a:rPr lang="en-US" dirty="0" smtClean="0"/>
              <a:t>existing 200 </a:t>
            </a:r>
            <a:r>
              <a:rPr lang="en-US" dirty="0" err="1" smtClean="0"/>
              <a:t>GeV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transverse statistics.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DFE85-6363-4897-91C0-15C8F04092F1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433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976625"/>
            <a:ext cx="4747781" cy="372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81143" y="4848105"/>
            <a:ext cx="54874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The nucleus is an </a:t>
            </a:r>
            <a:r>
              <a:rPr lang="en-US" sz="2000" i="1" dirty="0"/>
              <a:t>amplifier</a:t>
            </a:r>
            <a:r>
              <a:rPr lang="en-US" sz="2000" dirty="0"/>
              <a:t> of high gluon densities. </a:t>
            </a: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/>
          </p:nvPr>
        </p:nvGraphicFramePr>
        <p:xfrm>
          <a:off x="2358556" y="5240980"/>
          <a:ext cx="2795895" cy="1077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15" name="Equation" r:id="rId5" imgW="1218960" imgH="469800" progId="Equation.DSMT4">
                  <p:embed/>
                </p:oleObj>
              </mc:Choice>
              <mc:Fallback>
                <p:oleObj name="Equation" r:id="rId5" imgW="1218960" imgH="469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358556" y="5240980"/>
                        <a:ext cx="2795895" cy="107758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9468950" y="862228"/>
            <a:ext cx="1884850" cy="230832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The gluon density grows to the point where recombination tames the growth of the gluon distribution at small x. </a:t>
            </a:r>
          </a:p>
        </p:txBody>
      </p:sp>
      <p:pic>
        <p:nvPicPr>
          <p:cNvPr id="2148" name="Picture 10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7985" y="3355623"/>
            <a:ext cx="3574163" cy="33850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833486" y="4097964"/>
            <a:ext cx="4251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(x)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68474" y="5715001"/>
            <a:ext cx="801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gluons</a:t>
            </a:r>
          </a:p>
        </p:txBody>
      </p:sp>
      <p:cxnSp>
        <p:nvCxnSpPr>
          <p:cNvPr id="14" name="Straight Arrow Connector 13"/>
          <p:cNvCxnSpPr/>
          <p:nvPr/>
        </p:nvCxnSpPr>
        <p:spPr>
          <a:xfrm flipV="1">
            <a:off x="7297985" y="4876801"/>
            <a:ext cx="601974" cy="838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7297985" y="5391313"/>
            <a:ext cx="601974" cy="323689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RegionsOfWaveFunction_xQ2.eps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656" y="939116"/>
            <a:ext cx="3291282" cy="249339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877057" y="243928"/>
            <a:ext cx="10515600" cy="708008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1"/>
                </a:solidFill>
              </a:rPr>
              <a:t>Using Spin as a Tool – Cold Nuclear Matter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26793-F1EB-414A-B8E6-DA7E730B8EFA}" type="datetime1">
              <a:rPr lang="en-US" smtClean="0"/>
              <a:t>7/15/2015</a:t>
            </a:fld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03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47970"/>
            <a:ext cx="8229600" cy="792162"/>
          </a:xfrm>
        </p:spPr>
        <p:txBody>
          <a:bodyPr>
            <a:normAutofit/>
          </a:bodyPr>
          <a:lstStyle/>
          <a:p>
            <a:r>
              <a:rPr lang="en-US" b="1" i="1" dirty="0" smtClean="0">
                <a:solidFill>
                  <a:schemeClr val="accent1"/>
                </a:solidFill>
              </a:rPr>
              <a:t>Polarized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b="1" dirty="0" err="1" smtClean="0">
                <a:solidFill>
                  <a:schemeClr val="accent1"/>
                </a:solidFill>
              </a:rPr>
              <a:t>p+A</a:t>
            </a:r>
            <a:r>
              <a:rPr lang="en-US" b="1" dirty="0" smtClean="0">
                <a:solidFill>
                  <a:schemeClr val="accent1"/>
                </a:solidFill>
              </a:rPr>
              <a:t> Collisions at RHIC</a:t>
            </a:r>
            <a:endParaRPr lang="en-US" b="1" dirty="0">
              <a:solidFill>
                <a:schemeClr val="accent1"/>
              </a:solidFill>
            </a:endParaRPr>
          </a:p>
        </p:txBody>
      </p:sp>
      <p:graphicFrame>
        <p:nvGraphicFramePr>
          <p:cNvPr id="12" name="Object 11"/>
          <p:cNvGraphicFramePr>
            <a:graphicFrameLocks noChangeAspect="1"/>
          </p:cNvGraphicFramePr>
          <p:nvPr>
            <p:extLst/>
          </p:nvPr>
        </p:nvGraphicFramePr>
        <p:xfrm>
          <a:off x="2135926" y="3423375"/>
          <a:ext cx="3186112" cy="9435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8" name="Equation" r:id="rId4" imgW="1714320" imgH="507960" progId="Equation.DSMT4">
                  <p:embed/>
                </p:oleObj>
              </mc:Choice>
              <mc:Fallback>
                <p:oleObj name="Equation" r:id="rId4" imgW="1714320" imgH="50796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35926" y="3423375"/>
                        <a:ext cx="3186112" cy="9435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Line 46"/>
          <p:cNvSpPr>
            <a:spLocks noChangeShapeType="1"/>
          </p:cNvSpPr>
          <p:nvPr/>
        </p:nvSpPr>
        <p:spPr bwMode="auto">
          <a:xfrm flipH="1" flipV="1">
            <a:off x="2711657" y="2513849"/>
            <a:ext cx="3810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" name="Line 40"/>
          <p:cNvSpPr>
            <a:spLocks noChangeShapeType="1"/>
          </p:cNvSpPr>
          <p:nvPr/>
        </p:nvSpPr>
        <p:spPr bwMode="auto">
          <a:xfrm flipV="1">
            <a:off x="3778457" y="2285249"/>
            <a:ext cx="685800" cy="228600"/>
          </a:xfrm>
          <a:prstGeom prst="line">
            <a:avLst/>
          </a:prstGeom>
          <a:noFill/>
          <a:ln w="412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" name="Oval 35"/>
          <p:cNvSpPr>
            <a:spLocks noChangeArrowheads="1"/>
          </p:cNvSpPr>
          <p:nvPr/>
        </p:nvSpPr>
        <p:spPr bwMode="auto">
          <a:xfrm>
            <a:off x="3549858" y="2209049"/>
            <a:ext cx="479425" cy="533400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73725"/>
                  <a:invGamma/>
                </a:schemeClr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" name="AutoShape 34"/>
          <p:cNvSpPr>
            <a:spLocks noChangeArrowheads="1"/>
          </p:cNvSpPr>
          <p:nvPr/>
        </p:nvSpPr>
        <p:spPr bwMode="auto">
          <a:xfrm>
            <a:off x="2406857" y="2437649"/>
            <a:ext cx="152400" cy="609600"/>
          </a:xfrm>
          <a:prstGeom prst="upArrow">
            <a:avLst>
              <a:gd name="adj1" fmla="val 50000"/>
              <a:gd name="adj2" fmla="val 100000"/>
            </a:avLst>
          </a:prstGeom>
          <a:gradFill rotWithShape="1">
            <a:gsLst>
              <a:gs pos="0">
                <a:schemeClr val="bg2">
                  <a:gamma/>
                  <a:shade val="46275"/>
                  <a:invGamma/>
                </a:schemeClr>
              </a:gs>
              <a:gs pos="50000">
                <a:schemeClr val="bg2"/>
              </a:gs>
              <a:gs pos="100000">
                <a:schemeClr val="bg2">
                  <a:gamma/>
                  <a:shade val="46275"/>
                  <a:invGamma/>
                </a:schemeClr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25" name="Object 9"/>
          <p:cNvGraphicFramePr>
            <a:graphicFrameLocks noChangeAspect="1"/>
          </p:cNvGraphicFramePr>
          <p:nvPr>
            <p:extLst/>
          </p:nvPr>
        </p:nvGraphicFramePr>
        <p:xfrm>
          <a:off x="2141857" y="1154731"/>
          <a:ext cx="1902772" cy="808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619" name="Equation" r:id="rId6" imgW="1434960" imgH="609480" progId="Equation.3">
                  <p:embed/>
                </p:oleObj>
              </mc:Choice>
              <mc:Fallback>
                <p:oleObj name="Equation" r:id="rId6" imgW="1434960" imgH="609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1857" y="1154731"/>
                        <a:ext cx="1902772" cy="8082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Line 18"/>
          <p:cNvSpPr>
            <a:spLocks noChangeShapeType="1"/>
          </p:cNvSpPr>
          <p:nvPr/>
        </p:nvSpPr>
        <p:spPr bwMode="auto">
          <a:xfrm flipV="1">
            <a:off x="2406857" y="2513849"/>
            <a:ext cx="1371600" cy="457200"/>
          </a:xfrm>
          <a:prstGeom prst="line">
            <a:avLst/>
          </a:prstGeom>
          <a:noFill/>
          <a:ln w="412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7" name="Oval 19"/>
          <p:cNvSpPr>
            <a:spLocks noChangeArrowheads="1"/>
          </p:cNvSpPr>
          <p:nvPr/>
        </p:nvSpPr>
        <p:spPr bwMode="auto">
          <a:xfrm>
            <a:off x="2254458" y="2666249"/>
            <a:ext cx="479425" cy="533400"/>
          </a:xfrm>
          <a:prstGeom prst="ellipse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73725"/>
                  <a:invGamma/>
                </a:schemeClr>
              </a:gs>
            </a:gsLst>
            <a:lin ang="2700000" scaled="1"/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8" name="AutoShape 36"/>
          <p:cNvSpPr>
            <a:spLocks noChangeArrowheads="1"/>
          </p:cNvSpPr>
          <p:nvPr/>
        </p:nvSpPr>
        <p:spPr bwMode="auto">
          <a:xfrm>
            <a:off x="2940257" y="2437649"/>
            <a:ext cx="381000" cy="457200"/>
          </a:xfrm>
          <a:prstGeom prst="irregularSeal2">
            <a:avLst/>
          </a:prstGeom>
          <a:solidFill>
            <a:srgbClr val="FF99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9" name="Line 41"/>
          <p:cNvSpPr>
            <a:spLocks noChangeShapeType="1"/>
          </p:cNvSpPr>
          <p:nvPr/>
        </p:nvSpPr>
        <p:spPr bwMode="auto">
          <a:xfrm flipV="1">
            <a:off x="1797257" y="2971049"/>
            <a:ext cx="685800" cy="228600"/>
          </a:xfrm>
          <a:prstGeom prst="line">
            <a:avLst/>
          </a:prstGeom>
          <a:noFill/>
          <a:ln w="41275" cap="rnd">
            <a:solidFill>
              <a:schemeClr val="tx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30" name="Text Box 43"/>
          <p:cNvSpPr txBox="1">
            <a:spLocks noChangeArrowheads="1"/>
          </p:cNvSpPr>
          <p:nvPr/>
        </p:nvSpPr>
        <p:spPr bwMode="auto">
          <a:xfrm>
            <a:off x="3245057" y="2894850"/>
            <a:ext cx="9906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Right</a:t>
            </a:r>
          </a:p>
        </p:txBody>
      </p:sp>
      <p:sp>
        <p:nvSpPr>
          <p:cNvPr id="31" name="Text Box 44"/>
          <p:cNvSpPr txBox="1">
            <a:spLocks noChangeArrowheads="1"/>
          </p:cNvSpPr>
          <p:nvPr/>
        </p:nvSpPr>
        <p:spPr bwMode="auto">
          <a:xfrm>
            <a:off x="2787857" y="2070937"/>
            <a:ext cx="990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Left</a:t>
            </a:r>
          </a:p>
        </p:txBody>
      </p:sp>
      <p:sp>
        <p:nvSpPr>
          <p:cNvPr id="32" name="Line 45"/>
          <p:cNvSpPr>
            <a:spLocks noChangeShapeType="1"/>
          </p:cNvSpPr>
          <p:nvPr/>
        </p:nvSpPr>
        <p:spPr bwMode="auto">
          <a:xfrm>
            <a:off x="3092657" y="2666249"/>
            <a:ext cx="609600" cy="228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235657" y="2567527"/>
            <a:ext cx="18149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</a:t>
            </a:r>
            <a:r>
              <a:rPr lang="en-US" baseline="-25000" dirty="0"/>
              <a:t>sp</a:t>
            </a:r>
            <a:r>
              <a:rPr lang="en-US" baseline="30000" dirty="0"/>
              <a:t>2</a:t>
            </a:r>
            <a:r>
              <a:rPr lang="en-US" dirty="0"/>
              <a:t> = (1.0 </a:t>
            </a:r>
            <a:r>
              <a:rPr lang="en-US" dirty="0" err="1"/>
              <a:t>GeV</a:t>
            </a:r>
            <a:r>
              <a:rPr lang="en-US" dirty="0"/>
              <a:t>)</a:t>
            </a:r>
            <a:r>
              <a:rPr lang="en-US" baseline="30000" dirty="0"/>
              <a:t>2</a:t>
            </a:r>
          </a:p>
          <a:p>
            <a:r>
              <a:rPr lang="en-US" dirty="0"/>
              <a:t>Q</a:t>
            </a:r>
            <a:r>
              <a:rPr lang="en-US" baseline="-25000" dirty="0"/>
              <a:t>sA</a:t>
            </a:r>
            <a:r>
              <a:rPr lang="en-US" baseline="30000" dirty="0"/>
              <a:t>2</a:t>
            </a:r>
            <a:r>
              <a:rPr lang="en-US" dirty="0"/>
              <a:t> = (2.5 </a:t>
            </a:r>
            <a:r>
              <a:rPr lang="en-US" dirty="0" err="1"/>
              <a:t>GeV</a:t>
            </a:r>
            <a:r>
              <a:rPr lang="en-US" dirty="0"/>
              <a:t>)</a:t>
            </a:r>
            <a:r>
              <a:rPr lang="en-US" baseline="30000" dirty="0"/>
              <a:t>2</a:t>
            </a:r>
          </a:p>
          <a:p>
            <a:r>
              <a:rPr lang="en-US" dirty="0">
                <a:latin typeface="Symbol" pitchFamily="18" charset="2"/>
              </a:rPr>
              <a:t>d</a:t>
            </a:r>
            <a:r>
              <a:rPr lang="en-US" dirty="0"/>
              <a:t> = 0.16 </a:t>
            </a:r>
            <a:r>
              <a:rPr lang="en-US" dirty="0" err="1"/>
              <a:t>GeV</a:t>
            </a:r>
            <a:endParaRPr lang="en-US" dirty="0"/>
          </a:p>
        </p:txBody>
      </p:sp>
      <p:pic>
        <p:nvPicPr>
          <p:cNvPr id="10248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1214" y="1308571"/>
            <a:ext cx="4776787" cy="4456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40286" y="5492183"/>
            <a:ext cx="3907972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Dependence of </a:t>
            </a:r>
            <a:r>
              <a:rPr lang="en-US" i="1" dirty="0" err="1"/>
              <a:t>Q</a:t>
            </a:r>
            <a:r>
              <a:rPr lang="en-US" i="1" baseline="-25000" dirty="0" err="1"/>
              <a:t>sA</a:t>
            </a:r>
            <a:r>
              <a:rPr lang="en-US" i="1" dirty="0"/>
              <a:t> </a:t>
            </a:r>
            <a:r>
              <a:rPr lang="en-US" dirty="0"/>
              <a:t>on </a:t>
            </a:r>
            <a:r>
              <a:rPr lang="en-US" i="1" dirty="0"/>
              <a:t>A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dirty="0"/>
              <a:t>Combined with other measurements this can estimate </a:t>
            </a:r>
            <a:r>
              <a:rPr lang="en-US" i="1" dirty="0" err="1"/>
              <a:t>Q</a:t>
            </a:r>
            <a:r>
              <a:rPr lang="en-US" i="1" baseline="-25000" dirty="0" err="1"/>
              <a:t>sp</a:t>
            </a:r>
            <a:r>
              <a:rPr lang="en-US" dirty="0"/>
              <a:t> </a:t>
            </a:r>
          </a:p>
        </p:txBody>
      </p:sp>
      <p:cxnSp>
        <p:nvCxnSpPr>
          <p:cNvPr id="15" name="Straight Arrow Connector 14"/>
          <p:cNvCxnSpPr/>
          <p:nvPr/>
        </p:nvCxnSpPr>
        <p:spPr>
          <a:xfrm flipV="1">
            <a:off x="5334001" y="2913062"/>
            <a:ext cx="1068617" cy="8207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7010400" y="1154730"/>
            <a:ext cx="320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Kang, Yuan: PRD 84, 034019 (2011)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248400" y="901566"/>
            <a:ext cx="451989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/>
              <a:t>Y. </a:t>
            </a:r>
            <a:r>
              <a:rPr lang="en-US" sz="1600" dirty="0" err="1"/>
              <a:t>Kovchegov</a:t>
            </a:r>
            <a:r>
              <a:rPr lang="en-US" sz="1600" dirty="0"/>
              <a:t> &amp; M.D. Sievert: PRD 86, 034028 (2012)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734974" y="5849571"/>
            <a:ext cx="4352926" cy="52322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schemeClr val="tx2"/>
                </a:solidFill>
              </a:rPr>
              <a:t>A unique capability of RHIC!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842971" y="4564351"/>
            <a:ext cx="4146343" cy="1200329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Single spin asymmetries can act as a probe of the saturation scale – the </a:t>
            </a:r>
            <a:r>
              <a:rPr lang="en-US" dirty="0" err="1"/>
              <a:t>p+p</a:t>
            </a:r>
            <a:r>
              <a:rPr lang="en-US" dirty="0"/>
              <a:t> reference will also be better understood with new instruments.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88104-BCBD-4B20-8421-1B678D11D559}" type="datetime1">
              <a:rPr lang="en-US" smtClean="0"/>
              <a:t>7/15/2015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108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3694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Future Running at RHIC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7" name="npp_plan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76156" y="1268820"/>
            <a:ext cx="7784701" cy="4750603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Right Arrow 2"/>
          <p:cNvSpPr/>
          <p:nvPr/>
        </p:nvSpPr>
        <p:spPr>
          <a:xfrm>
            <a:off x="1502228" y="3374571"/>
            <a:ext cx="370115" cy="28302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71934" y="3331419"/>
            <a:ext cx="7264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NEW!</a:t>
            </a:r>
            <a:endParaRPr lang="en-US" dirty="0"/>
          </a:p>
        </p:txBody>
      </p:sp>
      <p:pic>
        <p:nvPicPr>
          <p:cNvPr id="9" name="image4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357598" y="2401660"/>
            <a:ext cx="7410450" cy="2228850"/>
          </a:xfrm>
          <a:prstGeom prst="rect">
            <a:avLst/>
          </a:prstGeom>
          <a:ln w="19050">
            <a:solidFill>
              <a:schemeClr val="tx2"/>
            </a:solidFill>
            <a:miter/>
          </a:ln>
        </p:spPr>
      </p:pic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5B2A3-A713-4100-BE8A-02E67B41E203}" type="datetime1">
              <a:rPr lang="en-US" smtClean="0"/>
              <a:t>7/15/2015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0233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65533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STAR in Run-16 17: A</a:t>
            </a:r>
            <a:r>
              <a:rPr lang="en-US" b="1" baseline="-25000" dirty="0" smtClean="0">
                <a:solidFill>
                  <a:schemeClr val="accent1"/>
                </a:solidFill>
              </a:rPr>
              <a:t>N</a:t>
            </a:r>
            <a:r>
              <a:rPr lang="en-US" b="1" dirty="0" smtClean="0">
                <a:solidFill>
                  <a:schemeClr val="accent1"/>
                </a:solidFill>
              </a:rPr>
              <a:t> for </a:t>
            </a:r>
            <a:r>
              <a:rPr lang="en-US" b="1" i="1" dirty="0" smtClean="0">
                <a:solidFill>
                  <a:schemeClr val="accent1"/>
                </a:solidFill>
              </a:rPr>
              <a:t>W</a:t>
            </a:r>
            <a:r>
              <a:rPr lang="en-US" b="1" baseline="30000" dirty="0" smtClean="0">
                <a:solidFill>
                  <a:schemeClr val="accent1"/>
                </a:solidFill>
              </a:rPr>
              <a:t>+/-</a:t>
            </a:r>
            <a:endParaRPr lang="en-US" b="1" baseline="30000" dirty="0">
              <a:solidFill>
                <a:schemeClr val="accent1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829977" y="1230658"/>
            <a:ext cx="4505254" cy="2880704"/>
            <a:chOff x="2019300" y="3136900"/>
            <a:chExt cx="5060948" cy="2954566"/>
          </a:xfrm>
        </p:grpSpPr>
        <p:grpSp>
          <p:nvGrpSpPr>
            <p:cNvPr id="8" name="Group 7"/>
            <p:cNvGrpSpPr/>
            <p:nvPr/>
          </p:nvGrpSpPr>
          <p:grpSpPr>
            <a:xfrm>
              <a:off x="2019300" y="3136900"/>
              <a:ext cx="5060948" cy="2954566"/>
              <a:chOff x="10581" y="275190"/>
              <a:chExt cx="5545667" cy="3234972"/>
            </a:xfrm>
          </p:grpSpPr>
          <p:pic>
            <p:nvPicPr>
              <p:cNvPr id="10" name="Picture 9" descr="W_Boson_Production_Illustration-600px.jpg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81" y="275190"/>
                <a:ext cx="5545667" cy="3234972"/>
              </a:xfrm>
              <a:prstGeom prst="rect">
                <a:avLst/>
              </a:prstGeom>
            </p:spPr>
          </p:pic>
          <p:sp>
            <p:nvSpPr>
              <p:cNvPr id="11" name="Notched Right Arrow 10"/>
              <p:cNvSpPr/>
              <p:nvPr/>
            </p:nvSpPr>
            <p:spPr>
              <a:xfrm rot="16200000">
                <a:off x="553518" y="2333759"/>
                <a:ext cx="534062" cy="146883"/>
              </a:xfrm>
              <a:prstGeom prst="notchedRightArrow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pic>
          <p:nvPicPr>
            <p:cNvPr id="9" name="Picture 8" descr="Screen Shot 2014-04-24 at 9.44.14 AM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 rot="10800000">
              <a:off x="2825496" y="4764024"/>
              <a:ext cx="711200" cy="787400"/>
            </a:xfrm>
            <a:prstGeom prst="rect">
              <a:avLst/>
            </a:prstGeom>
          </p:spPr>
        </p:pic>
      </p:grpSp>
      <p:grpSp>
        <p:nvGrpSpPr>
          <p:cNvPr id="12" name="Group 16"/>
          <p:cNvGrpSpPr/>
          <p:nvPr/>
        </p:nvGrpSpPr>
        <p:grpSpPr>
          <a:xfrm>
            <a:off x="5698947" y="1149473"/>
            <a:ext cx="5291137" cy="2031325"/>
            <a:chOff x="5841141" y="1051492"/>
            <a:chExt cx="5291137" cy="2031325"/>
          </a:xfrm>
        </p:grpSpPr>
        <p:sp>
          <p:nvSpPr>
            <p:cNvPr id="13" name="TextBox 12"/>
            <p:cNvSpPr txBox="1"/>
            <p:nvPr/>
          </p:nvSpPr>
          <p:spPr>
            <a:xfrm>
              <a:off x="5841141" y="1051492"/>
              <a:ext cx="529113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28600" indent="-228600">
                <a:buFont typeface="Wingdings" charset="2"/>
                <a:buChar char="²"/>
              </a:pPr>
              <a:r>
                <a:rPr lang="en-US" b="1" dirty="0" err="1" smtClean="0">
                  <a:solidFill>
                    <a:srgbClr val="0000FF"/>
                  </a:solidFill>
                </a:rPr>
                <a:t>Unpolarized</a:t>
              </a:r>
              <a:r>
                <a:rPr lang="en-US" b="1" dirty="0" smtClean="0">
                  <a:solidFill>
                    <a:srgbClr val="0000FF"/>
                  </a:solidFill>
                </a:rPr>
                <a:t> asymmetries: </a:t>
              </a:r>
              <a:r>
                <a:rPr lang="en-US" dirty="0" smtClean="0"/>
                <a:t>Quantitative calculation of Pauli blocking does not explain          ratio </a:t>
              </a:r>
            </a:p>
            <a:p>
              <a:pPr marL="228600" indent="-228600"/>
              <a:r>
                <a:rPr lang="en-US" dirty="0" smtClean="0">
                  <a:sym typeface="Wingdings"/>
                </a:rPr>
                <a:t>     </a:t>
              </a:r>
              <a:r>
                <a:rPr lang="en-US" dirty="0" err="1" smtClean="0">
                  <a:sym typeface="Wingdings"/>
                </a:rPr>
                <a:t></a:t>
              </a:r>
              <a:r>
                <a:rPr lang="en-US" dirty="0" smtClean="0">
                  <a:sym typeface="Wingdings"/>
                </a:rPr>
                <a:t> </a:t>
              </a:r>
              <a:r>
                <a:rPr lang="en-US" dirty="0" smtClean="0"/>
                <a:t>Non-</a:t>
              </a:r>
              <a:r>
                <a:rPr lang="en-US" dirty="0" err="1" smtClean="0"/>
                <a:t>pQCD</a:t>
              </a:r>
              <a:r>
                <a:rPr lang="en-US" dirty="0" smtClean="0"/>
                <a:t> effects are large for sea quarks</a:t>
              </a:r>
            </a:p>
            <a:p>
              <a:pPr marL="228600" indent="-228600"/>
              <a:endParaRPr lang="en-US" dirty="0" smtClean="0"/>
            </a:p>
            <a:p>
              <a:pPr marL="228600" indent="-228600">
                <a:buFont typeface="Wingdings" charset="2"/>
                <a:buChar char="²"/>
              </a:pPr>
              <a:r>
                <a:rPr lang="en-US" b="1" dirty="0" smtClean="0">
                  <a:solidFill>
                    <a:srgbClr val="0000FF"/>
                  </a:solidFill>
                </a:rPr>
                <a:t>Polarized asymmetries: </a:t>
              </a:r>
              <a:r>
                <a:rPr lang="en-US" dirty="0" smtClean="0"/>
                <a:t>valence quarks distributions well determined from DIS measurements</a:t>
              </a:r>
            </a:p>
            <a:p>
              <a:endParaRPr lang="en-US" dirty="0"/>
            </a:p>
          </p:txBody>
        </p:sp>
        <p:graphicFrame>
          <p:nvGraphicFramePr>
            <p:cNvPr id="14" name="Object 13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945895650"/>
                </p:ext>
              </p:extLst>
            </p:nvPr>
          </p:nvGraphicFramePr>
          <p:xfrm>
            <a:off x="9259553" y="1345170"/>
            <a:ext cx="506419" cy="36830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352" name="Equation" r:id="rId6" imgW="279400" imgH="203200" progId="Equation.3">
                    <p:embed/>
                  </p:oleObj>
                </mc:Choice>
                <mc:Fallback>
                  <p:oleObj name="Equation" r:id="rId6" imgW="279400" imgH="203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259553" y="1345170"/>
                          <a:ext cx="506419" cy="36830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5" name="TextBox 14"/>
          <p:cNvSpPr txBox="1"/>
          <p:nvPr/>
        </p:nvSpPr>
        <p:spPr>
          <a:xfrm>
            <a:off x="457200" y="4408520"/>
            <a:ext cx="8636001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 smtClean="0">
                <a:solidFill>
                  <a:srgbClr val="FF0000"/>
                </a:solidFill>
              </a:rPr>
              <a:t>The W</a:t>
            </a:r>
            <a:r>
              <a:rPr lang="en-US" b="1" baseline="30000" dirty="0" smtClean="0">
                <a:solidFill>
                  <a:srgbClr val="FF0000"/>
                </a:solidFill>
              </a:rPr>
              <a:t>±</a:t>
            </a:r>
            <a:r>
              <a:rPr lang="en-US" b="1" dirty="0" smtClean="0">
                <a:solidFill>
                  <a:srgbClr val="FF0000"/>
                </a:solidFill>
              </a:rPr>
              <a:t>/Z</a:t>
            </a:r>
            <a:r>
              <a:rPr lang="en-US" b="1" baseline="30000" dirty="0" smtClean="0">
                <a:solidFill>
                  <a:srgbClr val="FF0000"/>
                </a:solidFill>
              </a:rPr>
              <a:t>0</a:t>
            </a:r>
            <a:r>
              <a:rPr lang="en-US" b="1" dirty="0" smtClean="0">
                <a:solidFill>
                  <a:srgbClr val="FF0000"/>
                </a:solidFill>
              </a:rPr>
              <a:t> transverse asymmetry:</a:t>
            </a:r>
          </a:p>
          <a:p>
            <a:pPr marL="292100" indent="-292100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>
                <a:solidFill>
                  <a:srgbClr val="0000FF"/>
                </a:solidFill>
              </a:rPr>
              <a:t>Very high Q</a:t>
            </a:r>
            <a:r>
              <a:rPr lang="en-US" baseline="30000" dirty="0" smtClean="0">
                <a:solidFill>
                  <a:srgbClr val="0000FF"/>
                </a:solidFill>
              </a:rPr>
              <a:t>2</a:t>
            </a:r>
            <a:r>
              <a:rPr lang="en-US" dirty="0" smtClean="0">
                <a:solidFill>
                  <a:srgbClr val="0000FF"/>
                </a:solidFill>
              </a:rPr>
              <a:t>-scale (~ W/Z boson mass)</a:t>
            </a:r>
          </a:p>
          <a:p>
            <a:pPr marL="292100" indent="-292100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>
                <a:solidFill>
                  <a:srgbClr val="0000FF"/>
                </a:solidFill>
              </a:rPr>
              <a:t>No fragmentation function </a:t>
            </a:r>
          </a:p>
          <a:p>
            <a:pPr marL="292100" indent="-292100">
              <a:spcAft>
                <a:spcPts val="600"/>
              </a:spcAft>
              <a:buFont typeface="Wingdings" charset="2"/>
              <a:buChar char="Ø"/>
            </a:pPr>
            <a:r>
              <a:rPr lang="en-US" dirty="0" smtClean="0">
                <a:solidFill>
                  <a:srgbClr val="0000FF"/>
                </a:solidFill>
              </a:rPr>
              <a:t>Asymmetry from lepton-decay is diluted </a:t>
            </a:r>
          </a:p>
          <a:p>
            <a:pPr marL="292100" indent="-292100">
              <a:spcAft>
                <a:spcPts val="600"/>
              </a:spcAft>
            </a:pPr>
            <a:r>
              <a:rPr lang="en-US" dirty="0" smtClean="0">
                <a:solidFill>
                  <a:srgbClr val="0000FF"/>
                </a:solidFill>
                <a:sym typeface="Wingdings"/>
              </a:rPr>
              <a:t>     </a:t>
            </a:r>
            <a:r>
              <a:rPr lang="en-US" dirty="0" err="1" smtClean="0">
                <a:solidFill>
                  <a:srgbClr val="0000FF"/>
                </a:solidFill>
                <a:sym typeface="Wingdings"/>
              </a:rPr>
              <a:t>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</a:t>
            </a:r>
            <a:r>
              <a:rPr lang="en-US" u="sng" dirty="0" smtClean="0">
                <a:solidFill>
                  <a:srgbClr val="0000FF"/>
                </a:solidFill>
                <a:sym typeface="Wingdings"/>
              </a:rPr>
              <a:t>Full kin. reconstruction of the boson needed</a:t>
            </a:r>
            <a:endParaRPr lang="en-US" u="sng" dirty="0">
              <a:solidFill>
                <a:srgbClr val="0000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825096" y="4502858"/>
            <a:ext cx="1484745" cy="113877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</a:rPr>
              <a:t>Processes:</a:t>
            </a:r>
          </a:p>
          <a:p>
            <a:r>
              <a:rPr lang="en-US" sz="2400" b="1" i="1" dirty="0" smtClean="0"/>
              <a:t>W </a:t>
            </a:r>
            <a:r>
              <a:rPr lang="en-US" sz="2400" b="1" i="1" dirty="0" err="1" smtClean="0">
                <a:sym typeface="Wingdings"/>
              </a:rPr>
              <a:t></a:t>
            </a:r>
            <a:r>
              <a:rPr lang="en-US" sz="2400" b="1" i="1" dirty="0" smtClean="0">
                <a:sym typeface="Wingdings"/>
              </a:rPr>
              <a:t> </a:t>
            </a:r>
            <a:r>
              <a:rPr lang="en-US" sz="2400" b="1" i="1" dirty="0" err="1" smtClean="0">
                <a:sym typeface="Wingdings"/>
              </a:rPr>
              <a:t>e</a:t>
            </a:r>
            <a:r>
              <a:rPr lang="en-US" sz="2400" b="1" i="1" dirty="0" smtClean="0">
                <a:sym typeface="Wingdings"/>
              </a:rPr>
              <a:t> </a:t>
            </a:r>
            <a:r>
              <a:rPr lang="en-US" sz="2400" b="1" i="1" dirty="0" err="1" smtClean="0">
                <a:sym typeface="Wingdings"/>
              </a:rPr>
              <a:t>v</a:t>
            </a:r>
            <a:r>
              <a:rPr lang="en-US" sz="2400" b="1" i="1" baseline="-25000" dirty="0" err="1" smtClean="0">
                <a:sym typeface="Wingdings"/>
              </a:rPr>
              <a:t>e</a:t>
            </a:r>
            <a:endParaRPr lang="en-US" sz="2400" b="1" i="1" baseline="-25000" dirty="0" smtClean="0">
              <a:sym typeface="Wingdings"/>
            </a:endParaRPr>
          </a:p>
          <a:p>
            <a:r>
              <a:rPr lang="en-US" sz="2400" b="1" i="1" dirty="0" smtClean="0"/>
              <a:t>Z</a:t>
            </a:r>
            <a:r>
              <a:rPr lang="en-US" sz="2400" b="1" i="1" baseline="30000" dirty="0" smtClean="0"/>
              <a:t>0</a:t>
            </a:r>
            <a:r>
              <a:rPr lang="en-US" sz="2400" b="1" i="1" dirty="0" smtClean="0"/>
              <a:t> </a:t>
            </a:r>
            <a:r>
              <a:rPr lang="en-US" sz="2400" b="1" i="1" dirty="0" err="1" smtClean="0">
                <a:sym typeface="Wingdings"/>
              </a:rPr>
              <a:t></a:t>
            </a:r>
            <a:r>
              <a:rPr lang="en-US" sz="2400" b="1" i="1" dirty="0" smtClean="0">
                <a:sym typeface="Wingdings"/>
              </a:rPr>
              <a:t> </a:t>
            </a:r>
            <a:r>
              <a:rPr lang="en-US" sz="2400" b="1" i="1" dirty="0" err="1" smtClean="0">
                <a:sym typeface="Wingdings"/>
              </a:rPr>
              <a:t>e</a:t>
            </a:r>
            <a:r>
              <a:rPr lang="en-US" sz="2400" b="1" i="1" baseline="30000" dirty="0" smtClean="0">
                <a:sym typeface="Wingdings"/>
              </a:rPr>
              <a:t>+ </a:t>
            </a:r>
            <a:r>
              <a:rPr lang="en-US" sz="2400" b="1" i="1" dirty="0" err="1" smtClean="0">
                <a:sym typeface="Wingdings"/>
              </a:rPr>
              <a:t>e</a:t>
            </a:r>
            <a:r>
              <a:rPr lang="en-US" sz="2400" b="1" i="1" baseline="30000" dirty="0" smtClean="0">
                <a:sym typeface="Wingdings"/>
              </a:rPr>
              <a:t>−</a:t>
            </a:r>
          </a:p>
        </p:txBody>
      </p:sp>
      <p:grpSp>
        <p:nvGrpSpPr>
          <p:cNvPr id="17" name="Group 16"/>
          <p:cNvGrpSpPr/>
          <p:nvPr/>
        </p:nvGrpSpPr>
        <p:grpSpPr>
          <a:xfrm>
            <a:off x="6847734" y="2876952"/>
            <a:ext cx="3525732" cy="3439299"/>
            <a:chOff x="38100" y="762000"/>
            <a:chExt cx="3525732" cy="3439299"/>
          </a:xfrm>
        </p:grpSpPr>
        <p:pic>
          <p:nvPicPr>
            <p:cNvPr id="18" name="Picture 17" descr="Screen Shot 2014-04-21 at 8.33.45 PM.png"/>
            <p:cNvPicPr>
              <a:picLocks noChangeAspect="1"/>
            </p:cNvPicPr>
            <p:nvPr/>
          </p:nvPicPr>
          <p:blipFill>
            <a:blip r:embed="rId8"/>
            <a:srcRect b="-3856"/>
            <a:stretch>
              <a:fillRect/>
            </a:stretch>
          </p:blipFill>
          <p:spPr>
            <a:xfrm>
              <a:off x="38100" y="762000"/>
              <a:ext cx="3525732" cy="3327400"/>
            </a:xfrm>
            <a:prstGeom prst="rect">
              <a:avLst/>
            </a:prstGeom>
          </p:spPr>
        </p:pic>
        <p:sp>
          <p:nvSpPr>
            <p:cNvPr id="19" name="TextBox 18"/>
            <p:cNvSpPr txBox="1"/>
            <p:nvPr/>
          </p:nvSpPr>
          <p:spPr>
            <a:xfrm>
              <a:off x="1808118" y="3739634"/>
              <a:ext cx="32608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 err="1" smtClean="0"/>
                <a:t>x</a:t>
              </a:r>
              <a:endParaRPr lang="en-US" sz="2400" b="1" dirty="0"/>
            </a:p>
          </p:txBody>
        </p:sp>
      </p:grpSp>
      <p:cxnSp>
        <p:nvCxnSpPr>
          <p:cNvPr id="4" name="Straight Connector 3"/>
          <p:cNvCxnSpPr/>
          <p:nvPr/>
        </p:nvCxnSpPr>
        <p:spPr>
          <a:xfrm>
            <a:off x="3650512" y="347330"/>
            <a:ext cx="659218" cy="883328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H="1">
            <a:off x="3650512" y="365125"/>
            <a:ext cx="638085" cy="865533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6EC1D5-E852-4ACF-8A74-6DA9A0F377C4}" type="datetime1">
              <a:rPr lang="en-US" smtClean="0"/>
              <a:t>7/15/2015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350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9907"/>
          </a:xfrm>
        </p:spPr>
        <p:txBody>
          <a:bodyPr/>
          <a:lstStyle/>
          <a:p>
            <a:r>
              <a:rPr lang="en-US" b="1" i="1" dirty="0" smtClean="0">
                <a:solidFill>
                  <a:schemeClr val="accent1"/>
                </a:solidFill>
              </a:rPr>
              <a:t>W</a:t>
            </a:r>
            <a:r>
              <a:rPr lang="en-US" b="1" dirty="0" smtClean="0">
                <a:solidFill>
                  <a:schemeClr val="accent1"/>
                </a:solidFill>
              </a:rPr>
              <a:t> </a:t>
            </a:r>
            <a:r>
              <a:rPr lang="en-US" b="1" dirty="0" err="1" smtClean="0">
                <a:solidFill>
                  <a:schemeClr val="accent1"/>
                </a:solidFill>
              </a:rPr>
              <a:t>p</a:t>
            </a:r>
            <a:r>
              <a:rPr lang="en-US" b="1" baseline="-25000" dirty="0" err="1" smtClean="0">
                <a:solidFill>
                  <a:schemeClr val="accent1"/>
                </a:solidFill>
              </a:rPr>
              <a:t>T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en-US" b="1" dirty="0" smtClean="0">
                <a:solidFill>
                  <a:schemeClr val="accent1"/>
                </a:solidFill>
              </a:rPr>
              <a:t>Reconstruction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15" name="Picture 14" descr="c_hRecoVsGenNeutrinoPt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6675" y="2598417"/>
            <a:ext cx="3949700" cy="2268334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56022" y="1061566"/>
            <a:ext cx="1089429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</a:rPr>
              <a:t>C</a:t>
            </a:r>
            <a:r>
              <a:rPr lang="en-US" b="1" dirty="0" smtClean="0">
                <a:solidFill>
                  <a:srgbClr val="0000FF"/>
                </a:solidFill>
              </a:rPr>
              <a:t>alculate the recoil summing up all tracks and trackless electromagnetic clusters</a:t>
            </a:r>
            <a:endParaRPr lang="en-US" dirty="0" smtClean="0"/>
          </a:p>
          <a:p>
            <a:pPr marL="173038" indent="-173038"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Matching track</a:t>
            </a:r>
            <a:r>
              <a:rPr lang="en-US" dirty="0" smtClean="0">
                <a:sym typeface="Wingdings"/>
              </a:rPr>
              <a:t> is a track which extends to the BEMC and matches a firing tower (&lt; 7 cm)</a:t>
            </a:r>
            <a:endParaRPr lang="en-US" dirty="0" smtClean="0"/>
          </a:p>
          <a:p>
            <a:pPr marL="173038" indent="-173038">
              <a:spcAft>
                <a:spcPts val="600"/>
              </a:spcAft>
              <a:buFont typeface="Arial"/>
              <a:buChar char="•"/>
            </a:pPr>
            <a:r>
              <a:rPr lang="en-US" dirty="0" smtClean="0"/>
              <a:t>Trackless tower </a:t>
            </a:r>
            <a:r>
              <a:rPr lang="en-US" dirty="0" smtClean="0">
                <a:sym typeface="Wingdings"/>
              </a:rPr>
              <a:t>is a firing tower in the BEMC with no matching tracks and Energy &gt; 200 </a:t>
            </a:r>
            <a:r>
              <a:rPr lang="en-US" dirty="0" err="1" smtClean="0">
                <a:sym typeface="Wingdings"/>
              </a:rPr>
              <a:t>MeV</a:t>
            </a:r>
            <a:endParaRPr lang="en-US" dirty="0" smtClean="0">
              <a:sym typeface="Wingdings"/>
            </a:endParaRPr>
          </a:p>
          <a:p>
            <a:pPr marL="173038" indent="-173038">
              <a:spcAft>
                <a:spcPts val="600"/>
              </a:spcAft>
              <a:buFont typeface="Arial"/>
              <a:buChar char="•"/>
            </a:pPr>
            <a:r>
              <a:rPr lang="en-US" dirty="0" smtClean="0">
                <a:sym typeface="Wingdings"/>
              </a:rPr>
              <a:t>Recoil is calculated summing the </a:t>
            </a:r>
            <a:r>
              <a:rPr lang="en-US" dirty="0" err="1" smtClean="0">
                <a:sym typeface="Wingdings"/>
              </a:rPr>
              <a:t>momenta</a:t>
            </a:r>
            <a:r>
              <a:rPr lang="en-US" dirty="0" smtClean="0">
                <a:sym typeface="Wingdings"/>
              </a:rPr>
              <a:t> of all tracks which do not belong to the electron candidate + all firing trackless towers </a:t>
            </a:r>
            <a:endParaRPr lang="en-US" dirty="0"/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5"/>
          <a:srcRect r="6155" b="4762"/>
          <a:stretch>
            <a:fillRect/>
          </a:stretch>
        </p:blipFill>
        <p:spPr>
          <a:xfrm>
            <a:off x="4814158" y="2406429"/>
            <a:ext cx="5238417" cy="2460321"/>
          </a:xfrm>
          <a:prstGeom prst="rect">
            <a:avLst/>
          </a:prstGeom>
        </p:spPr>
      </p:pic>
      <p:grpSp>
        <p:nvGrpSpPr>
          <p:cNvPr id="18" name="Group 17"/>
          <p:cNvGrpSpPr/>
          <p:nvPr/>
        </p:nvGrpSpPr>
        <p:grpSpPr>
          <a:xfrm>
            <a:off x="1839002" y="4866750"/>
            <a:ext cx="9580686" cy="1277927"/>
            <a:chOff x="584122" y="3979443"/>
            <a:chExt cx="8422217" cy="1631216"/>
          </a:xfrm>
        </p:grpSpPr>
        <p:grpSp>
          <p:nvGrpSpPr>
            <p:cNvPr id="19" name="Group 10"/>
            <p:cNvGrpSpPr/>
            <p:nvPr/>
          </p:nvGrpSpPr>
          <p:grpSpPr>
            <a:xfrm>
              <a:off x="584122" y="3979443"/>
              <a:ext cx="8422217" cy="1631216"/>
              <a:chOff x="592354" y="3979443"/>
              <a:chExt cx="8968471" cy="1631216"/>
            </a:xfrm>
          </p:grpSpPr>
          <p:sp>
            <p:nvSpPr>
              <p:cNvPr id="21" name="TextBox 20"/>
              <p:cNvSpPr txBox="1"/>
              <p:nvPr/>
            </p:nvSpPr>
            <p:spPr>
              <a:xfrm>
                <a:off x="592354" y="3979443"/>
                <a:ext cx="8968471" cy="1631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115888" indent="-115888">
                  <a:buFont typeface="Wingdings" charset="2"/>
                  <a:buChar char="ü"/>
                </a:pPr>
                <a:r>
                  <a:rPr lang="en-US" sz="2000" dirty="0" smtClean="0">
                    <a:solidFill>
                      <a:srgbClr val="0000FF"/>
                    </a:solidFill>
                  </a:rPr>
                  <a:t>In transverse plane:</a:t>
                </a:r>
              </a:p>
              <a:p>
                <a:pPr marL="115888" indent="-115888">
                  <a:buFont typeface="Wingdings" charset="2"/>
                  <a:buChar char="ü"/>
                </a:pPr>
                <a:endParaRPr lang="en-US" sz="2000" dirty="0" smtClean="0">
                  <a:solidFill>
                    <a:srgbClr val="0000FF"/>
                  </a:solidFill>
                </a:endParaRPr>
              </a:p>
              <a:p>
                <a:pPr marL="115888" indent="-115888">
                  <a:buFont typeface="Wingdings" charset="2"/>
                  <a:buChar char="ü"/>
                </a:pPr>
                <a:r>
                  <a:rPr lang="en-US" sz="2000" dirty="0" smtClean="0">
                    <a:solidFill>
                      <a:srgbClr val="0000FF"/>
                    </a:solidFill>
                  </a:rPr>
                  <a:t>Recoil reconstructed using tracks and towers:</a:t>
                </a:r>
              </a:p>
              <a:p>
                <a:pPr marL="115888" indent="-115888">
                  <a:buFont typeface="Wingdings" charset="2"/>
                  <a:buChar char="ü"/>
                </a:pPr>
                <a:endParaRPr lang="en-US" sz="2000" dirty="0" smtClean="0">
                  <a:solidFill>
                    <a:srgbClr val="0000FF"/>
                  </a:solidFill>
                </a:endParaRPr>
              </a:p>
              <a:p>
                <a:pPr marL="115888" indent="-115888">
                  <a:buFont typeface="Wingdings" charset="2"/>
                  <a:buChar char="ü"/>
                </a:pPr>
                <a:r>
                  <a:rPr lang="en-US" sz="2000" dirty="0" smtClean="0">
                    <a:solidFill>
                      <a:srgbClr val="0000FF"/>
                    </a:solidFill>
                  </a:rPr>
                  <a:t>Part of the recoil not within STAR acceptance </a:t>
                </a:r>
                <a:r>
                  <a:rPr lang="en-US" sz="2000" dirty="0" err="1" smtClean="0">
                    <a:solidFill>
                      <a:srgbClr val="0000FF"/>
                    </a:solidFill>
                    <a:sym typeface="Wingdings"/>
                  </a:rPr>
                  <a:t></a:t>
                </a:r>
                <a:r>
                  <a:rPr lang="en-US" sz="2000" dirty="0" smtClean="0">
                    <a:solidFill>
                      <a:srgbClr val="0000FF"/>
                    </a:solidFill>
                    <a:sym typeface="Wingdings"/>
                  </a:rPr>
                  <a:t> </a:t>
                </a:r>
                <a:r>
                  <a:rPr lang="en-US" sz="2000" dirty="0" smtClean="0">
                    <a:solidFill>
                      <a:srgbClr val="FF0000"/>
                    </a:solidFill>
                    <a:sym typeface="Wingdings"/>
                  </a:rPr>
                  <a:t>MC correction applied </a:t>
                </a:r>
                <a:r>
                  <a:rPr lang="en-US" sz="2000" dirty="0" smtClean="0">
                    <a:solidFill>
                      <a:srgbClr val="FF0000"/>
                    </a:solidFill>
                  </a:rPr>
                  <a:t>  </a:t>
                </a:r>
                <a:endParaRPr lang="en-US" sz="2000" dirty="0">
                  <a:solidFill>
                    <a:srgbClr val="FF0000"/>
                  </a:solidFill>
                </a:endParaRPr>
              </a:p>
            </p:txBody>
          </p:sp>
          <p:graphicFrame>
            <p:nvGraphicFramePr>
              <p:cNvPr id="22" name="Object 21"/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569959318"/>
                  </p:ext>
                </p:extLst>
              </p:nvPr>
            </p:nvGraphicFramePr>
            <p:xfrm>
              <a:off x="2893238" y="4024799"/>
              <a:ext cx="3240271" cy="46039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5628" name="Equation" r:id="rId6" imgW="1435100" imgH="203200" progId="Equation.3">
                      <p:embed/>
                    </p:oleObj>
                  </mc:Choice>
                  <mc:Fallback>
                    <p:oleObj name="Equation" r:id="rId6" imgW="1435100" imgH="203200" progId="Equation.3">
                      <p:embed/>
                      <p:pic>
                        <p:nvPicPr>
                          <p:cNvPr id="0" name="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7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2893238" y="4024799"/>
                            <a:ext cx="3240271" cy="46039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graphicFrame>
          <p:nvGraphicFramePr>
            <p:cNvPr id="20" name="Object 19"/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980589003"/>
                </p:ext>
              </p:extLst>
            </p:nvPr>
          </p:nvGraphicFramePr>
          <p:xfrm>
            <a:off x="4946458" y="4585602"/>
            <a:ext cx="941917" cy="83323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629" name="Equation" r:id="rId8" imgW="431800" imgH="381000" progId="Equation.3">
                    <p:embed/>
                  </p:oleObj>
                </mc:Choice>
                <mc:Fallback>
                  <p:oleObj name="Equation" r:id="rId8" imgW="431800" imgH="3810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46458" y="4585602"/>
                          <a:ext cx="941917" cy="83323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23" name="TextBox 22"/>
          <p:cNvSpPr txBox="1"/>
          <p:nvPr/>
        </p:nvSpPr>
        <p:spPr>
          <a:xfrm>
            <a:off x="9618388" y="5341627"/>
            <a:ext cx="21757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From Salvatore Fazio </a:t>
            </a:r>
          </a:p>
          <a:p>
            <a:r>
              <a:rPr lang="en-US" dirty="0" smtClean="0"/>
              <a:t>DIS 2014</a:t>
            </a:r>
            <a:endParaRPr lang="en-US" dirty="0"/>
          </a:p>
        </p:txBody>
      </p:sp>
      <p:pic>
        <p:nvPicPr>
          <p:cNvPr id="24" name="Picture 23" descr="event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431270" y="95789"/>
            <a:ext cx="2760730" cy="1931552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33A93-AF14-4C06-91A2-E21D67CDD681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66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_Wm_AsymAmpSqrtVsRap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8370447" y="3245394"/>
            <a:ext cx="3214617" cy="33563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17407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Run-11 Proof-of-Principle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7" name="Picture 6" descr="hd_Wp_AsymAmpSqrtVsRap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6"/>
              <a:stretch>
                <a:fillRect/>
              </a:stretch>
            </p:blipFill>
          </mc:Choice>
          <mc:Fallback>
            <p:blipFill>
              <a:blip r:embed="rId7"/>
              <a:stretch>
                <a:fillRect/>
              </a:stretch>
            </p:blipFill>
          </mc:Fallback>
        </mc:AlternateContent>
        <p:spPr>
          <a:xfrm>
            <a:off x="996998" y="991578"/>
            <a:ext cx="3384404" cy="3533258"/>
          </a:xfrm>
          <a:prstGeom prst="rect">
            <a:avLst/>
          </a:prstGeom>
        </p:spPr>
      </p:pic>
      <p:pic>
        <p:nvPicPr>
          <p:cNvPr id="8" name="Picture 7" descr="hd_Wm_AsymAmpSqrtVsRap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8"/>
              <a:stretch>
                <a:fillRect/>
              </a:stretch>
            </p:blipFill>
          </mc:Choice>
          <mc:Fallback>
            <p:blipFill>
              <a:blip r:embed="rId9"/>
              <a:stretch>
                <a:fillRect/>
              </a:stretch>
            </p:blipFill>
          </mc:Fallback>
        </mc:AlternateContent>
        <p:spPr>
          <a:xfrm>
            <a:off x="8355832" y="104270"/>
            <a:ext cx="3243849" cy="3386523"/>
          </a:xfrm>
          <a:prstGeom prst="rect">
            <a:avLst/>
          </a:prstGeom>
        </p:spPr>
      </p:pic>
      <p:pic>
        <p:nvPicPr>
          <p:cNvPr id="9" name="Picture 8" descr="hd_Wp_AsymAmpSqrtVsRap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10"/>
              <a:stretch>
                <a:fillRect/>
              </a:stretch>
            </p:blipFill>
          </mc:Choice>
          <mc:Fallback>
            <p:blipFill>
              <a:blip r:embed="rId11"/>
              <a:stretch>
                <a:fillRect/>
              </a:stretch>
            </p:blipFill>
          </mc:Fallback>
        </mc:AlternateContent>
        <p:spPr>
          <a:xfrm>
            <a:off x="4216317" y="973170"/>
            <a:ext cx="3503428" cy="365790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804586" y="757009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chemeClr val="accent1"/>
                </a:solidFill>
              </a:rPr>
              <a:t>W</a:t>
            </a:r>
            <a:r>
              <a:rPr lang="en-US" sz="3600" baseline="30000" dirty="0" smtClean="0">
                <a:solidFill>
                  <a:schemeClr val="accent1"/>
                </a:solidFill>
              </a:rPr>
              <a:t>-</a:t>
            </a:r>
            <a:endParaRPr lang="en-US" sz="3600" baseline="30000" dirty="0">
              <a:solidFill>
                <a:schemeClr val="accent1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9972" y="1474367"/>
            <a:ext cx="7569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chemeClr val="accent1"/>
                </a:solidFill>
              </a:rPr>
              <a:t>W</a:t>
            </a:r>
            <a:r>
              <a:rPr lang="en-US" sz="3600" baseline="30000" dirty="0">
                <a:solidFill>
                  <a:schemeClr val="accent1"/>
                </a:solidFill>
              </a:rPr>
              <a:t>+</a:t>
            </a:r>
          </a:p>
        </p:txBody>
      </p:sp>
      <p:pic>
        <p:nvPicPr>
          <p:cNvPr id="13" name="Picture 12" descr="hd_Z0_AsymAmpSqrtVsRap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12"/>
              <a:stretch>
                <a:fillRect/>
              </a:stretch>
            </p:blipFill>
          </mc:Choice>
          <mc:Fallback>
            <p:blipFill>
              <a:blip r:embed="rId13"/>
              <a:stretch>
                <a:fillRect/>
              </a:stretch>
            </p:blipFill>
          </mc:Fallback>
        </mc:AlternateContent>
        <p:spPr>
          <a:xfrm>
            <a:off x="2087925" y="4438229"/>
            <a:ext cx="2522077" cy="2419771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607952" y="4794262"/>
            <a:ext cx="56137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i="1" dirty="0" smtClean="0">
                <a:solidFill>
                  <a:schemeClr val="accent1"/>
                </a:solidFill>
              </a:rPr>
              <a:t>Z</a:t>
            </a:r>
            <a:r>
              <a:rPr lang="en-US" sz="3600" baseline="30000" dirty="0">
                <a:solidFill>
                  <a:schemeClr val="accent1"/>
                </a:solidFill>
              </a:rPr>
              <a:t>0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977675" y="5440593"/>
            <a:ext cx="21757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From Salvatore Fazio </a:t>
            </a:r>
          </a:p>
          <a:p>
            <a:r>
              <a:rPr lang="en-US" dirty="0" smtClean="0"/>
              <a:t>DIS 2014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B8FB7F-20DC-4BEA-8A72-3057DDF8462A}" type="datetime1">
              <a:rPr lang="en-US" smtClean="0"/>
              <a:t>7/15/2015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743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09850"/>
            <a:ext cx="10515600" cy="762406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Run-16 17 Projections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8" name="Picture 7" descr="hd_WAsym2016ProjPt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8886651" y="74024"/>
            <a:ext cx="3234902" cy="337753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28650" y="1143234"/>
            <a:ext cx="494025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Arial"/>
              <a:buChar char="•"/>
            </a:pPr>
            <a:r>
              <a:rPr lang="en-US" dirty="0" smtClean="0"/>
              <a:t>Possibility for </a:t>
            </a:r>
            <a:r>
              <a:rPr lang="en-US" b="1" dirty="0" smtClean="0"/>
              <a:t>significantly measure A</a:t>
            </a:r>
            <a:r>
              <a:rPr lang="en-US" b="1" baseline="-25000" dirty="0" smtClean="0"/>
              <a:t>N</a:t>
            </a:r>
            <a:r>
              <a:rPr lang="en-US" b="1" dirty="0" smtClean="0"/>
              <a:t> for Ws within a few % </a:t>
            </a:r>
            <a:r>
              <a:rPr lang="en-US" dirty="0" smtClean="0"/>
              <a:t>in several W-P</a:t>
            </a:r>
            <a:r>
              <a:rPr lang="en-US" baseline="-25000" dirty="0" smtClean="0"/>
              <a:t>T</a:t>
            </a:r>
            <a:r>
              <a:rPr lang="en-US" dirty="0" smtClean="0"/>
              <a:t>, </a:t>
            </a:r>
            <a:r>
              <a:rPr lang="en-US" dirty="0" err="1" smtClean="0"/>
              <a:t>y</a:t>
            </a:r>
            <a:r>
              <a:rPr lang="en-US" dirty="0" smtClean="0"/>
              <a:t> bins. </a:t>
            </a:r>
          </a:p>
          <a:p>
            <a:pPr marL="177800" indent="-177800">
              <a:buFont typeface="Arial"/>
              <a:buChar char="•"/>
            </a:pPr>
            <a:r>
              <a:rPr lang="en-US" dirty="0" smtClean="0"/>
              <a:t>Syst. from 2011 analysis rely on predictions and can be improved with more data</a:t>
            </a:r>
          </a:p>
          <a:p>
            <a:pPr marL="177800" indent="-177800">
              <a:buFont typeface="Arial"/>
              <a:buChar char="•"/>
            </a:pPr>
            <a:r>
              <a:rPr lang="en-US" dirty="0" smtClean="0"/>
              <a:t>Possibility to measure the very clean </a:t>
            </a:r>
            <a:r>
              <a:rPr lang="en-US" b="1" dirty="0" smtClean="0"/>
              <a:t>Z</a:t>
            </a:r>
            <a:r>
              <a:rPr lang="en-US" b="1" baseline="30000" dirty="0" smtClean="0"/>
              <a:t>0</a:t>
            </a:r>
            <a:r>
              <a:rPr lang="en-US" b="1" dirty="0" smtClean="0"/>
              <a:t> channel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7095743" y="3807969"/>
            <a:ext cx="3937000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sz="2000" b="1" dirty="0" smtClean="0">
                <a:solidFill>
                  <a:srgbClr val="FF0000"/>
                </a:solidFill>
                <a:sym typeface="Wingdings"/>
              </a:rPr>
              <a:t>Goal:</a:t>
            </a:r>
            <a:r>
              <a:rPr lang="en-US" dirty="0" smtClean="0">
                <a:sym typeface="Wingdings"/>
              </a:rPr>
              <a:t> </a:t>
            </a:r>
            <a:r>
              <a:rPr lang="en-US" i="1" dirty="0" smtClean="0">
                <a:sym typeface="Wingdings"/>
              </a:rPr>
              <a:t>measure sea-quark </a:t>
            </a:r>
            <a:r>
              <a:rPr lang="en-US" i="1" dirty="0" err="1" smtClean="0">
                <a:sym typeface="Wingdings"/>
              </a:rPr>
              <a:t>Sivers</a:t>
            </a:r>
            <a:r>
              <a:rPr lang="en-US" i="1" dirty="0" smtClean="0">
                <a:sym typeface="Wingdings"/>
              </a:rPr>
              <a:t> and pin down TMD-evolution</a:t>
            </a:r>
            <a:endParaRPr lang="en-US" dirty="0" smtClean="0">
              <a:sym typeface="Wingdings"/>
            </a:endParaRPr>
          </a:p>
          <a:p>
            <a:r>
              <a:rPr lang="en-US" sz="2000" b="1" dirty="0" smtClean="0">
                <a:solidFill>
                  <a:srgbClr val="FF0000"/>
                </a:solidFill>
                <a:sym typeface="Wingdings"/>
              </a:rPr>
              <a:t>How?</a:t>
            </a:r>
          </a:p>
          <a:p>
            <a:pPr marL="228600" lvl="1" indent="-228600">
              <a:buFont typeface="Wingdings" charset="0"/>
              <a:buChar char="à"/>
            </a:pPr>
            <a:r>
              <a:rPr lang="en-US" dirty="0" smtClean="0">
                <a:solidFill>
                  <a:srgbClr val="0000FF"/>
                </a:solidFill>
              </a:rPr>
              <a:t>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Measure A</a:t>
            </a:r>
            <a:r>
              <a:rPr lang="en-US" baseline="-25000" dirty="0" smtClean="0">
                <a:solidFill>
                  <a:srgbClr val="0000FF"/>
                </a:solidFill>
                <a:sym typeface="Wingdings"/>
              </a:rPr>
              <a:t>N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for </a:t>
            </a:r>
            <a:r>
              <a:rPr lang="en-US" dirty="0" err="1" smtClean="0">
                <a:solidFill>
                  <a:srgbClr val="0000FF"/>
                </a:solidFill>
                <a:latin typeface="Symbol" charset="2"/>
                <a:cs typeface="Symbol" charset="2"/>
                <a:sym typeface="Wingdings"/>
              </a:rPr>
              <a:t>g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, W</a:t>
            </a:r>
            <a:r>
              <a:rPr lang="en-US" baseline="30000" dirty="0" smtClean="0">
                <a:solidFill>
                  <a:srgbClr val="0000FF"/>
                </a:solidFill>
                <a:sym typeface="Wingdings"/>
              </a:rPr>
              <a:t>±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, Z</a:t>
            </a:r>
            <a:r>
              <a:rPr lang="en-US" baseline="30000" dirty="0" smtClean="0">
                <a:solidFill>
                  <a:srgbClr val="0000FF"/>
                </a:solidFill>
                <a:sym typeface="Wingdings"/>
              </a:rPr>
              <a:t>0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, DY</a:t>
            </a:r>
          </a:p>
          <a:p>
            <a:pPr marL="228600" lvl="1" indent="-228600">
              <a:buFont typeface="Wingdings" charset="0"/>
              <a:buChar char="à"/>
            </a:pPr>
            <a:r>
              <a:rPr lang="en-US" dirty="0" smtClean="0">
                <a:solidFill>
                  <a:srgbClr val="0000FF"/>
                </a:solidFill>
                <a:sym typeface="Wingdings"/>
              </a:rPr>
              <a:t> DY and W</a:t>
            </a:r>
            <a:r>
              <a:rPr lang="en-US" baseline="30000" dirty="0" smtClean="0">
                <a:solidFill>
                  <a:srgbClr val="0000FF"/>
                </a:solidFill>
                <a:sym typeface="Wingdings"/>
              </a:rPr>
              <a:t>±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, Z</a:t>
            </a:r>
            <a:r>
              <a:rPr lang="en-US" baseline="30000" dirty="0" smtClean="0">
                <a:solidFill>
                  <a:srgbClr val="0000FF"/>
                </a:solidFill>
                <a:sym typeface="Wingdings"/>
              </a:rPr>
              <a:t>0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give Q</a:t>
            </a:r>
            <a:r>
              <a:rPr lang="en-US" baseline="30000" dirty="0" smtClean="0">
                <a:solidFill>
                  <a:srgbClr val="0000FF"/>
                </a:solidFill>
                <a:sym typeface="Wingdings"/>
              </a:rPr>
              <a:t>2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evolution</a:t>
            </a:r>
          </a:p>
          <a:p>
            <a:pPr marL="228600" lvl="1" indent="-228600">
              <a:buFont typeface="Wingdings" charset="0"/>
              <a:buChar char="à"/>
            </a:pPr>
            <a:r>
              <a:rPr lang="en-US" dirty="0" smtClean="0">
                <a:solidFill>
                  <a:srgbClr val="0000FF"/>
                </a:solidFill>
                <a:sym typeface="Wingdings"/>
              </a:rPr>
              <a:t> W</a:t>
            </a:r>
            <a:r>
              <a:rPr lang="en-US" baseline="30000" dirty="0" smtClean="0">
                <a:solidFill>
                  <a:srgbClr val="0000FF"/>
                </a:solidFill>
                <a:sym typeface="Wingdings"/>
              </a:rPr>
              <a:t>± 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give sea-quark </a:t>
            </a:r>
            <a:r>
              <a:rPr lang="en-US" dirty="0" err="1" smtClean="0">
                <a:solidFill>
                  <a:srgbClr val="0000FF"/>
                </a:solidFill>
                <a:sym typeface="Wingdings"/>
              </a:rPr>
              <a:t>Sivers</a:t>
            </a:r>
            <a:endParaRPr lang="en-US" dirty="0" smtClean="0">
              <a:solidFill>
                <a:srgbClr val="0000FF"/>
              </a:solidFill>
              <a:sym typeface="Wingdings"/>
            </a:endParaRPr>
          </a:p>
          <a:p>
            <a:pPr marL="228600" lvl="1" indent="-228600">
              <a:buFont typeface="Wingdings" charset="0"/>
              <a:buChar char="à"/>
            </a:pPr>
            <a:r>
              <a:rPr lang="en-US" dirty="0" smtClean="0">
                <a:solidFill>
                  <a:srgbClr val="0000FF"/>
                </a:solidFill>
                <a:sym typeface="Wingdings"/>
              </a:rPr>
              <a:t> All three A</a:t>
            </a:r>
            <a:r>
              <a:rPr lang="en-US" baseline="-25000" dirty="0" smtClean="0">
                <a:solidFill>
                  <a:srgbClr val="0000FF"/>
                </a:solidFill>
                <a:sym typeface="Wingdings"/>
              </a:rPr>
              <a:t>N</a:t>
            </a:r>
            <a:r>
              <a:rPr lang="en-US" dirty="0" smtClean="0">
                <a:solidFill>
                  <a:srgbClr val="0000FF"/>
                </a:solidFill>
                <a:sym typeface="Wingdings"/>
              </a:rPr>
              <a:t> give sign change</a:t>
            </a:r>
            <a:endParaRPr lang="en-US" dirty="0" smtClean="0">
              <a:sym typeface="Wingdings"/>
            </a:endParaRPr>
          </a:p>
        </p:txBody>
      </p:sp>
      <p:pic>
        <p:nvPicPr>
          <p:cNvPr id="12" name="Picture 11" descr="hd_WAsym2016ProjPt_zoom.eps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8"/>
              <a:srcRect/>
              <a:stretch>
                <a:fillRect/>
              </a:stretch>
            </p:blipFill>
          </mc:Choice>
          <mc:Fallback>
            <p:blipFill>
              <a:blip r:embed="rId9"/>
              <a:srcRect/>
              <a:stretch>
                <a:fillRect/>
              </a:stretch>
            </p:blipFill>
          </mc:Fallback>
        </mc:AlternateContent>
        <p:spPr>
          <a:xfrm>
            <a:off x="5777193" y="96167"/>
            <a:ext cx="3235241" cy="3377535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53664" y="5806554"/>
            <a:ext cx="4325608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/>
              <a:t>NOTE:</a:t>
            </a:r>
            <a:r>
              <a:rPr lang="en-US" dirty="0" smtClean="0"/>
              <a:t> Run-17 split with HI isobar studies (?)</a:t>
            </a:r>
            <a:endParaRPr lang="en-US" dirty="0"/>
          </a:p>
        </p:txBody>
      </p:sp>
      <p:pic>
        <p:nvPicPr>
          <p:cNvPr id="15" name="Picture 14" descr="w_plus.eps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776" y="3278505"/>
            <a:ext cx="2905125" cy="2409825"/>
          </a:xfrm>
          <a:prstGeom prst="rect">
            <a:avLst/>
          </a:prstGeom>
        </p:spPr>
      </p:pic>
      <p:pic>
        <p:nvPicPr>
          <p:cNvPr id="16" name="Picture 15" descr="w_minus.eps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16" y="3297042"/>
            <a:ext cx="2905125" cy="240982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279892" y="2832225"/>
            <a:ext cx="5593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Predicted asymmetries with evolution: </a:t>
            </a:r>
            <a:r>
              <a:rPr lang="en-US" b="1" dirty="0" err="1" smtClean="0"/>
              <a:t>arXiv</a:t>
            </a:r>
            <a:r>
              <a:rPr lang="en-US" b="1" dirty="0" smtClean="0"/>
              <a:t> 1401.5068v2</a:t>
            </a:r>
            <a:endParaRPr lang="en-US" b="1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933855" y="201165"/>
            <a:ext cx="659218" cy="883328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1933855" y="218960"/>
            <a:ext cx="638085" cy="865533"/>
          </a:xfrm>
          <a:prstGeom prst="line">
            <a:avLst/>
          </a:prstGeom>
          <a:ln w="476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64ED83-C4AD-4827-9116-AF9837BEE69B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50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26366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Questions Driving Spin Physics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1928" y="1121454"/>
            <a:ext cx="7869382" cy="51667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9919854" y="5077691"/>
            <a:ext cx="20461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From </a:t>
            </a:r>
            <a:r>
              <a:rPr lang="en-US" dirty="0" err="1" smtClean="0"/>
              <a:t>Jianwei</a:t>
            </a:r>
            <a:r>
              <a:rPr lang="en-US" dirty="0" smtClean="0"/>
              <a:t> Qui</a:t>
            </a:r>
          </a:p>
          <a:p>
            <a:r>
              <a:rPr lang="en-US" dirty="0" smtClean="0"/>
              <a:t>EIC Meeting 6/2014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2994A-A180-4E8F-A6B8-65DDA1ADBFA3}" type="datetime1">
              <a:rPr lang="en-US" smtClean="0"/>
              <a:t>7/15/2015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>
                <a:solidFill>
                  <a:schemeClr val="accent1"/>
                </a:solidFill>
              </a:rPr>
              <a:t>Q</a:t>
            </a:r>
            <a:r>
              <a:rPr lang="en-US" altLang="en-US" b="1" baseline="30000" dirty="0">
                <a:solidFill>
                  <a:schemeClr val="accent1"/>
                </a:solidFill>
              </a:rPr>
              <a:t>2</a:t>
            </a:r>
            <a:r>
              <a:rPr lang="en-US" altLang="en-US" b="1" dirty="0">
                <a:solidFill>
                  <a:schemeClr val="accent1"/>
                </a:solidFill>
              </a:rPr>
              <a:t> Evolution of Structure Functions</a:t>
            </a:r>
          </a:p>
        </p:txBody>
      </p:sp>
      <p:sp>
        <p:nvSpPr>
          <p:cNvPr id="238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8804" y="1690688"/>
            <a:ext cx="10515600" cy="4351338"/>
          </a:xfrm>
        </p:spPr>
        <p:txBody>
          <a:bodyPr/>
          <a:lstStyle/>
          <a:p>
            <a:r>
              <a:rPr lang="en-US" altLang="en-US" sz="2400" dirty="0"/>
              <a:t>Scale invariance is broken in the data on F</a:t>
            </a:r>
            <a:r>
              <a:rPr lang="en-US" altLang="en-US" sz="2400" baseline="-25000" dirty="0"/>
              <a:t>2</a:t>
            </a:r>
            <a:r>
              <a:rPr lang="en-US" altLang="en-US" sz="2400" dirty="0"/>
              <a:t> – why?</a:t>
            </a:r>
          </a:p>
          <a:p>
            <a:pPr lvl="1"/>
            <a:r>
              <a:rPr lang="en-US" altLang="en-US" sz="2000" dirty="0"/>
              <a:t>Clear Q</a:t>
            </a:r>
            <a:r>
              <a:rPr lang="en-US" altLang="en-US" sz="2000" baseline="30000" dirty="0"/>
              <a:t>2</a:t>
            </a:r>
            <a:r>
              <a:rPr lang="en-US" altLang="en-US" sz="2000" dirty="0"/>
              <a:t> dependence in the data. </a:t>
            </a:r>
          </a:p>
          <a:p>
            <a:r>
              <a:rPr lang="en-US" altLang="en-US" sz="2400" dirty="0"/>
              <a:t>Suppose that u(x,Q</a:t>
            </a:r>
            <a:r>
              <a:rPr lang="en-US" altLang="en-US" sz="2400" baseline="-25000" dirty="0"/>
              <a:t>0</a:t>
            </a:r>
            <a:r>
              <a:rPr lang="en-US" altLang="en-US" sz="2400" baseline="30000" dirty="0"/>
              <a:t>2</a:t>
            </a:r>
            <a:r>
              <a:rPr lang="en-US" altLang="en-US" sz="2400" dirty="0"/>
              <a:t>) describes the quark distribution at a certain Q</a:t>
            </a:r>
            <a:r>
              <a:rPr lang="en-US" altLang="en-US" sz="2400" baseline="30000" dirty="0"/>
              <a:t>2</a:t>
            </a:r>
            <a:r>
              <a:rPr lang="en-US" altLang="en-US" sz="2400" dirty="0"/>
              <a:t>=Q</a:t>
            </a:r>
            <a:r>
              <a:rPr lang="en-US" altLang="en-US" sz="2400" baseline="-25000" dirty="0"/>
              <a:t>0</a:t>
            </a:r>
            <a:r>
              <a:rPr lang="en-US" altLang="en-US" sz="2400" baseline="30000" dirty="0"/>
              <a:t>2</a:t>
            </a:r>
            <a:r>
              <a:rPr lang="en-US" altLang="en-US" sz="2400" dirty="0"/>
              <a:t>. </a:t>
            </a:r>
          </a:p>
          <a:p>
            <a:pPr lvl="1"/>
            <a:r>
              <a:rPr lang="en-US" altLang="en-US" sz="2000" dirty="0"/>
              <a:t>At Q</a:t>
            </a:r>
            <a:r>
              <a:rPr lang="en-US" altLang="en-US" sz="2000" baseline="30000" dirty="0"/>
              <a:t>2</a:t>
            </a:r>
            <a:r>
              <a:rPr lang="en-US" altLang="en-US" sz="2000" dirty="0"/>
              <a:t>&gt;Q</a:t>
            </a:r>
            <a:r>
              <a:rPr lang="en-US" altLang="en-US" sz="2000" baseline="-25000" dirty="0"/>
              <a:t>0</a:t>
            </a:r>
            <a:r>
              <a:rPr lang="en-US" altLang="en-US" sz="2000" baseline="30000" dirty="0"/>
              <a:t>2</a:t>
            </a:r>
            <a:r>
              <a:rPr lang="en-US" altLang="en-US" sz="2000" dirty="0"/>
              <a:t> the quark distribution can be modified by the radiation of gluons.</a:t>
            </a:r>
          </a:p>
          <a:p>
            <a:pPr lvl="1"/>
            <a:r>
              <a:rPr lang="en-US" altLang="en-US" sz="2000" dirty="0"/>
              <a:t>No scale or mass in problem, so:</a:t>
            </a:r>
          </a:p>
        </p:txBody>
      </p:sp>
      <p:graphicFrame>
        <p:nvGraphicFramePr>
          <p:cNvPr id="23859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62159604"/>
              </p:ext>
            </p:extLst>
          </p:nvPr>
        </p:nvGraphicFramePr>
        <p:xfrm>
          <a:off x="1748618" y="3903663"/>
          <a:ext cx="5768975" cy="177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33" name="Equation" r:id="rId4" imgW="2755800" imgH="965160" progId="Equation.3">
                  <p:embed/>
                </p:oleObj>
              </mc:Choice>
              <mc:Fallback>
                <p:oleObj name="Equation" r:id="rId4" imgW="2755800" imgH="965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48618" y="3903663"/>
                        <a:ext cx="5768975" cy="177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8598" name="Text Box 6"/>
          <p:cNvSpPr txBox="1">
            <a:spLocks noChangeArrowheads="1"/>
          </p:cNvSpPr>
          <p:nvPr/>
        </p:nvSpPr>
        <p:spPr bwMode="auto">
          <a:xfrm>
            <a:off x="3071005" y="5656264"/>
            <a:ext cx="57435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2000"/>
              <a:t>(valid for valence partons, similar eqn. for sea quarks)</a:t>
            </a:r>
          </a:p>
        </p:txBody>
      </p:sp>
      <p:pic>
        <p:nvPicPr>
          <p:cNvPr id="238604" name="Picture 12" descr="p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004" y="3490914"/>
            <a:ext cx="4953000" cy="1350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302252-3018-422B-B5BD-E27AFDE0ABFB}" type="datetime1">
              <a:rPr lang="en-US" smtClean="0"/>
              <a:t>7/15/2015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2179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b="1" dirty="0" err="1">
                <a:solidFill>
                  <a:schemeClr val="accent1"/>
                </a:solidFill>
              </a:rPr>
              <a:t>Altarelli-Parisi</a:t>
            </a:r>
            <a:r>
              <a:rPr lang="en-US" altLang="en-US" b="1" dirty="0">
                <a:solidFill>
                  <a:schemeClr val="accent1"/>
                </a:solidFill>
              </a:rPr>
              <a:t>/DGLAP</a:t>
            </a:r>
          </a:p>
        </p:txBody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1936" y="1609965"/>
            <a:ext cx="10515600" cy="435133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altLang="en-US" sz="2400" dirty="0"/>
              <a:t>The Q</a:t>
            </a:r>
            <a:r>
              <a:rPr lang="en-US" altLang="en-US" sz="2400" baseline="30000" dirty="0"/>
              <a:t>2</a:t>
            </a:r>
            <a:r>
              <a:rPr lang="en-US" altLang="en-US" sz="2400" dirty="0"/>
              <a:t> dependence of the gluon radiation is the source of the Q</a:t>
            </a:r>
            <a:r>
              <a:rPr lang="en-US" altLang="en-US" sz="2400" baseline="30000" dirty="0"/>
              <a:t>2</a:t>
            </a:r>
            <a:r>
              <a:rPr lang="en-US" altLang="en-US" sz="2400" dirty="0"/>
              <a:t> dependence in the structure functions.</a:t>
            </a:r>
          </a:p>
          <a:p>
            <a:pPr lvl="1">
              <a:lnSpc>
                <a:spcPct val="90000"/>
              </a:lnSpc>
            </a:pPr>
            <a:r>
              <a:rPr lang="en-US" altLang="en-US" sz="2000" dirty="0"/>
              <a:t>Full equations:</a:t>
            </a:r>
          </a:p>
          <a:p>
            <a:pPr lvl="1">
              <a:lnSpc>
                <a:spcPct val="90000"/>
              </a:lnSpc>
            </a:pPr>
            <a:endParaRPr lang="en-US" altLang="en-US" sz="2000" dirty="0"/>
          </a:p>
          <a:p>
            <a:pPr lvl="1">
              <a:lnSpc>
                <a:spcPct val="90000"/>
              </a:lnSpc>
            </a:pPr>
            <a:endParaRPr lang="en-US" altLang="en-US" sz="2000" dirty="0"/>
          </a:p>
          <a:p>
            <a:pPr lvl="1">
              <a:lnSpc>
                <a:spcPct val="90000"/>
              </a:lnSpc>
            </a:pPr>
            <a:endParaRPr lang="en-US" altLang="en-US" sz="2000" dirty="0"/>
          </a:p>
          <a:p>
            <a:pPr lvl="1">
              <a:lnSpc>
                <a:spcPct val="90000"/>
              </a:lnSpc>
            </a:pPr>
            <a:endParaRPr lang="en-US" altLang="en-US" sz="2000" dirty="0"/>
          </a:p>
          <a:p>
            <a:pPr lvl="1">
              <a:lnSpc>
                <a:spcPct val="90000"/>
              </a:lnSpc>
            </a:pPr>
            <a:endParaRPr lang="en-US" altLang="en-US" sz="2000" dirty="0"/>
          </a:p>
          <a:p>
            <a:pPr lvl="1">
              <a:lnSpc>
                <a:spcPct val="90000"/>
              </a:lnSpc>
            </a:pPr>
            <a:endParaRPr lang="en-US" altLang="en-US" sz="2000" dirty="0"/>
          </a:p>
          <a:p>
            <a:pPr lvl="1">
              <a:lnSpc>
                <a:spcPct val="90000"/>
              </a:lnSpc>
            </a:pPr>
            <a:endParaRPr lang="en-US" altLang="en-US" sz="2000" dirty="0"/>
          </a:p>
          <a:p>
            <a:pPr lvl="1">
              <a:lnSpc>
                <a:spcPct val="90000"/>
              </a:lnSpc>
            </a:pPr>
            <a:r>
              <a:rPr lang="en-US" altLang="en-US" sz="2000" dirty="0"/>
              <a:t>Numerous relations between the splitting functions</a:t>
            </a:r>
          </a:p>
          <a:p>
            <a:pPr lvl="2">
              <a:lnSpc>
                <a:spcPct val="90000"/>
              </a:lnSpc>
            </a:pPr>
            <a:r>
              <a:rPr lang="en-US" altLang="en-US" sz="1800" dirty="0"/>
              <a:t>Charge conjugation, momentum conservation, sum rules…</a:t>
            </a:r>
          </a:p>
          <a:p>
            <a:pPr lvl="2">
              <a:lnSpc>
                <a:spcPct val="90000"/>
              </a:lnSpc>
            </a:pPr>
            <a:endParaRPr lang="en-US" altLang="en-US" sz="1800" dirty="0"/>
          </a:p>
          <a:p>
            <a:pPr lvl="1">
              <a:lnSpc>
                <a:spcPct val="90000"/>
              </a:lnSpc>
            </a:pPr>
            <a:r>
              <a:rPr lang="en-US" altLang="en-US" sz="2000" dirty="0">
                <a:solidFill>
                  <a:srgbClr val="910F01"/>
                </a:solidFill>
              </a:rPr>
              <a:t>Q</a:t>
            </a:r>
            <a:r>
              <a:rPr lang="en-US" altLang="en-US" sz="2000" baseline="30000" dirty="0">
                <a:solidFill>
                  <a:srgbClr val="910F01"/>
                </a:solidFill>
              </a:rPr>
              <a:t>2</a:t>
            </a:r>
            <a:r>
              <a:rPr lang="en-US" altLang="en-US" sz="2000" dirty="0">
                <a:solidFill>
                  <a:srgbClr val="910F01"/>
                </a:solidFill>
              </a:rPr>
              <a:t> evolution is an important way in which the gluon distribution is determined from the DIS data.</a:t>
            </a:r>
          </a:p>
        </p:txBody>
      </p:sp>
      <p:graphicFrame>
        <p:nvGraphicFramePr>
          <p:cNvPr id="250886" name="Object 6"/>
          <p:cNvGraphicFramePr>
            <a:graphicFrameLocks noChangeAspect="1"/>
          </p:cNvGraphicFramePr>
          <p:nvPr/>
        </p:nvGraphicFramePr>
        <p:xfrm>
          <a:off x="1981200" y="2514600"/>
          <a:ext cx="8229600" cy="877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0" name="Equation" r:id="rId4" imgW="4089240" imgH="495000" progId="Equation.3">
                  <p:embed/>
                </p:oleObj>
              </mc:Choice>
              <mc:Fallback>
                <p:oleObj name="Equation" r:id="rId4" imgW="4089240" imgH="49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2514600"/>
                        <a:ext cx="8229600" cy="8778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0889" name="Object 9"/>
          <p:cNvGraphicFramePr>
            <a:graphicFrameLocks noChangeAspect="1"/>
          </p:cNvGraphicFramePr>
          <p:nvPr/>
        </p:nvGraphicFramePr>
        <p:xfrm>
          <a:off x="1981200" y="3505200"/>
          <a:ext cx="8421688" cy="8651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711" name="Equation" r:id="rId6" imgW="4241520" imgH="495000" progId="Equation.3">
                  <p:embed/>
                </p:oleObj>
              </mc:Choice>
              <mc:Fallback>
                <p:oleObj name="Equation" r:id="rId6" imgW="4241520" imgH="4950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505200"/>
                        <a:ext cx="8421688" cy="8651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30EC3E-4268-47E5-934D-8967775934D0}" type="datetime1">
              <a:rPr lang="en-US" smtClean="0"/>
              <a:t>7/15/2015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57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81200" y="1219200"/>
            <a:ext cx="8229600" cy="4800600"/>
          </a:xfrm>
        </p:spPr>
        <p:txBody>
          <a:bodyPr>
            <a:normAutofit/>
          </a:bodyPr>
          <a:lstStyle/>
          <a:p>
            <a:r>
              <a:rPr lang="en-US" dirty="0" smtClean="0"/>
              <a:t>A </a:t>
            </a:r>
            <a:r>
              <a:rPr lang="en-US" u="sng" dirty="0" smtClean="0"/>
              <a:t>theoretically clean</a:t>
            </a:r>
            <a:r>
              <a:rPr lang="en-US" dirty="0" smtClean="0"/>
              <a:t>, fundamental study of the </a:t>
            </a:r>
            <a:r>
              <a:rPr lang="en-US" i="1" dirty="0" err="1" smtClean="0"/>
              <a:t>Sivers</a:t>
            </a:r>
            <a:r>
              <a:rPr lang="en-US" i="1" dirty="0" smtClean="0"/>
              <a:t> effect</a:t>
            </a:r>
            <a:r>
              <a:rPr lang="en-US" dirty="0" smtClean="0"/>
              <a:t>, </a:t>
            </a:r>
            <a:r>
              <a:rPr lang="en-US" i="1" dirty="0" smtClean="0"/>
              <a:t>modified universality</a:t>
            </a:r>
            <a:r>
              <a:rPr lang="en-US" dirty="0" smtClean="0"/>
              <a:t>, and </a:t>
            </a:r>
            <a:r>
              <a:rPr lang="en-US" i="1" u="sng" dirty="0" smtClean="0"/>
              <a:t>evolution</a:t>
            </a:r>
            <a:r>
              <a:rPr lang="en-US" i="1" dirty="0" smtClean="0"/>
              <a:t> of TMD’s</a:t>
            </a:r>
            <a:r>
              <a:rPr lang="en-US" dirty="0" smtClean="0"/>
              <a:t>: </a:t>
            </a:r>
            <a:endParaRPr lang="en-US" dirty="0">
              <a:solidFill>
                <a:srgbClr val="FF0000"/>
              </a:solidFill>
            </a:endParaRPr>
          </a:p>
          <a:p>
            <a:pPr lvl="1"/>
            <a:endParaRPr lang="en-US" b="1" dirty="0"/>
          </a:p>
          <a:p>
            <a:pPr lvl="1"/>
            <a:endParaRPr lang="en-US" dirty="0"/>
          </a:p>
          <a:p>
            <a:endParaRPr lang="en-US" dirty="0" smtClean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42855" y="2286001"/>
            <a:ext cx="3148012" cy="3101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98287"/>
            <a:ext cx="8229600" cy="792162"/>
          </a:xfrm>
        </p:spPr>
        <p:txBody>
          <a:bodyPr/>
          <a:lstStyle/>
          <a:p>
            <a:r>
              <a:rPr lang="en-US" b="1" dirty="0" err="1" smtClean="0">
                <a:solidFill>
                  <a:schemeClr val="accent1"/>
                </a:solidFill>
              </a:rPr>
              <a:t>Drell</a:t>
            </a:r>
            <a:r>
              <a:rPr lang="en-US" b="1" dirty="0" smtClean="0">
                <a:solidFill>
                  <a:schemeClr val="accent1"/>
                </a:solidFill>
              </a:rPr>
              <a:t>-Yan and Modified Universality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971801"/>
            <a:ext cx="4724400" cy="2141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9" name="Straight Arrow Connector 8"/>
          <p:cNvCxnSpPr/>
          <p:nvPr/>
        </p:nvCxnSpPr>
        <p:spPr>
          <a:xfrm flipV="1">
            <a:off x="5562600" y="4495800"/>
            <a:ext cx="2438400" cy="10904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885194" y="5715001"/>
            <a:ext cx="79730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How does evolution change the anticipated asymmetries?  Theory predictions vary.</a:t>
            </a:r>
            <a:br>
              <a:rPr lang="en-US" dirty="0"/>
            </a:br>
            <a:r>
              <a:rPr lang="en-US" dirty="0"/>
              <a:t>Useful to look at </a:t>
            </a:r>
            <a:r>
              <a:rPr lang="en-US" u="sng" dirty="0"/>
              <a:t>low mass</a:t>
            </a:r>
            <a:r>
              <a:rPr lang="en-US" dirty="0"/>
              <a:t> and </a:t>
            </a:r>
            <a:r>
              <a:rPr lang="en-US" u="sng" dirty="0"/>
              <a:t>high mass </a:t>
            </a:r>
            <a:r>
              <a:rPr lang="en-US" dirty="0"/>
              <a:t>DY pairs. 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51527" y="5239094"/>
            <a:ext cx="27393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Kang and </a:t>
            </a:r>
            <a:r>
              <a:rPr lang="en-US" sz="1400" dirty="0" err="1"/>
              <a:t>Qiu</a:t>
            </a:r>
            <a:r>
              <a:rPr lang="en-US" sz="1400" dirty="0"/>
              <a:t>, PRD 84 054020</a:t>
            </a:r>
          </a:p>
          <a:p>
            <a:r>
              <a:rPr lang="en-US" sz="1400" dirty="0" err="1"/>
              <a:t>Exchevarria</a:t>
            </a:r>
            <a:r>
              <a:rPr lang="en-US" sz="1400" dirty="0"/>
              <a:t> et. al., </a:t>
            </a:r>
            <a:r>
              <a:rPr lang="en-US" sz="1400" dirty="0" err="1"/>
              <a:t>arXiv</a:t>
            </a:r>
            <a:r>
              <a:rPr lang="en-US" sz="1400" dirty="0"/>
              <a:t> 1401.5078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19C56D-990C-4C70-921B-A49237EEECE9}" type="datetime1">
              <a:rPr lang="en-US" smtClean="0"/>
              <a:t>7/15/2015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04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2" name="Immagin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955" y="1312720"/>
            <a:ext cx="5384800" cy="4532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3" name="Immagin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9600" y="2819400"/>
            <a:ext cx="3708400" cy="358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CasellaDiTesto 9"/>
          <p:cNvSpPr txBox="1"/>
          <p:nvPr/>
        </p:nvSpPr>
        <p:spPr>
          <a:xfrm>
            <a:off x="6400800" y="727364"/>
            <a:ext cx="5105400" cy="20320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n-US" sz="1800" dirty="0">
                <a:solidFill>
                  <a:srgbClr val="000090"/>
                </a:solidFill>
              </a:rPr>
              <a:t>Most important features:</a:t>
            </a:r>
          </a:p>
          <a:p>
            <a:pPr eaLnBrk="1" hangingPunct="1">
              <a:buFontTx/>
              <a:buAutoNum type="arabicPeriod"/>
            </a:pPr>
            <a:r>
              <a:rPr lang="en-GB" altLang="en-US" sz="1800" dirty="0" err="1">
                <a:solidFill>
                  <a:srgbClr val="000090"/>
                </a:solidFill>
              </a:rPr>
              <a:t>Muon</a:t>
            </a:r>
            <a:r>
              <a:rPr lang="en-GB" altLang="en-US" sz="1800" dirty="0">
                <a:solidFill>
                  <a:srgbClr val="000090"/>
                </a:solidFill>
              </a:rPr>
              <a:t>, electron  or hadron secondary beams</a:t>
            </a:r>
          </a:p>
          <a:p>
            <a:pPr eaLnBrk="1" hangingPunct="1">
              <a:buFontTx/>
              <a:buAutoNum type="arabicPeriod"/>
            </a:pPr>
            <a:r>
              <a:rPr lang="en-GB" altLang="en-US" sz="1800" dirty="0">
                <a:solidFill>
                  <a:srgbClr val="000090"/>
                </a:solidFill>
              </a:rPr>
              <a:t>Solid state polarised targets (NH</a:t>
            </a:r>
            <a:r>
              <a:rPr lang="en-GB" altLang="en-US" sz="1800" baseline="-25000" dirty="0">
                <a:solidFill>
                  <a:srgbClr val="000090"/>
                </a:solidFill>
              </a:rPr>
              <a:t>3</a:t>
            </a:r>
            <a:r>
              <a:rPr lang="en-GB" altLang="en-US" sz="1800" dirty="0">
                <a:solidFill>
                  <a:srgbClr val="000090"/>
                </a:solidFill>
              </a:rPr>
              <a:t> or </a:t>
            </a:r>
            <a:r>
              <a:rPr lang="en-GB" altLang="en-US" sz="1800" baseline="30000" dirty="0">
                <a:solidFill>
                  <a:srgbClr val="000090"/>
                </a:solidFill>
              </a:rPr>
              <a:t>6</a:t>
            </a:r>
            <a:r>
              <a:rPr lang="en-GB" altLang="en-US" sz="1800" dirty="0">
                <a:solidFill>
                  <a:srgbClr val="000090"/>
                </a:solidFill>
              </a:rPr>
              <a:t>LiD) as well as liquid hydrogen target and nuclear targets</a:t>
            </a:r>
          </a:p>
          <a:p>
            <a:pPr eaLnBrk="1" hangingPunct="1">
              <a:buFontTx/>
              <a:buAutoNum type="arabicPeriod"/>
            </a:pPr>
            <a:r>
              <a:rPr lang="en-GB" altLang="en-US" sz="1800" dirty="0">
                <a:solidFill>
                  <a:srgbClr val="000090"/>
                </a:solidFill>
              </a:rPr>
              <a:t>Powerful tracking system – 350 planes</a:t>
            </a:r>
          </a:p>
          <a:p>
            <a:pPr eaLnBrk="1" hangingPunct="1">
              <a:buFontTx/>
              <a:buAutoNum type="arabicPeriod"/>
            </a:pPr>
            <a:r>
              <a:rPr lang="en-GB" altLang="en-US" sz="1800" dirty="0" err="1">
                <a:solidFill>
                  <a:srgbClr val="000090"/>
                </a:solidFill>
              </a:rPr>
              <a:t>PiD</a:t>
            </a:r>
            <a:r>
              <a:rPr lang="en-GB" altLang="en-US" sz="1800" dirty="0">
                <a:solidFill>
                  <a:srgbClr val="000090"/>
                </a:solidFill>
              </a:rPr>
              <a:t> – </a:t>
            </a:r>
            <a:r>
              <a:rPr lang="en-GB" altLang="en-US" sz="1800" dirty="0" err="1">
                <a:solidFill>
                  <a:srgbClr val="000090"/>
                </a:solidFill>
              </a:rPr>
              <a:t>Muon</a:t>
            </a:r>
            <a:r>
              <a:rPr lang="en-GB" altLang="en-US" sz="1800" dirty="0">
                <a:solidFill>
                  <a:srgbClr val="000090"/>
                </a:solidFill>
              </a:rPr>
              <a:t> Walls, Calorimeters, RICH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4963"/>
            <a:ext cx="10515600" cy="706440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COMPASS @ CERN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CAB63-668E-4958-8A41-3A4CBF47E1B7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617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7" name="CasellaDiTesto 6"/>
          <p:cNvSpPr txBox="1">
            <a:spLocks noChangeArrowheads="1"/>
          </p:cNvSpPr>
          <p:nvPr/>
        </p:nvSpPr>
        <p:spPr bwMode="auto">
          <a:xfrm>
            <a:off x="1029277" y="1309332"/>
            <a:ext cx="4470977" cy="4801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n-US" sz="1800" dirty="0" smtClean="0">
                <a:solidFill>
                  <a:srgbClr val="000090"/>
                </a:solidFill>
              </a:rPr>
              <a:t>A </a:t>
            </a:r>
            <a:r>
              <a:rPr lang="en-GB" altLang="en-US" sz="1800" dirty="0">
                <a:solidFill>
                  <a:srgbClr val="000090"/>
                </a:solidFill>
              </a:rPr>
              <a:t>conclusive test of the </a:t>
            </a:r>
            <a:r>
              <a:rPr lang="en-GB" altLang="en-US" sz="1800" dirty="0" err="1">
                <a:solidFill>
                  <a:srgbClr val="000090"/>
                </a:solidFill>
              </a:rPr>
              <a:t>Sivers</a:t>
            </a:r>
            <a:r>
              <a:rPr lang="en-GB" altLang="en-US" sz="1800" dirty="0">
                <a:solidFill>
                  <a:srgbClr val="000090"/>
                </a:solidFill>
              </a:rPr>
              <a:t> function sign change from SIDIS to </a:t>
            </a:r>
            <a:r>
              <a:rPr lang="en-GB" altLang="en-US" sz="1800" dirty="0" err="1" smtClean="0">
                <a:solidFill>
                  <a:srgbClr val="000090"/>
                </a:solidFill>
              </a:rPr>
              <a:t>Drell</a:t>
            </a:r>
            <a:r>
              <a:rPr lang="en-GB" altLang="en-US" sz="1800" dirty="0" smtClean="0">
                <a:solidFill>
                  <a:srgbClr val="000090"/>
                </a:solidFill>
              </a:rPr>
              <a:t>-Yan requires measurements </a:t>
            </a:r>
            <a:r>
              <a:rPr lang="en-GB" altLang="en-US" sz="1800" dirty="0">
                <a:solidFill>
                  <a:srgbClr val="000090"/>
                </a:solidFill>
              </a:rPr>
              <a:t>in </a:t>
            </a:r>
            <a:r>
              <a:rPr lang="en-GB" altLang="en-US" sz="1800" dirty="0" smtClean="0">
                <a:solidFill>
                  <a:srgbClr val="000090"/>
                </a:solidFill>
              </a:rPr>
              <a:t>overlapping </a:t>
            </a:r>
            <a:r>
              <a:rPr lang="en-GB" altLang="en-US" sz="1800" dirty="0">
                <a:solidFill>
                  <a:srgbClr val="000090"/>
                </a:solidFill>
              </a:rPr>
              <a:t>kinematical </a:t>
            </a:r>
            <a:r>
              <a:rPr lang="en-GB" altLang="en-US" sz="1800" dirty="0" smtClean="0">
                <a:solidFill>
                  <a:srgbClr val="000090"/>
                </a:solidFill>
              </a:rPr>
              <a:t>ranges:</a:t>
            </a:r>
          </a:p>
          <a:p>
            <a:pPr eaLnBrk="1" hangingPunct="1"/>
            <a:endParaRPr lang="en-GB" altLang="en-US" sz="1800" dirty="0">
              <a:solidFill>
                <a:srgbClr val="000090"/>
              </a:solidFill>
            </a:endParaRPr>
          </a:p>
          <a:p>
            <a:pPr eaLnBrk="1" hangingPunct="1"/>
            <a:r>
              <a:rPr lang="en-GB" altLang="en-US" sz="1800" dirty="0" smtClean="0">
                <a:solidFill>
                  <a:srgbClr val="000090"/>
                </a:solidFill>
              </a:rPr>
              <a:t>HERMES </a:t>
            </a:r>
            <a:r>
              <a:rPr lang="en-GB" altLang="en-US" sz="1800" dirty="0">
                <a:solidFill>
                  <a:srgbClr val="000090"/>
                </a:solidFill>
              </a:rPr>
              <a:t>Q</a:t>
            </a:r>
            <a:r>
              <a:rPr lang="en-GB" altLang="en-US" sz="1800" baseline="30000" dirty="0">
                <a:solidFill>
                  <a:srgbClr val="000090"/>
                </a:solidFill>
              </a:rPr>
              <a:t>2</a:t>
            </a:r>
            <a:r>
              <a:rPr lang="en-GB" altLang="en-US" sz="1800" baseline="-25000" dirty="0">
                <a:solidFill>
                  <a:srgbClr val="000090"/>
                </a:solidFill>
              </a:rPr>
              <a:t>max</a:t>
            </a:r>
            <a:r>
              <a:rPr lang="en-GB" altLang="en-US" sz="1800" dirty="0">
                <a:solidFill>
                  <a:srgbClr val="000090"/>
                </a:solidFill>
              </a:rPr>
              <a:t>~3.5 </a:t>
            </a:r>
            <a:r>
              <a:rPr lang="en-GB" altLang="en-US" sz="1800" dirty="0" err="1">
                <a:solidFill>
                  <a:srgbClr val="000090"/>
                </a:solidFill>
              </a:rPr>
              <a:t>GeV</a:t>
            </a:r>
            <a:r>
              <a:rPr lang="en-GB" altLang="en-US" sz="1800" dirty="0">
                <a:solidFill>
                  <a:srgbClr val="000090"/>
                </a:solidFill>
              </a:rPr>
              <a:t> </a:t>
            </a:r>
            <a:r>
              <a:rPr lang="en-GB" altLang="en-US" sz="1800" baseline="30000" dirty="0">
                <a:solidFill>
                  <a:srgbClr val="000090"/>
                </a:solidFill>
              </a:rPr>
              <a:t>2</a:t>
            </a:r>
            <a:r>
              <a:rPr lang="en-GB" altLang="en-US" sz="1800" dirty="0">
                <a:solidFill>
                  <a:srgbClr val="000090"/>
                </a:solidFill>
              </a:rPr>
              <a:t>, </a:t>
            </a:r>
            <a:endParaRPr lang="en-GB" altLang="en-US" sz="1800" dirty="0" smtClean="0">
              <a:solidFill>
                <a:srgbClr val="000090"/>
              </a:solidFill>
            </a:endParaRPr>
          </a:p>
          <a:p>
            <a:pPr eaLnBrk="1" hangingPunct="1"/>
            <a:r>
              <a:rPr lang="en-GB" altLang="en-US" sz="1800" dirty="0" smtClean="0">
                <a:solidFill>
                  <a:srgbClr val="000090"/>
                </a:solidFill>
              </a:rPr>
              <a:t>0.032 </a:t>
            </a:r>
            <a:r>
              <a:rPr lang="en-GB" altLang="en-US" sz="1800" dirty="0">
                <a:solidFill>
                  <a:srgbClr val="000090"/>
                </a:solidFill>
              </a:rPr>
              <a:t>&lt; </a:t>
            </a:r>
            <a:r>
              <a:rPr lang="en-GB" altLang="en-US" sz="1800" dirty="0" err="1">
                <a:solidFill>
                  <a:srgbClr val="000090"/>
                </a:solidFill>
              </a:rPr>
              <a:t>x</a:t>
            </a:r>
            <a:r>
              <a:rPr lang="en-GB" altLang="en-US" sz="1800" baseline="-25000" dirty="0" err="1">
                <a:solidFill>
                  <a:srgbClr val="000090"/>
                </a:solidFill>
              </a:rPr>
              <a:t>P</a:t>
            </a:r>
            <a:r>
              <a:rPr lang="en-GB" altLang="en-US" sz="1800" dirty="0">
                <a:solidFill>
                  <a:srgbClr val="000090"/>
                </a:solidFill>
              </a:rPr>
              <a:t> &lt;</a:t>
            </a:r>
            <a:r>
              <a:rPr lang="en-GB" altLang="en-US" sz="1800" dirty="0" smtClean="0">
                <a:solidFill>
                  <a:srgbClr val="000090"/>
                </a:solidFill>
              </a:rPr>
              <a:t>0.3 </a:t>
            </a:r>
          </a:p>
          <a:p>
            <a:pPr eaLnBrk="1" hangingPunct="1"/>
            <a:endParaRPr lang="en-GB" altLang="en-US" sz="1800" dirty="0">
              <a:solidFill>
                <a:srgbClr val="000090"/>
              </a:solidFill>
            </a:endParaRPr>
          </a:p>
          <a:p>
            <a:pPr eaLnBrk="1" hangingPunct="1"/>
            <a:r>
              <a:rPr lang="en-GB" altLang="en-US" sz="1800" dirty="0" smtClean="0">
                <a:solidFill>
                  <a:srgbClr val="000090"/>
                </a:solidFill>
              </a:rPr>
              <a:t>COMPASS </a:t>
            </a:r>
            <a:r>
              <a:rPr lang="en-GB" altLang="en-US" sz="1800" dirty="0">
                <a:solidFill>
                  <a:srgbClr val="000090"/>
                </a:solidFill>
              </a:rPr>
              <a:t>Q</a:t>
            </a:r>
            <a:r>
              <a:rPr lang="en-GB" altLang="en-US" sz="1800" baseline="30000" dirty="0">
                <a:solidFill>
                  <a:srgbClr val="000090"/>
                </a:solidFill>
              </a:rPr>
              <a:t>2</a:t>
            </a:r>
            <a:r>
              <a:rPr lang="en-GB" altLang="en-US" sz="1800" baseline="-25000" dirty="0">
                <a:solidFill>
                  <a:srgbClr val="000090"/>
                </a:solidFill>
              </a:rPr>
              <a:t>max</a:t>
            </a:r>
            <a:r>
              <a:rPr lang="en-GB" altLang="en-US" sz="1800" dirty="0">
                <a:solidFill>
                  <a:srgbClr val="000090"/>
                </a:solidFill>
              </a:rPr>
              <a:t> ~20 GeV</a:t>
            </a:r>
            <a:r>
              <a:rPr lang="en-GB" altLang="en-US" sz="1800" baseline="30000" dirty="0">
                <a:solidFill>
                  <a:srgbClr val="000090"/>
                </a:solidFill>
              </a:rPr>
              <a:t>2</a:t>
            </a:r>
            <a:r>
              <a:rPr lang="en-GB" altLang="en-US" sz="1800" dirty="0">
                <a:solidFill>
                  <a:srgbClr val="000090"/>
                </a:solidFill>
              </a:rPr>
              <a:t>, </a:t>
            </a:r>
            <a:endParaRPr lang="en-GB" altLang="en-US" sz="1800" dirty="0" smtClean="0">
              <a:solidFill>
                <a:srgbClr val="000090"/>
              </a:solidFill>
            </a:endParaRPr>
          </a:p>
          <a:p>
            <a:pPr eaLnBrk="1" hangingPunct="1"/>
            <a:r>
              <a:rPr lang="en-GB" altLang="en-US" sz="1800" dirty="0" smtClean="0">
                <a:solidFill>
                  <a:srgbClr val="000090"/>
                </a:solidFill>
              </a:rPr>
              <a:t>0.001 </a:t>
            </a:r>
            <a:r>
              <a:rPr lang="en-GB" altLang="en-US" sz="1800" dirty="0">
                <a:solidFill>
                  <a:srgbClr val="000090"/>
                </a:solidFill>
              </a:rPr>
              <a:t>&lt; </a:t>
            </a:r>
            <a:r>
              <a:rPr lang="en-GB" altLang="en-US" sz="1800" dirty="0" err="1">
                <a:solidFill>
                  <a:srgbClr val="000090"/>
                </a:solidFill>
              </a:rPr>
              <a:t>x</a:t>
            </a:r>
            <a:r>
              <a:rPr lang="en-GB" altLang="en-US" sz="1800" baseline="-25000" dirty="0" err="1">
                <a:solidFill>
                  <a:srgbClr val="000090"/>
                </a:solidFill>
              </a:rPr>
              <a:t>P</a:t>
            </a:r>
            <a:r>
              <a:rPr lang="en-GB" altLang="en-US" sz="1800" dirty="0">
                <a:solidFill>
                  <a:srgbClr val="000090"/>
                </a:solidFill>
              </a:rPr>
              <a:t> &lt;</a:t>
            </a:r>
            <a:r>
              <a:rPr lang="en-GB" altLang="en-US" sz="1800" dirty="0" smtClean="0">
                <a:solidFill>
                  <a:srgbClr val="000090"/>
                </a:solidFill>
              </a:rPr>
              <a:t>0.3</a:t>
            </a:r>
          </a:p>
          <a:p>
            <a:pPr eaLnBrk="1" hangingPunct="1"/>
            <a:endParaRPr lang="en-GB" altLang="en-US" sz="1800" dirty="0">
              <a:solidFill>
                <a:srgbClr val="000090"/>
              </a:solidFill>
            </a:endParaRPr>
          </a:p>
          <a:p>
            <a:pPr eaLnBrk="1" hangingPunct="1"/>
            <a:r>
              <a:rPr lang="en-GB" altLang="en-US" sz="1800" dirty="0">
                <a:solidFill>
                  <a:srgbClr val="000090"/>
                </a:solidFill>
              </a:rPr>
              <a:t>In this sense DY@COMPASS is </a:t>
            </a:r>
            <a:r>
              <a:rPr lang="en-GB" altLang="en-US" sz="1800" dirty="0" smtClean="0">
                <a:solidFill>
                  <a:srgbClr val="000090"/>
                </a:solidFill>
              </a:rPr>
              <a:t>close to ideal: </a:t>
            </a:r>
          </a:p>
          <a:p>
            <a:pPr eaLnBrk="1" hangingPunct="1"/>
            <a:endParaRPr lang="en-GB" altLang="en-US" sz="1800" dirty="0">
              <a:solidFill>
                <a:srgbClr val="000090"/>
              </a:solidFill>
            </a:endParaRPr>
          </a:p>
          <a:p>
            <a:pPr eaLnBrk="1" hangingPunct="1"/>
            <a:r>
              <a:rPr lang="en-GB" altLang="en-US" sz="1800" dirty="0" err="1" smtClean="0">
                <a:solidFill>
                  <a:srgbClr val="000090"/>
                </a:solidFill>
              </a:rPr>
              <a:t>Drell</a:t>
            </a:r>
            <a:r>
              <a:rPr lang="en-GB" altLang="en-US" sz="1800" dirty="0" smtClean="0">
                <a:solidFill>
                  <a:srgbClr val="000090"/>
                </a:solidFill>
              </a:rPr>
              <a:t>-Yan </a:t>
            </a:r>
            <a:r>
              <a:rPr lang="en-GB" altLang="en-US" sz="1800" dirty="0">
                <a:solidFill>
                  <a:srgbClr val="000090"/>
                </a:solidFill>
              </a:rPr>
              <a:t>at COMPASS &lt;Q</a:t>
            </a:r>
            <a:r>
              <a:rPr lang="en-GB" altLang="en-US" sz="1800" baseline="30000" dirty="0">
                <a:solidFill>
                  <a:srgbClr val="000090"/>
                </a:solidFill>
              </a:rPr>
              <a:t>2</a:t>
            </a:r>
            <a:r>
              <a:rPr lang="en-GB" altLang="en-US" sz="1800" dirty="0">
                <a:solidFill>
                  <a:srgbClr val="000090"/>
                </a:solidFill>
              </a:rPr>
              <a:t>&gt;~25 GeV</a:t>
            </a:r>
            <a:r>
              <a:rPr lang="en-GB" altLang="en-US" sz="1800" baseline="30000" dirty="0">
                <a:solidFill>
                  <a:srgbClr val="000090"/>
                </a:solidFill>
              </a:rPr>
              <a:t>2</a:t>
            </a:r>
            <a:r>
              <a:rPr lang="en-GB" altLang="en-US" sz="1800" dirty="0">
                <a:solidFill>
                  <a:srgbClr val="000090"/>
                </a:solidFill>
              </a:rPr>
              <a:t>, 0.05 &lt; </a:t>
            </a:r>
            <a:r>
              <a:rPr lang="en-GB" altLang="en-US" sz="1800" dirty="0" err="1">
                <a:solidFill>
                  <a:srgbClr val="000090"/>
                </a:solidFill>
              </a:rPr>
              <a:t>x</a:t>
            </a:r>
            <a:r>
              <a:rPr lang="en-GB" altLang="en-US" sz="1800" baseline="-25000" dirty="0" err="1">
                <a:solidFill>
                  <a:srgbClr val="000090"/>
                </a:solidFill>
              </a:rPr>
              <a:t>P</a:t>
            </a:r>
            <a:r>
              <a:rPr lang="en-GB" altLang="en-US" sz="1800" dirty="0">
                <a:solidFill>
                  <a:srgbClr val="000090"/>
                </a:solidFill>
              </a:rPr>
              <a:t> &lt;0.4</a:t>
            </a:r>
            <a:endParaRPr lang="en-GB" altLang="en-US" sz="1800" dirty="0"/>
          </a:p>
          <a:p>
            <a:pPr eaLnBrk="1" hangingPunct="1"/>
            <a:endParaRPr lang="en-GB" altLang="en-US" sz="1800" dirty="0">
              <a:solidFill>
                <a:srgbClr val="000090"/>
              </a:solidFill>
            </a:endParaRPr>
          </a:p>
        </p:txBody>
      </p:sp>
      <p:pic>
        <p:nvPicPr>
          <p:cNvPr id="61448" name="Immagin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1295401"/>
            <a:ext cx="2730500" cy="4703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49" name="Immagin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371600"/>
            <a:ext cx="2438400" cy="1868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50" name="CasellaDiTesto 11"/>
          <p:cNvSpPr txBox="1">
            <a:spLocks noChangeArrowheads="1"/>
          </p:cNvSpPr>
          <p:nvPr/>
        </p:nvSpPr>
        <p:spPr bwMode="auto">
          <a:xfrm>
            <a:off x="8305800" y="3581400"/>
            <a:ext cx="20574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37931725" indent="-37474525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/>
            <a:r>
              <a:rPr lang="en-GB" altLang="en-US" sz="1400">
                <a:solidFill>
                  <a:srgbClr val="000090"/>
                </a:solidFill>
              </a:rPr>
              <a:t>Drell-Yan COMPASS &lt;Q</a:t>
            </a:r>
            <a:r>
              <a:rPr lang="en-GB" altLang="en-US" sz="1400" baseline="30000">
                <a:solidFill>
                  <a:srgbClr val="000090"/>
                </a:solidFill>
              </a:rPr>
              <a:t>2</a:t>
            </a:r>
            <a:r>
              <a:rPr lang="en-GB" altLang="en-US" sz="1400">
                <a:solidFill>
                  <a:srgbClr val="000090"/>
                </a:solidFill>
              </a:rPr>
              <a:t>&gt;~25 GeV</a:t>
            </a:r>
            <a:r>
              <a:rPr lang="en-GB" altLang="en-US" sz="1400" baseline="30000">
                <a:solidFill>
                  <a:srgbClr val="000090"/>
                </a:solidFill>
              </a:rPr>
              <a:t>2</a:t>
            </a:r>
            <a:r>
              <a:rPr lang="en-GB" altLang="en-US" sz="1400">
                <a:solidFill>
                  <a:srgbClr val="000090"/>
                </a:solidFill>
              </a:rPr>
              <a:t>, </a:t>
            </a:r>
          </a:p>
          <a:p>
            <a:pPr eaLnBrk="1" hangingPunct="1"/>
            <a:r>
              <a:rPr lang="en-GB" altLang="en-US" sz="1400">
                <a:solidFill>
                  <a:srgbClr val="000090"/>
                </a:solidFill>
              </a:rPr>
              <a:t>0.05 &lt; x</a:t>
            </a:r>
            <a:r>
              <a:rPr lang="en-GB" altLang="en-US" sz="1400" baseline="-25000">
                <a:solidFill>
                  <a:srgbClr val="000090"/>
                </a:solidFill>
              </a:rPr>
              <a:t>B</a:t>
            </a:r>
            <a:r>
              <a:rPr lang="en-GB" altLang="en-US" sz="1400">
                <a:solidFill>
                  <a:srgbClr val="000090"/>
                </a:solidFill>
              </a:rPr>
              <a:t> &lt;0.4</a:t>
            </a:r>
            <a:endParaRPr lang="en-GB" altLang="en-US" sz="140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98502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Compatibility with SIDIS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13" name="Immagin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3091" y="688740"/>
            <a:ext cx="3865418" cy="2669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4066" y="3316287"/>
            <a:ext cx="4125334" cy="287313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flipH="1">
            <a:off x="1503275" y="5908239"/>
            <a:ext cx="2911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Data taking May-Nov 2015!!!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29C8F0-78D2-49F8-B641-F207C23E0F42}" type="datetime1">
              <a:rPr lang="en-US" smtClean="0"/>
              <a:t>7/15/2015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668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0156" y="833898"/>
            <a:ext cx="4351867" cy="28223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67837" y="3697192"/>
            <a:ext cx="5884142" cy="2376642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037" y="1287978"/>
            <a:ext cx="10515600" cy="5068372"/>
          </a:xfrm>
        </p:spPr>
        <p:txBody>
          <a:bodyPr>
            <a:normAutofit/>
          </a:bodyPr>
          <a:lstStyle/>
          <a:p>
            <a:r>
              <a:rPr lang="en-US" dirty="0" smtClean="0"/>
              <a:t>Two proposals, both based around E906 </a:t>
            </a:r>
            <a:br>
              <a:rPr lang="en-US" dirty="0" smtClean="0"/>
            </a:br>
            <a:r>
              <a:rPr lang="en-US" dirty="0" smtClean="0"/>
              <a:t>apparatus:</a:t>
            </a:r>
          </a:p>
          <a:p>
            <a:pPr lvl="1"/>
            <a:r>
              <a:rPr lang="en-US" dirty="0"/>
              <a:t>E-1027 (polarized beam)</a:t>
            </a:r>
          </a:p>
          <a:p>
            <a:pPr lvl="2"/>
            <a:r>
              <a:rPr lang="en-US" dirty="0"/>
              <a:t>Stage-1 approved, but studies needed to improve</a:t>
            </a:r>
            <a:br>
              <a:rPr lang="en-US" dirty="0"/>
            </a:br>
            <a:r>
              <a:rPr lang="en-US" dirty="0"/>
              <a:t>cost estimate, falls between HEP and </a:t>
            </a:r>
            <a:r>
              <a:rPr lang="en-US" dirty="0" smtClean="0"/>
              <a:t>Nuclear</a:t>
            </a:r>
          </a:p>
          <a:p>
            <a:pPr lvl="1"/>
            <a:r>
              <a:rPr lang="en-US" dirty="0" smtClean="0"/>
              <a:t>E-1039 (polarized target)</a:t>
            </a:r>
          </a:p>
          <a:p>
            <a:pPr lvl="2"/>
            <a:r>
              <a:rPr lang="en-US" dirty="0" smtClean="0"/>
              <a:t>Stage-1 approved, will “almost certainly” go ahead </a:t>
            </a:r>
            <a:br>
              <a:rPr lang="en-US" dirty="0" smtClean="0"/>
            </a:br>
            <a:r>
              <a:rPr lang="en-US" dirty="0" smtClean="0"/>
              <a:t>(LANL funded)</a:t>
            </a:r>
          </a:p>
          <a:p>
            <a:pPr lvl="2"/>
            <a:r>
              <a:rPr lang="en-US" dirty="0" smtClean="0"/>
              <a:t>Running anticipated ~2017 with NH</a:t>
            </a:r>
            <a:r>
              <a:rPr lang="en-US" baseline="-25000" dirty="0" smtClean="0"/>
              <a:t>3</a:t>
            </a:r>
            <a:r>
              <a:rPr lang="en-US" dirty="0" smtClean="0"/>
              <a:t> (ND</a:t>
            </a:r>
            <a:r>
              <a:rPr lang="en-US" baseline="-25000" dirty="0" smtClean="0"/>
              <a:t>3</a:t>
            </a:r>
            <a:r>
              <a:rPr lang="en-US" dirty="0" smtClean="0"/>
              <a:t>) target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A</a:t>
            </a:r>
            <a:r>
              <a:rPr lang="en-US" dirty="0" smtClean="0"/>
              <a:t>lso a proposal to JPARC </a:t>
            </a:r>
          </a:p>
          <a:p>
            <a:pPr lvl="1"/>
            <a:r>
              <a:rPr lang="en-US" dirty="0" smtClean="0"/>
              <a:t>Yesterdays lecture by Prof. Chang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61154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Polarized DY at FNAL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425392-2710-4E1C-9904-FD4092B9D5C9}" type="datetime1">
              <a:rPr lang="en-US" smtClean="0"/>
              <a:t>7/15/2015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676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26" y="223221"/>
            <a:ext cx="8229600" cy="868362"/>
          </a:xfrm>
        </p:spPr>
        <p:txBody>
          <a:bodyPr/>
          <a:lstStyle/>
          <a:p>
            <a:r>
              <a:rPr lang="en-US" b="1" dirty="0" err="1" smtClean="0">
                <a:solidFill>
                  <a:schemeClr val="accent1"/>
                </a:solidFill>
              </a:rPr>
              <a:t>Drell</a:t>
            </a:r>
            <a:r>
              <a:rPr lang="en-US" b="1" dirty="0" smtClean="0">
                <a:solidFill>
                  <a:schemeClr val="accent1"/>
                </a:solidFill>
              </a:rPr>
              <a:t>-Yan vs. </a:t>
            </a:r>
            <a:r>
              <a:rPr lang="en-US" b="1" dirty="0" err="1" smtClean="0">
                <a:solidFill>
                  <a:schemeClr val="accent1"/>
                </a:solidFill>
              </a:rPr>
              <a:t>p</a:t>
            </a:r>
            <a:r>
              <a:rPr lang="en-US" b="1" baseline="-25000" dirty="0" err="1" smtClean="0">
                <a:solidFill>
                  <a:schemeClr val="accent1"/>
                </a:solidFill>
              </a:rPr>
              <a:t>T</a:t>
            </a:r>
            <a:endParaRPr lang="en-US" b="1" baseline="-25000" dirty="0">
              <a:solidFill>
                <a:schemeClr val="accent1"/>
              </a:solidFill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6019800" y="1371600"/>
            <a:ext cx="0" cy="4192726"/>
          </a:xfrm>
          <a:prstGeom prst="line">
            <a:avLst/>
          </a:prstGeom>
          <a:ln w="25400"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069771" y="1206788"/>
            <a:ext cx="14189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/>
              <a:t>p</a:t>
            </a:r>
            <a:r>
              <a:rPr lang="en-US" sz="3200" b="1" baseline="-25000" dirty="0" err="1"/>
              <a:t>T</a:t>
            </a:r>
            <a:r>
              <a:rPr lang="en-US" sz="3200" b="1" dirty="0"/>
              <a:t> &lt;&lt; Q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554686" y="1175854"/>
            <a:ext cx="141897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err="1"/>
              <a:t>p</a:t>
            </a:r>
            <a:r>
              <a:rPr lang="en-US" sz="3200" b="1" baseline="-25000" dirty="0" err="1"/>
              <a:t>T</a:t>
            </a:r>
            <a:r>
              <a:rPr lang="en-US" sz="3200" b="1" dirty="0"/>
              <a:t> &gt;&gt; Q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139" y="1820535"/>
            <a:ext cx="3810388" cy="190519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3200" y="2011200"/>
            <a:ext cx="2712121" cy="1523867"/>
          </a:xfrm>
          <a:prstGeom prst="rect">
            <a:avLst/>
          </a:prstGeom>
        </p:spPr>
      </p:pic>
      <p:cxnSp>
        <p:nvCxnSpPr>
          <p:cNvPr id="20" name="Straight Arrow Connector 19"/>
          <p:cNvCxnSpPr/>
          <p:nvPr/>
        </p:nvCxnSpPr>
        <p:spPr>
          <a:xfrm flipV="1">
            <a:off x="9144000" y="1468241"/>
            <a:ext cx="609600" cy="634427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H="1">
            <a:off x="9144000" y="1933574"/>
            <a:ext cx="762000" cy="169095"/>
          </a:xfrm>
          <a:prstGeom prst="straightConnector1">
            <a:avLst/>
          </a:prstGeom>
          <a:ln w="158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9751951" y="1206787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</a:t>
            </a:r>
            <a:r>
              <a:rPr lang="en-US" baseline="30000" dirty="0"/>
              <a:t>-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948917" y="1709254"/>
            <a:ext cx="3145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</a:t>
            </a:r>
            <a:r>
              <a:rPr lang="en-US" baseline="30000" dirty="0"/>
              <a:t>+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828800" y="3810000"/>
            <a:ext cx="3962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Dominant process is quark-antiquark annihilation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TMD factorization valid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Direct comparison of modified universality with SIDIS 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357257" y="3810000"/>
            <a:ext cx="3962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Dominant process is gluon-Compton scattering to virtual photon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Same information as direct photon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TMD factorization NOT valid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Can be interpreted in Twist-3 approach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848084" y="5715001"/>
            <a:ext cx="43434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dirty="0"/>
              <a:t>Berger, </a:t>
            </a:r>
            <a:r>
              <a:rPr lang="en-US" sz="1600" dirty="0" err="1"/>
              <a:t>Qiu</a:t>
            </a:r>
            <a:r>
              <a:rPr lang="en-US" sz="1600" dirty="0"/>
              <a:t> and Zhang, Phys. Rev. D 65, 034006</a:t>
            </a:r>
          </a:p>
          <a:p>
            <a:pPr algn="ctr"/>
            <a:r>
              <a:rPr lang="en-US" sz="1600" dirty="0"/>
              <a:t>Kang, </a:t>
            </a:r>
            <a:r>
              <a:rPr lang="en-US" sz="1600" dirty="0" err="1"/>
              <a:t>Qiu</a:t>
            </a:r>
            <a:r>
              <a:rPr lang="en-US" sz="1600" dirty="0"/>
              <a:t> and </a:t>
            </a:r>
            <a:r>
              <a:rPr lang="en-US" sz="1600" dirty="0" err="1"/>
              <a:t>Vogelsang</a:t>
            </a:r>
            <a:r>
              <a:rPr lang="en-US" sz="1600" dirty="0"/>
              <a:t>, Phys. Rev. D 79, 054007 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C21304-9787-43BE-82D3-60C8DDAFF330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833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44343"/>
            <a:ext cx="10515600" cy="764021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STAR Forward Upgrades for 2020+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6554" y="1525743"/>
            <a:ext cx="3352800" cy="39878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691130" y="1136075"/>
            <a:ext cx="4699492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0000FF"/>
                </a:solidFill>
              </a:rPr>
              <a:t>ECal</a:t>
            </a:r>
            <a:r>
              <a:rPr lang="en-US" dirty="0" smtClean="0">
                <a:solidFill>
                  <a:srgbClr val="0000FF"/>
                </a:solidFill>
              </a:rPr>
              <a:t>:</a:t>
            </a:r>
            <a:endParaRPr lang="en-US" dirty="0" smtClean="0">
              <a:solidFill>
                <a:srgbClr val="0000FF"/>
              </a:solidFill>
              <a:cs typeface="Comic Sans MS"/>
            </a:endParaRPr>
          </a:p>
          <a:p>
            <a:r>
              <a:rPr lang="en-US" sz="1600" dirty="0" smtClean="0">
                <a:cs typeface="Comic Sans MS"/>
              </a:rPr>
              <a:t>Tungsten-Powder-Scintillating-fiber</a:t>
            </a:r>
          </a:p>
          <a:p>
            <a:r>
              <a:rPr lang="en-US" sz="1600" dirty="0" smtClean="0">
                <a:cs typeface="Comic Sans MS"/>
              </a:rPr>
              <a:t>2.3 cm Moliere Radius, Tower-size: 2.5x2.5x17 cm</a:t>
            </a:r>
            <a:r>
              <a:rPr lang="en-US" sz="1600" baseline="30000" dirty="0" smtClean="0">
                <a:cs typeface="Comic Sans MS"/>
              </a:rPr>
              <a:t>3</a:t>
            </a:r>
          </a:p>
          <a:p>
            <a:r>
              <a:rPr lang="en-US" sz="1600" dirty="0" smtClean="0">
                <a:cs typeface="Comic Sans MS"/>
              </a:rPr>
              <a:t>23 X</a:t>
            </a:r>
            <a:r>
              <a:rPr lang="en-US" sz="1600" baseline="-25000" dirty="0" smtClean="0">
                <a:cs typeface="Comic Sans MS"/>
              </a:rPr>
              <a:t>o</a:t>
            </a:r>
          </a:p>
          <a:p>
            <a:r>
              <a:rPr lang="en-US" sz="1600" dirty="0" smtClean="0">
                <a:cs typeface="Comic Sans MS"/>
              </a:rPr>
              <a:t>  </a:t>
            </a:r>
          </a:p>
          <a:p>
            <a:r>
              <a:rPr lang="en-US" dirty="0" err="1" smtClean="0">
                <a:solidFill>
                  <a:srgbClr val="0000FF"/>
                </a:solidFill>
                <a:cs typeface="Comic Sans MS"/>
              </a:rPr>
              <a:t>HCal</a:t>
            </a:r>
            <a:r>
              <a:rPr lang="en-US" dirty="0" smtClean="0">
                <a:solidFill>
                  <a:srgbClr val="0000FF"/>
                </a:solidFill>
                <a:cs typeface="Comic Sans MS"/>
              </a:rPr>
              <a:t>:</a:t>
            </a:r>
          </a:p>
          <a:p>
            <a:r>
              <a:rPr lang="en-US" sz="1600" dirty="0" smtClean="0"/>
              <a:t>Lead </a:t>
            </a:r>
            <a:r>
              <a:rPr lang="en-US" sz="1600" dirty="0"/>
              <a:t>and Scintillator </a:t>
            </a:r>
            <a:r>
              <a:rPr lang="en-US" sz="1600" dirty="0" smtClean="0"/>
              <a:t>tiles, Tower </a:t>
            </a:r>
            <a:r>
              <a:rPr lang="en-US" sz="1600" dirty="0"/>
              <a:t>size of </a:t>
            </a:r>
            <a:r>
              <a:rPr lang="en-US" sz="1600" dirty="0" smtClean="0"/>
              <a:t>10x10x81 </a:t>
            </a:r>
            <a:r>
              <a:rPr lang="en-US" sz="1600" dirty="0"/>
              <a:t>cm</a:t>
            </a:r>
            <a:r>
              <a:rPr lang="en-US" sz="1600" baseline="30000" dirty="0"/>
              <a:t>3</a:t>
            </a:r>
            <a:r>
              <a:rPr lang="en-US" sz="1600" dirty="0"/>
              <a:t> </a:t>
            </a:r>
            <a:endParaRPr lang="en-US" sz="1600" dirty="0" smtClean="0"/>
          </a:p>
          <a:p>
            <a:r>
              <a:rPr lang="en-US" sz="1600" dirty="0" smtClean="0"/>
              <a:t>4 interaction length</a:t>
            </a:r>
            <a:endParaRPr lang="en-US" sz="1600" dirty="0">
              <a:cs typeface="Comic Sans MS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/>
          <a:srcRect t="8704" r="8912" b="2315"/>
          <a:stretch/>
        </p:blipFill>
        <p:spPr>
          <a:xfrm>
            <a:off x="7119212" y="3352911"/>
            <a:ext cx="4146034" cy="303759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119212" y="3011878"/>
            <a:ext cx="31898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Latest Test-Beam results:</a:t>
            </a:r>
            <a:endParaRPr lang="en-US" dirty="0">
              <a:solidFill>
                <a:srgbClr val="0000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19080" y="3685473"/>
            <a:ext cx="2528834" cy="20928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0000FF"/>
                </a:solidFill>
              </a:rPr>
              <a:t>Tracking:</a:t>
            </a:r>
          </a:p>
          <a:p>
            <a:r>
              <a:rPr lang="en-US" sz="1600" dirty="0" smtClean="0"/>
              <a:t>Silicon </a:t>
            </a:r>
            <a:r>
              <a:rPr lang="en-US" sz="1600" dirty="0"/>
              <a:t>mini-strip detector </a:t>
            </a:r>
            <a:endParaRPr lang="en-US" sz="1600" dirty="0" smtClean="0"/>
          </a:p>
          <a:p>
            <a:r>
              <a:rPr lang="en-US" sz="1600" dirty="0" smtClean="0"/>
              <a:t>3-4 </a:t>
            </a:r>
            <a:r>
              <a:rPr lang="en-US" sz="1600" dirty="0"/>
              <a:t>disks at z ~</a:t>
            </a:r>
            <a:r>
              <a:rPr lang="en-US" sz="1600" dirty="0" smtClean="0"/>
              <a:t>70 </a:t>
            </a:r>
            <a:r>
              <a:rPr lang="en-US" sz="1600" dirty="0"/>
              <a:t>to 140 </a:t>
            </a:r>
            <a:r>
              <a:rPr lang="en-US" sz="1600" dirty="0" smtClean="0"/>
              <a:t>cm </a:t>
            </a:r>
          </a:p>
          <a:p>
            <a:r>
              <a:rPr lang="en-US" sz="1600" dirty="0" smtClean="0"/>
              <a:t>Each</a:t>
            </a:r>
            <a:r>
              <a:rPr lang="en-US" sz="1600" dirty="0"/>
              <a:t> </a:t>
            </a:r>
            <a:r>
              <a:rPr lang="en-US" sz="1600" dirty="0" smtClean="0"/>
              <a:t>disk </a:t>
            </a:r>
            <a:r>
              <a:rPr lang="en-US" sz="1600" dirty="0"/>
              <a:t>has wedges </a:t>
            </a:r>
            <a:endParaRPr lang="en-US" sz="1600" dirty="0" smtClean="0"/>
          </a:p>
          <a:p>
            <a:r>
              <a:rPr lang="en-US" sz="1600" dirty="0" smtClean="0"/>
              <a:t>covering full 2π </a:t>
            </a:r>
            <a:r>
              <a:rPr lang="en-US" sz="1600" dirty="0"/>
              <a:t>range </a:t>
            </a:r>
            <a:r>
              <a:rPr lang="en-US" sz="1600" dirty="0" smtClean="0"/>
              <a:t>in </a:t>
            </a:r>
            <a:r>
              <a:rPr lang="en-US" sz="1600" i="1" dirty="0" err="1" smtClean="0"/>
              <a:t>ϕ</a:t>
            </a:r>
            <a:r>
              <a:rPr lang="en-US" sz="1600" i="1" dirty="0" smtClean="0"/>
              <a:t> </a:t>
            </a:r>
          </a:p>
          <a:p>
            <a:r>
              <a:rPr lang="en-US" sz="1600" dirty="0" smtClean="0"/>
              <a:t>and </a:t>
            </a:r>
            <a:r>
              <a:rPr lang="en-US" sz="1600" dirty="0"/>
              <a:t>2.5-4 </a:t>
            </a:r>
            <a:r>
              <a:rPr lang="en-US" sz="1600" dirty="0" smtClean="0"/>
              <a:t>in </a:t>
            </a:r>
            <a:r>
              <a:rPr lang="en-US" sz="1600" dirty="0" smtClean="0">
                <a:latin typeface="Symbol" panose="05050102010706020507" pitchFamily="18" charset="2"/>
                <a:cs typeface="Symbol" charset="2"/>
              </a:rPr>
              <a:t>h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600" dirty="0" smtClean="0">
                <a:cs typeface="Comic Sans MS"/>
                <a:sym typeface="Wingdings"/>
              </a:rPr>
              <a:t>other options still </a:t>
            </a:r>
          </a:p>
          <a:p>
            <a:r>
              <a:rPr lang="en-US" sz="1600" dirty="0">
                <a:cs typeface="Comic Sans MS"/>
                <a:sym typeface="Wingdings"/>
              </a:rPr>
              <a:t> </a:t>
            </a:r>
            <a:r>
              <a:rPr lang="en-US" sz="1600" dirty="0" smtClean="0">
                <a:cs typeface="Comic Sans MS"/>
                <a:sym typeface="Wingdings"/>
              </a:rPr>
              <a:t>  under study</a:t>
            </a:r>
            <a:endParaRPr lang="en-US" sz="1600" dirty="0">
              <a:cs typeface="Comic Sans MS"/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F03862-C16A-4BA9-B12B-11EBE8934FD2}" type="datetime1">
              <a:rPr lang="en-US" smtClean="0"/>
              <a:t>7/15/2015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0447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8005"/>
            <a:ext cx="10515600" cy="634844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STAR </a:t>
            </a:r>
            <a:r>
              <a:rPr lang="en-US" b="1" dirty="0" err="1" smtClean="0">
                <a:solidFill>
                  <a:schemeClr val="accent1"/>
                </a:solidFill>
              </a:rPr>
              <a:t>p+p</a:t>
            </a:r>
            <a:r>
              <a:rPr lang="en-US" b="1" dirty="0" smtClean="0">
                <a:solidFill>
                  <a:schemeClr val="accent1"/>
                </a:solidFill>
              </a:rPr>
              <a:t>/</a:t>
            </a:r>
            <a:r>
              <a:rPr lang="en-US" b="1" dirty="0" err="1" smtClean="0">
                <a:solidFill>
                  <a:schemeClr val="accent1"/>
                </a:solidFill>
              </a:rPr>
              <a:t>p+A</a:t>
            </a:r>
            <a:r>
              <a:rPr lang="en-US" b="1" dirty="0" smtClean="0">
                <a:solidFill>
                  <a:schemeClr val="accent1"/>
                </a:solidFill>
              </a:rPr>
              <a:t> Timeline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41" name="Isosceles Triangle 40"/>
          <p:cNvSpPr/>
          <p:nvPr/>
        </p:nvSpPr>
        <p:spPr>
          <a:xfrm>
            <a:off x="3653390" y="1466574"/>
            <a:ext cx="4347611" cy="775374"/>
          </a:xfrm>
          <a:prstGeom prst="triangle">
            <a:avLst>
              <a:gd name="adj" fmla="val 7448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Isosceles Triangle 41"/>
          <p:cNvSpPr/>
          <p:nvPr/>
        </p:nvSpPr>
        <p:spPr>
          <a:xfrm>
            <a:off x="1481155" y="1466573"/>
            <a:ext cx="4834963" cy="975899"/>
          </a:xfrm>
          <a:prstGeom prst="triangle">
            <a:avLst>
              <a:gd name="adj" fmla="val 70461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Arrow 44"/>
          <p:cNvSpPr/>
          <p:nvPr/>
        </p:nvSpPr>
        <p:spPr>
          <a:xfrm>
            <a:off x="1905001" y="998683"/>
            <a:ext cx="8229600" cy="601582"/>
          </a:xfrm>
          <a:prstGeom prst="rightArrow">
            <a:avLst>
              <a:gd name="adj1" fmla="val 50000"/>
              <a:gd name="adj2" fmla="val 70000"/>
            </a:avLst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5659965" y="2357807"/>
            <a:ext cx="2497669" cy="39904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8403155" y="2189033"/>
            <a:ext cx="2019303" cy="282574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>
            <a:off x="1596302" y="2203441"/>
            <a:ext cx="1760734" cy="42379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49" name="Rectangle 48"/>
          <p:cNvSpPr/>
          <p:nvPr/>
        </p:nvSpPr>
        <p:spPr>
          <a:xfrm>
            <a:off x="3479798" y="2442473"/>
            <a:ext cx="2116669" cy="2656974"/>
          </a:xfrm>
          <a:prstGeom prst="rect">
            <a:avLst/>
          </a:prstGeom>
          <a:solidFill>
            <a:srgbClr val="BEFFBE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grpSp>
        <p:nvGrpSpPr>
          <p:cNvPr id="50" name="Group 49"/>
          <p:cNvGrpSpPr/>
          <p:nvPr/>
        </p:nvGrpSpPr>
        <p:grpSpPr>
          <a:xfrm>
            <a:off x="1918369" y="1002518"/>
            <a:ext cx="7470274" cy="464056"/>
            <a:chOff x="470568" y="1300572"/>
            <a:chExt cx="5473645" cy="464056"/>
          </a:xfrm>
        </p:grpSpPr>
        <p:cxnSp>
          <p:nvCxnSpPr>
            <p:cNvPr id="51" name="Straight Connector 50"/>
            <p:cNvCxnSpPr/>
            <p:nvPr/>
          </p:nvCxnSpPr>
          <p:spPr>
            <a:xfrm>
              <a:off x="470568" y="1304407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371645" y="1304407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2272715" y="1308241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3221214" y="1300572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4122291" y="1304407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5043143" y="1300572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5944213" y="1304407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8" name="TextBox 57"/>
          <p:cNvSpPr txBox="1"/>
          <p:nvPr/>
        </p:nvSpPr>
        <p:spPr>
          <a:xfrm>
            <a:off x="1594854" y="677845"/>
            <a:ext cx="748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2015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4051566" y="680341"/>
            <a:ext cx="748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2016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6036081" y="680341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≧2020-2023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8829485" y="680341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≧ 2025</a:t>
            </a:r>
            <a:endParaRPr lang="en-US" dirty="0"/>
          </a:p>
        </p:txBody>
      </p:sp>
      <p:sp>
        <p:nvSpPr>
          <p:cNvPr id="62" name="Isosceles Triangle 61"/>
          <p:cNvSpPr/>
          <p:nvPr/>
        </p:nvSpPr>
        <p:spPr>
          <a:xfrm>
            <a:off x="1574800" y="1469487"/>
            <a:ext cx="1750151" cy="761875"/>
          </a:xfrm>
          <a:prstGeom prst="triangle">
            <a:avLst>
              <a:gd name="adj" fmla="val 18152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Isosceles Triangle 62"/>
          <p:cNvSpPr/>
          <p:nvPr/>
        </p:nvSpPr>
        <p:spPr>
          <a:xfrm>
            <a:off x="3479799" y="1458904"/>
            <a:ext cx="2061412" cy="983568"/>
          </a:xfrm>
          <a:prstGeom prst="triangle">
            <a:avLst>
              <a:gd name="adj" fmla="val 43146"/>
            </a:avLst>
          </a:prstGeom>
          <a:gradFill flip="none" rotWithShape="1">
            <a:gsLst>
              <a:gs pos="0">
                <a:srgbClr val="008000"/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Isosceles Triangle 63"/>
          <p:cNvSpPr>
            <a:spLocks noChangeAspect="1"/>
          </p:cNvSpPr>
          <p:nvPr/>
        </p:nvSpPr>
        <p:spPr bwMode="auto">
          <a:xfrm>
            <a:off x="8305793" y="1469363"/>
            <a:ext cx="2148416" cy="73025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65" name="Isosceles Triangle 64"/>
          <p:cNvSpPr/>
          <p:nvPr/>
        </p:nvSpPr>
        <p:spPr bwMode="auto">
          <a:xfrm>
            <a:off x="5649376" y="1490532"/>
            <a:ext cx="2518831" cy="85725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1604147" y="2194708"/>
            <a:ext cx="1766830" cy="418576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Upgrades: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smtClean="0"/>
              <a:t>FMS-</a:t>
            </a:r>
            <a:r>
              <a:rPr lang="en-US" sz="1200" dirty="0" err="1" smtClean="0"/>
              <a:t>Preshower</a:t>
            </a:r>
            <a:endParaRPr lang="en-US" sz="1200" dirty="0" smtClean="0"/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smtClean="0"/>
              <a:t>RP Phase-II*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endParaRPr lang="en-US" sz="1200" dirty="0"/>
          </a:p>
          <a:p>
            <a:pPr>
              <a:buClr>
                <a:srgbClr val="0000FF"/>
              </a:buClr>
            </a:pPr>
            <a:r>
              <a:rPr lang="en-US" sz="1400" dirty="0" smtClean="0">
                <a:solidFill>
                  <a:srgbClr val="0000FF"/>
                </a:solidFill>
              </a:rPr>
              <a:t>Run: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err="1" smtClean="0"/>
              <a:t>p+p</a:t>
            </a:r>
            <a:r>
              <a:rPr lang="en-US" sz="1200" dirty="0" smtClean="0"/>
              <a:t> 200 </a:t>
            </a:r>
            <a:r>
              <a:rPr lang="en-US" sz="1200" dirty="0" err="1" smtClean="0"/>
              <a:t>GeV</a:t>
            </a:r>
            <a:endParaRPr lang="en-US" sz="1200" dirty="0" smtClean="0"/>
          </a:p>
          <a:p>
            <a:pPr>
              <a:buClr>
                <a:srgbClr val="0000FF"/>
              </a:buClr>
            </a:pPr>
            <a:r>
              <a:rPr lang="en-US" sz="1200" dirty="0" smtClean="0"/>
              <a:t>   longitudinal &amp;</a:t>
            </a:r>
          </a:p>
          <a:p>
            <a:pPr>
              <a:buClr>
                <a:srgbClr val="0000FF"/>
              </a:buClr>
            </a:pPr>
            <a:r>
              <a:rPr lang="en-US" sz="1200" dirty="0" smtClean="0"/>
              <a:t>   transverse</a:t>
            </a:r>
          </a:p>
          <a:p>
            <a:pPr>
              <a:buClr>
                <a:srgbClr val="0000FF"/>
              </a:buClr>
            </a:pPr>
            <a:endParaRPr lang="en-US" sz="1200" dirty="0"/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smtClean="0"/>
              <a:t>p↑+Au 200 </a:t>
            </a:r>
            <a:r>
              <a:rPr lang="en-US" sz="1200" dirty="0" err="1" smtClean="0"/>
              <a:t>GeV</a:t>
            </a:r>
            <a:endParaRPr lang="en-US" sz="1200" dirty="0" smtClean="0"/>
          </a:p>
          <a:p>
            <a:pPr>
              <a:buClr>
                <a:srgbClr val="0000FF"/>
              </a:buClr>
            </a:pPr>
            <a:r>
              <a:rPr lang="en-US" sz="1200" dirty="0" smtClean="0"/>
              <a:t>   transverse</a:t>
            </a:r>
          </a:p>
          <a:p>
            <a:pPr>
              <a:buClr>
                <a:srgbClr val="0000FF"/>
              </a:buClr>
            </a:pPr>
            <a:endParaRPr lang="en-US" sz="1200" dirty="0"/>
          </a:p>
          <a:p>
            <a:pPr>
              <a:buClr>
                <a:srgbClr val="0000FF"/>
              </a:buClr>
            </a:pPr>
            <a:r>
              <a:rPr lang="en-US" sz="1400" dirty="0" smtClean="0">
                <a:solidFill>
                  <a:srgbClr val="0000FF"/>
                </a:solidFill>
              </a:rPr>
              <a:t>Goal: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smtClean="0">
                <a:latin typeface="Symbol" charset="2"/>
                <a:cs typeface="Symbol" charset="2"/>
              </a:rPr>
              <a:t>D</a:t>
            </a:r>
            <a:r>
              <a:rPr lang="en-US" sz="1200" dirty="0" smtClean="0"/>
              <a:t>g(x,Q</a:t>
            </a:r>
            <a:r>
              <a:rPr lang="en-US" sz="1200" baseline="30000" dirty="0" smtClean="0"/>
              <a:t>2</a:t>
            </a:r>
            <a:r>
              <a:rPr lang="en-US" sz="1200" dirty="0" smtClean="0"/>
              <a:t>)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smtClean="0"/>
              <a:t>transverse spin </a:t>
            </a:r>
          </a:p>
          <a:p>
            <a:pPr>
              <a:buClr>
                <a:srgbClr val="0000FF"/>
              </a:buClr>
            </a:pPr>
            <a:r>
              <a:rPr lang="en-US" sz="1200" dirty="0"/>
              <a:t> </a:t>
            </a:r>
            <a:r>
              <a:rPr lang="en-US" sz="1200" dirty="0" smtClean="0"/>
              <a:t>  structure of the p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/>
              <a:t>Search for </a:t>
            </a:r>
            <a:r>
              <a:rPr lang="en-US" sz="1200" dirty="0" smtClean="0"/>
              <a:t>exotics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endParaRPr lang="en-US" sz="1200" dirty="0"/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smtClean="0"/>
              <a:t>GPD </a:t>
            </a:r>
            <a:r>
              <a:rPr lang="en-US" sz="1200" dirty="0" err="1" smtClean="0"/>
              <a:t>E</a:t>
            </a:r>
            <a:r>
              <a:rPr lang="en-US" sz="1200" baseline="-25000" dirty="0" err="1" smtClean="0"/>
              <a:t>g</a:t>
            </a:r>
            <a:endParaRPr lang="en-US" sz="1200" baseline="-25000" dirty="0" smtClean="0"/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endParaRPr lang="en-US" sz="1200" baseline="-25000" dirty="0" smtClean="0"/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err="1" smtClean="0"/>
              <a:t>nPDF</a:t>
            </a:r>
            <a:r>
              <a:rPr lang="en-US" sz="1200" dirty="0" smtClean="0"/>
              <a:t>: g</a:t>
            </a:r>
            <a:r>
              <a:rPr lang="en-US" sz="1200" dirty="0"/>
              <a:t>(x,Q</a:t>
            </a:r>
            <a:r>
              <a:rPr lang="en-US" sz="1200" baseline="30000" dirty="0"/>
              <a:t>2</a:t>
            </a:r>
            <a:r>
              <a:rPr lang="en-US" sz="1200" dirty="0"/>
              <a:t>)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smtClean="0"/>
              <a:t>Saturation</a:t>
            </a:r>
            <a:endParaRPr lang="en-US" sz="1200" dirty="0"/>
          </a:p>
        </p:txBody>
      </p:sp>
      <p:sp>
        <p:nvSpPr>
          <p:cNvPr id="67" name="TextBox 66"/>
          <p:cNvSpPr txBox="1"/>
          <p:nvPr/>
        </p:nvSpPr>
        <p:spPr>
          <a:xfrm>
            <a:off x="3494622" y="2479017"/>
            <a:ext cx="220550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Upgrades: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smtClean="0"/>
              <a:t>FMS-</a:t>
            </a:r>
            <a:r>
              <a:rPr lang="en-US" sz="1200" dirty="0" err="1" smtClean="0"/>
              <a:t>Postshower</a:t>
            </a:r>
            <a:endParaRPr lang="en-US" sz="1200" dirty="0" smtClean="0"/>
          </a:p>
          <a:p>
            <a:pPr>
              <a:buClr>
                <a:srgbClr val="0000FF"/>
              </a:buClr>
            </a:pPr>
            <a:endParaRPr lang="en-US" sz="1200" dirty="0"/>
          </a:p>
          <a:p>
            <a:pPr>
              <a:buClr>
                <a:srgbClr val="0000FF"/>
              </a:buClr>
            </a:pPr>
            <a:r>
              <a:rPr lang="en-US" sz="1400" dirty="0" smtClean="0">
                <a:solidFill>
                  <a:srgbClr val="0000FF"/>
                </a:solidFill>
              </a:rPr>
              <a:t>Run: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err="1" smtClean="0"/>
              <a:t>p+p</a:t>
            </a:r>
            <a:r>
              <a:rPr lang="en-US" sz="1200" dirty="0" smtClean="0"/>
              <a:t> 510 </a:t>
            </a:r>
            <a:r>
              <a:rPr lang="en-US" sz="1200" dirty="0" err="1" smtClean="0"/>
              <a:t>GeV</a:t>
            </a:r>
            <a:endParaRPr lang="en-US" sz="1200" dirty="0" smtClean="0"/>
          </a:p>
          <a:p>
            <a:pPr>
              <a:buClr>
                <a:srgbClr val="0000FF"/>
              </a:buClr>
            </a:pPr>
            <a:r>
              <a:rPr lang="en-US" sz="1200" dirty="0" smtClean="0"/>
              <a:t>   transverse</a:t>
            </a:r>
          </a:p>
          <a:p>
            <a:pPr>
              <a:buClr>
                <a:srgbClr val="0000FF"/>
              </a:buClr>
            </a:pPr>
            <a:endParaRPr lang="en-US" sz="1200" dirty="0"/>
          </a:p>
          <a:p>
            <a:pPr>
              <a:buClr>
                <a:srgbClr val="0000FF"/>
              </a:buClr>
            </a:pPr>
            <a:r>
              <a:rPr lang="en-US" sz="1400" dirty="0" smtClean="0">
                <a:solidFill>
                  <a:srgbClr val="0000FF"/>
                </a:solidFill>
              </a:rPr>
              <a:t>Goal: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smtClean="0">
                <a:latin typeface="Comic Sans MS"/>
                <a:cs typeface="Comic Sans MS"/>
              </a:rPr>
              <a:t>Sea-quark </a:t>
            </a:r>
            <a:r>
              <a:rPr lang="en-US" sz="1200" dirty="0" err="1" smtClean="0">
                <a:latin typeface="Comic Sans MS"/>
                <a:cs typeface="Comic Sans MS"/>
              </a:rPr>
              <a:t>Sivers</a:t>
            </a:r>
            <a:r>
              <a:rPr lang="en-US" sz="1200" dirty="0" smtClean="0">
                <a:latin typeface="Comic Sans MS"/>
                <a:cs typeface="Comic Sans MS"/>
              </a:rPr>
              <a:t> </a:t>
            </a:r>
            <a:r>
              <a:rPr lang="en-US" sz="1200" dirty="0" err="1" smtClean="0">
                <a:latin typeface="Comic Sans MS"/>
                <a:cs typeface="Comic Sans MS"/>
              </a:rPr>
              <a:t>fct</a:t>
            </a:r>
            <a:r>
              <a:rPr lang="en-US" sz="1200" dirty="0" smtClean="0">
                <a:latin typeface="Comic Sans MS"/>
                <a:cs typeface="Comic Sans MS"/>
              </a:rPr>
              <a:t>.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err="1" smtClean="0"/>
              <a:t>Sivers</a:t>
            </a:r>
            <a:r>
              <a:rPr lang="en-US" sz="1200" dirty="0" smtClean="0"/>
              <a:t> </a:t>
            </a:r>
            <a:r>
              <a:rPr lang="en-US" sz="1200" dirty="0" err="1" smtClean="0"/>
              <a:t>fct</a:t>
            </a:r>
            <a:r>
              <a:rPr lang="en-US" sz="1200" dirty="0" smtClean="0"/>
              <a:t>. sign change</a:t>
            </a:r>
          </a:p>
          <a:p>
            <a:pPr>
              <a:buClr>
                <a:srgbClr val="0000FF"/>
              </a:buClr>
            </a:pPr>
            <a:r>
              <a:rPr lang="en-US" sz="1200" dirty="0"/>
              <a:t> </a:t>
            </a:r>
            <a:r>
              <a:rPr lang="en-US" sz="1200" dirty="0" smtClean="0"/>
              <a:t> through TMDs &amp; Twist-3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5689607" y="2377416"/>
            <a:ext cx="2457444" cy="406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smtClean="0">
                <a:solidFill>
                  <a:srgbClr val="0000FF"/>
                </a:solidFill>
              </a:rPr>
              <a:t>Upgrades: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smtClean="0"/>
              <a:t>Forward </a:t>
            </a:r>
            <a:r>
              <a:rPr lang="en-US" sz="1200" dirty="0" err="1" smtClean="0"/>
              <a:t>Ecal+Hcal</a:t>
            </a:r>
            <a:endParaRPr lang="en-US" sz="1200" dirty="0" smtClean="0"/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smtClean="0"/>
              <a:t>Forward tracker 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smtClean="0"/>
              <a:t>RP full Phase II</a:t>
            </a:r>
          </a:p>
          <a:p>
            <a:pPr>
              <a:buClr>
                <a:srgbClr val="0000FF"/>
              </a:buClr>
            </a:pPr>
            <a:endParaRPr lang="en-US" sz="1200" dirty="0"/>
          </a:p>
          <a:p>
            <a:pPr>
              <a:buClr>
                <a:srgbClr val="0000FF"/>
              </a:buClr>
            </a:pPr>
            <a:r>
              <a:rPr lang="en-US" sz="1400" dirty="0" smtClean="0">
                <a:solidFill>
                  <a:srgbClr val="0000FF"/>
                </a:solidFill>
              </a:rPr>
              <a:t>Run: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err="1" smtClean="0"/>
              <a:t>p+p</a:t>
            </a:r>
            <a:r>
              <a:rPr lang="en-US" sz="1200" dirty="0" smtClean="0"/>
              <a:t> 510 </a:t>
            </a:r>
            <a:r>
              <a:rPr lang="en-US" sz="1200" dirty="0" err="1" smtClean="0"/>
              <a:t>GeV</a:t>
            </a:r>
            <a:endParaRPr lang="en-US" sz="1200" dirty="0" smtClean="0"/>
          </a:p>
          <a:p>
            <a:pPr>
              <a:buClr>
                <a:srgbClr val="0000FF"/>
              </a:buClr>
            </a:pPr>
            <a:r>
              <a:rPr lang="en-US" sz="1200" dirty="0" smtClean="0"/>
              <a:t>   longitudinal &amp; transverse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/>
              <a:t>p↑+</a:t>
            </a:r>
            <a:r>
              <a:rPr lang="en-US" sz="1200" dirty="0" smtClean="0"/>
              <a:t>A (</a:t>
            </a:r>
            <a:r>
              <a:rPr lang="en-US" sz="1200" dirty="0" smtClean="0">
                <a:effectLst/>
                <a:latin typeface="Comic Sans MS"/>
                <a:cs typeface="Comic Sans MS"/>
              </a:rPr>
              <a:t>C</a:t>
            </a:r>
            <a:r>
              <a:rPr lang="en-US" sz="1200" dirty="0">
                <a:effectLst/>
                <a:latin typeface="Comic Sans MS"/>
                <a:cs typeface="Comic Sans MS"/>
              </a:rPr>
              <a:t>, Cu, </a:t>
            </a:r>
            <a:r>
              <a:rPr lang="en-US" sz="1200" dirty="0" smtClean="0">
                <a:effectLst/>
                <a:latin typeface="Comic Sans MS"/>
                <a:cs typeface="Comic Sans MS"/>
              </a:rPr>
              <a:t>Au) </a:t>
            </a:r>
            <a:r>
              <a:rPr lang="en-US" sz="1200" dirty="0" smtClean="0">
                <a:latin typeface="Comic Sans MS"/>
                <a:cs typeface="Comic Sans MS"/>
              </a:rPr>
              <a:t>200 </a:t>
            </a:r>
            <a:r>
              <a:rPr lang="en-US" sz="1200" dirty="0" err="1" smtClean="0">
                <a:latin typeface="Comic Sans MS"/>
                <a:cs typeface="Comic Sans MS"/>
              </a:rPr>
              <a:t>GeV</a:t>
            </a:r>
            <a:endParaRPr lang="en-US" sz="1200" dirty="0"/>
          </a:p>
          <a:p>
            <a:pPr>
              <a:buClr>
                <a:srgbClr val="0000FF"/>
              </a:buClr>
            </a:pPr>
            <a:r>
              <a:rPr lang="en-US" sz="1200" dirty="0"/>
              <a:t>   </a:t>
            </a:r>
            <a:r>
              <a:rPr lang="en-US" sz="1200" dirty="0" smtClean="0"/>
              <a:t>transverse</a:t>
            </a:r>
          </a:p>
          <a:p>
            <a:pPr>
              <a:buClr>
                <a:srgbClr val="0000FF"/>
              </a:buClr>
            </a:pPr>
            <a:r>
              <a:rPr lang="en-US" sz="1200" dirty="0"/>
              <a:t> </a:t>
            </a:r>
            <a:r>
              <a:rPr lang="en-US" sz="1200" dirty="0" smtClean="0"/>
              <a:t>  </a:t>
            </a:r>
            <a:endParaRPr lang="en-US" sz="1200" dirty="0"/>
          </a:p>
          <a:p>
            <a:pPr>
              <a:buClr>
                <a:srgbClr val="0000FF"/>
              </a:buClr>
            </a:pPr>
            <a:r>
              <a:rPr lang="en-US" sz="1400" dirty="0" smtClean="0">
                <a:solidFill>
                  <a:srgbClr val="0000FF"/>
                </a:solidFill>
              </a:rPr>
              <a:t>Goal: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>
                <a:latin typeface="Symbol" charset="2"/>
                <a:cs typeface="Symbol" charset="2"/>
              </a:rPr>
              <a:t>D</a:t>
            </a:r>
            <a:r>
              <a:rPr lang="en-US" sz="1200" dirty="0"/>
              <a:t>g(x,Q</a:t>
            </a:r>
            <a:r>
              <a:rPr lang="en-US" sz="1200" baseline="30000" dirty="0"/>
              <a:t>2</a:t>
            </a:r>
            <a:r>
              <a:rPr lang="en-US" sz="1200" dirty="0" smtClean="0"/>
              <a:t>) @ low x</a:t>
            </a:r>
            <a:endParaRPr lang="en-US" sz="1200" dirty="0"/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/>
              <a:t>transverse spin </a:t>
            </a:r>
            <a:r>
              <a:rPr lang="en-US" sz="1200" dirty="0" smtClean="0"/>
              <a:t>structure </a:t>
            </a:r>
            <a:r>
              <a:rPr lang="en-US" sz="1200" dirty="0"/>
              <a:t>of the </a:t>
            </a:r>
            <a:r>
              <a:rPr lang="en-US" sz="1200" dirty="0" smtClean="0"/>
              <a:t>proton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smtClean="0"/>
              <a:t>Search for exotics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endParaRPr lang="en-US" sz="1200" dirty="0"/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err="1" smtClean="0"/>
              <a:t>nPDF</a:t>
            </a:r>
            <a:r>
              <a:rPr lang="en-US" sz="1200" dirty="0"/>
              <a:t>: g(x,Q</a:t>
            </a:r>
            <a:r>
              <a:rPr lang="en-US" sz="1200" baseline="30000" dirty="0"/>
              <a:t>2</a:t>
            </a:r>
            <a:r>
              <a:rPr lang="en-US" sz="1200" dirty="0" smtClean="0"/>
              <a:t>), q(</a:t>
            </a:r>
            <a:r>
              <a:rPr lang="en-US" sz="1200" dirty="0"/>
              <a:t>x,Q</a:t>
            </a:r>
            <a:r>
              <a:rPr lang="en-US" sz="1200" baseline="30000" dirty="0"/>
              <a:t>2</a:t>
            </a:r>
            <a:r>
              <a:rPr lang="en-US" sz="1200" dirty="0" smtClean="0"/>
              <a:t>)</a:t>
            </a:r>
            <a:endParaRPr lang="en-US" sz="1200" dirty="0"/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smtClean="0"/>
              <a:t>Saturation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200" dirty="0" smtClean="0"/>
              <a:t>energy loss in cold </a:t>
            </a:r>
          </a:p>
          <a:p>
            <a:pPr>
              <a:buClr>
                <a:srgbClr val="0000FF"/>
              </a:buClr>
            </a:pPr>
            <a:r>
              <a:rPr lang="en-US" sz="1200" dirty="0"/>
              <a:t> </a:t>
            </a:r>
            <a:r>
              <a:rPr lang="en-US" sz="1200" dirty="0" smtClean="0"/>
              <a:t>  nuclear matter</a:t>
            </a:r>
            <a:endParaRPr lang="en-US" sz="1200" dirty="0"/>
          </a:p>
        </p:txBody>
      </p:sp>
      <p:sp>
        <p:nvSpPr>
          <p:cNvPr id="69" name="TextBox 68"/>
          <p:cNvSpPr txBox="1"/>
          <p:nvPr/>
        </p:nvSpPr>
        <p:spPr>
          <a:xfrm>
            <a:off x="8403174" y="2318149"/>
            <a:ext cx="1955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rgbClr val="0000FF"/>
                </a:solidFill>
              </a:rPr>
              <a:t>eSTAR@eRHIC</a:t>
            </a:r>
            <a:endParaRPr lang="en-US" sz="1400" dirty="0" smtClean="0">
              <a:solidFill>
                <a:srgbClr val="0000FF"/>
              </a:solidFill>
            </a:endParaRPr>
          </a:p>
        </p:txBody>
      </p:sp>
      <p:pic>
        <p:nvPicPr>
          <p:cNvPr id="70" name="Picture 6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4266" y="2840963"/>
            <a:ext cx="2225675" cy="1343025"/>
          </a:xfrm>
          <a:prstGeom prst="rect">
            <a:avLst/>
          </a:prstGeom>
        </p:spPr>
      </p:pic>
      <p:sp>
        <p:nvSpPr>
          <p:cNvPr id="73" name="TextBox 72"/>
          <p:cNvSpPr txBox="1"/>
          <p:nvPr/>
        </p:nvSpPr>
        <p:spPr>
          <a:xfrm>
            <a:off x="8401054" y="4400946"/>
            <a:ext cx="211133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hlinkClick r:id="rId4"/>
              </a:rPr>
              <a:t>https://drupal.star.bnl.gov</a:t>
            </a:r>
            <a:r>
              <a:rPr lang="en-US" sz="1000" dirty="0" smtClean="0">
                <a:hlinkClick r:id="rId4"/>
              </a:rPr>
              <a:t>/</a:t>
            </a:r>
            <a:endParaRPr lang="en-US" sz="1000" dirty="0" smtClean="0"/>
          </a:p>
          <a:p>
            <a:r>
              <a:rPr lang="en-US" sz="1000" dirty="0" smtClean="0"/>
              <a:t>STAR</a:t>
            </a:r>
            <a:r>
              <a:rPr lang="en-US" sz="1000" dirty="0"/>
              <a:t>/</a:t>
            </a:r>
            <a:r>
              <a:rPr lang="en-US" sz="1000" dirty="0" err="1"/>
              <a:t>starnotes</a:t>
            </a:r>
            <a:r>
              <a:rPr lang="en-US" sz="1000" dirty="0"/>
              <a:t>/public/sn0592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470231" y="5239737"/>
            <a:ext cx="2282562" cy="120032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STAR collaboration charged to submit a proposal by Sept. 2015!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0E3554-D646-4015-9D56-4188C8342998}" type="datetime1">
              <a:rPr lang="en-US" smtClean="0"/>
              <a:t>7/15/2015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506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 txBox="1">
            <a:spLocks/>
          </p:cNvSpPr>
          <p:nvPr/>
        </p:nvSpPr>
        <p:spPr>
          <a:xfrm>
            <a:off x="807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478A212-B76B-7D48-BC22-7B1A846ADD6A}" type="slidenum">
              <a:rPr lang="en-US"/>
              <a:pPr/>
              <a:t>49</a:t>
            </a:fld>
            <a:endParaRPr lang="en-US"/>
          </a:p>
        </p:txBody>
      </p:sp>
      <p:pic>
        <p:nvPicPr>
          <p:cNvPr id="6" name="Picture 5" descr="ePHENIX-cutaway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010" y="4323944"/>
            <a:ext cx="3493656" cy="20324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3010" y="1194667"/>
            <a:ext cx="3477790" cy="2010283"/>
          </a:xfrm>
          <a:prstGeom prst="rect">
            <a:avLst/>
          </a:prstGeom>
        </p:spPr>
      </p:pic>
      <p:pic>
        <p:nvPicPr>
          <p:cNvPr id="8" name="Picture 7" descr="phenix_quartercu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613" y="1075964"/>
            <a:ext cx="3208381" cy="2338062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5484092" y="2055229"/>
            <a:ext cx="978408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8416775" y="3414026"/>
            <a:ext cx="484632" cy="85701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012562" y="3602182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j-lt"/>
                <a:cs typeface="Times New Roman"/>
              </a:rPr>
              <a:t>~2025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92950" y="1685897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j-lt"/>
                <a:cs typeface="Times New Roman"/>
              </a:rPr>
              <a:t> ~2021-22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79670" y="4318399"/>
            <a:ext cx="1352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rgbClr val="FFFF00"/>
                </a:solidFill>
                <a:latin typeface="+mj-lt"/>
                <a:cs typeface="Times New Roman"/>
              </a:rPr>
              <a:t>EIC Detector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65929" y="971044"/>
            <a:ext cx="1031051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Times New Roman"/>
                <a:cs typeface="Times New Roman"/>
              </a:rPr>
              <a:t>PHENIX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079813" y="1205201"/>
            <a:ext cx="976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err="1">
                <a:solidFill>
                  <a:srgbClr val="FFFF00"/>
                </a:solidFill>
                <a:latin typeface="+mj-lt"/>
                <a:cs typeface="Times New Roman"/>
              </a:rPr>
              <a:t>sPHENIX</a:t>
            </a:r>
            <a:endParaRPr lang="en-US" dirty="0">
              <a:solidFill>
                <a:srgbClr val="FFFF00"/>
              </a:solidFill>
              <a:latin typeface="+mj-lt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43364" y="4040697"/>
            <a:ext cx="4572000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Evolve </a:t>
            </a:r>
            <a:r>
              <a:rPr lang="en-US" dirty="0" err="1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sPHENIX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 (pp and HI detector) to an EIC Detector (</a:t>
            </a:r>
            <a:r>
              <a:rPr lang="en-US" dirty="0" err="1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ep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 and </a:t>
            </a:r>
            <a:r>
              <a:rPr lang="en-US" dirty="0" err="1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eA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 detector):</a:t>
            </a:r>
          </a:p>
          <a:p>
            <a:pPr marL="742950" lvl="1" indent="-285750">
              <a:spcAft>
                <a:spcPts val="600"/>
              </a:spcAft>
              <a:buFont typeface="Wingdings" charset="2"/>
              <a:buChar char="Ø"/>
            </a:pPr>
            <a:r>
              <a:rPr lang="en-US" sz="1600" dirty="0">
                <a:latin typeface="Arial"/>
                <a:cs typeface="Arial"/>
              </a:rPr>
              <a:t>To utilize e and p (A) beams at </a:t>
            </a:r>
            <a:r>
              <a:rPr lang="en-US" sz="1600" dirty="0" err="1">
                <a:latin typeface="Arial"/>
                <a:cs typeface="Arial"/>
              </a:rPr>
              <a:t>eRHIC</a:t>
            </a:r>
            <a:r>
              <a:rPr lang="en-US" sz="1600" dirty="0">
                <a:latin typeface="Arial"/>
                <a:cs typeface="Arial"/>
              </a:rPr>
              <a:t> with </a:t>
            </a:r>
            <a:r>
              <a:rPr lang="en-US" sz="1600" i="1" dirty="0">
                <a:latin typeface="Arial"/>
                <a:cs typeface="Arial"/>
              </a:rPr>
              <a:t>e</a:t>
            </a:r>
            <a:r>
              <a:rPr lang="en-US" sz="1600" dirty="0">
                <a:latin typeface="Arial"/>
                <a:cs typeface="Arial"/>
              </a:rPr>
              <a:t>-energy up to 15 </a:t>
            </a:r>
            <a:r>
              <a:rPr lang="en-US" sz="1600" dirty="0" err="1">
                <a:latin typeface="Arial"/>
                <a:cs typeface="Arial"/>
              </a:rPr>
              <a:t>GeV</a:t>
            </a:r>
            <a:r>
              <a:rPr lang="en-US" sz="1600" dirty="0">
                <a:latin typeface="Arial"/>
                <a:cs typeface="Arial"/>
              </a:rPr>
              <a:t> and </a:t>
            </a:r>
            <a:r>
              <a:rPr lang="en-US" sz="1600" i="1" dirty="0">
                <a:latin typeface="Arial"/>
                <a:cs typeface="Arial"/>
              </a:rPr>
              <a:t>p</a:t>
            </a:r>
            <a:r>
              <a:rPr lang="en-US" sz="1600" dirty="0">
                <a:latin typeface="Arial"/>
                <a:cs typeface="Arial"/>
              </a:rPr>
              <a:t>(</a:t>
            </a:r>
            <a:r>
              <a:rPr lang="en-US" sz="1600" i="1" dirty="0">
                <a:latin typeface="Arial"/>
                <a:cs typeface="Arial"/>
              </a:rPr>
              <a:t>A</a:t>
            </a:r>
            <a:r>
              <a:rPr lang="en-US" sz="1600" dirty="0">
                <a:latin typeface="Arial"/>
                <a:cs typeface="Arial"/>
              </a:rPr>
              <a:t>)-energy up to 250 </a:t>
            </a:r>
            <a:r>
              <a:rPr lang="en-US" sz="1600" dirty="0" err="1">
                <a:latin typeface="Arial"/>
                <a:cs typeface="Arial"/>
              </a:rPr>
              <a:t>GeV</a:t>
            </a:r>
            <a:r>
              <a:rPr lang="en-US" sz="1600" dirty="0">
                <a:latin typeface="Arial"/>
                <a:cs typeface="Arial"/>
              </a:rPr>
              <a:t> (100 </a:t>
            </a:r>
            <a:r>
              <a:rPr lang="en-US" sz="1600" dirty="0" err="1">
                <a:latin typeface="Arial"/>
                <a:cs typeface="Arial"/>
              </a:rPr>
              <a:t>GeV</a:t>
            </a:r>
            <a:r>
              <a:rPr lang="en-US" sz="1600" dirty="0">
                <a:latin typeface="Arial"/>
                <a:cs typeface="Arial"/>
              </a:rPr>
              <a:t>/n)</a:t>
            </a:r>
          </a:p>
          <a:p>
            <a:pPr marL="742950" lvl="1" indent="-285750">
              <a:spcAft>
                <a:spcPts val="600"/>
              </a:spcAft>
              <a:buFont typeface="Wingdings" charset="2"/>
              <a:buChar char="Ø"/>
            </a:pPr>
            <a:r>
              <a:rPr lang="en-US" sz="1600" i="1" dirty="0">
                <a:latin typeface="Arial"/>
                <a:cs typeface="Arial"/>
              </a:rPr>
              <a:t>e</a:t>
            </a:r>
            <a:r>
              <a:rPr lang="en-US" sz="1600" dirty="0">
                <a:latin typeface="Arial"/>
                <a:cs typeface="Arial"/>
              </a:rPr>
              <a:t>, </a:t>
            </a:r>
            <a:r>
              <a:rPr lang="en-US" sz="1600" i="1" dirty="0">
                <a:latin typeface="Arial"/>
                <a:cs typeface="Arial"/>
              </a:rPr>
              <a:t>p</a:t>
            </a:r>
            <a:r>
              <a:rPr lang="en-US" sz="1600" dirty="0">
                <a:latin typeface="Arial"/>
                <a:cs typeface="Arial"/>
              </a:rPr>
              <a:t>, </a:t>
            </a:r>
            <a:r>
              <a:rPr lang="en-US" sz="1600" i="1" dirty="0">
                <a:latin typeface="Arial"/>
                <a:cs typeface="Arial"/>
              </a:rPr>
              <a:t>He</a:t>
            </a:r>
            <a:r>
              <a:rPr lang="en-US" sz="1600" baseline="30000" dirty="0">
                <a:latin typeface="Arial"/>
                <a:cs typeface="Arial"/>
              </a:rPr>
              <a:t>3</a:t>
            </a:r>
            <a:r>
              <a:rPr lang="en-US" sz="1600" dirty="0">
                <a:latin typeface="Arial"/>
                <a:cs typeface="Arial"/>
              </a:rPr>
              <a:t> polarized</a:t>
            </a:r>
          </a:p>
          <a:p>
            <a:pPr marL="742950" lvl="1" indent="-285750">
              <a:spcAft>
                <a:spcPts val="600"/>
              </a:spcAft>
              <a:buFont typeface="Wingdings" charset="2"/>
              <a:buChar char="Ø"/>
            </a:pPr>
            <a:r>
              <a:rPr lang="en-US" sz="1600" dirty="0">
                <a:latin typeface="Arial"/>
                <a:cs typeface="Arial"/>
              </a:rPr>
              <a:t>Stage-1 luminosity ~10</a:t>
            </a:r>
            <a:r>
              <a:rPr lang="en-US" sz="1600" baseline="30000" dirty="0">
                <a:latin typeface="Arial"/>
                <a:cs typeface="Arial"/>
              </a:rPr>
              <a:t>33</a:t>
            </a:r>
            <a:r>
              <a:rPr lang="en-US" sz="1600" dirty="0">
                <a:latin typeface="Arial"/>
                <a:cs typeface="Arial"/>
              </a:rPr>
              <a:t> cm</a:t>
            </a:r>
            <a:r>
              <a:rPr lang="en-US" sz="1600" baseline="30000" dirty="0">
                <a:latin typeface="Arial"/>
                <a:cs typeface="Arial"/>
              </a:rPr>
              <a:t>-2 </a:t>
            </a:r>
            <a:r>
              <a:rPr lang="en-US" sz="1600" dirty="0">
                <a:latin typeface="Arial"/>
                <a:cs typeface="Arial"/>
              </a:rPr>
              <a:t>s</a:t>
            </a:r>
            <a:r>
              <a:rPr lang="en-US" sz="1600" baseline="30000" dirty="0">
                <a:latin typeface="Arial"/>
                <a:cs typeface="Arial"/>
              </a:rPr>
              <a:t>-1</a:t>
            </a:r>
            <a:r>
              <a:rPr lang="en-US" sz="1600" dirty="0">
                <a:latin typeface="Arial"/>
                <a:cs typeface="Arial"/>
              </a:rPr>
              <a:t> (~1fb</a:t>
            </a:r>
            <a:r>
              <a:rPr lang="en-US" sz="1600" baseline="30000" dirty="0">
                <a:latin typeface="Arial"/>
                <a:cs typeface="Arial"/>
              </a:rPr>
              <a:t>-1 </a:t>
            </a:r>
            <a:r>
              <a:rPr lang="en-US" sz="1600" dirty="0">
                <a:latin typeface="Arial"/>
                <a:cs typeface="Arial"/>
              </a:rPr>
              <a:t>/month)</a:t>
            </a:r>
            <a:endParaRPr lang="en-US" sz="1600" baseline="30000" dirty="0">
              <a:latin typeface="Arial"/>
              <a:cs typeface="Arial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The PHENIX -&gt; EIC Detector Path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A3FA9-8282-4302-A83F-D3B0FBF1F7CE}" type="datetime1">
              <a:rPr lang="en-US" smtClean="0"/>
              <a:t>7/15/2015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7631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0890"/>
            <a:ext cx="10515600" cy="749009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Parton Distribution Functions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3041650" y="2233614"/>
            <a:ext cx="2514600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graphicFrame>
        <p:nvGraphicFramePr>
          <p:cNvPr id="8" name="Object 9"/>
          <p:cNvGraphicFramePr>
            <a:graphicFrameLocks noChangeAspect="1"/>
          </p:cNvGraphicFramePr>
          <p:nvPr>
            <p:extLst/>
          </p:nvPr>
        </p:nvGraphicFramePr>
        <p:xfrm>
          <a:off x="1832769" y="3210000"/>
          <a:ext cx="2049463" cy="849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116" name="Equation" r:id="rId4" imgW="1130040" imgH="469800" progId="Equation.3">
                  <p:embed/>
                </p:oleObj>
              </mc:Choice>
              <mc:Fallback>
                <p:oleObj name="Equation" r:id="rId4" imgW="1130040" imgH="4698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32769" y="3210000"/>
                        <a:ext cx="2049463" cy="8493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5562600" y="914400"/>
            <a:ext cx="4851400" cy="5105400"/>
          </a:xfrm>
          <a:prstGeom prst="rect">
            <a:avLst/>
          </a:prstGeom>
          <a:solidFill>
            <a:schemeClr val="accent1">
              <a:lumMod val="40000"/>
              <a:lumOff val="60000"/>
              <a:alpha val="50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en-US" sz="4400">
              <a:solidFill>
                <a:schemeClr val="tx2"/>
              </a:solidFill>
              <a:latin typeface="Times New Roman" pitchFamily="18" charset="0"/>
            </a:endParaRPr>
          </a:p>
        </p:txBody>
      </p:sp>
      <p:grpSp>
        <p:nvGrpSpPr>
          <p:cNvPr id="10" name="Group 26"/>
          <p:cNvGrpSpPr>
            <a:grpSpLocks/>
          </p:cNvGrpSpPr>
          <p:nvPr/>
        </p:nvGrpSpPr>
        <p:grpSpPr bwMode="auto">
          <a:xfrm>
            <a:off x="5954990" y="1001234"/>
            <a:ext cx="3730625" cy="403225"/>
            <a:chOff x="2818" y="624"/>
            <a:chExt cx="2350" cy="254"/>
          </a:xfrm>
        </p:grpSpPr>
        <p:graphicFrame>
          <p:nvGraphicFramePr>
            <p:cNvPr id="11" name="Object 6"/>
            <p:cNvGraphicFramePr>
              <a:graphicFrameLocks noChangeAspect="1"/>
            </p:cNvGraphicFramePr>
            <p:nvPr/>
          </p:nvGraphicFramePr>
          <p:xfrm>
            <a:off x="2818" y="624"/>
            <a:ext cx="369" cy="2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117" name="Equation" r:id="rId6" imgW="317160" imgH="203040" progId="Equation.3">
                    <p:embed/>
                  </p:oleObj>
                </mc:Choice>
                <mc:Fallback>
                  <p:oleObj name="Equation" r:id="rId6" imgW="317160" imgH="203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18" y="624"/>
                          <a:ext cx="369" cy="254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 Box 14"/>
            <p:cNvSpPr txBox="1">
              <a:spLocks noChangeArrowheads="1"/>
            </p:cNvSpPr>
            <p:nvPr/>
          </p:nvSpPr>
          <p:spPr bwMode="auto">
            <a:xfrm>
              <a:off x="3224" y="624"/>
              <a:ext cx="194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/>
                <a:t>quark momentum distribution</a:t>
              </a:r>
            </a:p>
          </p:txBody>
        </p:sp>
      </p:grpSp>
      <p:grpSp>
        <p:nvGrpSpPr>
          <p:cNvPr id="13" name="Group 27"/>
          <p:cNvGrpSpPr>
            <a:grpSpLocks/>
          </p:cNvGrpSpPr>
          <p:nvPr/>
        </p:nvGrpSpPr>
        <p:grpSpPr bwMode="auto">
          <a:xfrm>
            <a:off x="5918994" y="2303649"/>
            <a:ext cx="3802062" cy="1103313"/>
            <a:chOff x="2773" y="960"/>
            <a:chExt cx="2395" cy="695"/>
          </a:xfrm>
        </p:grpSpPr>
        <p:graphicFrame>
          <p:nvGraphicFramePr>
            <p:cNvPr id="14" name="Object 5"/>
            <p:cNvGraphicFramePr>
              <a:graphicFrameLocks noChangeAspect="1"/>
            </p:cNvGraphicFramePr>
            <p:nvPr/>
          </p:nvGraphicFramePr>
          <p:xfrm>
            <a:off x="2773" y="960"/>
            <a:ext cx="1475" cy="26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118" name="Equation" r:id="rId8" imgW="1333440" imgH="228600" progId="Equation.3">
                    <p:embed/>
                  </p:oleObj>
                </mc:Choice>
                <mc:Fallback>
                  <p:oleObj name="Equation" r:id="rId8" imgW="133344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73" y="960"/>
                          <a:ext cx="1475" cy="267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 Box 15"/>
            <p:cNvSpPr txBox="1">
              <a:spLocks noChangeArrowheads="1"/>
            </p:cNvSpPr>
            <p:nvPr/>
          </p:nvSpPr>
          <p:spPr bwMode="auto">
            <a:xfrm>
              <a:off x="3224" y="1248"/>
              <a:ext cx="194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/>
                <a:t>longitudinal spin-dependent </a:t>
              </a:r>
            </a:p>
            <a:p>
              <a:r>
                <a:rPr lang="en-US" b="1" dirty="0"/>
                <a:t>quark momentum distribution</a:t>
              </a:r>
            </a:p>
          </p:txBody>
        </p:sp>
      </p:grpSp>
      <p:grpSp>
        <p:nvGrpSpPr>
          <p:cNvPr id="16" name="Group 29"/>
          <p:cNvGrpSpPr>
            <a:grpSpLocks/>
          </p:cNvGrpSpPr>
          <p:nvPr/>
        </p:nvGrpSpPr>
        <p:grpSpPr bwMode="auto">
          <a:xfrm>
            <a:off x="5935018" y="1527175"/>
            <a:ext cx="3827463" cy="393700"/>
            <a:chOff x="2791" y="2544"/>
            <a:chExt cx="2411" cy="248"/>
          </a:xfrm>
        </p:grpSpPr>
        <p:graphicFrame>
          <p:nvGraphicFramePr>
            <p:cNvPr id="17" name="Object 7"/>
            <p:cNvGraphicFramePr>
              <a:graphicFrameLocks noChangeAspect="1"/>
            </p:cNvGraphicFramePr>
            <p:nvPr>
              <p:extLst/>
            </p:nvPr>
          </p:nvGraphicFramePr>
          <p:xfrm>
            <a:off x="2791" y="2544"/>
            <a:ext cx="376" cy="2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119" name="Equation" r:id="rId10" imgW="330120" imgH="203040" progId="Equation.3">
                    <p:embed/>
                  </p:oleObj>
                </mc:Choice>
                <mc:Fallback>
                  <p:oleObj name="Equation" r:id="rId10" imgW="330120" imgH="20304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1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791" y="2544"/>
                          <a:ext cx="376" cy="24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8" name="Text Box 16"/>
            <p:cNvSpPr txBox="1">
              <a:spLocks noChangeArrowheads="1"/>
            </p:cNvSpPr>
            <p:nvPr/>
          </p:nvSpPr>
          <p:spPr bwMode="auto">
            <a:xfrm>
              <a:off x="3269" y="2544"/>
              <a:ext cx="1933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/>
                <a:t>gluon momentum distribution</a:t>
              </a:r>
            </a:p>
          </p:txBody>
        </p:sp>
      </p:grpSp>
      <p:grpSp>
        <p:nvGrpSpPr>
          <p:cNvPr id="19" name="Group 30"/>
          <p:cNvGrpSpPr>
            <a:grpSpLocks/>
          </p:cNvGrpSpPr>
          <p:nvPr/>
        </p:nvGrpSpPr>
        <p:grpSpPr bwMode="auto">
          <a:xfrm>
            <a:off x="5934077" y="3357640"/>
            <a:ext cx="3713163" cy="1027113"/>
            <a:chOff x="2818" y="2832"/>
            <a:chExt cx="2339" cy="647"/>
          </a:xfrm>
        </p:grpSpPr>
        <p:graphicFrame>
          <p:nvGraphicFramePr>
            <p:cNvPr id="20" name="Object 8"/>
            <p:cNvGraphicFramePr>
              <a:graphicFrameLocks noChangeAspect="1"/>
            </p:cNvGraphicFramePr>
            <p:nvPr>
              <p:extLst/>
            </p:nvPr>
          </p:nvGraphicFramePr>
          <p:xfrm>
            <a:off x="2818" y="2832"/>
            <a:ext cx="1460" cy="26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120" name="Equation" r:id="rId12" imgW="1320480" imgH="228600" progId="Equation.3">
                    <p:embed/>
                  </p:oleObj>
                </mc:Choice>
                <mc:Fallback>
                  <p:oleObj name="Equation" r:id="rId12" imgW="1320480" imgH="2286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3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18" y="2832"/>
                          <a:ext cx="1460" cy="268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1" name="Text Box 17"/>
            <p:cNvSpPr txBox="1">
              <a:spLocks noChangeArrowheads="1"/>
            </p:cNvSpPr>
            <p:nvPr/>
          </p:nvSpPr>
          <p:spPr bwMode="auto">
            <a:xfrm>
              <a:off x="3224" y="3072"/>
              <a:ext cx="1933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/>
                <a:t>longitudinal spin-dependent </a:t>
              </a:r>
            </a:p>
            <a:p>
              <a:r>
                <a:rPr lang="en-US" b="1" dirty="0"/>
                <a:t>gluon momentum distribution</a:t>
              </a:r>
            </a:p>
          </p:txBody>
        </p:sp>
      </p:grpSp>
      <p:grpSp>
        <p:nvGrpSpPr>
          <p:cNvPr id="22" name="Group 28"/>
          <p:cNvGrpSpPr>
            <a:grpSpLocks/>
          </p:cNvGrpSpPr>
          <p:nvPr/>
        </p:nvGrpSpPr>
        <p:grpSpPr bwMode="auto">
          <a:xfrm>
            <a:off x="5885509" y="4662675"/>
            <a:ext cx="3802063" cy="1103313"/>
            <a:chOff x="2818" y="1680"/>
            <a:chExt cx="2395" cy="695"/>
          </a:xfrm>
        </p:grpSpPr>
        <p:graphicFrame>
          <p:nvGraphicFramePr>
            <p:cNvPr id="23" name="Object 18"/>
            <p:cNvGraphicFramePr>
              <a:graphicFrameLocks noChangeAspect="1"/>
            </p:cNvGraphicFramePr>
            <p:nvPr/>
          </p:nvGraphicFramePr>
          <p:xfrm>
            <a:off x="2818" y="1680"/>
            <a:ext cx="1565" cy="3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121" name="Equation" r:id="rId14" imgW="1307880" imgH="253800" progId="Equation.3">
                    <p:embed/>
                  </p:oleObj>
                </mc:Choice>
                <mc:Fallback>
                  <p:oleObj name="Equation" r:id="rId14" imgW="1307880" imgH="2538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818" y="1680"/>
                          <a:ext cx="1565" cy="32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4" name="Text Box 19"/>
            <p:cNvSpPr txBox="1">
              <a:spLocks noChangeArrowheads="1"/>
            </p:cNvSpPr>
            <p:nvPr/>
          </p:nvSpPr>
          <p:spPr bwMode="auto">
            <a:xfrm>
              <a:off x="3269" y="1968"/>
              <a:ext cx="1944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/>
                <a:t>transverse spin-dependent </a:t>
              </a:r>
            </a:p>
            <a:p>
              <a:r>
                <a:rPr lang="en-US" b="1" dirty="0"/>
                <a:t>quark momentum distribution</a:t>
              </a:r>
            </a:p>
          </p:txBody>
        </p:sp>
      </p:grpSp>
      <p:sp>
        <p:nvSpPr>
          <p:cNvPr id="25" name="Text Box 21"/>
          <p:cNvSpPr txBox="1">
            <a:spLocks noChangeArrowheads="1"/>
          </p:cNvSpPr>
          <p:nvPr/>
        </p:nvSpPr>
        <p:spPr bwMode="auto">
          <a:xfrm>
            <a:off x="5428825" y="6019800"/>
            <a:ext cx="50292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dirty="0"/>
              <a:t>(subscript for parent hadron, superscript for </a:t>
            </a:r>
            <a:r>
              <a:rPr lang="en-US" dirty="0" err="1"/>
              <a:t>parton</a:t>
            </a:r>
            <a:r>
              <a:rPr lang="en-US" dirty="0"/>
              <a:t>)</a:t>
            </a:r>
          </a:p>
        </p:txBody>
      </p:sp>
      <p:grpSp>
        <p:nvGrpSpPr>
          <p:cNvPr id="26" name="Group 24"/>
          <p:cNvGrpSpPr>
            <a:grpSpLocks/>
          </p:cNvGrpSpPr>
          <p:nvPr/>
        </p:nvGrpSpPr>
        <p:grpSpPr bwMode="auto">
          <a:xfrm>
            <a:off x="1618825" y="5175250"/>
            <a:ext cx="3810000" cy="1211263"/>
            <a:chOff x="96" y="2649"/>
            <a:chExt cx="2400" cy="763"/>
          </a:xfrm>
        </p:grpSpPr>
        <p:graphicFrame>
          <p:nvGraphicFramePr>
            <p:cNvPr id="27" name="Object 22"/>
            <p:cNvGraphicFramePr>
              <a:graphicFrameLocks noChangeAspect="1"/>
            </p:cNvGraphicFramePr>
            <p:nvPr>
              <p:extLst/>
            </p:nvPr>
          </p:nvGraphicFramePr>
          <p:xfrm>
            <a:off x="96" y="2866"/>
            <a:ext cx="2400" cy="54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122" name="Equation" r:id="rId16" imgW="2120760" imgH="482400" progId="Equation.3">
                    <p:embed/>
                  </p:oleObj>
                </mc:Choice>
                <mc:Fallback>
                  <p:oleObj name="Equation" r:id="rId16" imgW="2120760" imgH="4824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6" y="2866"/>
                          <a:ext cx="2400" cy="54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8" name="Text Box 23"/>
            <p:cNvSpPr txBox="1">
              <a:spLocks noChangeArrowheads="1"/>
            </p:cNvSpPr>
            <p:nvPr/>
          </p:nvSpPr>
          <p:spPr bwMode="auto">
            <a:xfrm>
              <a:off x="470" y="2649"/>
              <a:ext cx="1017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b="1" dirty="0"/>
                <a:t>Spin of proton:</a:t>
              </a:r>
            </a:p>
          </p:txBody>
        </p:sp>
      </p:grpSp>
      <p:pic>
        <p:nvPicPr>
          <p:cNvPr id="29" name="Picture 25" descr="Proton_Clear_Bkgnd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524000" y="838200"/>
            <a:ext cx="2667000" cy="2455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4" name="Group 43"/>
          <p:cNvGrpSpPr/>
          <p:nvPr/>
        </p:nvGrpSpPr>
        <p:grpSpPr>
          <a:xfrm>
            <a:off x="4376513" y="2714386"/>
            <a:ext cx="1052313" cy="802941"/>
            <a:chOff x="2852512" y="2714385"/>
            <a:chExt cx="1052313" cy="802941"/>
          </a:xfrm>
        </p:grpSpPr>
        <p:sp>
          <p:nvSpPr>
            <p:cNvPr id="34" name="Oval 33"/>
            <p:cNvSpPr/>
            <p:nvPr/>
          </p:nvSpPr>
          <p:spPr>
            <a:xfrm>
              <a:off x="3036480" y="2714385"/>
              <a:ext cx="533400" cy="52594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5" name="Straight Arrow Connector 34"/>
            <p:cNvCxnSpPr/>
            <p:nvPr/>
          </p:nvCxnSpPr>
          <p:spPr>
            <a:xfrm>
              <a:off x="3308939" y="3005081"/>
              <a:ext cx="595886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Right Arrow 37"/>
            <p:cNvSpPr/>
            <p:nvPr/>
          </p:nvSpPr>
          <p:spPr>
            <a:xfrm>
              <a:off x="3297421" y="2915479"/>
              <a:ext cx="424861" cy="17920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852512" y="3240327"/>
              <a:ext cx="92525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longitudinal</a:t>
              </a: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461500" y="4662674"/>
            <a:ext cx="916359" cy="789575"/>
            <a:chOff x="2937499" y="4662673"/>
            <a:chExt cx="916359" cy="789575"/>
          </a:xfrm>
        </p:grpSpPr>
        <p:sp>
          <p:nvSpPr>
            <p:cNvPr id="36" name="Oval 35"/>
            <p:cNvSpPr/>
            <p:nvPr/>
          </p:nvSpPr>
          <p:spPr>
            <a:xfrm>
              <a:off x="3042239" y="4662673"/>
              <a:ext cx="533400" cy="52594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7" name="Straight Arrow Connector 36"/>
            <p:cNvCxnSpPr/>
            <p:nvPr/>
          </p:nvCxnSpPr>
          <p:spPr>
            <a:xfrm>
              <a:off x="3308939" y="4925644"/>
              <a:ext cx="544919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Right Arrow 39"/>
            <p:cNvSpPr/>
            <p:nvPr/>
          </p:nvSpPr>
          <p:spPr>
            <a:xfrm rot="16200000">
              <a:off x="3102709" y="4836042"/>
              <a:ext cx="424861" cy="179203"/>
            </a:xfrm>
            <a:prstGeom prst="right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937499" y="5175249"/>
              <a:ext cx="83074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transverse</a:t>
              </a: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4357570" y="1104975"/>
            <a:ext cx="1003011" cy="785000"/>
            <a:chOff x="2833569" y="1104975"/>
            <a:chExt cx="1003011" cy="785000"/>
          </a:xfrm>
        </p:grpSpPr>
        <p:sp>
          <p:nvSpPr>
            <p:cNvPr id="3" name="Oval 2"/>
            <p:cNvSpPr/>
            <p:nvPr/>
          </p:nvSpPr>
          <p:spPr>
            <a:xfrm>
              <a:off x="3030721" y="1104975"/>
              <a:ext cx="533400" cy="525942"/>
            </a:xfrm>
            <a:prstGeom prst="ellipse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3" name="Straight Arrow Connector 32"/>
            <p:cNvCxnSpPr/>
            <p:nvPr/>
          </p:nvCxnSpPr>
          <p:spPr>
            <a:xfrm>
              <a:off x="3291661" y="1367946"/>
              <a:ext cx="544919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45"/>
            <p:cNvSpPr txBox="1"/>
            <p:nvPr/>
          </p:nvSpPr>
          <p:spPr>
            <a:xfrm>
              <a:off x="2833569" y="1612976"/>
              <a:ext cx="918585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 err="1"/>
                <a:t>unpolarized</a:t>
              </a:r>
              <a:endParaRPr lang="en-US" sz="1200" dirty="0"/>
            </a:p>
          </p:txBody>
        </p:sp>
      </p:grpSp>
      <p:sp>
        <p:nvSpPr>
          <p:cNvPr id="30" name="Right Arrow 29"/>
          <p:cNvSpPr/>
          <p:nvPr/>
        </p:nvSpPr>
        <p:spPr>
          <a:xfrm>
            <a:off x="3962400" y="1889976"/>
            <a:ext cx="228600" cy="5484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3" name="Group 102"/>
          <p:cNvGrpSpPr/>
          <p:nvPr/>
        </p:nvGrpSpPr>
        <p:grpSpPr>
          <a:xfrm>
            <a:off x="3581400" y="1357584"/>
            <a:ext cx="4700452" cy="4327253"/>
            <a:chOff x="3581400" y="2029097"/>
            <a:chExt cx="4700452" cy="4327253"/>
          </a:xfrm>
        </p:grpSpPr>
        <p:sp>
          <p:nvSpPr>
            <p:cNvPr id="104" name="Rectangle 103"/>
            <p:cNvSpPr/>
            <p:nvPr/>
          </p:nvSpPr>
          <p:spPr>
            <a:xfrm>
              <a:off x="3581400" y="2029097"/>
              <a:ext cx="4700452" cy="432725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05" name="Group 104"/>
            <p:cNvGrpSpPr>
              <a:grpSpLocks/>
            </p:cNvGrpSpPr>
            <p:nvPr/>
          </p:nvGrpSpPr>
          <p:grpSpPr bwMode="auto">
            <a:xfrm>
              <a:off x="3771360" y="2122434"/>
              <a:ext cx="4318360" cy="4156152"/>
              <a:chOff x="3068347" y="714375"/>
              <a:chExt cx="5191024" cy="5614061"/>
            </a:xfrm>
          </p:grpSpPr>
          <p:sp>
            <p:nvSpPr>
              <p:cNvPr id="106" name="Rectangle 2"/>
              <p:cNvSpPr>
                <a:spLocks noChangeArrowheads="1"/>
              </p:cNvSpPr>
              <p:nvPr/>
            </p:nvSpPr>
            <p:spPr bwMode="auto">
              <a:xfrm>
                <a:off x="3443288" y="1200150"/>
                <a:ext cx="4733925" cy="4784726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7" name="Text Box 3"/>
              <p:cNvSpPr txBox="1">
                <a:spLocks noChangeArrowheads="1"/>
              </p:cNvSpPr>
              <p:nvPr/>
            </p:nvSpPr>
            <p:spPr bwMode="auto">
              <a:xfrm>
                <a:off x="5646698" y="5980426"/>
                <a:ext cx="1308531" cy="3480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1400" b="1" dirty="0" err="1">
                    <a:solidFill>
                      <a:srgbClr val="993366"/>
                    </a:solidFill>
                    <a:latin typeface="Arial" charset="0"/>
                  </a:rPr>
                  <a:t>transversity</a:t>
                </a:r>
                <a:endParaRPr lang="en-GB" sz="1400" b="1" dirty="0">
                  <a:solidFill>
                    <a:srgbClr val="993366"/>
                  </a:solidFill>
                  <a:latin typeface="Arial" charset="0"/>
                </a:endParaRPr>
              </a:p>
            </p:txBody>
          </p:sp>
          <p:sp>
            <p:nvSpPr>
              <p:cNvPr id="108" name="Text Box 4"/>
              <p:cNvSpPr txBox="1">
                <a:spLocks noChangeArrowheads="1"/>
              </p:cNvSpPr>
              <p:nvPr/>
            </p:nvSpPr>
            <p:spPr bwMode="auto">
              <a:xfrm>
                <a:off x="6972874" y="5980427"/>
                <a:ext cx="1286497" cy="3480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1400" b="1" dirty="0" err="1">
                    <a:solidFill>
                      <a:srgbClr val="993366"/>
                    </a:solidFill>
                    <a:latin typeface="Arial" charset="0"/>
                  </a:rPr>
                  <a:t>pretzelosity</a:t>
                </a:r>
                <a:endParaRPr lang="en-GB" sz="1400" b="1" dirty="0">
                  <a:solidFill>
                    <a:srgbClr val="993366"/>
                  </a:solidFill>
                  <a:latin typeface="Arial" charset="0"/>
                </a:endParaRPr>
              </a:p>
            </p:txBody>
          </p:sp>
          <p:sp>
            <p:nvSpPr>
              <p:cNvPr id="109" name="Rectangle 5"/>
              <p:cNvSpPr>
                <a:spLocks noChangeArrowheads="1"/>
              </p:cNvSpPr>
              <p:nvPr/>
            </p:nvSpPr>
            <p:spPr bwMode="auto">
              <a:xfrm rot="5400000">
                <a:off x="5327650" y="-1171574"/>
                <a:ext cx="701675" cy="4984750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0" name="Rectangle 6"/>
              <p:cNvSpPr>
                <a:spLocks noChangeArrowheads="1"/>
              </p:cNvSpPr>
              <p:nvPr/>
            </p:nvSpPr>
            <p:spPr bwMode="auto">
              <a:xfrm>
                <a:off x="3157538" y="952500"/>
                <a:ext cx="723900" cy="5030788"/>
              </a:xfrm>
              <a:prstGeom prst="rect">
                <a:avLst/>
              </a:prstGeom>
              <a:solidFill>
                <a:srgbClr val="FFFF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1" name="Line 7"/>
              <p:cNvSpPr>
                <a:spLocks noChangeShapeType="1"/>
              </p:cNvSpPr>
              <p:nvPr/>
            </p:nvSpPr>
            <p:spPr bwMode="auto">
              <a:xfrm flipV="1">
                <a:off x="3163888" y="1662142"/>
                <a:ext cx="5010149" cy="15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2" name="Line 8"/>
              <p:cNvSpPr>
                <a:spLocks noChangeShapeType="1"/>
              </p:cNvSpPr>
              <p:nvPr/>
            </p:nvSpPr>
            <p:spPr bwMode="auto">
              <a:xfrm>
                <a:off x="3163888" y="3108325"/>
                <a:ext cx="5014912" cy="31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3" name="Line 9"/>
              <p:cNvSpPr>
                <a:spLocks noChangeShapeType="1"/>
              </p:cNvSpPr>
              <p:nvPr/>
            </p:nvSpPr>
            <p:spPr bwMode="auto">
              <a:xfrm>
                <a:off x="3167063" y="5983288"/>
                <a:ext cx="5005387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4" name="Line 10"/>
              <p:cNvSpPr>
                <a:spLocks noChangeShapeType="1"/>
              </p:cNvSpPr>
              <p:nvPr/>
            </p:nvSpPr>
            <p:spPr bwMode="auto">
              <a:xfrm>
                <a:off x="3168650" y="963613"/>
                <a:ext cx="0" cy="502126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5" name="Line 11"/>
              <p:cNvSpPr>
                <a:spLocks noChangeShapeType="1"/>
              </p:cNvSpPr>
              <p:nvPr/>
            </p:nvSpPr>
            <p:spPr bwMode="auto">
              <a:xfrm>
                <a:off x="3890963" y="949325"/>
                <a:ext cx="0" cy="50292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6" name="Line 12"/>
              <p:cNvSpPr>
                <a:spLocks noChangeShapeType="1"/>
              </p:cNvSpPr>
              <p:nvPr/>
            </p:nvSpPr>
            <p:spPr bwMode="auto">
              <a:xfrm>
                <a:off x="5330825" y="974725"/>
                <a:ext cx="6350" cy="50038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7" name="Line 13"/>
              <p:cNvSpPr>
                <a:spLocks noChangeShapeType="1"/>
              </p:cNvSpPr>
              <p:nvPr/>
            </p:nvSpPr>
            <p:spPr bwMode="auto">
              <a:xfrm>
                <a:off x="6746875" y="973138"/>
                <a:ext cx="25400" cy="499903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8" name="Line 14"/>
              <p:cNvSpPr>
                <a:spLocks noChangeShapeType="1"/>
              </p:cNvSpPr>
              <p:nvPr/>
            </p:nvSpPr>
            <p:spPr bwMode="auto">
              <a:xfrm flipH="1">
                <a:off x="8170863" y="946150"/>
                <a:ext cx="11112" cy="504190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19" name="Line 15"/>
              <p:cNvSpPr>
                <a:spLocks noChangeShapeType="1"/>
              </p:cNvSpPr>
              <p:nvPr/>
            </p:nvSpPr>
            <p:spPr bwMode="auto">
              <a:xfrm>
                <a:off x="3157538" y="957263"/>
                <a:ext cx="502285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120" name="Group 16"/>
              <p:cNvGrpSpPr>
                <a:grpSpLocks/>
              </p:cNvGrpSpPr>
              <p:nvPr/>
            </p:nvGrpSpPr>
            <p:grpSpPr bwMode="auto">
              <a:xfrm>
                <a:off x="3449638" y="2139950"/>
                <a:ext cx="441325" cy="3384550"/>
                <a:chOff x="2077" y="1492"/>
                <a:chExt cx="278" cy="2132"/>
              </a:xfrm>
            </p:grpSpPr>
            <p:sp>
              <p:nvSpPr>
                <p:cNvPr id="157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2077" y="1492"/>
                  <a:ext cx="278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en-GB" b="1" dirty="0">
                      <a:latin typeface="Arial" charset="0"/>
                    </a:rPr>
                    <a:t>U</a:t>
                  </a:r>
                </a:p>
              </p:txBody>
            </p:sp>
            <p:sp>
              <p:nvSpPr>
                <p:cNvPr id="158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2090" y="2401"/>
                  <a:ext cx="253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en-GB" b="1" dirty="0">
                      <a:latin typeface="Arial" charset="0"/>
                    </a:rPr>
                    <a:t>L</a:t>
                  </a:r>
                </a:p>
              </p:txBody>
            </p:sp>
            <p:sp>
              <p:nvSpPr>
                <p:cNvPr id="159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2090" y="3297"/>
                  <a:ext cx="253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en-GB" b="1" dirty="0">
                      <a:latin typeface="Arial" charset="0"/>
                    </a:rPr>
                    <a:t>T</a:t>
                  </a:r>
                </a:p>
              </p:txBody>
            </p:sp>
          </p:grpSp>
          <p:grpSp>
            <p:nvGrpSpPr>
              <p:cNvPr id="121" name="Group 20"/>
              <p:cNvGrpSpPr>
                <a:grpSpLocks/>
              </p:cNvGrpSpPr>
              <p:nvPr/>
            </p:nvGrpSpPr>
            <p:grpSpPr bwMode="auto">
              <a:xfrm>
                <a:off x="4384675" y="1174750"/>
                <a:ext cx="3300413" cy="519113"/>
                <a:chOff x="2650" y="908"/>
                <a:chExt cx="2079" cy="327"/>
              </a:xfrm>
            </p:grpSpPr>
            <p:sp>
              <p:nvSpPr>
                <p:cNvPr id="154" name="Text Box 21"/>
                <p:cNvSpPr txBox="1">
                  <a:spLocks noChangeArrowheads="1"/>
                </p:cNvSpPr>
                <p:nvPr/>
              </p:nvSpPr>
              <p:spPr bwMode="auto">
                <a:xfrm>
                  <a:off x="2650" y="908"/>
                  <a:ext cx="278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en-GB" b="1" dirty="0">
                      <a:latin typeface="Arial" charset="0"/>
                    </a:rPr>
                    <a:t>U</a:t>
                  </a:r>
                </a:p>
              </p:txBody>
            </p:sp>
            <p:sp>
              <p:nvSpPr>
                <p:cNvPr id="155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3556" y="908"/>
                  <a:ext cx="253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en-GB" b="1" dirty="0">
                      <a:latin typeface="Arial" charset="0"/>
                    </a:rPr>
                    <a:t>L</a:t>
                  </a:r>
                </a:p>
              </p:txBody>
            </p:sp>
            <p:sp>
              <p:nvSpPr>
                <p:cNvPr id="156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4476" y="908"/>
                  <a:ext cx="253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en-GB" b="1" dirty="0">
                      <a:latin typeface="Arial" charset="0"/>
                    </a:rPr>
                    <a:t>T</a:t>
                  </a:r>
                </a:p>
              </p:txBody>
            </p:sp>
          </p:grpSp>
          <p:sp>
            <p:nvSpPr>
              <p:cNvPr id="122" name="Text Box 24"/>
              <p:cNvSpPr txBox="1">
                <a:spLocks noChangeArrowheads="1"/>
              </p:cNvSpPr>
              <p:nvPr/>
            </p:nvSpPr>
            <p:spPr bwMode="auto">
              <a:xfrm>
                <a:off x="4348163" y="2130425"/>
                <a:ext cx="477837" cy="519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2800" b="1">
                    <a:solidFill>
                      <a:srgbClr val="FF0000"/>
                    </a:solidFill>
                    <a:latin typeface="Lucida Calligraphy" charset="0"/>
                  </a:rPr>
                  <a:t>f</a:t>
                </a:r>
                <a:r>
                  <a:rPr lang="en-GB" sz="3200" b="1" baseline="-25000">
                    <a:solidFill>
                      <a:srgbClr val="FF0000"/>
                    </a:solidFill>
                    <a:latin typeface="Arial" charset="0"/>
                  </a:rPr>
                  <a:t>1</a:t>
                </a:r>
              </a:p>
            </p:txBody>
          </p:sp>
          <p:sp>
            <p:nvSpPr>
              <p:cNvPr id="123" name="Text Box 25"/>
              <p:cNvSpPr txBox="1">
                <a:spLocks noChangeArrowheads="1"/>
              </p:cNvSpPr>
              <p:nvPr/>
            </p:nvSpPr>
            <p:spPr bwMode="auto">
              <a:xfrm>
                <a:off x="5657850" y="3544888"/>
                <a:ext cx="714375" cy="519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2800" b="1">
                    <a:solidFill>
                      <a:srgbClr val="FF0000"/>
                    </a:solidFill>
                    <a:latin typeface="Lucida Calligraphy" charset="0"/>
                  </a:rPr>
                  <a:t>g</a:t>
                </a:r>
                <a:r>
                  <a:rPr lang="en-GB" sz="3200" b="1" baseline="-25000">
                    <a:solidFill>
                      <a:srgbClr val="FF0000"/>
                    </a:solidFill>
                    <a:latin typeface="Arial" charset="0"/>
                  </a:rPr>
                  <a:t>1L</a:t>
                </a:r>
              </a:p>
            </p:txBody>
          </p:sp>
          <p:sp>
            <p:nvSpPr>
              <p:cNvPr id="124" name="Text Box 26"/>
              <p:cNvSpPr txBox="1">
                <a:spLocks noChangeArrowheads="1"/>
              </p:cNvSpPr>
              <p:nvPr/>
            </p:nvSpPr>
            <p:spPr bwMode="auto">
              <a:xfrm>
                <a:off x="5657850" y="5018088"/>
                <a:ext cx="714375" cy="519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2800" b="1">
                    <a:solidFill>
                      <a:srgbClr val="FF0000"/>
                    </a:solidFill>
                    <a:latin typeface="Lucida Calligraphy" charset="0"/>
                  </a:rPr>
                  <a:t>g</a:t>
                </a:r>
                <a:r>
                  <a:rPr lang="en-GB" sz="3200" b="1" baseline="-25000">
                    <a:solidFill>
                      <a:srgbClr val="FF0000"/>
                    </a:solidFill>
                    <a:latin typeface="Arial" charset="0"/>
                  </a:rPr>
                  <a:t>1T</a:t>
                </a:r>
              </a:p>
            </p:txBody>
          </p:sp>
          <p:sp>
            <p:nvSpPr>
              <p:cNvPr id="125" name="Text Box 27"/>
              <p:cNvSpPr txBox="1">
                <a:spLocks noChangeArrowheads="1"/>
              </p:cNvSpPr>
              <p:nvPr/>
            </p:nvSpPr>
            <p:spPr bwMode="auto">
              <a:xfrm>
                <a:off x="7138988" y="2120900"/>
                <a:ext cx="568325" cy="519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2800" b="1">
                    <a:solidFill>
                      <a:srgbClr val="FF0000"/>
                    </a:solidFill>
                    <a:latin typeface="Lucida Calligraphy" charset="0"/>
                  </a:rPr>
                  <a:t>h</a:t>
                </a:r>
                <a:r>
                  <a:rPr lang="en-GB" sz="3200" b="1" baseline="-25000">
                    <a:solidFill>
                      <a:srgbClr val="FF0000"/>
                    </a:solidFill>
                    <a:latin typeface="Arial" charset="0"/>
                  </a:rPr>
                  <a:t>1</a:t>
                </a:r>
              </a:p>
            </p:txBody>
          </p:sp>
          <p:sp>
            <p:nvSpPr>
              <p:cNvPr id="126" name="Text Box 28"/>
              <p:cNvSpPr txBox="1">
                <a:spLocks noChangeArrowheads="1"/>
              </p:cNvSpPr>
              <p:nvPr/>
            </p:nvSpPr>
            <p:spPr bwMode="auto">
              <a:xfrm flipV="1">
                <a:off x="7496175" y="2033588"/>
                <a:ext cx="323850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1800" b="1">
                    <a:solidFill>
                      <a:srgbClr val="FF0000"/>
                    </a:solidFill>
                    <a:latin typeface="Arial" charset="0"/>
                  </a:rPr>
                  <a:t>T</a:t>
                </a:r>
              </a:p>
            </p:txBody>
          </p:sp>
          <p:sp>
            <p:nvSpPr>
              <p:cNvPr id="127" name="Text Box 29"/>
              <p:cNvSpPr txBox="1">
                <a:spLocks noChangeArrowheads="1"/>
              </p:cNvSpPr>
              <p:nvPr/>
            </p:nvSpPr>
            <p:spPr bwMode="auto">
              <a:xfrm>
                <a:off x="7115175" y="3636963"/>
                <a:ext cx="731838" cy="519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2800" b="1">
                    <a:solidFill>
                      <a:srgbClr val="FF0000"/>
                    </a:solidFill>
                    <a:latin typeface="Lucida Calligraphy" charset="0"/>
                  </a:rPr>
                  <a:t>h</a:t>
                </a:r>
                <a:r>
                  <a:rPr lang="en-GB" sz="3200" b="1" baseline="-25000">
                    <a:solidFill>
                      <a:srgbClr val="FF0000"/>
                    </a:solidFill>
                    <a:latin typeface="Arial" charset="0"/>
                  </a:rPr>
                  <a:t>1L</a:t>
                </a:r>
              </a:p>
            </p:txBody>
          </p:sp>
          <p:sp>
            <p:nvSpPr>
              <p:cNvPr id="128" name="Text Box 30"/>
              <p:cNvSpPr txBox="1">
                <a:spLocks noChangeArrowheads="1"/>
              </p:cNvSpPr>
              <p:nvPr/>
            </p:nvSpPr>
            <p:spPr bwMode="auto">
              <a:xfrm flipV="1">
                <a:off x="7445375" y="3519488"/>
                <a:ext cx="323850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1800" b="1">
                    <a:solidFill>
                      <a:srgbClr val="FF0000"/>
                    </a:solidFill>
                    <a:latin typeface="Arial" charset="0"/>
                  </a:rPr>
                  <a:t>T</a:t>
                </a:r>
              </a:p>
            </p:txBody>
          </p:sp>
          <p:sp>
            <p:nvSpPr>
              <p:cNvPr id="129" name="Text Box 31"/>
              <p:cNvSpPr txBox="1">
                <a:spLocks noChangeArrowheads="1"/>
              </p:cNvSpPr>
              <p:nvPr/>
            </p:nvSpPr>
            <p:spPr bwMode="auto">
              <a:xfrm>
                <a:off x="4348163" y="4999038"/>
                <a:ext cx="641350" cy="5191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2800" b="1">
                    <a:solidFill>
                      <a:srgbClr val="FF0000"/>
                    </a:solidFill>
                    <a:latin typeface="Lucida Calligraphy" charset="0"/>
                  </a:rPr>
                  <a:t>f</a:t>
                </a:r>
                <a:r>
                  <a:rPr lang="en-GB" sz="3200" b="1" baseline="-25000">
                    <a:solidFill>
                      <a:srgbClr val="FF0000"/>
                    </a:solidFill>
                    <a:latin typeface="Arial" charset="0"/>
                  </a:rPr>
                  <a:t>1T</a:t>
                </a:r>
              </a:p>
            </p:txBody>
          </p:sp>
          <p:sp>
            <p:nvSpPr>
              <p:cNvPr id="130" name="Text Box 32"/>
              <p:cNvSpPr txBox="1">
                <a:spLocks noChangeArrowheads="1"/>
              </p:cNvSpPr>
              <p:nvPr/>
            </p:nvSpPr>
            <p:spPr bwMode="auto">
              <a:xfrm flipV="1">
                <a:off x="4619625" y="4903788"/>
                <a:ext cx="323850" cy="3667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1800" b="1">
                    <a:solidFill>
                      <a:srgbClr val="FF0000"/>
                    </a:solidFill>
                    <a:latin typeface="Arial" charset="0"/>
                  </a:rPr>
                  <a:t>T</a:t>
                </a:r>
              </a:p>
            </p:txBody>
          </p:sp>
          <p:sp>
            <p:nvSpPr>
              <p:cNvPr id="131" name="Text Box 33"/>
              <p:cNvSpPr txBox="1">
                <a:spLocks noChangeArrowheads="1"/>
              </p:cNvSpPr>
              <p:nvPr/>
            </p:nvSpPr>
            <p:spPr bwMode="auto">
              <a:xfrm>
                <a:off x="6834188" y="5026025"/>
                <a:ext cx="568325" cy="5191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2800" b="1">
                    <a:solidFill>
                      <a:srgbClr val="FF0000"/>
                    </a:solidFill>
                    <a:latin typeface="Lucida Calligraphy" charset="0"/>
                  </a:rPr>
                  <a:t>h</a:t>
                </a:r>
                <a:r>
                  <a:rPr lang="en-GB" sz="3200" b="1" baseline="-25000">
                    <a:solidFill>
                      <a:srgbClr val="FF0000"/>
                    </a:solidFill>
                    <a:latin typeface="Arial" charset="0"/>
                  </a:rPr>
                  <a:t>1</a:t>
                </a:r>
              </a:p>
            </p:txBody>
          </p:sp>
          <p:grpSp>
            <p:nvGrpSpPr>
              <p:cNvPr id="132" name="Group 131"/>
              <p:cNvGrpSpPr>
                <a:grpSpLocks/>
              </p:cNvGrpSpPr>
              <p:nvPr/>
            </p:nvGrpSpPr>
            <p:grpSpPr bwMode="auto">
              <a:xfrm>
                <a:off x="7253288" y="4903788"/>
                <a:ext cx="866775" cy="636587"/>
                <a:chOff x="3641" y="2825"/>
                <a:chExt cx="546" cy="401"/>
              </a:xfrm>
            </p:grpSpPr>
            <p:grpSp>
              <p:nvGrpSpPr>
                <p:cNvPr id="150" name="Group 35"/>
                <p:cNvGrpSpPr>
                  <a:grpSpLocks/>
                </p:cNvGrpSpPr>
                <p:nvPr/>
              </p:nvGrpSpPr>
              <p:grpSpPr bwMode="auto">
                <a:xfrm>
                  <a:off x="3726" y="2825"/>
                  <a:ext cx="461" cy="401"/>
                  <a:chOff x="4838" y="3569"/>
                  <a:chExt cx="461" cy="401"/>
                </a:xfrm>
              </p:grpSpPr>
              <p:sp>
                <p:nvSpPr>
                  <p:cNvPr id="152" name="Text Box 3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38" y="3643"/>
                    <a:ext cx="461" cy="327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" charset="0"/>
                        <a:ea typeface="ＭＳ Ｐゴシック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" charset="0"/>
                        <a:ea typeface="ＭＳ Ｐゴシック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" charset="0"/>
                        <a:ea typeface="ＭＳ Ｐゴシック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en-GB" sz="2800" b="1">
                        <a:solidFill>
                          <a:srgbClr val="FF0000"/>
                        </a:solidFill>
                        <a:latin typeface="Lucida Calligraphy" charset="0"/>
                      </a:rPr>
                      <a:t>h</a:t>
                    </a:r>
                    <a:r>
                      <a:rPr lang="en-GB" sz="3200" b="1" baseline="-25000">
                        <a:solidFill>
                          <a:srgbClr val="FF0000"/>
                        </a:solidFill>
                        <a:latin typeface="Arial" charset="0"/>
                      </a:rPr>
                      <a:t>1T</a:t>
                    </a:r>
                    <a:endParaRPr lang="en-GB" sz="3200" b="1" baseline="-25000">
                      <a:solidFill>
                        <a:srgbClr val="FF0000"/>
                      </a:solidFill>
                      <a:latin typeface="Lucida Calligraphy" charset="0"/>
                    </a:endParaRPr>
                  </a:p>
                </p:txBody>
              </p:sp>
              <p:sp>
                <p:nvSpPr>
                  <p:cNvPr id="153" name="Text Box 37"/>
                  <p:cNvSpPr txBox="1">
                    <a:spLocks noChangeArrowheads="1"/>
                  </p:cNvSpPr>
                  <p:nvPr/>
                </p:nvSpPr>
                <p:spPr bwMode="auto">
                  <a:xfrm flipV="1">
                    <a:off x="5070" y="3569"/>
                    <a:ext cx="204" cy="231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>
                    <a:spAutoFit/>
                  </a:bodyPr>
                  <a:lstStyle>
                    <a:lvl1pPr>
                      <a:defRPr sz="2400">
                        <a:solidFill>
                          <a:schemeClr val="tx1"/>
                        </a:solidFill>
                        <a:latin typeface="Times" charset="0"/>
                        <a:ea typeface="ＭＳ Ｐゴシック" charset="0"/>
                        <a:cs typeface="ＭＳ Ｐゴシック" charset="0"/>
                      </a:defRPr>
                    </a:lvl1pPr>
                    <a:lvl2pPr marL="742950" indent="-285750">
                      <a:defRPr sz="2400">
                        <a:solidFill>
                          <a:schemeClr val="tx1"/>
                        </a:solidFill>
                        <a:latin typeface="Times" charset="0"/>
                        <a:ea typeface="ＭＳ Ｐゴシック" charset="0"/>
                      </a:defRPr>
                    </a:lvl2pPr>
                    <a:lvl3pPr marL="1143000" indent="-228600">
                      <a:defRPr sz="2400">
                        <a:solidFill>
                          <a:schemeClr val="tx1"/>
                        </a:solidFill>
                        <a:latin typeface="Times" charset="0"/>
                        <a:ea typeface="ＭＳ Ｐゴシック" charset="0"/>
                      </a:defRPr>
                    </a:lvl3pPr>
                    <a:lvl4pPr marL="1600200" indent="-228600">
                      <a:defRPr sz="2400">
                        <a:solidFill>
                          <a:schemeClr val="tx1"/>
                        </a:solidFill>
                        <a:latin typeface="Times" charset="0"/>
                        <a:ea typeface="ＭＳ Ｐゴシック" charset="0"/>
                      </a:defRPr>
                    </a:lvl4pPr>
                    <a:lvl5pPr marL="2057400" indent="-228600">
                      <a:defRPr sz="2400">
                        <a:solidFill>
                          <a:schemeClr val="tx1"/>
                        </a:solidFill>
                        <a:latin typeface="Times" charset="0"/>
                        <a:ea typeface="ＭＳ Ｐゴシック" charset="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" charset="0"/>
                        <a:ea typeface="ＭＳ Ｐゴシック" charset="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" charset="0"/>
                        <a:ea typeface="ＭＳ Ｐゴシック" charset="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" charset="0"/>
                        <a:ea typeface="ＭＳ Ｐゴシック" charset="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sz="2400">
                        <a:solidFill>
                          <a:schemeClr val="tx1"/>
                        </a:solidFill>
                        <a:latin typeface="Times" charset="0"/>
                        <a:ea typeface="ＭＳ Ｐゴシック" charset="0"/>
                      </a:defRPr>
                    </a:lvl9pPr>
                  </a:lstStyle>
                  <a:p>
                    <a:pPr eaLnBrk="1" hangingPunct="1"/>
                    <a:r>
                      <a:rPr lang="en-GB" sz="1800" b="1">
                        <a:solidFill>
                          <a:srgbClr val="FF0000"/>
                        </a:solidFill>
                        <a:latin typeface="Arial" charset="0"/>
                      </a:rPr>
                      <a:t>T</a:t>
                    </a:r>
                  </a:p>
                </p:txBody>
              </p:sp>
            </p:grpSp>
            <p:sp>
              <p:nvSpPr>
                <p:cNvPr id="151" name="Text Box 38"/>
                <p:cNvSpPr txBox="1">
                  <a:spLocks noChangeArrowheads="1"/>
                </p:cNvSpPr>
                <p:nvPr/>
              </p:nvSpPr>
              <p:spPr bwMode="auto">
                <a:xfrm>
                  <a:off x="3641" y="2864"/>
                  <a:ext cx="178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Times" charset="0"/>
                      <a:ea typeface="ＭＳ Ｐゴシック" charset="0"/>
                    </a:defRPr>
                  </a:lvl9pPr>
                </a:lstStyle>
                <a:p>
                  <a:pPr eaLnBrk="1" hangingPunct="1"/>
                  <a:r>
                    <a:rPr lang="en-GB" sz="2800" b="1">
                      <a:solidFill>
                        <a:srgbClr val="FF0000"/>
                      </a:solidFill>
                      <a:latin typeface="Arial" charset="0"/>
                    </a:rPr>
                    <a:t>,</a:t>
                  </a:r>
                </a:p>
              </p:txBody>
            </p:sp>
          </p:grpSp>
          <p:sp>
            <p:nvSpPr>
              <p:cNvPr id="133" name="Line 41"/>
              <p:cNvSpPr>
                <a:spLocks noChangeShapeType="1"/>
              </p:cNvSpPr>
              <p:nvPr/>
            </p:nvSpPr>
            <p:spPr bwMode="auto">
              <a:xfrm>
                <a:off x="3152775" y="4556125"/>
                <a:ext cx="5014913" cy="31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4" name="Text Box 42"/>
              <p:cNvSpPr txBox="1">
                <a:spLocks noChangeArrowheads="1"/>
              </p:cNvSpPr>
              <p:nvPr/>
            </p:nvSpPr>
            <p:spPr bwMode="auto">
              <a:xfrm rot="16200000">
                <a:off x="1806541" y="3295394"/>
                <a:ext cx="2930581" cy="406970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blurRad="63500"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>
                  <a:defRPr/>
                </a:pPr>
                <a:r>
                  <a:rPr lang="en-GB" sz="1600" b="1" dirty="0">
                    <a:solidFill>
                      <a:srgbClr val="0000CC"/>
                    </a:solidFill>
                  </a:rPr>
                  <a:t>nucleon polarization</a:t>
                </a:r>
              </a:p>
            </p:txBody>
          </p:sp>
          <p:sp>
            <p:nvSpPr>
              <p:cNvPr id="135" name="Text Box 48"/>
              <p:cNvSpPr txBox="1">
                <a:spLocks noChangeArrowheads="1"/>
              </p:cNvSpPr>
              <p:nvPr/>
            </p:nvSpPr>
            <p:spPr bwMode="auto">
              <a:xfrm>
                <a:off x="4654709" y="714375"/>
                <a:ext cx="2338119" cy="457313"/>
              </a:xfrm>
              <a:prstGeom prst="rect">
                <a:avLst/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>
                <a:outerShdw blurRad="63500" dist="107763" dir="2700000" algn="ctr" rotWithShape="0">
                  <a:schemeClr val="bg2">
                    <a:alpha val="50000"/>
                  </a:schemeClr>
                </a:outerShdw>
              </a:effectLst>
            </p:spPr>
            <p:txBody>
              <a:bodyPr wrap="square">
                <a:spAutoFit/>
              </a:bodyPr>
              <a:lstStyle>
                <a:lvl1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  <a:cs typeface="ＭＳ Ｐゴシック" charset="0"/>
                  </a:defRPr>
                </a:lvl1pPr>
                <a:lvl2pPr marL="37931725" indent="-37474525"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2pPr>
                <a:lvl3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3pPr>
                <a:lvl4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4pPr>
                <a:lvl5pPr eaLnBrk="0" hangingPunct="0"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5pPr>
                <a:lvl6pPr marL="4572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6pPr>
                <a:lvl7pPr marL="9144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7pPr>
                <a:lvl8pPr marL="1371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8pPr>
                <a:lvl9pPr marL="1828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Arial" charset="0"/>
                    <a:ea typeface="ＭＳ Ｐゴシック" charset="0"/>
                  </a:defRPr>
                </a:lvl9pPr>
              </a:lstStyle>
              <a:p>
                <a:pPr eaLnBrk="1" hangingPunct="1">
                  <a:defRPr/>
                </a:pPr>
                <a:r>
                  <a:rPr lang="en-GB" sz="1600" b="1" dirty="0">
                    <a:solidFill>
                      <a:srgbClr val="0000CC"/>
                    </a:solidFill>
                  </a:rPr>
                  <a:t>quark polarization</a:t>
                </a:r>
              </a:p>
            </p:txBody>
          </p:sp>
          <p:pic>
            <p:nvPicPr>
              <p:cNvPr id="136" name="Picture 135" descr="g1a"/>
              <p:cNvPicPr>
                <a:picLocks noChangeAspect="1" noChangeArrowheads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91150" y="3264631"/>
                <a:ext cx="1217613" cy="1069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7" name="Picture 136" descr="g1at"/>
              <p:cNvPicPr>
                <a:picLocks noChangeAspect="1" noChangeArrowheads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359400" y="4790914"/>
                <a:ext cx="1381125" cy="101441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8" name="Picture 137" descr="f1at"/>
              <p:cNvPicPr>
                <a:picLocks noChangeAspect="1" noChangeArrowheads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33825" y="4622800"/>
                <a:ext cx="1381125" cy="119856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39" name="Picture 138" descr="h1h1at"/>
              <p:cNvPicPr>
                <a:picLocks noChangeAspect="1" noChangeArrowheads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81800" y="4854575"/>
                <a:ext cx="1381125" cy="96361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0" name="Picture 139" descr="h1a"/>
              <p:cNvPicPr>
                <a:picLocks noChangeAspect="1" noChangeArrowheads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70688" y="1908175"/>
                <a:ext cx="1379537" cy="10541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1" name="Picture 140" descr="h1al"/>
              <p:cNvPicPr>
                <a:picLocks noChangeAspect="1" noChangeArrowheads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83388" y="3305175"/>
                <a:ext cx="1354137" cy="10763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42" name="Picture 141" descr="f1a"/>
              <p:cNvPicPr>
                <a:picLocks noChangeAspect="1" noChangeArrowheads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46525" y="1917700"/>
                <a:ext cx="1335088" cy="10874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3" name="Text Box 56"/>
              <p:cNvSpPr txBox="1">
                <a:spLocks noChangeArrowheads="1"/>
              </p:cNvSpPr>
              <p:nvPr/>
            </p:nvSpPr>
            <p:spPr bwMode="auto">
              <a:xfrm>
                <a:off x="6748463" y="2763837"/>
                <a:ext cx="1460002" cy="3480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1400" b="1" dirty="0">
                    <a:solidFill>
                      <a:srgbClr val="993366"/>
                    </a:solidFill>
                    <a:latin typeface="Arial" charset="0"/>
                  </a:rPr>
                  <a:t>Boer-Mulders</a:t>
                </a:r>
              </a:p>
            </p:txBody>
          </p:sp>
          <p:sp>
            <p:nvSpPr>
              <p:cNvPr id="144" name="Text Box 57"/>
              <p:cNvSpPr txBox="1">
                <a:spLocks noChangeArrowheads="1"/>
              </p:cNvSpPr>
              <p:nvPr/>
            </p:nvSpPr>
            <p:spPr bwMode="auto">
              <a:xfrm>
                <a:off x="6796088" y="4171950"/>
                <a:ext cx="1205571" cy="3480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1400" b="1" dirty="0">
                    <a:solidFill>
                      <a:srgbClr val="993366"/>
                    </a:solidFill>
                    <a:latin typeface="Arial" charset="0"/>
                  </a:rPr>
                  <a:t>worm-gear</a:t>
                </a:r>
              </a:p>
            </p:txBody>
          </p:sp>
          <p:sp>
            <p:nvSpPr>
              <p:cNvPr id="145" name="Text Box 58"/>
              <p:cNvSpPr txBox="1">
                <a:spLocks noChangeArrowheads="1"/>
              </p:cNvSpPr>
              <p:nvPr/>
            </p:nvSpPr>
            <p:spPr bwMode="auto">
              <a:xfrm>
                <a:off x="4154488" y="5616575"/>
                <a:ext cx="787446" cy="3480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1400" b="1" dirty="0" err="1">
                    <a:solidFill>
                      <a:srgbClr val="993366"/>
                    </a:solidFill>
                    <a:latin typeface="Arial" charset="0"/>
                  </a:rPr>
                  <a:t>Sivers</a:t>
                </a:r>
                <a:endParaRPr lang="en-GB" sz="1400" b="1" dirty="0">
                  <a:solidFill>
                    <a:srgbClr val="993366"/>
                  </a:solidFill>
                  <a:latin typeface="Arial" charset="0"/>
                </a:endParaRPr>
              </a:p>
            </p:txBody>
          </p:sp>
          <p:sp>
            <p:nvSpPr>
              <p:cNvPr id="146" name="Line 59"/>
              <p:cNvSpPr>
                <a:spLocks noChangeShapeType="1"/>
              </p:cNvSpPr>
              <p:nvPr/>
            </p:nvSpPr>
            <p:spPr bwMode="auto">
              <a:xfrm flipV="1">
                <a:off x="6864351" y="5602095"/>
                <a:ext cx="250824" cy="442912"/>
              </a:xfrm>
              <a:prstGeom prst="line">
                <a:avLst/>
              </a:prstGeom>
              <a:noFill/>
              <a:ln w="38100">
                <a:solidFill>
                  <a:srgbClr val="993366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7" name="Line 60"/>
              <p:cNvSpPr>
                <a:spLocks noChangeShapeType="1"/>
              </p:cNvSpPr>
              <p:nvPr/>
            </p:nvSpPr>
            <p:spPr bwMode="auto">
              <a:xfrm flipV="1">
                <a:off x="7535863" y="5667288"/>
                <a:ext cx="229112" cy="414882"/>
              </a:xfrm>
              <a:prstGeom prst="line">
                <a:avLst/>
              </a:prstGeom>
              <a:noFill/>
              <a:ln w="38100">
                <a:solidFill>
                  <a:srgbClr val="993366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8" name="Text Box 39"/>
              <p:cNvSpPr txBox="1">
                <a:spLocks noChangeArrowheads="1"/>
              </p:cNvSpPr>
              <p:nvPr/>
            </p:nvSpPr>
            <p:spPr bwMode="auto">
              <a:xfrm>
                <a:off x="5487988" y="4129087"/>
                <a:ext cx="874055" cy="3480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1400" b="1" dirty="0" err="1">
                    <a:solidFill>
                      <a:srgbClr val="993366"/>
                    </a:solidFill>
                    <a:latin typeface="Arial" charset="0"/>
                  </a:rPr>
                  <a:t>helicity</a:t>
                </a:r>
                <a:endParaRPr lang="en-GB" sz="1400" b="1" dirty="0">
                  <a:solidFill>
                    <a:srgbClr val="993366"/>
                  </a:solidFill>
                  <a:latin typeface="Arial" charset="0"/>
                </a:endParaRPr>
              </a:p>
            </p:txBody>
          </p:sp>
          <p:sp>
            <p:nvSpPr>
              <p:cNvPr id="149" name="Text Box 40"/>
              <p:cNvSpPr txBox="1">
                <a:spLocks noChangeArrowheads="1"/>
              </p:cNvSpPr>
              <p:nvPr/>
            </p:nvSpPr>
            <p:spPr bwMode="auto">
              <a:xfrm>
                <a:off x="5348289" y="5614989"/>
                <a:ext cx="1205571" cy="34800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  <a:cs typeface="ＭＳ Ｐゴシック" charset="0"/>
                  </a:defRPr>
                </a:lvl1pPr>
                <a:lvl2pPr marL="742950" indent="-28575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2pPr>
                <a:lvl3pPr marL="11430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3pPr>
                <a:lvl4pPr marL="16002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4pPr>
                <a:lvl5pPr marL="2057400" indent="-228600"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1"/>
                    </a:solidFill>
                    <a:latin typeface="Times" charset="0"/>
                    <a:ea typeface="ＭＳ Ｐゴシック" charset="0"/>
                  </a:defRPr>
                </a:lvl9pPr>
              </a:lstStyle>
              <a:p>
                <a:pPr eaLnBrk="1" hangingPunct="1"/>
                <a:r>
                  <a:rPr lang="en-GB" sz="1400" b="1" dirty="0">
                    <a:solidFill>
                      <a:srgbClr val="993366"/>
                    </a:solidFill>
                    <a:latin typeface="Arial" charset="0"/>
                  </a:rPr>
                  <a:t>worm-gear</a:t>
                </a:r>
              </a:p>
            </p:txBody>
          </p:sp>
        </p:grpSp>
      </p:grp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7A5C76-1A20-43E0-8C94-BFF38B4ACBC2}" type="datetime1">
              <a:rPr lang="en-US" smtClean="0"/>
              <a:t>7/15/2015</a:t>
            </a:fld>
            <a:endParaRPr lang="en-US"/>
          </a:p>
        </p:txBody>
      </p:sp>
      <p:sp>
        <p:nvSpPr>
          <p:cNvPr id="32" name="Footer Placeholder 3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39" name="Slide Number Placeholder 3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267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5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 txBox="1">
            <a:spLocks/>
          </p:cNvSpPr>
          <p:nvPr/>
        </p:nvSpPr>
        <p:spPr>
          <a:xfrm>
            <a:off x="807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478A212-B76B-7D48-BC22-7B1A846ADD6A}" type="slidenum">
              <a:rPr lang="en-US"/>
              <a:pPr/>
              <a:t>50</a:t>
            </a:fld>
            <a:endParaRPr lang="en-US"/>
          </a:p>
        </p:txBody>
      </p:sp>
      <p:pic>
        <p:nvPicPr>
          <p:cNvPr id="6" name="Picture 5" descr="ePHENIX-cutaway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010" y="4323944"/>
            <a:ext cx="3493656" cy="20324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3010" y="1194667"/>
            <a:ext cx="3477790" cy="2010283"/>
          </a:xfrm>
          <a:prstGeom prst="rect">
            <a:avLst/>
          </a:prstGeom>
        </p:spPr>
      </p:pic>
      <p:pic>
        <p:nvPicPr>
          <p:cNvPr id="8" name="Picture 7" descr="phenix_quartercu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613" y="1075964"/>
            <a:ext cx="3208381" cy="2338062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5484092" y="2055229"/>
            <a:ext cx="978408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8416775" y="3414026"/>
            <a:ext cx="484632" cy="85701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012562" y="3602182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j-lt"/>
                <a:cs typeface="Times New Roman"/>
              </a:rPr>
              <a:t>~2025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92950" y="1685897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j-lt"/>
                <a:cs typeface="Times New Roman"/>
              </a:rPr>
              <a:t> ~2021-22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79670" y="4318399"/>
            <a:ext cx="1352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rgbClr val="FFFF00"/>
                </a:solidFill>
                <a:latin typeface="+mj-lt"/>
                <a:cs typeface="Times New Roman"/>
              </a:rPr>
              <a:t>EIC Detector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65929" y="971044"/>
            <a:ext cx="1031051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Times New Roman"/>
                <a:cs typeface="Times New Roman"/>
              </a:rPr>
              <a:t>PHENIX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079813" y="1205201"/>
            <a:ext cx="976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err="1">
                <a:solidFill>
                  <a:srgbClr val="FFFF00"/>
                </a:solidFill>
                <a:latin typeface="+mj-lt"/>
                <a:cs typeface="Times New Roman"/>
              </a:rPr>
              <a:t>sPHENIX</a:t>
            </a:r>
            <a:endParaRPr lang="en-US" dirty="0">
              <a:solidFill>
                <a:srgbClr val="FFFF00"/>
              </a:solidFill>
              <a:latin typeface="+mj-lt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43364" y="4040697"/>
            <a:ext cx="4572000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Evolve </a:t>
            </a:r>
            <a:r>
              <a:rPr lang="en-US" dirty="0" err="1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sPHENIX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 (pp and HI detector) to an EIC Detector (</a:t>
            </a:r>
            <a:r>
              <a:rPr lang="en-US" dirty="0" err="1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ep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 and </a:t>
            </a:r>
            <a:r>
              <a:rPr lang="en-US" dirty="0" err="1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eA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 detector):</a:t>
            </a:r>
          </a:p>
          <a:p>
            <a:pPr marL="742950" lvl="1" indent="-285750">
              <a:spcAft>
                <a:spcPts val="600"/>
              </a:spcAft>
              <a:buFont typeface="Wingdings" charset="2"/>
              <a:buChar char="Ø"/>
            </a:pPr>
            <a:r>
              <a:rPr lang="en-US" sz="1600" dirty="0">
                <a:latin typeface="Arial"/>
                <a:cs typeface="Arial"/>
              </a:rPr>
              <a:t>To utilize e and p (A) beams at </a:t>
            </a:r>
            <a:r>
              <a:rPr lang="en-US" sz="1600" dirty="0" err="1">
                <a:latin typeface="Arial"/>
                <a:cs typeface="Arial"/>
              </a:rPr>
              <a:t>eRHIC</a:t>
            </a:r>
            <a:r>
              <a:rPr lang="en-US" sz="1600" dirty="0">
                <a:latin typeface="Arial"/>
                <a:cs typeface="Arial"/>
              </a:rPr>
              <a:t> with </a:t>
            </a:r>
            <a:r>
              <a:rPr lang="en-US" sz="1600" i="1" dirty="0">
                <a:latin typeface="Arial"/>
                <a:cs typeface="Arial"/>
              </a:rPr>
              <a:t>e</a:t>
            </a:r>
            <a:r>
              <a:rPr lang="en-US" sz="1600" dirty="0">
                <a:latin typeface="Arial"/>
                <a:cs typeface="Arial"/>
              </a:rPr>
              <a:t>-energy up to 15 </a:t>
            </a:r>
            <a:r>
              <a:rPr lang="en-US" sz="1600" dirty="0" err="1">
                <a:latin typeface="Arial"/>
                <a:cs typeface="Arial"/>
              </a:rPr>
              <a:t>GeV</a:t>
            </a:r>
            <a:r>
              <a:rPr lang="en-US" sz="1600" dirty="0">
                <a:latin typeface="Arial"/>
                <a:cs typeface="Arial"/>
              </a:rPr>
              <a:t> and </a:t>
            </a:r>
            <a:r>
              <a:rPr lang="en-US" sz="1600" i="1" dirty="0">
                <a:latin typeface="Arial"/>
                <a:cs typeface="Arial"/>
              </a:rPr>
              <a:t>p</a:t>
            </a:r>
            <a:r>
              <a:rPr lang="en-US" sz="1600" dirty="0">
                <a:latin typeface="Arial"/>
                <a:cs typeface="Arial"/>
              </a:rPr>
              <a:t>(</a:t>
            </a:r>
            <a:r>
              <a:rPr lang="en-US" sz="1600" i="1" dirty="0">
                <a:latin typeface="Arial"/>
                <a:cs typeface="Arial"/>
              </a:rPr>
              <a:t>A</a:t>
            </a:r>
            <a:r>
              <a:rPr lang="en-US" sz="1600" dirty="0">
                <a:latin typeface="Arial"/>
                <a:cs typeface="Arial"/>
              </a:rPr>
              <a:t>)-energy up to 250 </a:t>
            </a:r>
            <a:r>
              <a:rPr lang="en-US" sz="1600" dirty="0" err="1">
                <a:latin typeface="Arial"/>
                <a:cs typeface="Arial"/>
              </a:rPr>
              <a:t>GeV</a:t>
            </a:r>
            <a:r>
              <a:rPr lang="en-US" sz="1600" dirty="0">
                <a:latin typeface="Arial"/>
                <a:cs typeface="Arial"/>
              </a:rPr>
              <a:t> (100 </a:t>
            </a:r>
            <a:r>
              <a:rPr lang="en-US" sz="1600" dirty="0" err="1">
                <a:latin typeface="Arial"/>
                <a:cs typeface="Arial"/>
              </a:rPr>
              <a:t>GeV</a:t>
            </a:r>
            <a:r>
              <a:rPr lang="en-US" sz="1600" dirty="0">
                <a:latin typeface="Arial"/>
                <a:cs typeface="Arial"/>
              </a:rPr>
              <a:t>/n)</a:t>
            </a:r>
          </a:p>
          <a:p>
            <a:pPr marL="742950" lvl="1" indent="-285750">
              <a:spcAft>
                <a:spcPts val="600"/>
              </a:spcAft>
              <a:buFont typeface="Wingdings" charset="2"/>
              <a:buChar char="Ø"/>
            </a:pPr>
            <a:r>
              <a:rPr lang="en-US" sz="1600" i="1" dirty="0">
                <a:latin typeface="Arial"/>
                <a:cs typeface="Arial"/>
              </a:rPr>
              <a:t>e</a:t>
            </a:r>
            <a:r>
              <a:rPr lang="en-US" sz="1600" dirty="0">
                <a:latin typeface="Arial"/>
                <a:cs typeface="Arial"/>
              </a:rPr>
              <a:t>, </a:t>
            </a:r>
            <a:r>
              <a:rPr lang="en-US" sz="1600" i="1" dirty="0">
                <a:latin typeface="Arial"/>
                <a:cs typeface="Arial"/>
              </a:rPr>
              <a:t>p</a:t>
            </a:r>
            <a:r>
              <a:rPr lang="en-US" sz="1600" dirty="0">
                <a:latin typeface="Arial"/>
                <a:cs typeface="Arial"/>
              </a:rPr>
              <a:t>, </a:t>
            </a:r>
            <a:r>
              <a:rPr lang="en-US" sz="1600" i="1" dirty="0">
                <a:latin typeface="Arial"/>
                <a:cs typeface="Arial"/>
              </a:rPr>
              <a:t>He</a:t>
            </a:r>
            <a:r>
              <a:rPr lang="en-US" sz="1600" baseline="30000" dirty="0">
                <a:latin typeface="Arial"/>
                <a:cs typeface="Arial"/>
              </a:rPr>
              <a:t>3</a:t>
            </a:r>
            <a:r>
              <a:rPr lang="en-US" sz="1600" dirty="0">
                <a:latin typeface="Arial"/>
                <a:cs typeface="Arial"/>
              </a:rPr>
              <a:t> polarized</a:t>
            </a:r>
          </a:p>
          <a:p>
            <a:pPr marL="742950" lvl="1" indent="-285750">
              <a:spcAft>
                <a:spcPts val="600"/>
              </a:spcAft>
              <a:buFont typeface="Wingdings" charset="2"/>
              <a:buChar char="Ø"/>
            </a:pPr>
            <a:r>
              <a:rPr lang="en-US" sz="1600" dirty="0">
                <a:latin typeface="Arial"/>
                <a:cs typeface="Arial"/>
              </a:rPr>
              <a:t>Stage-1 luminosity ~10</a:t>
            </a:r>
            <a:r>
              <a:rPr lang="en-US" sz="1600" baseline="30000" dirty="0">
                <a:latin typeface="Arial"/>
                <a:cs typeface="Arial"/>
              </a:rPr>
              <a:t>33</a:t>
            </a:r>
            <a:r>
              <a:rPr lang="en-US" sz="1600" dirty="0">
                <a:latin typeface="Arial"/>
                <a:cs typeface="Arial"/>
              </a:rPr>
              <a:t> cm</a:t>
            </a:r>
            <a:r>
              <a:rPr lang="en-US" sz="1600" baseline="30000" dirty="0">
                <a:latin typeface="Arial"/>
                <a:cs typeface="Arial"/>
              </a:rPr>
              <a:t>-2 </a:t>
            </a:r>
            <a:r>
              <a:rPr lang="en-US" sz="1600" dirty="0">
                <a:latin typeface="Arial"/>
                <a:cs typeface="Arial"/>
              </a:rPr>
              <a:t>s</a:t>
            </a:r>
            <a:r>
              <a:rPr lang="en-US" sz="1600" baseline="30000" dirty="0">
                <a:latin typeface="Arial"/>
                <a:cs typeface="Arial"/>
              </a:rPr>
              <a:t>-1</a:t>
            </a:r>
            <a:r>
              <a:rPr lang="en-US" sz="1600" dirty="0">
                <a:latin typeface="Arial"/>
                <a:cs typeface="Arial"/>
              </a:rPr>
              <a:t> (~1fb</a:t>
            </a:r>
            <a:r>
              <a:rPr lang="en-US" sz="1600" baseline="30000" dirty="0">
                <a:latin typeface="Arial"/>
                <a:cs typeface="Arial"/>
              </a:rPr>
              <a:t>-1 </a:t>
            </a:r>
            <a:r>
              <a:rPr lang="en-US" sz="1600" dirty="0">
                <a:latin typeface="Arial"/>
                <a:cs typeface="Arial"/>
              </a:rPr>
              <a:t>/month)</a:t>
            </a:r>
            <a:endParaRPr lang="en-US" sz="1600" baseline="30000" dirty="0">
              <a:latin typeface="Arial"/>
              <a:cs typeface="Arial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The PHENIX -&gt; EIC Detector Path</a:t>
            </a:r>
            <a:endParaRPr lang="en-US" b="1" dirty="0">
              <a:solidFill>
                <a:schemeClr val="accent1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6652400" y="1017055"/>
            <a:ext cx="3639011" cy="2328480"/>
            <a:chOff x="-1478894" y="3619930"/>
            <a:chExt cx="3639011" cy="2328480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78894" y="3619930"/>
              <a:ext cx="3639011" cy="2328480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0" y="3671364"/>
              <a:ext cx="20571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dirty="0" err="1">
                  <a:solidFill>
                    <a:srgbClr val="FFFF00"/>
                  </a:solidFill>
                  <a:latin typeface="+mj-lt"/>
                  <a:cs typeface="Times New Roman"/>
                </a:rPr>
                <a:t>sPHENIX</a:t>
              </a:r>
              <a:r>
                <a:rPr lang="en-US" dirty="0">
                  <a:solidFill>
                    <a:srgbClr val="FFFF00"/>
                  </a:solidFill>
                  <a:latin typeface="+mj-lt"/>
                  <a:cs typeface="Times New Roman"/>
                </a:rPr>
                <a:t> + </a:t>
              </a:r>
              <a:r>
                <a:rPr lang="en-US" dirty="0" err="1">
                  <a:solidFill>
                    <a:srgbClr val="FFFF00"/>
                  </a:solidFill>
                  <a:latin typeface="+mj-lt"/>
                  <a:cs typeface="Times New Roman"/>
                </a:rPr>
                <a:t>fsPHENIX</a:t>
              </a:r>
              <a:endParaRPr lang="en-US" dirty="0">
                <a:solidFill>
                  <a:srgbClr val="FFFF00"/>
                </a:solidFill>
                <a:latin typeface="+mj-lt"/>
                <a:cs typeface="Times New Roman"/>
              </a:endParaRPr>
            </a:p>
          </p:txBody>
        </p:sp>
      </p:grp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6E50B6-71E0-458E-9FF7-4DD08EB962EB}" type="datetime1">
              <a:rPr lang="en-US" smtClean="0"/>
              <a:t>7/15/2015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26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Straight Arrow Connector 49"/>
          <p:cNvCxnSpPr/>
          <p:nvPr/>
        </p:nvCxnSpPr>
        <p:spPr>
          <a:xfrm>
            <a:off x="3254493" y="2417761"/>
            <a:ext cx="0" cy="2976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677" y="107943"/>
            <a:ext cx="8229600" cy="738506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accent1"/>
                </a:solidFill>
                <a:latin typeface="+mn-lt"/>
              </a:rPr>
              <a:t>Timeline for the LHC and RHIC</a:t>
            </a:r>
            <a:endParaRPr lang="en-US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2011361" y="2969355"/>
            <a:ext cx="8229600" cy="601582"/>
          </a:xfrm>
          <a:prstGeom prst="rightArrow">
            <a:avLst>
              <a:gd name="adj1" fmla="val 50000"/>
              <a:gd name="adj2" fmla="val 70000"/>
            </a:avLst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181561" y="3692845"/>
            <a:ext cx="2155919" cy="27608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8265249" y="3709564"/>
            <a:ext cx="1663031" cy="6420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937539" y="3745682"/>
            <a:ext cx="1679253" cy="2707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2024729" y="2973190"/>
            <a:ext cx="7470274" cy="464056"/>
            <a:chOff x="470568" y="1300572"/>
            <a:chExt cx="5473645" cy="464056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470568" y="1304407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371645" y="1304407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272715" y="1308241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221214" y="1300572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4122291" y="1304407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5043143" y="1300572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5944213" y="1304407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2858582" y="2635765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2015-17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231126" y="2610896"/>
            <a:ext cx="1191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2021-2023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881160" y="2620605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&gt;2025</a:t>
            </a:r>
          </a:p>
        </p:txBody>
      </p:sp>
      <p:sp>
        <p:nvSpPr>
          <p:cNvPr id="26" name="Isosceles Triangle 25"/>
          <p:cNvSpPr/>
          <p:nvPr/>
        </p:nvSpPr>
        <p:spPr>
          <a:xfrm>
            <a:off x="2937539" y="3415291"/>
            <a:ext cx="1679252" cy="330391"/>
          </a:xfrm>
          <a:prstGeom prst="triangle">
            <a:avLst>
              <a:gd name="adj" fmla="val 18152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shade val="95000"/>
                <a:satMod val="10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/>
          <p:cNvSpPr>
            <a:spLocks noChangeAspect="1"/>
          </p:cNvSpPr>
          <p:nvPr/>
        </p:nvSpPr>
        <p:spPr bwMode="auto">
          <a:xfrm>
            <a:off x="8261999" y="3433413"/>
            <a:ext cx="1666281" cy="270467"/>
          </a:xfrm>
          <a:prstGeom prst="triangle">
            <a:avLst>
              <a:gd name="adj" fmla="val 0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29" name="Isosceles Triangle 28"/>
          <p:cNvSpPr/>
          <p:nvPr/>
        </p:nvSpPr>
        <p:spPr bwMode="auto">
          <a:xfrm>
            <a:off x="5173645" y="3447766"/>
            <a:ext cx="2163835" cy="227839"/>
          </a:xfrm>
          <a:prstGeom prst="triangle">
            <a:avLst>
              <a:gd name="adj" fmla="val 28006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983085" y="3776000"/>
            <a:ext cx="15825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00FF"/>
                </a:solidFill>
              </a:rPr>
              <a:t>STAR Upgrades: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FMS-</a:t>
            </a:r>
            <a:r>
              <a:rPr lang="en-US" sz="1050" dirty="0" err="1"/>
              <a:t>Preshower</a:t>
            </a:r>
            <a:r>
              <a:rPr lang="en-US" sz="1050" dirty="0"/>
              <a:t>, Roman Pots-II*</a:t>
            </a:r>
          </a:p>
          <a:p>
            <a:pPr>
              <a:buClr>
                <a:srgbClr val="0000FF"/>
              </a:buClr>
            </a:pPr>
            <a:endParaRPr lang="en-US" sz="1050" dirty="0"/>
          </a:p>
          <a:p>
            <a:r>
              <a:rPr lang="en-US" sz="1050" dirty="0">
                <a:solidFill>
                  <a:srgbClr val="0000FF"/>
                </a:solidFill>
              </a:rPr>
              <a:t>PHENIX Upgrade: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MPC-EX </a:t>
            </a:r>
            <a:r>
              <a:rPr lang="en-US" sz="1050" dirty="0" err="1"/>
              <a:t>Preshower</a:t>
            </a:r>
            <a:endParaRPr lang="en-US" sz="1050" dirty="0"/>
          </a:p>
          <a:p>
            <a:pPr>
              <a:buClr>
                <a:srgbClr val="0000FF"/>
              </a:buClr>
            </a:pPr>
            <a:endParaRPr lang="en-US" sz="1050" dirty="0">
              <a:solidFill>
                <a:srgbClr val="0000FF"/>
              </a:solidFill>
            </a:endParaRPr>
          </a:p>
          <a:p>
            <a:pPr>
              <a:buClr>
                <a:srgbClr val="0000FF"/>
              </a:buClr>
            </a:pPr>
            <a:r>
              <a:rPr lang="en-US" sz="1050" dirty="0">
                <a:solidFill>
                  <a:srgbClr val="0000FF"/>
                </a:solidFill>
              </a:rPr>
              <a:t>Run: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 err="1"/>
              <a:t>p+p</a:t>
            </a:r>
            <a:r>
              <a:rPr lang="en-US" sz="1050" dirty="0"/>
              <a:t> 200 </a:t>
            </a:r>
            <a:r>
              <a:rPr lang="en-US" sz="1050" dirty="0" err="1"/>
              <a:t>GeV</a:t>
            </a:r>
            <a:endParaRPr lang="en-US" sz="1050" dirty="0"/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p↑+Au 200 </a:t>
            </a:r>
            <a:r>
              <a:rPr lang="en-US" sz="1050" dirty="0" err="1"/>
              <a:t>GeV</a:t>
            </a:r>
            <a:endParaRPr lang="en-US" sz="1050" dirty="0"/>
          </a:p>
          <a:p>
            <a:pPr>
              <a:buClr>
                <a:srgbClr val="0000FF"/>
              </a:buClr>
            </a:pPr>
            <a:r>
              <a:rPr lang="en-US" sz="1050" dirty="0"/>
              <a:t>   transverse</a:t>
            </a:r>
          </a:p>
          <a:p>
            <a:pPr>
              <a:buClr>
                <a:srgbClr val="0000FF"/>
              </a:buClr>
            </a:pPr>
            <a:endParaRPr lang="en-US" sz="1050" dirty="0"/>
          </a:p>
          <a:p>
            <a:pPr>
              <a:buClr>
                <a:srgbClr val="0000FF"/>
              </a:buClr>
            </a:pPr>
            <a:r>
              <a:rPr lang="en-US" sz="1050" dirty="0">
                <a:solidFill>
                  <a:srgbClr val="0000FF"/>
                </a:solidFill>
              </a:rPr>
              <a:t>Goals: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 err="1"/>
              <a:t>nPDF</a:t>
            </a:r>
            <a:r>
              <a:rPr lang="en-US" sz="1050" dirty="0"/>
              <a:t>: g(x,Q</a:t>
            </a:r>
            <a:r>
              <a:rPr lang="en-US" sz="1050" baseline="30000" dirty="0"/>
              <a:t>2</a:t>
            </a:r>
            <a:r>
              <a:rPr lang="en-US" sz="1050" dirty="0"/>
              <a:t>)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Saturation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Energy loss in CNM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157758" y="3677073"/>
            <a:ext cx="213997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00FF"/>
                </a:solidFill>
              </a:rPr>
              <a:t>STAR Upgrades: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Forward tracker, </a:t>
            </a:r>
            <a:r>
              <a:rPr lang="en-US" sz="1050" dirty="0" err="1"/>
              <a:t>Ecal+Hcal</a:t>
            </a:r>
            <a:r>
              <a:rPr lang="en-US" sz="1050" dirty="0"/>
              <a:t>, Roman Pots-II</a:t>
            </a:r>
          </a:p>
          <a:p>
            <a:pPr>
              <a:buClr>
                <a:srgbClr val="0000FF"/>
              </a:buClr>
            </a:pPr>
            <a:endParaRPr lang="en-US" sz="1050" dirty="0"/>
          </a:p>
          <a:p>
            <a:r>
              <a:rPr lang="en-US" sz="1050" dirty="0">
                <a:solidFill>
                  <a:srgbClr val="0000FF"/>
                </a:solidFill>
              </a:rPr>
              <a:t>PHENIX Upgrades: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f/</a:t>
            </a:r>
            <a:r>
              <a:rPr lang="en-US" sz="1050" dirty="0" err="1"/>
              <a:t>sPHENIX</a:t>
            </a:r>
            <a:r>
              <a:rPr lang="en-US" sz="1050" dirty="0"/>
              <a:t> barrel + forward</a:t>
            </a:r>
          </a:p>
          <a:p>
            <a:pPr>
              <a:buClr>
                <a:srgbClr val="0000FF"/>
              </a:buClr>
            </a:pPr>
            <a:endParaRPr lang="en-US" sz="1050" dirty="0"/>
          </a:p>
          <a:p>
            <a:pPr>
              <a:buClr>
                <a:srgbClr val="0000FF"/>
              </a:buClr>
            </a:pPr>
            <a:r>
              <a:rPr lang="en-US" sz="1050" dirty="0">
                <a:solidFill>
                  <a:srgbClr val="0000FF"/>
                </a:solidFill>
              </a:rPr>
              <a:t>Run: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 err="1"/>
              <a:t>p+p</a:t>
            </a:r>
            <a:r>
              <a:rPr lang="en-US" sz="1050" dirty="0"/>
              <a:t> 200 </a:t>
            </a:r>
            <a:r>
              <a:rPr lang="en-US" sz="1050" dirty="0" err="1"/>
              <a:t>GeV</a:t>
            </a:r>
            <a:endParaRPr lang="en-US" sz="1050" dirty="0"/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p↑+A (Au, Cu, C…) 200 </a:t>
            </a:r>
            <a:r>
              <a:rPr lang="en-US" sz="1050" dirty="0" err="1"/>
              <a:t>GeV</a:t>
            </a:r>
            <a:endParaRPr lang="en-US" sz="1050" dirty="0"/>
          </a:p>
          <a:p>
            <a:pPr>
              <a:buClr>
                <a:srgbClr val="0000FF"/>
              </a:buClr>
            </a:pPr>
            <a:r>
              <a:rPr lang="en-US" sz="1050" dirty="0"/>
              <a:t>   transverse</a:t>
            </a:r>
          </a:p>
          <a:p>
            <a:pPr>
              <a:buClr>
                <a:srgbClr val="0000FF"/>
              </a:buClr>
            </a:pPr>
            <a:r>
              <a:rPr lang="en-US" sz="1050" dirty="0"/>
              <a:t>   </a:t>
            </a:r>
          </a:p>
          <a:p>
            <a:pPr>
              <a:buClr>
                <a:srgbClr val="0000FF"/>
              </a:buClr>
            </a:pPr>
            <a:r>
              <a:rPr lang="en-US" sz="1050" dirty="0">
                <a:solidFill>
                  <a:srgbClr val="0000FF"/>
                </a:solidFill>
              </a:rPr>
              <a:t>Goals:</a:t>
            </a:r>
            <a:endParaRPr lang="en-US" sz="1050" dirty="0"/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 err="1"/>
              <a:t>nPDF</a:t>
            </a:r>
            <a:r>
              <a:rPr lang="en-US" sz="1050" dirty="0"/>
              <a:t>: g(x,Q</a:t>
            </a:r>
            <a:r>
              <a:rPr lang="en-US" sz="1050" baseline="30000" dirty="0"/>
              <a:t>2</a:t>
            </a:r>
            <a:r>
              <a:rPr lang="en-US" sz="1050" dirty="0"/>
              <a:t>), q(x,Q</a:t>
            </a:r>
            <a:r>
              <a:rPr lang="en-US" sz="1050" baseline="30000" dirty="0"/>
              <a:t>2</a:t>
            </a:r>
            <a:r>
              <a:rPr lang="en-US" sz="1050" dirty="0"/>
              <a:t>)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Saturation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Energy loss in CNM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261998" y="3894061"/>
            <a:ext cx="1955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</a:rPr>
              <a:t>Electron-Ion Collider</a:t>
            </a:r>
          </a:p>
        </p:txBody>
      </p:sp>
      <p:sp>
        <p:nvSpPr>
          <p:cNvPr id="38" name="Rectangle 37"/>
          <p:cNvSpPr/>
          <p:nvPr/>
        </p:nvSpPr>
        <p:spPr>
          <a:xfrm>
            <a:off x="2716340" y="2152304"/>
            <a:ext cx="887340" cy="302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2777577" y="2158915"/>
            <a:ext cx="852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End of LS1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622480" y="2065647"/>
            <a:ext cx="6719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LHC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618842" y="4755630"/>
            <a:ext cx="797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RHIC</a:t>
            </a:r>
          </a:p>
        </p:txBody>
      </p:sp>
      <p:sp>
        <p:nvSpPr>
          <p:cNvPr id="3" name="Rectangle 2"/>
          <p:cNvSpPr/>
          <p:nvPr/>
        </p:nvSpPr>
        <p:spPr>
          <a:xfrm>
            <a:off x="2981937" y="1736341"/>
            <a:ext cx="3196784" cy="29208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939842" y="1732803"/>
            <a:ext cx="32624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 Month Ion Running 11/2015, 11/2016, 6/2018 </a:t>
            </a:r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3451280" y="2049711"/>
            <a:ext cx="629317" cy="9402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3832280" y="2065647"/>
            <a:ext cx="248317" cy="9242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4080597" y="2049710"/>
            <a:ext cx="285083" cy="9196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4508329" y="2135652"/>
            <a:ext cx="1234477" cy="302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4565590" y="2131289"/>
            <a:ext cx="13520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LS2 7/18-12/19</a:t>
            </a:r>
          </a:p>
        </p:txBody>
      </p:sp>
      <p:sp>
        <p:nvSpPr>
          <p:cNvPr id="48" name="Rectangle 47"/>
          <p:cNvSpPr/>
          <p:nvPr/>
        </p:nvSpPr>
        <p:spPr>
          <a:xfrm>
            <a:off x="6448950" y="1725259"/>
            <a:ext cx="3250729" cy="29208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6474381" y="1717790"/>
            <a:ext cx="33014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 Month Ion Running 11/2020, 11/2021, 12/2022</a:t>
            </a:r>
          </a:p>
        </p:txBody>
      </p:sp>
      <p:cxnSp>
        <p:nvCxnSpPr>
          <p:cNvPr id="51" name="Straight Arrow Connector 50"/>
          <p:cNvCxnSpPr/>
          <p:nvPr/>
        </p:nvCxnSpPr>
        <p:spPr>
          <a:xfrm flipH="1">
            <a:off x="5965879" y="2032215"/>
            <a:ext cx="781826" cy="644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>
            <a:off x="6430395" y="2015932"/>
            <a:ext cx="330511" cy="9533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6760906" y="2017348"/>
            <a:ext cx="247591" cy="9014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618842" y="1218081"/>
            <a:ext cx="2267359" cy="4308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Future ion running at LHC to be split between </a:t>
            </a:r>
            <a:r>
              <a:rPr lang="en-US" sz="1100" dirty="0" err="1"/>
              <a:t>p+Pb</a:t>
            </a:r>
            <a:r>
              <a:rPr lang="en-US" sz="1100" dirty="0"/>
              <a:t> and </a:t>
            </a:r>
            <a:r>
              <a:rPr lang="en-US" sz="1100" dirty="0" err="1"/>
              <a:t>Pb+Pb</a:t>
            </a:r>
            <a:r>
              <a:rPr lang="en-US" sz="1100" dirty="0"/>
              <a:t>…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267200" y="923664"/>
            <a:ext cx="1337226" cy="5770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lvl="0"/>
            <a:r>
              <a:rPr lang="en-US" sz="1050" dirty="0">
                <a:solidFill>
                  <a:srgbClr val="0000FF"/>
                </a:solidFill>
              </a:rPr>
              <a:t>ATLAS: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>
                <a:solidFill>
                  <a:prstClr val="black"/>
                </a:solidFill>
              </a:rPr>
              <a:t>Trigger Upgrades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>
                <a:solidFill>
                  <a:prstClr val="black"/>
                </a:solidFill>
              </a:rPr>
              <a:t>Inner Tracker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654659" y="923218"/>
            <a:ext cx="1148071" cy="5770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lvl="0"/>
            <a:r>
              <a:rPr lang="en-US" sz="1050" dirty="0">
                <a:solidFill>
                  <a:srgbClr val="0000FF"/>
                </a:solidFill>
              </a:rPr>
              <a:t>CMS: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>
                <a:solidFill>
                  <a:prstClr val="black"/>
                </a:solidFill>
              </a:rPr>
              <a:t>L1 Trigger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>
                <a:solidFill>
                  <a:prstClr val="black"/>
                </a:solidFill>
              </a:rPr>
              <a:t>HCAL Upgrade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852962" y="925723"/>
            <a:ext cx="1292341" cy="5770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lvl="0"/>
            <a:r>
              <a:rPr lang="en-US" sz="1050" dirty="0">
                <a:solidFill>
                  <a:srgbClr val="0000FF"/>
                </a:solidFill>
              </a:rPr>
              <a:t>ALICE: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>
                <a:solidFill>
                  <a:prstClr val="black"/>
                </a:solidFill>
              </a:rPr>
              <a:t>ITS Upgrade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>
                <a:solidFill>
                  <a:prstClr val="black"/>
                </a:solidFill>
              </a:rPr>
              <a:t>Trigger and DAQ </a:t>
            </a:r>
          </a:p>
        </p:txBody>
      </p:sp>
      <p:sp>
        <p:nvSpPr>
          <p:cNvPr id="7" name="Rectangle 6"/>
          <p:cNvSpPr/>
          <p:nvPr/>
        </p:nvSpPr>
        <p:spPr>
          <a:xfrm>
            <a:off x="3747775" y="3433412"/>
            <a:ext cx="1635629" cy="2265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Low Energy Scan</a:t>
            </a:r>
            <a:endParaRPr lang="en-US" sz="1200" dirty="0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C7336C-FDDF-4916-8B9B-01BD08D0FB2A}" type="datetime1">
              <a:rPr lang="en-US" smtClean="0"/>
              <a:t>7/15/2015</a:t>
            </a:fld>
            <a:endParaRPr lang="en-US"/>
          </a:p>
        </p:txBody>
      </p:sp>
      <p:sp>
        <p:nvSpPr>
          <p:cNvPr id="33" name="Footer Placeholder 3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34" name="Slide Number Placeholder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0718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28005"/>
            <a:ext cx="10515600" cy="634844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Future Experiments Timeline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41" name="Isosceles Triangle 40"/>
          <p:cNvSpPr/>
          <p:nvPr/>
        </p:nvSpPr>
        <p:spPr>
          <a:xfrm>
            <a:off x="3577763" y="2061068"/>
            <a:ext cx="4347611" cy="775374"/>
          </a:xfrm>
          <a:prstGeom prst="triangle">
            <a:avLst>
              <a:gd name="adj" fmla="val 74484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Isosceles Triangle 41"/>
          <p:cNvSpPr/>
          <p:nvPr/>
        </p:nvSpPr>
        <p:spPr>
          <a:xfrm>
            <a:off x="1405528" y="2061067"/>
            <a:ext cx="4834963" cy="975899"/>
          </a:xfrm>
          <a:prstGeom prst="triangle">
            <a:avLst>
              <a:gd name="adj" fmla="val 70461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ight Arrow 44"/>
          <p:cNvSpPr/>
          <p:nvPr/>
        </p:nvSpPr>
        <p:spPr>
          <a:xfrm>
            <a:off x="1829374" y="1593177"/>
            <a:ext cx="8229600" cy="601582"/>
          </a:xfrm>
          <a:prstGeom prst="rightArrow">
            <a:avLst>
              <a:gd name="adj1" fmla="val 50000"/>
              <a:gd name="adj2" fmla="val 70000"/>
            </a:avLst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5584338" y="2952301"/>
            <a:ext cx="2497669" cy="139758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8226532" y="2783527"/>
            <a:ext cx="2120300" cy="166107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48" name="Rectangle 47"/>
          <p:cNvSpPr/>
          <p:nvPr/>
        </p:nvSpPr>
        <p:spPr>
          <a:xfrm>
            <a:off x="1520675" y="2797935"/>
            <a:ext cx="1726614" cy="18699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49" name="Rectangle 48"/>
          <p:cNvSpPr/>
          <p:nvPr/>
        </p:nvSpPr>
        <p:spPr>
          <a:xfrm>
            <a:off x="3414495" y="3036966"/>
            <a:ext cx="2061661" cy="2477177"/>
          </a:xfrm>
          <a:prstGeom prst="rect">
            <a:avLst/>
          </a:prstGeom>
          <a:solidFill>
            <a:srgbClr val="BEFFBE"/>
          </a:solidFill>
          <a:ln>
            <a:solidFill>
              <a:srgbClr val="008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 smtClean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grpSp>
        <p:nvGrpSpPr>
          <p:cNvPr id="50" name="Group 49"/>
          <p:cNvGrpSpPr/>
          <p:nvPr/>
        </p:nvGrpSpPr>
        <p:grpSpPr>
          <a:xfrm>
            <a:off x="1842742" y="1597012"/>
            <a:ext cx="7470274" cy="464056"/>
            <a:chOff x="470568" y="1300572"/>
            <a:chExt cx="5473645" cy="464056"/>
          </a:xfrm>
        </p:grpSpPr>
        <p:cxnSp>
          <p:nvCxnSpPr>
            <p:cNvPr id="51" name="Straight Connector 50"/>
            <p:cNvCxnSpPr/>
            <p:nvPr/>
          </p:nvCxnSpPr>
          <p:spPr>
            <a:xfrm>
              <a:off x="470568" y="1304407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2" name="Straight Connector 51"/>
            <p:cNvCxnSpPr/>
            <p:nvPr/>
          </p:nvCxnSpPr>
          <p:spPr>
            <a:xfrm>
              <a:off x="1371645" y="1304407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Straight Connector 52"/>
            <p:cNvCxnSpPr/>
            <p:nvPr/>
          </p:nvCxnSpPr>
          <p:spPr>
            <a:xfrm>
              <a:off x="2272715" y="1308241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Straight Connector 53"/>
            <p:cNvCxnSpPr/>
            <p:nvPr/>
          </p:nvCxnSpPr>
          <p:spPr>
            <a:xfrm>
              <a:off x="3221214" y="1300572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5" name="Straight Connector 54"/>
            <p:cNvCxnSpPr/>
            <p:nvPr/>
          </p:nvCxnSpPr>
          <p:spPr>
            <a:xfrm>
              <a:off x="4122291" y="1304407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>
              <a:off x="5043143" y="1300572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5944213" y="1304407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58" name="TextBox 57"/>
          <p:cNvSpPr txBox="1"/>
          <p:nvPr/>
        </p:nvSpPr>
        <p:spPr>
          <a:xfrm>
            <a:off x="1519227" y="1272339"/>
            <a:ext cx="7482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2015</a:t>
            </a:r>
            <a:endParaRPr 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3975939" y="1274835"/>
            <a:ext cx="9573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2016-17</a:t>
            </a:r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5960454" y="1274835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≧2020-2023</a:t>
            </a:r>
            <a:endParaRPr 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8753858" y="1274835"/>
            <a:ext cx="1082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≧ 2025</a:t>
            </a:r>
            <a:endParaRPr lang="en-US" dirty="0"/>
          </a:p>
        </p:txBody>
      </p:sp>
      <p:sp>
        <p:nvSpPr>
          <p:cNvPr id="62" name="Isosceles Triangle 61"/>
          <p:cNvSpPr/>
          <p:nvPr/>
        </p:nvSpPr>
        <p:spPr>
          <a:xfrm>
            <a:off x="1499173" y="2063981"/>
            <a:ext cx="1750151" cy="761875"/>
          </a:xfrm>
          <a:prstGeom prst="triangle">
            <a:avLst>
              <a:gd name="adj" fmla="val 18152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Isosceles Triangle 62"/>
          <p:cNvSpPr/>
          <p:nvPr/>
        </p:nvSpPr>
        <p:spPr>
          <a:xfrm>
            <a:off x="3404172" y="2053398"/>
            <a:ext cx="2061412" cy="983568"/>
          </a:xfrm>
          <a:prstGeom prst="triangle">
            <a:avLst>
              <a:gd name="adj" fmla="val 43146"/>
            </a:avLst>
          </a:prstGeom>
          <a:gradFill flip="none" rotWithShape="1">
            <a:gsLst>
              <a:gs pos="0">
                <a:srgbClr val="008000"/>
              </a:gs>
              <a:gs pos="100000">
                <a:schemeClr val="accent3">
                  <a:lumMod val="20000"/>
                  <a:lumOff val="80000"/>
                </a:schemeClr>
              </a:gs>
            </a:gsLst>
            <a:lin ang="16200000" scaled="0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Isosceles Triangle 63"/>
          <p:cNvSpPr>
            <a:spLocks noChangeAspect="1"/>
          </p:cNvSpPr>
          <p:nvPr/>
        </p:nvSpPr>
        <p:spPr bwMode="auto">
          <a:xfrm>
            <a:off x="8230166" y="2063857"/>
            <a:ext cx="2148416" cy="73025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65" name="Isosceles Triangle 64"/>
          <p:cNvSpPr/>
          <p:nvPr/>
        </p:nvSpPr>
        <p:spPr bwMode="auto">
          <a:xfrm>
            <a:off x="5573749" y="2085026"/>
            <a:ext cx="2518831" cy="857250"/>
          </a:xfrm>
          <a:prstGeom prst="triangl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08794" y="3036966"/>
            <a:ext cx="158816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smtClean="0"/>
              <a:t>PHENIX MPC-EX</a:t>
            </a:r>
          </a:p>
          <a:p>
            <a:endParaRPr lang="en-US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smtClean="0"/>
              <a:t>STAR FMS Upgrade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3442482" y="3093540"/>
            <a:ext cx="202310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/>
              <a:t>STAR W</a:t>
            </a:r>
            <a:r>
              <a:rPr lang="en-US" baseline="30000" dirty="0"/>
              <a:t>+/-</a:t>
            </a:r>
            <a:r>
              <a:rPr lang="en-US" dirty="0"/>
              <a:t>SSA’s </a:t>
            </a:r>
            <a:r>
              <a:rPr lang="en-US" dirty="0" smtClean="0"/>
              <a:t>(Run-17)</a:t>
            </a:r>
          </a:p>
          <a:p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 smtClean="0"/>
              <a:t>SeaQuest</a:t>
            </a:r>
            <a:r>
              <a:rPr lang="en-US" dirty="0" smtClean="0"/>
              <a:t> w/polarized target (FNAL)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 smtClean="0"/>
              <a:t>JLab</a:t>
            </a:r>
            <a:r>
              <a:rPr lang="en-US" dirty="0" smtClean="0"/>
              <a:t> 12 </a:t>
            </a:r>
            <a:r>
              <a:rPr lang="en-US" dirty="0" err="1" smtClean="0"/>
              <a:t>GeV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5675688" y="3036966"/>
            <a:ext cx="23201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 smtClean="0"/>
              <a:t>sPHENIX</a:t>
            </a:r>
            <a:r>
              <a:rPr lang="en-US" dirty="0" smtClean="0"/>
              <a:t>/</a:t>
            </a:r>
            <a:r>
              <a:rPr lang="en-US" dirty="0" err="1" smtClean="0"/>
              <a:t>fsPHENIX</a:t>
            </a:r>
            <a:endParaRPr lang="en-US" dirty="0" smtClean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smtClean="0"/>
              <a:t>STAR forward upgrades (?)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8237104" y="2872558"/>
            <a:ext cx="21355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smtClean="0"/>
              <a:t>EIC Detector (based on </a:t>
            </a:r>
            <a:r>
              <a:rPr lang="en-US" dirty="0" err="1" smtClean="0"/>
              <a:t>BaBar</a:t>
            </a:r>
            <a:r>
              <a:rPr lang="en-US" dirty="0" smtClean="0"/>
              <a:t> Solenoid)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endParaRPr lang="en-US" dirty="0"/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dirty="0" err="1" smtClean="0"/>
              <a:t>eSTAR</a:t>
            </a:r>
            <a:r>
              <a:rPr lang="en-US" smtClean="0"/>
              <a:t> (?)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15653-2E73-44F4-A7F4-B3DCE429FD5B}" type="datetime1">
              <a:rPr lang="en-US" smtClean="0"/>
              <a:t>7/15/2015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690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8764" y="365125"/>
            <a:ext cx="10845036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What kind of questions can we </a:t>
            </a:r>
            <a:r>
              <a:rPr lang="en-US" b="1" u="sng" dirty="0" smtClean="0">
                <a:solidFill>
                  <a:schemeClr val="accent1"/>
                </a:solidFill>
              </a:rPr>
              <a:t>dream</a:t>
            </a:r>
            <a:r>
              <a:rPr lang="en-US" b="1" dirty="0" smtClean="0">
                <a:solidFill>
                  <a:schemeClr val="accent1"/>
                </a:solidFill>
              </a:rPr>
              <a:t> of asking?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Measure the tensor charge and connect to lattice</a:t>
            </a:r>
          </a:p>
          <a:p>
            <a:endParaRPr lang="en-US" dirty="0" smtClean="0"/>
          </a:p>
          <a:p>
            <a:r>
              <a:rPr lang="en-US" dirty="0" smtClean="0"/>
              <a:t>The difference between </a:t>
            </a:r>
            <a:r>
              <a:rPr lang="en-US" dirty="0" err="1" smtClean="0">
                <a:latin typeface="Symbol" panose="05050102010706020507" pitchFamily="18" charset="2"/>
              </a:rPr>
              <a:t>d</a:t>
            </a:r>
            <a:r>
              <a:rPr lang="en-US" dirty="0" err="1" smtClean="0"/>
              <a:t>q</a:t>
            </a:r>
            <a:r>
              <a:rPr lang="en-US" dirty="0" smtClean="0"/>
              <a:t>(x) and </a:t>
            </a:r>
            <a:r>
              <a:rPr lang="en-US" dirty="0" err="1" smtClean="0">
                <a:latin typeface="Symbol" panose="05050102010706020507" pitchFamily="18" charset="2"/>
              </a:rPr>
              <a:t>D</a:t>
            </a:r>
            <a:r>
              <a:rPr lang="en-US" dirty="0" err="1" smtClean="0"/>
              <a:t>q</a:t>
            </a:r>
            <a:r>
              <a:rPr lang="en-US" dirty="0" smtClean="0"/>
              <a:t>(x) can be used to study angular momentum in the hadron wave function</a:t>
            </a:r>
          </a:p>
          <a:p>
            <a:endParaRPr lang="en-US" dirty="0"/>
          </a:p>
          <a:p>
            <a:r>
              <a:rPr lang="en-US" dirty="0" smtClean="0"/>
              <a:t>Is the </a:t>
            </a:r>
            <a:r>
              <a:rPr lang="en-US" dirty="0" err="1" smtClean="0"/>
              <a:t>Soffer</a:t>
            </a:r>
            <a:r>
              <a:rPr lang="en-US" dirty="0" smtClean="0"/>
              <a:t> bound violated?</a:t>
            </a:r>
            <a:endParaRPr lang="en-US" dirty="0"/>
          </a:p>
          <a:p>
            <a:endParaRPr lang="en-US" dirty="0"/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67185967"/>
              </p:ext>
            </p:extLst>
          </p:nvPr>
        </p:nvGraphicFramePr>
        <p:xfrm>
          <a:off x="8610600" y="1773823"/>
          <a:ext cx="2939512" cy="5637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09" name="Equation" r:id="rId4" imgW="1854200" imgH="355600" progId="Equation.DSMT4">
                  <p:embed/>
                </p:oleObj>
              </mc:Choice>
              <mc:Fallback>
                <p:oleObj name="Equation" r:id="rId4" imgW="1854200" imgH="355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610600" y="1773823"/>
                        <a:ext cx="2939512" cy="56374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1060177"/>
              </p:ext>
            </p:extLst>
          </p:nvPr>
        </p:nvGraphicFramePr>
        <p:xfrm>
          <a:off x="5895188" y="4164383"/>
          <a:ext cx="4772000" cy="6207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610" name="Equation" r:id="rId6" imgW="3124200" imgH="406400" progId="Equation.DSMT4">
                  <p:embed/>
                </p:oleObj>
              </mc:Choice>
              <mc:Fallback>
                <p:oleObj name="Equation" r:id="rId6" imgW="3124200" imgH="4064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5895188" y="4164383"/>
                        <a:ext cx="4772000" cy="6207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73197" y="5189439"/>
            <a:ext cx="109527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 smtClean="0">
                <a:solidFill>
                  <a:schemeClr val="accent1"/>
                </a:solidFill>
              </a:rPr>
              <a:t>Answering questions like these will require unprecedented statistical precision over a wide kinematic range! </a:t>
            </a:r>
            <a:endParaRPr lang="en-US" sz="3200" b="1" i="1" dirty="0">
              <a:solidFill>
                <a:schemeClr val="accent1"/>
              </a:solidFill>
            </a:endParaRPr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DDCFD1-03B0-4A7C-B712-405E969E4D4D}" type="datetime1">
              <a:rPr lang="en-US" smtClean="0"/>
              <a:t>7/15/2015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35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75567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The EIC: A QCD Laboratory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9903" y="1419518"/>
            <a:ext cx="7332134" cy="4453206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>
            <a:off x="984849" y="3907766"/>
            <a:ext cx="1541703" cy="42269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DAC9A6-F90E-4371-8445-29D0A32FE8E5}" type="datetime1">
              <a:rPr lang="en-US" smtClean="0"/>
              <a:t>7/15/2015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832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05584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The Power of the EIC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411" y="1170710"/>
            <a:ext cx="8075662" cy="5272794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D27E3-7205-4CD6-9C27-24A04FC3F677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997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8140" y="194434"/>
            <a:ext cx="10515600" cy="1064914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The EIC and </a:t>
            </a:r>
            <a:r>
              <a:rPr lang="en-US" b="1" dirty="0" err="1" smtClean="0">
                <a:solidFill>
                  <a:schemeClr val="accent1"/>
                </a:solidFill>
              </a:rPr>
              <a:t>Sivers</a:t>
            </a:r>
            <a:r>
              <a:rPr lang="en-US" b="1" dirty="0" smtClean="0">
                <a:solidFill>
                  <a:schemeClr val="accent1"/>
                </a:solidFill>
              </a:rPr>
              <a:t> (Example)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96497" y="1008626"/>
            <a:ext cx="3846213" cy="421414"/>
          </a:xfrm>
          <a:prstGeom prst="rect">
            <a:avLst/>
          </a:prstGeom>
        </p:spPr>
        <p:txBody>
          <a:bodyPr wrap="none" lIns="82058" tIns="41029" rIns="82058" bIns="41029">
            <a:spAutoFit/>
          </a:bodyPr>
          <a:lstStyle/>
          <a:p>
            <a:pPr marL="307718" indent="-307718">
              <a:buClr>
                <a:srgbClr val="FF0000"/>
              </a:buClr>
              <a:buFont typeface="Wingdings" charset="2"/>
              <a:buChar char="Ø"/>
            </a:pPr>
            <a:r>
              <a:rPr lang="en-US" sz="2200" dirty="0" smtClean="0">
                <a:solidFill>
                  <a:srgbClr val="0000FF"/>
                </a:solidFill>
              </a:rPr>
              <a:t>Coverage and Simulation:</a:t>
            </a:r>
            <a:endParaRPr lang="en-US" sz="2200" dirty="0">
              <a:solidFill>
                <a:srgbClr val="0000FF"/>
              </a:solidFill>
            </a:endParaRPr>
          </a:p>
        </p:txBody>
      </p:sp>
      <p:pic>
        <p:nvPicPr>
          <p:cNvPr id="8" name="Picture 7" descr="Screen shot 2013-02-10 at 4.34.22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669" y="1412540"/>
            <a:ext cx="3740727" cy="2352668"/>
          </a:xfrm>
          <a:prstGeom prst="rect">
            <a:avLst/>
          </a:prstGeom>
        </p:spPr>
      </p:pic>
      <p:grpSp>
        <p:nvGrpSpPr>
          <p:cNvPr id="9" name="Group 27"/>
          <p:cNvGrpSpPr/>
          <p:nvPr/>
        </p:nvGrpSpPr>
        <p:grpSpPr>
          <a:xfrm>
            <a:off x="7133487" y="1194728"/>
            <a:ext cx="4411794" cy="2455619"/>
            <a:chOff x="-274272" y="1295402"/>
            <a:chExt cx="10001714" cy="5831730"/>
          </a:xfrm>
        </p:grpSpPr>
        <p:pic>
          <p:nvPicPr>
            <p:cNvPr id="10" name="Picture 9" descr="Screen shot 2013-02-11 at 1.21.13 PM.png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2699" y="1295402"/>
              <a:ext cx="6725426" cy="4800598"/>
            </a:xfrm>
            <a:prstGeom prst="rect">
              <a:avLst/>
            </a:prstGeom>
          </p:spPr>
        </p:pic>
        <p:pic>
          <p:nvPicPr>
            <p:cNvPr id="11" name="Picture 10" descr="Screen shot 2013-02-11 at 1.22.03 PM.png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7400" y="6096000"/>
              <a:ext cx="6477000" cy="431800"/>
            </a:xfrm>
            <a:prstGeom prst="rect">
              <a:avLst/>
            </a:prstGeom>
          </p:spPr>
        </p:pic>
        <p:pic>
          <p:nvPicPr>
            <p:cNvPr id="12" name="Picture 11" descr="Screen shot 2013-02-11 at 1.22.22 PM.png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29200" y="6705600"/>
              <a:ext cx="381000" cy="421532"/>
            </a:xfrm>
            <a:prstGeom prst="rect">
              <a:avLst/>
            </a:prstGeom>
          </p:spPr>
        </p:pic>
        <p:pic>
          <p:nvPicPr>
            <p:cNvPr id="13" name="Picture 12" descr="Screen shot 2013-02-11 at 1.22.56 PM.png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9129" y="1524000"/>
              <a:ext cx="787096" cy="4572000"/>
            </a:xfrm>
            <a:prstGeom prst="rect">
              <a:avLst/>
            </a:prstGeom>
          </p:spPr>
        </p:pic>
        <p:pic>
          <p:nvPicPr>
            <p:cNvPr id="14" name="Picture 13" descr="Screen shot 2013-02-11 at 1.23.09 PM.png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274272" y="1998973"/>
              <a:ext cx="533401" cy="3920497"/>
            </a:xfrm>
            <a:prstGeom prst="rect">
              <a:avLst/>
            </a:prstGeom>
          </p:spPr>
        </p:pic>
        <p:pic>
          <p:nvPicPr>
            <p:cNvPr id="15" name="Picture 14" descr="Screen shot 2013-02-11 at 1.25.08 PM.png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65090" y="2507187"/>
              <a:ext cx="457201" cy="3543300"/>
            </a:xfrm>
            <a:prstGeom prst="rect">
              <a:avLst/>
            </a:prstGeom>
          </p:spPr>
        </p:pic>
        <p:pic>
          <p:nvPicPr>
            <p:cNvPr id="16" name="Picture 15" descr="Screen shot 2013-02-11 at 1.23.42 PM.png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2600" y="1371600"/>
              <a:ext cx="2438400" cy="388236"/>
            </a:xfrm>
            <a:prstGeom prst="rect">
              <a:avLst/>
            </a:prstGeom>
          </p:spPr>
        </p:pic>
        <p:pic>
          <p:nvPicPr>
            <p:cNvPr id="17" name="Picture 16" descr="Screen shot 2013-02-11 at 1.23.59 PM.png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62600" y="1752600"/>
              <a:ext cx="2438400" cy="494183"/>
            </a:xfrm>
            <a:prstGeom prst="rect">
              <a:avLst/>
            </a:prstGeom>
          </p:spPr>
        </p:pic>
        <p:pic>
          <p:nvPicPr>
            <p:cNvPr id="18" name="Picture 17" descr="Screen shot 2013-02-11 at 1.25.17 PM.png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67800" y="2590800"/>
              <a:ext cx="659642" cy="2209800"/>
            </a:xfrm>
            <a:prstGeom prst="rect">
              <a:avLst/>
            </a:prstGeom>
          </p:spPr>
        </p:pic>
      </p:grpSp>
      <p:sp>
        <p:nvSpPr>
          <p:cNvPr id="19" name="TextBox 18"/>
          <p:cNvSpPr txBox="1"/>
          <p:nvPr/>
        </p:nvSpPr>
        <p:spPr>
          <a:xfrm>
            <a:off x="8924009" y="2975883"/>
            <a:ext cx="743042" cy="298303"/>
          </a:xfrm>
          <a:prstGeom prst="rect">
            <a:avLst/>
          </a:prstGeom>
          <a:noFill/>
        </p:spPr>
        <p:txBody>
          <a:bodyPr wrap="none" lIns="82058" tIns="41029" rIns="82058" bIns="41029" rtlCol="0">
            <a:spAutoFit/>
          </a:bodyPr>
          <a:lstStyle/>
          <a:p>
            <a:r>
              <a:rPr lang="en-US" sz="1400" dirty="0" smtClean="0">
                <a:solidFill>
                  <a:srgbClr val="E810FF"/>
                </a:solidFill>
              </a:rPr>
              <a:t>10 fb</a:t>
            </a:r>
            <a:r>
              <a:rPr lang="en-US" sz="1400" baseline="30000" dirty="0" smtClean="0">
                <a:solidFill>
                  <a:srgbClr val="E810FF"/>
                </a:solidFill>
              </a:rPr>
              <a:t>-1</a:t>
            </a:r>
            <a:endParaRPr lang="en-US" sz="1400" dirty="0">
              <a:solidFill>
                <a:srgbClr val="E810FF"/>
              </a:solidFill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1448310" y="3840076"/>
            <a:ext cx="8797636" cy="2845053"/>
            <a:chOff x="381000" y="3995416"/>
            <a:chExt cx="9677400" cy="3224392"/>
          </a:xfrm>
        </p:grpSpPr>
        <p:grpSp>
          <p:nvGrpSpPr>
            <p:cNvPr id="21" name="Group 3"/>
            <p:cNvGrpSpPr/>
            <p:nvPr/>
          </p:nvGrpSpPr>
          <p:grpSpPr>
            <a:xfrm>
              <a:off x="381000" y="3995416"/>
              <a:ext cx="9677400" cy="3224392"/>
              <a:chOff x="381000" y="3995416"/>
              <a:chExt cx="9677400" cy="3224392"/>
            </a:xfrm>
          </p:grpSpPr>
          <p:grpSp>
            <p:nvGrpSpPr>
              <p:cNvPr id="23" name="Group 26"/>
              <p:cNvGrpSpPr/>
              <p:nvPr/>
            </p:nvGrpSpPr>
            <p:grpSpPr>
              <a:xfrm>
                <a:off x="533400" y="4400408"/>
                <a:ext cx="9525000" cy="2819400"/>
                <a:chOff x="533400" y="4400408"/>
                <a:chExt cx="9525000" cy="2819400"/>
              </a:xfrm>
            </p:grpSpPr>
            <p:grpSp>
              <p:nvGrpSpPr>
                <p:cNvPr id="25" name="Group 25"/>
                <p:cNvGrpSpPr/>
                <p:nvPr/>
              </p:nvGrpSpPr>
              <p:grpSpPr>
                <a:xfrm>
                  <a:off x="533400" y="4806523"/>
                  <a:ext cx="5410200" cy="2411646"/>
                  <a:chOff x="533400" y="4806523"/>
                  <a:chExt cx="5410200" cy="2411646"/>
                </a:xfrm>
              </p:grpSpPr>
              <p:pic>
                <p:nvPicPr>
                  <p:cNvPr id="27" name="Picture 26" descr="Screen shot 2013-02-10 at 4.38.26 AM.png"/>
                  <p:cNvPicPr>
                    <a:picLocks noChangeAspect="1"/>
                  </p:cNvPicPr>
                  <p:nvPr/>
                </p:nvPicPr>
                <p:blipFill>
                  <a:blip r:embed="rId1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33400" y="4806523"/>
                    <a:ext cx="5410200" cy="2411646"/>
                  </a:xfrm>
                  <a:prstGeom prst="rect">
                    <a:avLst/>
                  </a:prstGeom>
                </p:spPr>
              </p:pic>
              <p:sp>
                <p:nvSpPr>
                  <p:cNvPr id="28" name="TextBox 27"/>
                  <p:cNvSpPr txBox="1"/>
                  <p:nvPr/>
                </p:nvSpPr>
                <p:spPr>
                  <a:xfrm>
                    <a:off x="2971800" y="6705600"/>
                    <a:ext cx="896317" cy="41857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dirty="0">
                        <a:latin typeface="+mj-lt"/>
                      </a:rPr>
                      <a:t>x</a:t>
                    </a:r>
                    <a:r>
                      <a:rPr lang="en-US" dirty="0" smtClean="0">
                        <a:latin typeface="+mj-lt"/>
                      </a:rPr>
                      <a:t>=0.1</a:t>
                    </a:r>
                    <a:endParaRPr lang="en-US" dirty="0">
                      <a:latin typeface="+mj-lt"/>
                    </a:endParaRPr>
                  </a:p>
                </p:txBody>
              </p:sp>
            </p:grpSp>
            <p:pic>
              <p:nvPicPr>
                <p:cNvPr id="26" name="Picture 25" descr="Screen shot 2013-02-10 at 5.40.14 AM.png"/>
                <p:cNvPicPr>
                  <a:picLocks noChangeAspect="1"/>
                </p:cNvPicPr>
                <p:nvPr/>
              </p:nvPicPr>
              <p:blipFill>
                <a:blip r:embed="rId1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943600" y="4400408"/>
                  <a:ext cx="4114800" cy="2819400"/>
                </a:xfrm>
                <a:prstGeom prst="rect">
                  <a:avLst/>
                </a:prstGeom>
              </p:spPr>
            </p:pic>
          </p:grpSp>
          <p:sp>
            <p:nvSpPr>
              <p:cNvPr id="24" name="TextBox 23"/>
              <p:cNvSpPr txBox="1"/>
              <p:nvPr/>
            </p:nvSpPr>
            <p:spPr>
              <a:xfrm>
                <a:off x="381000" y="3995416"/>
                <a:ext cx="8991437" cy="488338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307718" indent="-307718">
                  <a:buClr>
                    <a:srgbClr val="FF0000"/>
                  </a:buClr>
                  <a:buFont typeface="Wingdings" charset="2"/>
                  <a:buChar char="Ø"/>
                </a:pPr>
                <a:r>
                  <a:rPr lang="en-US" sz="2200" dirty="0" err="1" smtClean="0">
                    <a:solidFill>
                      <a:srgbClr val="0000FF"/>
                    </a:solidFill>
                    <a:latin typeface="+mj-lt"/>
                  </a:rPr>
                  <a:t>Unpolarized</a:t>
                </a:r>
                <a:r>
                  <a:rPr lang="en-US" sz="2200" dirty="0" smtClean="0">
                    <a:solidFill>
                      <a:srgbClr val="0000FF"/>
                    </a:solidFill>
                    <a:latin typeface="+mj-lt"/>
                  </a:rPr>
                  <a:t> quark inside a transversely polarized proton:</a:t>
                </a:r>
                <a:endParaRPr lang="en-US" sz="2200" dirty="0">
                  <a:solidFill>
                    <a:srgbClr val="0000FF"/>
                  </a:solidFill>
                  <a:latin typeface="+mj-lt"/>
                </a:endParaRPr>
              </a:p>
            </p:txBody>
          </p:sp>
        </p:grpSp>
        <p:sp>
          <p:nvSpPr>
            <p:cNvPr id="22" name="TextBox 21"/>
            <p:cNvSpPr txBox="1"/>
            <p:nvPr/>
          </p:nvSpPr>
          <p:spPr>
            <a:xfrm>
              <a:off x="8898176" y="4572000"/>
              <a:ext cx="1091837" cy="1046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 smtClean="0">
                  <a:solidFill>
                    <a:srgbClr val="E810FF"/>
                  </a:solidFill>
                  <a:latin typeface="+mj-lt"/>
                </a:rPr>
                <a:t>JLab12</a:t>
              </a:r>
            </a:p>
            <a:p>
              <a:pPr algn="ctr"/>
              <a:r>
                <a:rPr lang="en-US" dirty="0" smtClean="0">
                  <a:solidFill>
                    <a:srgbClr val="E810FF"/>
                  </a:solidFill>
                  <a:latin typeface="+mj-lt"/>
                </a:rPr>
                <a:t>For</a:t>
              </a:r>
            </a:p>
            <a:p>
              <a:pPr algn="ctr"/>
              <a:r>
                <a:rPr lang="en-US" dirty="0" smtClean="0">
                  <a:solidFill>
                    <a:srgbClr val="E810FF"/>
                  </a:solidFill>
                  <a:latin typeface="+mj-lt"/>
                </a:rPr>
                <a:t>Large-x</a:t>
              </a:r>
              <a:endParaRPr lang="en-US" dirty="0">
                <a:solidFill>
                  <a:srgbClr val="E810FF"/>
                </a:solidFill>
                <a:latin typeface="+mj-lt"/>
              </a:endParaRPr>
            </a:p>
          </p:txBody>
        </p:sp>
      </p:grpSp>
      <p:cxnSp>
        <p:nvCxnSpPr>
          <p:cNvPr id="29" name="Straight Arrow Connector 28"/>
          <p:cNvCxnSpPr/>
          <p:nvPr/>
        </p:nvCxnSpPr>
        <p:spPr>
          <a:xfrm rot="5400000" flipH="1" flipV="1">
            <a:off x="3658687" y="5393455"/>
            <a:ext cx="774700" cy="1588"/>
          </a:xfrm>
          <a:prstGeom prst="straightConnector1">
            <a:avLst/>
          </a:prstGeom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0" name="Picture 1" descr="Screen shot 2013-10-26 at 6.20.35 PM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6076" y="523525"/>
            <a:ext cx="5287211" cy="3449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F455E8-37A1-4FC4-8DDC-5650FB8F32D1}" type="datetime1">
              <a:rPr lang="en-US" smtClean="0"/>
              <a:t>7/15/2015</a:t>
            </a:fld>
            <a:endParaRPr lang="en-US"/>
          </a:p>
        </p:txBody>
      </p:sp>
      <p:sp>
        <p:nvSpPr>
          <p:cNvPr id="31" name="Footer Placeholder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32" name="Slide Number Placeholder 3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19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65534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The EIC Detectors (1) - </a:t>
            </a:r>
            <a:r>
              <a:rPr lang="en-US" b="1" dirty="0" err="1" smtClean="0">
                <a:solidFill>
                  <a:schemeClr val="accent1"/>
                </a:solidFill>
              </a:rPr>
              <a:t>eSTAR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304" y="1381781"/>
            <a:ext cx="7794299" cy="4703264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662737" y="1835675"/>
            <a:ext cx="340321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Forward tracking, calorimeters, Roman Pots, tracking essential to </a:t>
            </a:r>
            <a:r>
              <a:rPr lang="en-US" dirty="0" err="1" smtClean="0"/>
              <a:t>p+p</a:t>
            </a:r>
            <a:r>
              <a:rPr lang="en-US" dirty="0" smtClean="0"/>
              <a:t>/</a:t>
            </a:r>
            <a:r>
              <a:rPr lang="en-US" dirty="0" err="1" smtClean="0"/>
              <a:t>p+A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Complement with </a:t>
            </a:r>
            <a:r>
              <a:rPr lang="en-US" dirty="0" err="1" smtClean="0"/>
              <a:t>iTPC</a:t>
            </a:r>
            <a:r>
              <a:rPr lang="en-US" dirty="0" smtClean="0"/>
              <a:t>, TRD, ETOF</a:t>
            </a:r>
            <a:br>
              <a:rPr lang="en-US" dirty="0" smtClean="0"/>
            </a:br>
            <a:r>
              <a:rPr lang="en-US" dirty="0" smtClean="0"/>
              <a:t>and CEMC in electron-going </a:t>
            </a:r>
            <a:br>
              <a:rPr lang="en-US" dirty="0" smtClean="0"/>
            </a:br>
            <a:r>
              <a:rPr lang="en-US" dirty="0" smtClean="0"/>
              <a:t>direction. 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8C2A07-91C0-47DC-9F39-362E03B4AFA7}" type="datetime1">
              <a:rPr lang="en-US" smtClean="0"/>
              <a:t>7/15/2015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17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6"/>
            <a:ext cx="10824713" cy="879284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The EIC Detectors (2) – An EIC Detector Built Around the </a:t>
            </a:r>
            <a:r>
              <a:rPr lang="en-US" b="1" dirty="0" err="1" smtClean="0">
                <a:solidFill>
                  <a:schemeClr val="accent1"/>
                </a:solidFill>
              </a:rPr>
              <a:t>BaBar</a:t>
            </a:r>
            <a:r>
              <a:rPr lang="en-US" b="1" dirty="0" smtClean="0">
                <a:solidFill>
                  <a:schemeClr val="accent1"/>
                </a:solidFill>
              </a:rPr>
              <a:t> Solenoid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312" y="1343003"/>
            <a:ext cx="7167936" cy="4700287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4547927" y="1422684"/>
            <a:ext cx="2964065" cy="1932278"/>
            <a:chOff x="4547927" y="1422684"/>
            <a:chExt cx="2964065" cy="1932278"/>
          </a:xfrm>
        </p:grpSpPr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47927" y="1483096"/>
              <a:ext cx="2925403" cy="1871866"/>
            </a:xfrm>
            <a:prstGeom prst="rect">
              <a:avLst/>
            </a:prstGeom>
          </p:spPr>
        </p:pic>
        <p:sp>
          <p:nvSpPr>
            <p:cNvPr id="12" name="TextBox 11"/>
            <p:cNvSpPr txBox="1"/>
            <p:nvPr/>
          </p:nvSpPr>
          <p:spPr>
            <a:xfrm>
              <a:off x="5531000" y="1422684"/>
              <a:ext cx="198099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 err="1" smtClean="0">
                  <a:solidFill>
                    <a:schemeClr val="accent4"/>
                  </a:solidFill>
                </a:rPr>
                <a:t>sPHENIX</a:t>
              </a:r>
              <a:r>
                <a:rPr lang="en-US" b="1" dirty="0" smtClean="0">
                  <a:solidFill>
                    <a:schemeClr val="accent4"/>
                  </a:solidFill>
                </a:rPr>
                <a:t>/</a:t>
              </a:r>
              <a:r>
                <a:rPr lang="en-US" b="1" dirty="0" err="1" smtClean="0">
                  <a:solidFill>
                    <a:schemeClr val="accent4"/>
                  </a:solidFill>
                </a:rPr>
                <a:t>fsPHENIX</a:t>
              </a:r>
              <a:endParaRPr lang="en-US" b="1" dirty="0">
                <a:solidFill>
                  <a:schemeClr val="accent4"/>
                </a:solidFill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3331018" y="1422684"/>
            <a:ext cx="8662589" cy="4815622"/>
            <a:chOff x="3341341" y="1433495"/>
            <a:chExt cx="8662589" cy="4815622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477592" y="1433495"/>
              <a:ext cx="7526338" cy="4708388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3341341" y="1890677"/>
              <a:ext cx="1010653" cy="4193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0912458" y="5829731"/>
              <a:ext cx="1010653" cy="4193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0A3322-4CDD-4F2D-AFF4-F4E29233AD18}" type="datetime1">
              <a:rPr lang="en-US" smtClean="0"/>
              <a:t>7/15/2015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64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20675"/>
            <a:ext cx="10515600" cy="863889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Conclusions Day-1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02327"/>
            <a:ext cx="10515600" cy="3221547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There is a wealth of exciting transverse spin measurements that will become available in the near- to mid-term (next 5-10+ years). </a:t>
            </a:r>
          </a:p>
          <a:p>
            <a:endParaRPr lang="en-US" dirty="0" smtClean="0"/>
          </a:p>
          <a:p>
            <a:r>
              <a:rPr lang="en-US" dirty="0" smtClean="0"/>
              <a:t>The challenge of obtaining support for all the community wants to do requires that we communicate to all of nuclear physics the importance of transverse spin measurements.</a:t>
            </a:r>
            <a:endParaRPr lang="en-US" dirty="0"/>
          </a:p>
          <a:p>
            <a:endParaRPr lang="en-US" dirty="0" smtClean="0"/>
          </a:p>
          <a:p>
            <a:r>
              <a:rPr lang="en-US" dirty="0" smtClean="0"/>
              <a:t>Many of these concepts are in rapid development – this is an opportunity for young people to get involved in driving the program forward into the next decade!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19344" y="4943022"/>
            <a:ext cx="97533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accent1"/>
                </a:solidFill>
                <a:latin typeface="Apple Casual"/>
                <a:cs typeface="Apple Casual"/>
              </a:rPr>
              <a:t>“</a:t>
            </a:r>
            <a:r>
              <a:rPr lang="en-US" b="1" i="1" dirty="0">
                <a:solidFill>
                  <a:schemeClr val="accent1"/>
                </a:solidFill>
              </a:rPr>
              <a:t>Make no little plans; they have no magic to stir men's blood and probably themselves will not be realized. Make big plans; aim high in hope and work</a:t>
            </a:r>
            <a:r>
              <a:rPr lang="en-US" b="1" i="1" dirty="0" smtClean="0">
                <a:solidFill>
                  <a:schemeClr val="accent1"/>
                </a:solidFill>
              </a:rPr>
              <a:t>.”</a:t>
            </a:r>
            <a:r>
              <a:rPr lang="en-US" sz="1600" b="1" dirty="0" smtClean="0">
                <a:solidFill>
                  <a:schemeClr val="accent1"/>
                </a:solidFill>
                <a:latin typeface="Apple Casual"/>
                <a:cs typeface="Apple Casual"/>
              </a:rPr>
              <a:t> </a:t>
            </a:r>
            <a:endParaRPr lang="en-US" sz="1600" b="1" dirty="0">
              <a:solidFill>
                <a:schemeClr val="accent1"/>
              </a:solidFill>
              <a:latin typeface="Apple Casual"/>
              <a:cs typeface="Apple Casual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968278" y="5629425"/>
            <a:ext cx="22974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Daniel Burnham (1846-1912)</a:t>
            </a:r>
            <a:endParaRPr lang="en-US" sz="1400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AAA4B-1A35-45DE-9934-6C02D182EC79}" type="datetime1">
              <a:rPr lang="en-US" smtClean="0"/>
              <a:t>7/15/2015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73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3031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Unified View of Nucleon Structure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7" name="Picture 6" descr="Screen shot 2012-08-20 at 10.03.05 A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9895" y="1286323"/>
            <a:ext cx="8832273" cy="4235824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702497" y="5317936"/>
            <a:ext cx="707783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07718" indent="-307718">
              <a:lnSpc>
                <a:spcPct val="150000"/>
              </a:lnSpc>
              <a:buClr>
                <a:srgbClr val="FFFF00"/>
              </a:buClr>
              <a:buFont typeface="Wingdings" charset="2"/>
              <a:buChar char="u"/>
            </a:pPr>
            <a:r>
              <a:rPr lang="en-US" b="1" dirty="0" smtClean="0">
                <a:solidFill>
                  <a:srgbClr val="FF0000"/>
                </a:solidFill>
                <a:latin typeface="+mj-lt"/>
              </a:rPr>
              <a:t>TMDs – confined motion in a nucleon (semi-inclusive DIS, polarized </a:t>
            </a:r>
            <a:r>
              <a:rPr lang="en-US" b="1" dirty="0" err="1" smtClean="0">
                <a:solidFill>
                  <a:srgbClr val="FF0000"/>
                </a:solidFill>
                <a:latin typeface="+mj-lt"/>
              </a:rPr>
              <a:t>p+p</a:t>
            </a:r>
            <a:r>
              <a:rPr lang="en-US" b="1" dirty="0" smtClean="0">
                <a:solidFill>
                  <a:srgbClr val="FF0000"/>
                </a:solidFill>
                <a:latin typeface="+mj-lt"/>
              </a:rPr>
              <a:t>)</a:t>
            </a:r>
          </a:p>
          <a:p>
            <a:pPr marL="307718" indent="-307718">
              <a:lnSpc>
                <a:spcPct val="150000"/>
              </a:lnSpc>
              <a:buClr>
                <a:srgbClr val="FFFF00"/>
              </a:buClr>
              <a:buFont typeface="Wingdings" charset="2"/>
              <a:buChar char="u"/>
            </a:pPr>
            <a:r>
              <a:rPr lang="en-US" b="1" dirty="0" smtClean="0">
                <a:solidFill>
                  <a:srgbClr val="FF0000"/>
                </a:solidFill>
                <a:latin typeface="+mj-lt"/>
              </a:rPr>
              <a:t>GPDs – Spatial imaging of quarks and gluons (exclusive processes)  </a:t>
            </a:r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  <p:grpSp>
        <p:nvGrpSpPr>
          <p:cNvPr id="12" name="Group 11"/>
          <p:cNvGrpSpPr/>
          <p:nvPr/>
        </p:nvGrpSpPr>
        <p:grpSpPr>
          <a:xfrm>
            <a:off x="1588168" y="1341581"/>
            <a:ext cx="9144000" cy="617095"/>
            <a:chOff x="0" y="1662826"/>
            <a:chExt cx="10058400" cy="699374"/>
          </a:xfrm>
        </p:grpSpPr>
        <p:sp>
          <p:nvSpPr>
            <p:cNvPr id="13" name="Rectangle 12"/>
            <p:cNvSpPr/>
            <p:nvPr/>
          </p:nvSpPr>
          <p:spPr>
            <a:xfrm>
              <a:off x="0" y="1662826"/>
              <a:ext cx="10058400" cy="699374"/>
            </a:xfrm>
            <a:prstGeom prst="rect">
              <a:avLst/>
            </a:prstGeom>
            <a:solidFill>
              <a:srgbClr val="FF6600">
                <a:alpha val="2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000000"/>
                </a:solidFill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52400" y="1828800"/>
              <a:ext cx="546935" cy="41857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>
                  <a:latin typeface="+mj-lt"/>
                </a:rPr>
                <a:t>5D</a:t>
              </a:r>
              <a:endParaRPr lang="en-US" dirty="0">
                <a:latin typeface="+mj-lt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1726713" y="2631029"/>
            <a:ext cx="4972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j-lt"/>
              </a:rPr>
              <a:t>3</a:t>
            </a:r>
            <a:r>
              <a:rPr lang="en-US" dirty="0" smtClean="0">
                <a:latin typeface="+mj-lt"/>
              </a:rPr>
              <a:t>D</a:t>
            </a:r>
            <a:endParaRPr lang="en-US" dirty="0">
              <a:latin typeface="+mj-lt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1588168" y="3774029"/>
            <a:ext cx="9156700" cy="1546412"/>
            <a:chOff x="22788" y="4419600"/>
            <a:chExt cx="10035612" cy="1752600"/>
          </a:xfrm>
        </p:grpSpPr>
        <p:sp>
          <p:nvSpPr>
            <p:cNvPr id="17" name="TextBox 16"/>
            <p:cNvSpPr txBox="1"/>
            <p:nvPr/>
          </p:nvSpPr>
          <p:spPr>
            <a:xfrm>
              <a:off x="152400" y="4724400"/>
              <a:ext cx="546935" cy="4185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+mj-lt"/>
                </a:rPr>
                <a:t>1</a:t>
              </a:r>
              <a:r>
                <a:rPr lang="en-US" dirty="0" smtClean="0">
                  <a:latin typeface="+mj-lt"/>
                </a:rPr>
                <a:t>D</a:t>
              </a:r>
              <a:endParaRPr lang="en-US" dirty="0">
                <a:latin typeface="+mj-lt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2788" y="4419600"/>
              <a:ext cx="10035612" cy="1752600"/>
            </a:xfrm>
            <a:prstGeom prst="rect">
              <a:avLst/>
            </a:prstGeom>
            <a:solidFill>
              <a:srgbClr val="3366FF">
                <a:alpha val="2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504496" y="3232801"/>
            <a:ext cx="4371505" cy="1832997"/>
            <a:chOff x="2909453" y="3328896"/>
            <a:chExt cx="4371505" cy="1832997"/>
          </a:xfrm>
        </p:grpSpPr>
        <p:grpSp>
          <p:nvGrpSpPr>
            <p:cNvPr id="20" name="Group 37"/>
            <p:cNvGrpSpPr/>
            <p:nvPr/>
          </p:nvGrpSpPr>
          <p:grpSpPr>
            <a:xfrm>
              <a:off x="2909453" y="3563471"/>
              <a:ext cx="2216726" cy="1598422"/>
              <a:chOff x="3048000" y="4038600"/>
              <a:chExt cx="2438399" cy="1811545"/>
            </a:xfrm>
          </p:grpSpPr>
          <p:pic>
            <p:nvPicPr>
              <p:cNvPr id="34" name="Picture 33" descr="Screen shot 2010-08-26 at 11.07.28 PM.png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886200" y="4038600"/>
                <a:ext cx="1600199" cy="1811545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cxnSp>
            <p:nvCxnSpPr>
              <p:cNvPr id="35" name="Straight Arrow Connector 34"/>
              <p:cNvCxnSpPr>
                <a:stCxn id="34" idx="1"/>
              </p:cNvCxnSpPr>
              <p:nvPr/>
            </p:nvCxnSpPr>
            <p:spPr>
              <a:xfrm flipH="1">
                <a:off x="3048000" y="4944373"/>
                <a:ext cx="838200" cy="618227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Group 22"/>
            <p:cNvGrpSpPr/>
            <p:nvPr/>
          </p:nvGrpSpPr>
          <p:grpSpPr>
            <a:xfrm>
              <a:off x="5791199" y="3328896"/>
              <a:ext cx="1489759" cy="1734739"/>
              <a:chOff x="5791199" y="3328896"/>
              <a:chExt cx="1489759" cy="1734739"/>
            </a:xfrm>
          </p:grpSpPr>
          <p:pic>
            <p:nvPicPr>
              <p:cNvPr id="24" name="Picture 23" descr="Wigner_GPD_TMD_1.png"/>
              <p:cNvPicPr>
                <a:picLocks noChangeAspect="1"/>
              </p:cNvPicPr>
              <p:nvPr/>
            </p:nvPicPr>
            <p:blipFill>
              <a:blip r:embed="rId5"/>
              <a:srcRect l="47166"/>
              <a:stretch>
                <a:fillRect/>
              </a:stretch>
            </p:blipFill>
            <p:spPr>
              <a:xfrm>
                <a:off x="5791199" y="3328896"/>
                <a:ext cx="1489759" cy="1344705"/>
              </a:xfrm>
              <a:prstGeom prst="rect">
                <a:avLst/>
              </a:prstGeom>
              <a:ln>
                <a:solidFill>
                  <a:srgbClr val="FF0000"/>
                </a:solidFill>
              </a:ln>
            </p:spPr>
          </p:pic>
          <p:cxnSp>
            <p:nvCxnSpPr>
              <p:cNvPr id="25" name="Straight Arrow Connector 24"/>
              <p:cNvCxnSpPr/>
              <p:nvPr/>
            </p:nvCxnSpPr>
            <p:spPr>
              <a:xfrm rot="10800000" flipV="1">
                <a:off x="6224353" y="4676517"/>
                <a:ext cx="786047" cy="387118"/>
              </a:xfrm>
              <a:prstGeom prst="straightConnector1">
                <a:avLst/>
              </a:prstGeom>
              <a:ln w="38100" cap="flat" cmpd="dbl" algn="ctr">
                <a:solidFill>
                  <a:srgbClr val="FF0000"/>
                </a:solidFill>
                <a:prstDash val="solid"/>
                <a:round/>
                <a:headEnd type="none" w="med" len="med"/>
                <a:tailEnd type="arrow" w="med" len="med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6" name="Picture 35" descr="Wigner_GP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00921" y="984161"/>
            <a:ext cx="1792299" cy="1634823"/>
          </a:xfrm>
          <a:prstGeom prst="rect">
            <a:avLst/>
          </a:prstGeom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8860F7-E0FA-4753-8D0C-82E82D3C5033}" type="datetime1">
              <a:rPr lang="en-US" smtClean="0"/>
              <a:t>7/15/2015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41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03694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Future Running at RHIC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7" name="npp_plan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976156" y="1268820"/>
            <a:ext cx="7784701" cy="4750603"/>
          </a:xfrm>
          <a:prstGeom prst="rect">
            <a:avLst/>
          </a:prstGeom>
          <a:ln w="12700">
            <a:miter lim="400000"/>
          </a:ln>
        </p:spPr>
      </p:pic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55B2A3-A713-4100-BE8A-02E67B41E203}" type="datetime1">
              <a:rPr lang="en-US" smtClean="0"/>
              <a:t>7/15/2015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49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46224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Outline: Day-2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10586"/>
            <a:ext cx="10515600" cy="4766377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A Heavy-Ion Primer</a:t>
            </a:r>
          </a:p>
          <a:p>
            <a:pPr lvl="1"/>
            <a:r>
              <a:rPr lang="en-US" dirty="0" smtClean="0"/>
              <a:t>What are those other guys doing, anyway?</a:t>
            </a:r>
          </a:p>
          <a:p>
            <a:endParaRPr lang="en-US" dirty="0"/>
          </a:p>
          <a:p>
            <a:r>
              <a:rPr lang="en-US" dirty="0" err="1" smtClean="0"/>
              <a:t>sPHENIX</a:t>
            </a:r>
            <a:r>
              <a:rPr lang="en-US" dirty="0" smtClean="0"/>
              <a:t> </a:t>
            </a:r>
          </a:p>
          <a:p>
            <a:pPr lvl="1"/>
            <a:r>
              <a:rPr lang="en-US" dirty="0" smtClean="0"/>
              <a:t>What are those guys spending all the money on?</a:t>
            </a:r>
          </a:p>
          <a:p>
            <a:pPr lvl="1"/>
            <a:endParaRPr lang="en-US" dirty="0" smtClean="0"/>
          </a:p>
          <a:p>
            <a:r>
              <a:rPr lang="en-US" dirty="0" err="1" smtClean="0"/>
              <a:t>fsPHENIX</a:t>
            </a:r>
            <a:endParaRPr lang="en-US" dirty="0" smtClean="0"/>
          </a:p>
          <a:p>
            <a:pPr lvl="1"/>
            <a:r>
              <a:rPr lang="en-US" dirty="0" smtClean="0"/>
              <a:t>Plans for forward polarized </a:t>
            </a:r>
            <a:r>
              <a:rPr lang="en-US" dirty="0" err="1" smtClean="0"/>
              <a:t>p+p</a:t>
            </a:r>
            <a:r>
              <a:rPr lang="en-US" dirty="0" smtClean="0"/>
              <a:t>/</a:t>
            </a:r>
            <a:r>
              <a:rPr lang="en-US" dirty="0" err="1" smtClean="0"/>
              <a:t>p+A</a:t>
            </a:r>
            <a:r>
              <a:rPr lang="en-US" dirty="0" smtClean="0"/>
              <a:t> physics</a:t>
            </a:r>
          </a:p>
          <a:p>
            <a:pPr lvl="1"/>
            <a:endParaRPr lang="en-US" dirty="0"/>
          </a:p>
          <a:p>
            <a:r>
              <a:rPr lang="en-US" dirty="0" smtClean="0"/>
              <a:t>The EIC and the EIC Detector</a:t>
            </a:r>
          </a:p>
          <a:p>
            <a:pPr lvl="1"/>
            <a:r>
              <a:rPr lang="en-US" dirty="0" smtClean="0"/>
              <a:t>Plans for an EIC detector designed around the </a:t>
            </a:r>
            <a:r>
              <a:rPr lang="en-US" dirty="0" err="1" smtClean="0"/>
              <a:t>BaBar</a:t>
            </a:r>
            <a:r>
              <a:rPr lang="en-US" dirty="0" smtClean="0"/>
              <a:t> solenoid</a:t>
            </a:r>
            <a:endParaRPr lang="en-US" dirty="0"/>
          </a:p>
          <a:p>
            <a:pPr lvl="1"/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01849-3D35-4573-82A4-C4F5CB384C03}" type="datetime1">
              <a:rPr lang="en-US" smtClean="0"/>
              <a:t>7/15/2015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393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28825" y="407706"/>
            <a:ext cx="8229600" cy="868362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1"/>
                </a:solidFill>
                <a:latin typeface="+mn-lt"/>
              </a:rPr>
              <a:t>The Big Picture At RHIC and the LHC</a:t>
            </a:r>
            <a:endParaRPr lang="en-US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89356" y="1338146"/>
            <a:ext cx="7467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i="1" dirty="0"/>
              <a:t>How do collective, many-body phenomena arise from first-principles QCD? </a:t>
            </a:r>
          </a:p>
        </p:txBody>
      </p:sp>
      <p:pic>
        <p:nvPicPr>
          <p:cNvPr id="18434" name="Picture 2" descr="http://hep.itp.tuwien.ac.at/~ipp/imagesphysics01/QG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158" y="3229846"/>
            <a:ext cx="2894143" cy="180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Protons consist of two &quot;up&quot; and one &quot;down&quot; quark linked by gluon chains but contribute only a quarter of the total proton spin (large black arrow) (Credit: RIKEN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6455" y="2430079"/>
            <a:ext cx="2435412" cy="310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227194" y="5350563"/>
            <a:ext cx="2111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Quark-Gluon Plasma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200187" y="5575864"/>
            <a:ext cx="18183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Polarized Protons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92795" y="5331212"/>
            <a:ext cx="17091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Gluons in Nuclei</a:t>
            </a:r>
          </a:p>
        </p:txBody>
      </p:sp>
      <p:pic>
        <p:nvPicPr>
          <p:cNvPr id="13" name="Picture 12" descr="RegionsOfWaveFunction_xQ2.eps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1715" y="2826518"/>
            <a:ext cx="3291282" cy="2493395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FE3C2-A4FE-4D34-A77F-F2E238FA1617}" type="datetime1">
              <a:rPr lang="en-US" smtClean="0"/>
              <a:t>7/15/2015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117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9436" y="365125"/>
            <a:ext cx="10504364" cy="827253"/>
          </a:xfrm>
        </p:spPr>
        <p:txBody>
          <a:bodyPr/>
          <a:lstStyle/>
          <a:p>
            <a:pPr algn="ctr"/>
            <a:r>
              <a:rPr lang="en-US" b="1" dirty="0" smtClean="0">
                <a:solidFill>
                  <a:schemeClr val="accent1"/>
                </a:solidFill>
                <a:latin typeface="+mn-lt"/>
              </a:rPr>
              <a:t>Quantum </a:t>
            </a:r>
            <a:r>
              <a:rPr lang="en-US" b="1" dirty="0" err="1" smtClean="0">
                <a:solidFill>
                  <a:schemeClr val="accent1"/>
                </a:solidFill>
                <a:latin typeface="+mn-lt"/>
              </a:rPr>
              <a:t>Chromodynamics</a:t>
            </a:r>
            <a:endParaRPr lang="en-US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236855" y="3081503"/>
            <a:ext cx="3810000" cy="32004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8"/>
          <p:cNvGraphicFramePr>
            <a:graphicFrameLocks noChangeAspect="1"/>
          </p:cNvGraphicFramePr>
          <p:nvPr>
            <p:extLst/>
          </p:nvPr>
        </p:nvGraphicFramePr>
        <p:xfrm>
          <a:off x="1512455" y="3233903"/>
          <a:ext cx="4419600" cy="1196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2" name="Equation" r:id="rId4" imgW="1130040" imgH="393480" progId="Equation.3">
                  <p:embed/>
                </p:oleObj>
              </mc:Choice>
              <mc:Fallback>
                <p:oleObj name="Equation" r:id="rId4" imgW="1130040" imgH="3934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12455" y="3233903"/>
                        <a:ext cx="4419600" cy="1196975"/>
                      </a:xfrm>
                      <a:prstGeom prst="rect">
                        <a:avLst/>
                      </a:prstGeom>
                      <a:solidFill>
                        <a:srgbClr val="FFFF66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1436255" y="2548103"/>
            <a:ext cx="917469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>
                <a:cs typeface="Arial" pitchFamily="34" charset="0"/>
              </a:rPr>
              <a:t>QCD is a “confining” gauge theory, with an effective </a:t>
            </a:r>
            <a:r>
              <a:rPr lang="en-US" sz="2800" dirty="0" smtClean="0">
                <a:cs typeface="Arial" pitchFamily="34" charset="0"/>
              </a:rPr>
              <a:t>potential</a:t>
            </a:r>
            <a:endParaRPr lang="en-US" sz="2800" dirty="0">
              <a:cs typeface="Arial" pitchFamily="34" charset="0"/>
            </a:endParaRPr>
          </a:p>
        </p:txBody>
      </p:sp>
      <p:sp>
        <p:nvSpPr>
          <p:cNvPr id="10" name="Line 10"/>
          <p:cNvSpPr>
            <a:spLocks noChangeShapeType="1"/>
          </p:cNvSpPr>
          <p:nvPr/>
        </p:nvSpPr>
        <p:spPr bwMode="auto">
          <a:xfrm>
            <a:off x="7065530" y="3386304"/>
            <a:ext cx="0" cy="2590800"/>
          </a:xfrm>
          <a:prstGeom prst="lin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sz="2000"/>
          </a:p>
        </p:txBody>
      </p:sp>
      <p:sp>
        <p:nvSpPr>
          <p:cNvPr id="11" name="Line 11"/>
          <p:cNvSpPr>
            <a:spLocks noChangeShapeType="1"/>
          </p:cNvSpPr>
          <p:nvPr/>
        </p:nvSpPr>
        <p:spPr bwMode="auto">
          <a:xfrm>
            <a:off x="6913130" y="4453104"/>
            <a:ext cx="2743200" cy="0"/>
          </a:xfrm>
          <a:prstGeom prst="line">
            <a:avLst/>
          </a:prstGeom>
          <a:solidFill>
            <a:schemeClr val="bg1"/>
          </a:solidFill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sz="2000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7075055" y="3614903"/>
            <a:ext cx="2514600" cy="1737360"/>
          </a:xfrm>
          <a:custGeom>
            <a:avLst/>
            <a:gdLst/>
            <a:ahLst/>
            <a:cxnLst>
              <a:cxn ang="0">
                <a:pos x="0" y="1340"/>
              </a:cxn>
              <a:cxn ang="0">
                <a:pos x="137" y="864"/>
              </a:cxn>
              <a:cxn ang="0">
                <a:pos x="705" y="415"/>
              </a:cxn>
              <a:cxn ang="0">
                <a:pos x="1433" y="0"/>
              </a:cxn>
            </a:cxnLst>
            <a:rect l="0" t="0" r="r" b="b"/>
            <a:pathLst>
              <a:path w="1433" h="1340">
                <a:moveTo>
                  <a:pt x="0" y="1340"/>
                </a:moveTo>
                <a:cubicBezTo>
                  <a:pt x="23" y="1260"/>
                  <a:pt x="19" y="1018"/>
                  <a:pt x="137" y="864"/>
                </a:cubicBezTo>
                <a:cubicBezTo>
                  <a:pt x="255" y="710"/>
                  <a:pt x="489" y="559"/>
                  <a:pt x="705" y="415"/>
                </a:cubicBezTo>
                <a:cubicBezTo>
                  <a:pt x="921" y="271"/>
                  <a:pt x="1281" y="86"/>
                  <a:pt x="1433" y="0"/>
                </a:cubicBezTo>
              </a:path>
            </a:pathLst>
          </a:custGeom>
          <a:noFill/>
          <a:ln w="38100" cap="flat" cmpd="sng">
            <a:solidFill>
              <a:srgbClr val="FF0000"/>
            </a:solidFill>
            <a:prstDash val="solid"/>
            <a:round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endParaRPr lang="en-US" sz="2000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9445192" y="4467391"/>
            <a:ext cx="2762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solidFill>
                  <a:schemeClr val="tx1"/>
                </a:solidFill>
                <a:cs typeface="Arial" pitchFamily="34" charset="0"/>
              </a:rPr>
              <a:t>r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6244792" y="3324391"/>
            <a:ext cx="5889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solidFill>
                  <a:schemeClr val="tx1"/>
                </a:solidFill>
                <a:cs typeface="Arial" pitchFamily="34" charset="0"/>
              </a:rPr>
              <a:t>V(r)</a:t>
            </a:r>
          </a:p>
        </p:txBody>
      </p:sp>
      <p:grpSp>
        <p:nvGrpSpPr>
          <p:cNvPr id="15" name="Group 15"/>
          <p:cNvGrpSpPr>
            <a:grpSpLocks/>
          </p:cNvGrpSpPr>
          <p:nvPr/>
        </p:nvGrpSpPr>
        <p:grpSpPr bwMode="auto">
          <a:xfrm rot="21570107" flipV="1">
            <a:off x="7063942" y="4072104"/>
            <a:ext cx="990600" cy="192088"/>
            <a:chOff x="480" y="3696"/>
            <a:chExt cx="3360" cy="240"/>
          </a:xfrm>
          <a:solidFill>
            <a:schemeClr val="bg1"/>
          </a:solidFill>
        </p:grpSpPr>
        <p:cxnSp>
          <p:nvCxnSpPr>
            <p:cNvPr id="16" name="AutoShape 16"/>
            <p:cNvCxnSpPr>
              <a:cxnSpLocks noChangeShapeType="1"/>
            </p:cNvCxnSpPr>
            <p:nvPr/>
          </p:nvCxnSpPr>
          <p:spPr bwMode="auto">
            <a:xfrm flipV="1">
              <a:off x="816" y="3696"/>
              <a:ext cx="336" cy="240"/>
            </a:xfrm>
            <a:prstGeom prst="curvedConnector3">
              <a:avLst>
                <a:gd name="adj1" fmla="val 50000"/>
              </a:avLst>
            </a:prstGeom>
            <a:grpFill/>
            <a:ln w="28575">
              <a:solidFill>
                <a:srgbClr val="33CCCC"/>
              </a:solidFill>
              <a:round/>
              <a:headEnd/>
              <a:tailEnd/>
            </a:ln>
            <a:effectLst/>
          </p:spPr>
        </p:cxnSp>
        <p:cxnSp>
          <p:nvCxnSpPr>
            <p:cNvPr id="17" name="AutoShape 17"/>
            <p:cNvCxnSpPr>
              <a:cxnSpLocks noChangeShapeType="1"/>
            </p:cNvCxnSpPr>
            <p:nvPr/>
          </p:nvCxnSpPr>
          <p:spPr bwMode="auto">
            <a:xfrm>
              <a:off x="480" y="3696"/>
              <a:ext cx="336" cy="240"/>
            </a:xfrm>
            <a:prstGeom prst="curvedConnector3">
              <a:avLst>
                <a:gd name="adj1" fmla="val 50000"/>
              </a:avLst>
            </a:prstGeom>
            <a:grpFill/>
            <a:ln w="28575">
              <a:solidFill>
                <a:srgbClr val="33CCCC"/>
              </a:solidFill>
              <a:round/>
              <a:headEnd/>
              <a:tailEnd/>
            </a:ln>
            <a:effectLst/>
          </p:spPr>
        </p:cxnSp>
        <p:cxnSp>
          <p:nvCxnSpPr>
            <p:cNvPr id="18" name="AutoShape 18"/>
            <p:cNvCxnSpPr>
              <a:cxnSpLocks noChangeShapeType="1"/>
            </p:cNvCxnSpPr>
            <p:nvPr/>
          </p:nvCxnSpPr>
          <p:spPr bwMode="auto">
            <a:xfrm flipV="1">
              <a:off x="1488" y="3696"/>
              <a:ext cx="336" cy="240"/>
            </a:xfrm>
            <a:prstGeom prst="curvedConnector3">
              <a:avLst>
                <a:gd name="adj1" fmla="val 50000"/>
              </a:avLst>
            </a:prstGeom>
            <a:grpFill/>
            <a:ln w="28575">
              <a:solidFill>
                <a:srgbClr val="33CCCC"/>
              </a:solidFill>
              <a:round/>
              <a:headEnd/>
              <a:tailEnd/>
            </a:ln>
            <a:effectLst/>
          </p:spPr>
        </p:cxnSp>
        <p:cxnSp>
          <p:nvCxnSpPr>
            <p:cNvPr id="19" name="AutoShape 19"/>
            <p:cNvCxnSpPr>
              <a:cxnSpLocks noChangeShapeType="1"/>
            </p:cNvCxnSpPr>
            <p:nvPr/>
          </p:nvCxnSpPr>
          <p:spPr bwMode="auto">
            <a:xfrm>
              <a:off x="1152" y="3696"/>
              <a:ext cx="336" cy="240"/>
            </a:xfrm>
            <a:prstGeom prst="curvedConnector3">
              <a:avLst>
                <a:gd name="adj1" fmla="val 50000"/>
              </a:avLst>
            </a:prstGeom>
            <a:grpFill/>
            <a:ln w="28575">
              <a:solidFill>
                <a:srgbClr val="33CCCC"/>
              </a:solidFill>
              <a:round/>
              <a:headEnd/>
              <a:tailEnd/>
            </a:ln>
            <a:effectLst/>
          </p:spPr>
        </p:cxnSp>
        <p:cxnSp>
          <p:nvCxnSpPr>
            <p:cNvPr id="20" name="AutoShape 20"/>
            <p:cNvCxnSpPr>
              <a:cxnSpLocks noChangeShapeType="1"/>
            </p:cNvCxnSpPr>
            <p:nvPr/>
          </p:nvCxnSpPr>
          <p:spPr bwMode="auto">
            <a:xfrm flipV="1">
              <a:off x="2160" y="3696"/>
              <a:ext cx="336" cy="240"/>
            </a:xfrm>
            <a:prstGeom prst="curvedConnector3">
              <a:avLst>
                <a:gd name="adj1" fmla="val 50000"/>
              </a:avLst>
            </a:prstGeom>
            <a:grpFill/>
            <a:ln w="28575">
              <a:solidFill>
                <a:srgbClr val="33CCCC"/>
              </a:solidFill>
              <a:round/>
              <a:headEnd/>
              <a:tailEnd/>
            </a:ln>
            <a:effectLst/>
          </p:spPr>
        </p:cxnSp>
        <p:cxnSp>
          <p:nvCxnSpPr>
            <p:cNvPr id="21" name="AutoShape 21"/>
            <p:cNvCxnSpPr>
              <a:cxnSpLocks noChangeShapeType="1"/>
            </p:cNvCxnSpPr>
            <p:nvPr/>
          </p:nvCxnSpPr>
          <p:spPr bwMode="auto">
            <a:xfrm>
              <a:off x="1824" y="3696"/>
              <a:ext cx="336" cy="240"/>
            </a:xfrm>
            <a:prstGeom prst="curvedConnector3">
              <a:avLst>
                <a:gd name="adj1" fmla="val 50000"/>
              </a:avLst>
            </a:prstGeom>
            <a:grpFill/>
            <a:ln w="28575">
              <a:solidFill>
                <a:srgbClr val="33CCCC"/>
              </a:solidFill>
              <a:round/>
              <a:headEnd/>
              <a:tailEnd/>
            </a:ln>
            <a:effectLst/>
          </p:spPr>
        </p:cxnSp>
        <p:cxnSp>
          <p:nvCxnSpPr>
            <p:cNvPr id="22" name="AutoShape 22"/>
            <p:cNvCxnSpPr>
              <a:cxnSpLocks noChangeShapeType="1"/>
            </p:cNvCxnSpPr>
            <p:nvPr/>
          </p:nvCxnSpPr>
          <p:spPr bwMode="auto">
            <a:xfrm flipV="1">
              <a:off x="2832" y="3696"/>
              <a:ext cx="336" cy="240"/>
            </a:xfrm>
            <a:prstGeom prst="curvedConnector3">
              <a:avLst>
                <a:gd name="adj1" fmla="val 50000"/>
              </a:avLst>
            </a:prstGeom>
            <a:grpFill/>
            <a:ln w="28575">
              <a:solidFill>
                <a:srgbClr val="33CCCC"/>
              </a:solidFill>
              <a:round/>
              <a:headEnd/>
              <a:tailEnd/>
            </a:ln>
            <a:effectLst/>
          </p:spPr>
        </p:cxnSp>
        <p:cxnSp>
          <p:nvCxnSpPr>
            <p:cNvPr id="23" name="AutoShape 23"/>
            <p:cNvCxnSpPr>
              <a:cxnSpLocks noChangeShapeType="1"/>
            </p:cNvCxnSpPr>
            <p:nvPr/>
          </p:nvCxnSpPr>
          <p:spPr bwMode="auto">
            <a:xfrm>
              <a:off x="2496" y="3696"/>
              <a:ext cx="336" cy="240"/>
            </a:xfrm>
            <a:prstGeom prst="curvedConnector3">
              <a:avLst>
                <a:gd name="adj1" fmla="val 50000"/>
              </a:avLst>
            </a:prstGeom>
            <a:grpFill/>
            <a:ln w="28575">
              <a:solidFill>
                <a:srgbClr val="33CCCC"/>
              </a:solidFill>
              <a:round/>
              <a:headEnd/>
              <a:tailEnd/>
            </a:ln>
            <a:effectLst/>
          </p:spPr>
        </p:cxnSp>
        <p:cxnSp>
          <p:nvCxnSpPr>
            <p:cNvPr id="24" name="AutoShape 24"/>
            <p:cNvCxnSpPr>
              <a:cxnSpLocks noChangeShapeType="1"/>
            </p:cNvCxnSpPr>
            <p:nvPr/>
          </p:nvCxnSpPr>
          <p:spPr bwMode="auto">
            <a:xfrm flipV="1">
              <a:off x="3504" y="3696"/>
              <a:ext cx="336" cy="240"/>
            </a:xfrm>
            <a:prstGeom prst="curvedConnector3">
              <a:avLst>
                <a:gd name="adj1" fmla="val 50000"/>
              </a:avLst>
            </a:prstGeom>
            <a:grpFill/>
            <a:ln w="28575">
              <a:solidFill>
                <a:srgbClr val="33CCCC"/>
              </a:solidFill>
              <a:round/>
              <a:headEnd/>
              <a:tailEnd/>
            </a:ln>
            <a:effectLst/>
          </p:spPr>
        </p:cxnSp>
        <p:cxnSp>
          <p:nvCxnSpPr>
            <p:cNvPr id="25" name="AutoShape 25"/>
            <p:cNvCxnSpPr>
              <a:cxnSpLocks noChangeShapeType="1"/>
            </p:cNvCxnSpPr>
            <p:nvPr/>
          </p:nvCxnSpPr>
          <p:spPr bwMode="auto">
            <a:xfrm>
              <a:off x="3168" y="3696"/>
              <a:ext cx="336" cy="240"/>
            </a:xfrm>
            <a:prstGeom prst="curvedConnector3">
              <a:avLst>
                <a:gd name="adj1" fmla="val 50000"/>
              </a:avLst>
            </a:prstGeom>
            <a:grpFill/>
            <a:ln w="28575">
              <a:solidFill>
                <a:srgbClr val="33CCCC"/>
              </a:solidFill>
              <a:round/>
              <a:headEnd/>
              <a:tailEnd/>
            </a:ln>
            <a:effectLst/>
          </p:spPr>
        </p:cxnSp>
      </p:grpSp>
      <p:sp>
        <p:nvSpPr>
          <p:cNvPr id="26" name="Oval 26"/>
          <p:cNvSpPr>
            <a:spLocks noChangeArrowheads="1"/>
          </p:cNvSpPr>
          <p:nvPr/>
        </p:nvSpPr>
        <p:spPr bwMode="auto">
          <a:xfrm>
            <a:off x="8040255" y="3913354"/>
            <a:ext cx="260350" cy="561975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sz="2000"/>
          </a:p>
        </p:txBody>
      </p:sp>
      <p:sp>
        <p:nvSpPr>
          <p:cNvPr id="27" name="Oval 27"/>
          <p:cNvSpPr>
            <a:spLocks noChangeArrowheads="1"/>
          </p:cNvSpPr>
          <p:nvPr/>
        </p:nvSpPr>
        <p:spPr bwMode="auto">
          <a:xfrm>
            <a:off x="6913130" y="3929229"/>
            <a:ext cx="260350" cy="561975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 sz="2000"/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3148919" y="4572166"/>
            <a:ext cx="3164136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sz="2400" dirty="0"/>
              <a:t>“Coulomb” </a:t>
            </a:r>
            <a:r>
              <a:rPr lang="en-US" sz="2400" dirty="0" smtClean="0"/>
              <a:t> </a:t>
            </a:r>
            <a:r>
              <a:rPr lang="en-US" sz="2400" dirty="0"/>
              <a:t>“Confining”</a:t>
            </a:r>
          </a:p>
        </p:txBody>
      </p:sp>
      <p:sp>
        <p:nvSpPr>
          <p:cNvPr id="29" name="Text Box 39"/>
          <p:cNvSpPr txBox="1">
            <a:spLocks noChangeArrowheads="1"/>
          </p:cNvSpPr>
          <p:nvPr/>
        </p:nvSpPr>
        <p:spPr bwMode="auto">
          <a:xfrm>
            <a:off x="1450542" y="1192378"/>
            <a:ext cx="4724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dirty="0">
                <a:cs typeface="Arial" pitchFamily="34" charset="0"/>
              </a:rPr>
              <a:t>Hadrons are composite objects made of quarks and </a:t>
            </a:r>
            <a:r>
              <a:rPr lang="en-US" sz="2800" dirty="0" smtClean="0">
                <a:cs typeface="Arial" pitchFamily="34" charset="0"/>
              </a:rPr>
              <a:t>gluons</a:t>
            </a:r>
            <a:endParaRPr lang="en-US" sz="2800" dirty="0">
              <a:cs typeface="Arial" pitchFamily="34" charset="0"/>
            </a:endParaRPr>
          </a:p>
        </p:txBody>
      </p:sp>
      <p:pic>
        <p:nvPicPr>
          <p:cNvPr id="30" name="Picture 43"/>
          <p:cNvPicPr>
            <a:picLocks noChangeAspect="1" noChangeArrowheads="1"/>
          </p:cNvPicPr>
          <p:nvPr/>
        </p:nvPicPr>
        <p:blipFill>
          <a:blip r:embed="rId6" cstate="print"/>
          <a:srcRect l="45047" t="53773" r="464" b="21698"/>
          <a:stretch>
            <a:fillRect/>
          </a:stretch>
        </p:blipFill>
        <p:spPr bwMode="auto">
          <a:xfrm>
            <a:off x="8232342" y="1252703"/>
            <a:ext cx="1676400" cy="990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31" name="Picture 44"/>
          <p:cNvPicPr>
            <a:picLocks noChangeAspect="1" noChangeArrowheads="1"/>
          </p:cNvPicPr>
          <p:nvPr/>
        </p:nvPicPr>
        <p:blipFill>
          <a:blip r:embed="rId6" cstate="print"/>
          <a:srcRect r="52942" b="75471"/>
          <a:stretch>
            <a:fillRect/>
          </a:stretch>
        </p:blipFill>
        <p:spPr bwMode="auto">
          <a:xfrm>
            <a:off x="6479742" y="1252703"/>
            <a:ext cx="1447800" cy="990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2" name="Text Box 47"/>
          <p:cNvSpPr txBox="1">
            <a:spLocks noChangeArrowheads="1"/>
          </p:cNvSpPr>
          <p:nvPr/>
        </p:nvSpPr>
        <p:spPr bwMode="auto">
          <a:xfrm>
            <a:off x="849436" y="5536685"/>
            <a:ext cx="524656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/>
              <a:t>No one has ever seen a free </a:t>
            </a:r>
            <a:r>
              <a:rPr lang="en-US" sz="2800" dirty="0" smtClean="0"/>
              <a:t>quark</a:t>
            </a:r>
            <a:endParaRPr lang="en-US" sz="2800" dirty="0"/>
          </a:p>
        </p:txBody>
      </p:sp>
      <p:sp>
        <p:nvSpPr>
          <p:cNvPr id="33" name="TextBox 32"/>
          <p:cNvSpPr txBox="1"/>
          <p:nvPr/>
        </p:nvSpPr>
        <p:spPr>
          <a:xfrm>
            <a:off x="6741743" y="2238447"/>
            <a:ext cx="9333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baryons</a:t>
            </a:r>
            <a:endParaRPr 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8487856" y="2211037"/>
            <a:ext cx="907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mesons</a:t>
            </a:r>
            <a:endParaRPr lang="en-US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EA7E89-590B-4A51-A834-76FAD4C7B6D1}" type="datetime1">
              <a:rPr lang="en-US" smtClean="0"/>
              <a:t>7/15/2015</a:t>
            </a:fld>
            <a:endParaRPr lang="en-US"/>
          </a:p>
        </p:txBody>
      </p:sp>
      <p:sp>
        <p:nvSpPr>
          <p:cNvPr id="35" name="Footer Placeholder 3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36" name="Slide Number Placeholder 3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847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 animBg="1"/>
      <p:bldP spid="11" grpId="0" animBg="1"/>
      <p:bldP spid="12" grpId="0" animBg="1"/>
      <p:bldP spid="13" grpId="0"/>
      <p:bldP spid="14" grpId="0"/>
      <p:bldP spid="26" grpId="0" animBg="1"/>
      <p:bldP spid="27" grpId="0" animBg="1"/>
      <p:bldP spid="28" grpId="0"/>
      <p:bldP spid="32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65126"/>
            <a:ext cx="10515600" cy="845930"/>
          </a:xfrm>
        </p:spPr>
        <p:txBody>
          <a:bodyPr>
            <a:normAutofit/>
          </a:bodyPr>
          <a:lstStyle/>
          <a:p>
            <a:pPr algn="ctr"/>
            <a:r>
              <a:rPr lang="en-US" altLang="en-US" b="1" dirty="0">
                <a:solidFill>
                  <a:schemeClr val="accent1"/>
                </a:solidFill>
                <a:latin typeface="+mn-lt"/>
              </a:rPr>
              <a:t>Lattice </a:t>
            </a:r>
            <a:r>
              <a:rPr lang="en-US" altLang="en-US" b="1" dirty="0" smtClean="0">
                <a:solidFill>
                  <a:schemeClr val="accent1"/>
                </a:solidFill>
                <a:latin typeface="+mn-lt"/>
              </a:rPr>
              <a:t>Quantum </a:t>
            </a:r>
            <a:r>
              <a:rPr lang="en-US" altLang="en-US" b="1" dirty="0" err="1" smtClean="0">
                <a:solidFill>
                  <a:schemeClr val="accent1"/>
                </a:solidFill>
                <a:latin typeface="+mn-lt"/>
              </a:rPr>
              <a:t>Chromodynamics</a:t>
            </a:r>
            <a:endParaRPr lang="en-US" altLang="en-US" b="1" dirty="0">
              <a:solidFill>
                <a:schemeClr val="accent1"/>
              </a:solidFill>
              <a:latin typeface="+mn-lt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4918436" y="1149567"/>
            <a:ext cx="7015956" cy="4941888"/>
            <a:chOff x="3939382" y="826294"/>
            <a:chExt cx="7015956" cy="4941888"/>
          </a:xfrm>
        </p:grpSpPr>
        <p:pic>
          <p:nvPicPr>
            <p:cNvPr id="189444" name="Picture 4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594" t="17708" r="13281" b="13542"/>
            <a:stretch>
              <a:fillRect/>
            </a:stretch>
          </p:blipFill>
          <p:spPr bwMode="auto">
            <a:xfrm>
              <a:off x="3939382" y="826294"/>
              <a:ext cx="6480175" cy="49418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2"/>
                  </a:solidFill>
                  <a:miter lim="800000"/>
                  <a:headEnd/>
                  <a:tailEnd type="none" w="med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89445" name="Freeform 5"/>
            <p:cNvSpPr>
              <a:spLocks/>
            </p:cNvSpPr>
            <p:nvPr/>
          </p:nvSpPr>
          <p:spPr bwMode="auto">
            <a:xfrm>
              <a:off x="6930455" y="1357395"/>
              <a:ext cx="2753367" cy="491661"/>
            </a:xfrm>
            <a:custGeom>
              <a:avLst/>
              <a:gdLst>
                <a:gd name="T0" fmla="*/ 0 w 2832"/>
                <a:gd name="T1" fmla="*/ 2448 h 2448"/>
                <a:gd name="T2" fmla="*/ 144 w 2832"/>
                <a:gd name="T3" fmla="*/ 2016 h 2448"/>
                <a:gd name="T4" fmla="*/ 384 w 2832"/>
                <a:gd name="T5" fmla="*/ 1488 h 2448"/>
                <a:gd name="T6" fmla="*/ 624 w 2832"/>
                <a:gd name="T7" fmla="*/ 1056 h 2448"/>
                <a:gd name="T8" fmla="*/ 960 w 2832"/>
                <a:gd name="T9" fmla="*/ 672 h 2448"/>
                <a:gd name="T10" fmla="*/ 1392 w 2832"/>
                <a:gd name="T11" fmla="*/ 384 h 2448"/>
                <a:gd name="T12" fmla="*/ 1920 w 2832"/>
                <a:gd name="T13" fmla="*/ 192 h 2448"/>
                <a:gd name="T14" fmla="*/ 2832 w 2832"/>
                <a:gd name="T15" fmla="*/ 0 h 2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32" h="2448">
                  <a:moveTo>
                    <a:pt x="0" y="2448"/>
                  </a:moveTo>
                  <a:cubicBezTo>
                    <a:pt x="40" y="2312"/>
                    <a:pt x="80" y="2176"/>
                    <a:pt x="144" y="2016"/>
                  </a:cubicBezTo>
                  <a:cubicBezTo>
                    <a:pt x="208" y="1856"/>
                    <a:pt x="304" y="1648"/>
                    <a:pt x="384" y="1488"/>
                  </a:cubicBezTo>
                  <a:cubicBezTo>
                    <a:pt x="464" y="1328"/>
                    <a:pt x="528" y="1192"/>
                    <a:pt x="624" y="1056"/>
                  </a:cubicBezTo>
                  <a:cubicBezTo>
                    <a:pt x="720" y="920"/>
                    <a:pt x="832" y="784"/>
                    <a:pt x="960" y="672"/>
                  </a:cubicBezTo>
                  <a:cubicBezTo>
                    <a:pt x="1088" y="560"/>
                    <a:pt x="1232" y="464"/>
                    <a:pt x="1392" y="384"/>
                  </a:cubicBezTo>
                  <a:cubicBezTo>
                    <a:pt x="1552" y="304"/>
                    <a:pt x="1680" y="256"/>
                    <a:pt x="1920" y="192"/>
                  </a:cubicBezTo>
                  <a:cubicBezTo>
                    <a:pt x="2160" y="128"/>
                    <a:pt x="2680" y="32"/>
                    <a:pt x="2832" y="0"/>
                  </a:cubicBezTo>
                </a:path>
              </a:pathLst>
            </a:custGeom>
            <a:noFill/>
            <a:ln w="38100" cap="flat" cmpd="sng">
              <a:solidFill>
                <a:srgbClr val="FF0066"/>
              </a:solidFill>
              <a:prstDash val="solid"/>
              <a:round/>
              <a:headEnd type="none" w="med" len="med"/>
              <a:tailEnd type="non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endParaRPr lang="en-US"/>
            </a:p>
          </p:txBody>
        </p:sp>
        <p:sp>
          <p:nvSpPr>
            <p:cNvPr id="189446" name="Text Box 6"/>
            <p:cNvSpPr txBox="1">
              <a:spLocks noChangeArrowheads="1"/>
            </p:cNvSpPr>
            <p:nvPr/>
          </p:nvSpPr>
          <p:spPr bwMode="auto">
            <a:xfrm>
              <a:off x="9661525" y="1083557"/>
              <a:ext cx="1293813" cy="3968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2"/>
                  </a:solidFill>
                  <a:miter lim="800000"/>
                  <a:headEnd/>
                  <a:tailEnd type="none" w="med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2000" b="1" dirty="0">
                  <a:solidFill>
                    <a:srgbClr val="FF0066"/>
                  </a:solidFill>
                  <a:latin typeface="Arial Rounded MT Bold" panose="020F0704030504030204" pitchFamily="34" charset="0"/>
                </a:rPr>
                <a:t>0.66 T</a:t>
              </a:r>
              <a:r>
                <a:rPr lang="en-US" altLang="en-US" sz="2400" b="1" baseline="-25000" dirty="0">
                  <a:solidFill>
                    <a:srgbClr val="FF0066"/>
                  </a:solidFill>
                  <a:latin typeface="Arial Rounded MT Bold" panose="020F0704030504030204" pitchFamily="34" charset="0"/>
                </a:rPr>
                <a:t>C</a:t>
              </a:r>
            </a:p>
          </p:txBody>
        </p:sp>
        <p:sp>
          <p:nvSpPr>
            <p:cNvPr id="189449" name="Freeform 9"/>
            <p:cNvSpPr>
              <a:spLocks/>
            </p:cNvSpPr>
            <p:nvPr/>
          </p:nvSpPr>
          <p:spPr bwMode="auto">
            <a:xfrm>
              <a:off x="5534169" y="2710364"/>
              <a:ext cx="3980872" cy="1111179"/>
            </a:xfrm>
            <a:custGeom>
              <a:avLst/>
              <a:gdLst>
                <a:gd name="T0" fmla="*/ 0 w 3120"/>
                <a:gd name="T1" fmla="*/ 1488 h 1488"/>
                <a:gd name="T2" fmla="*/ 144 w 3120"/>
                <a:gd name="T3" fmla="*/ 1056 h 1488"/>
                <a:gd name="T4" fmla="*/ 240 w 3120"/>
                <a:gd name="T5" fmla="*/ 816 h 1488"/>
                <a:gd name="T6" fmla="*/ 384 w 3120"/>
                <a:gd name="T7" fmla="*/ 528 h 1488"/>
                <a:gd name="T8" fmla="*/ 864 w 3120"/>
                <a:gd name="T9" fmla="*/ 192 h 1488"/>
                <a:gd name="T10" fmla="*/ 1872 w 3120"/>
                <a:gd name="T11" fmla="*/ 48 h 1488"/>
                <a:gd name="T12" fmla="*/ 3120 w 3120"/>
                <a:gd name="T13" fmla="*/ 0 h 1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20" h="1488">
                  <a:moveTo>
                    <a:pt x="0" y="1488"/>
                  </a:moveTo>
                  <a:cubicBezTo>
                    <a:pt x="52" y="1328"/>
                    <a:pt x="104" y="1168"/>
                    <a:pt x="144" y="1056"/>
                  </a:cubicBezTo>
                  <a:cubicBezTo>
                    <a:pt x="184" y="944"/>
                    <a:pt x="200" y="904"/>
                    <a:pt x="240" y="816"/>
                  </a:cubicBezTo>
                  <a:cubicBezTo>
                    <a:pt x="280" y="728"/>
                    <a:pt x="280" y="632"/>
                    <a:pt x="384" y="528"/>
                  </a:cubicBezTo>
                  <a:cubicBezTo>
                    <a:pt x="488" y="424"/>
                    <a:pt x="616" y="272"/>
                    <a:pt x="864" y="192"/>
                  </a:cubicBezTo>
                  <a:cubicBezTo>
                    <a:pt x="1112" y="112"/>
                    <a:pt x="1496" y="80"/>
                    <a:pt x="1872" y="48"/>
                  </a:cubicBezTo>
                  <a:cubicBezTo>
                    <a:pt x="2248" y="16"/>
                    <a:pt x="2684" y="8"/>
                    <a:pt x="3120" y="0"/>
                  </a:cubicBezTo>
                </a:path>
              </a:pathLst>
            </a:custGeom>
            <a:noFill/>
            <a:ln w="38100" cap="flat" cmpd="sng">
              <a:solidFill>
                <a:schemeClr val="tx2"/>
              </a:solidFill>
              <a:prstDash val="solid"/>
              <a:round/>
              <a:headEnd type="none" w="med" len="med"/>
              <a:tailEnd type="non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endParaRPr lang="en-US"/>
            </a:p>
          </p:txBody>
        </p:sp>
        <p:sp>
          <p:nvSpPr>
            <p:cNvPr id="189450" name="Text Box 10"/>
            <p:cNvSpPr txBox="1">
              <a:spLocks noChangeArrowheads="1"/>
            </p:cNvSpPr>
            <p:nvPr/>
          </p:nvSpPr>
          <p:spPr bwMode="auto">
            <a:xfrm>
              <a:off x="8753475" y="2217843"/>
              <a:ext cx="1089025" cy="3968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algn="l" eaLnBrk="1" hangingPunct="1">
                <a:spcBef>
                  <a:spcPct val="50000"/>
                </a:spcBef>
              </a:pPr>
              <a:r>
                <a:rPr lang="en-US" altLang="en-US" sz="2000" b="1" dirty="0">
                  <a:solidFill>
                    <a:srgbClr val="FF9966"/>
                  </a:solidFill>
                  <a:latin typeface="Arial Rounded MT Bold" panose="020F0704030504030204" pitchFamily="34" charset="0"/>
                </a:rPr>
                <a:t>0.90 T</a:t>
              </a:r>
              <a:r>
                <a:rPr lang="en-US" altLang="en-US" sz="2400" b="1" baseline="-25000" dirty="0">
                  <a:solidFill>
                    <a:srgbClr val="FF9966"/>
                  </a:solidFill>
                  <a:latin typeface="Arial Rounded MT Bold" panose="020F0704030504030204" pitchFamily="34" charset="0"/>
                </a:rPr>
                <a:t>C</a:t>
              </a:r>
            </a:p>
          </p:txBody>
        </p:sp>
        <p:sp>
          <p:nvSpPr>
            <p:cNvPr id="189451" name="Text Box 11"/>
            <p:cNvSpPr txBox="1">
              <a:spLocks noChangeArrowheads="1"/>
            </p:cNvSpPr>
            <p:nvPr/>
          </p:nvSpPr>
          <p:spPr bwMode="auto">
            <a:xfrm>
              <a:off x="8594797" y="3834463"/>
              <a:ext cx="1089025" cy="3968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wrap="none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2000" b="1" dirty="0">
                  <a:solidFill>
                    <a:srgbClr val="0033CC"/>
                  </a:solidFill>
                  <a:latin typeface="Arial Rounded MT Bold" panose="020F0704030504030204" pitchFamily="34" charset="0"/>
                </a:rPr>
                <a:t>1.06 T</a:t>
              </a:r>
              <a:r>
                <a:rPr lang="en-US" altLang="en-US" sz="2400" b="1" baseline="-25000" dirty="0">
                  <a:solidFill>
                    <a:srgbClr val="0033CC"/>
                  </a:solidFill>
                  <a:latin typeface="Arial Rounded MT Bold" panose="020F0704030504030204" pitchFamily="34" charset="0"/>
                </a:rPr>
                <a:t>C</a:t>
              </a:r>
            </a:p>
          </p:txBody>
        </p:sp>
        <p:sp>
          <p:nvSpPr>
            <p:cNvPr id="189452" name="Freeform 12"/>
            <p:cNvSpPr>
              <a:spLocks/>
            </p:cNvSpPr>
            <p:nvPr/>
          </p:nvSpPr>
          <p:spPr bwMode="auto">
            <a:xfrm>
              <a:off x="5254625" y="4291156"/>
              <a:ext cx="3498850" cy="369888"/>
            </a:xfrm>
            <a:custGeom>
              <a:avLst/>
              <a:gdLst>
                <a:gd name="T0" fmla="*/ 0 w 2592"/>
                <a:gd name="T1" fmla="*/ 488 h 488"/>
                <a:gd name="T2" fmla="*/ 48 w 2592"/>
                <a:gd name="T3" fmla="*/ 296 h 488"/>
                <a:gd name="T4" fmla="*/ 192 w 2592"/>
                <a:gd name="T5" fmla="*/ 152 h 488"/>
                <a:gd name="T6" fmla="*/ 528 w 2592"/>
                <a:gd name="T7" fmla="*/ 56 h 488"/>
                <a:gd name="T8" fmla="*/ 1056 w 2592"/>
                <a:gd name="T9" fmla="*/ 8 h 488"/>
                <a:gd name="T10" fmla="*/ 2592 w 2592"/>
                <a:gd name="T11" fmla="*/ 8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92" h="488">
                  <a:moveTo>
                    <a:pt x="0" y="488"/>
                  </a:moveTo>
                  <a:cubicBezTo>
                    <a:pt x="8" y="420"/>
                    <a:pt x="16" y="352"/>
                    <a:pt x="48" y="296"/>
                  </a:cubicBezTo>
                  <a:cubicBezTo>
                    <a:pt x="80" y="240"/>
                    <a:pt x="112" y="192"/>
                    <a:pt x="192" y="152"/>
                  </a:cubicBezTo>
                  <a:cubicBezTo>
                    <a:pt x="272" y="112"/>
                    <a:pt x="384" y="80"/>
                    <a:pt x="528" y="56"/>
                  </a:cubicBezTo>
                  <a:cubicBezTo>
                    <a:pt x="672" y="32"/>
                    <a:pt x="712" y="16"/>
                    <a:pt x="1056" y="8"/>
                  </a:cubicBezTo>
                  <a:cubicBezTo>
                    <a:pt x="1400" y="0"/>
                    <a:pt x="1996" y="4"/>
                    <a:pt x="2592" y="8"/>
                  </a:cubicBezTo>
                </a:path>
              </a:pathLst>
            </a:custGeom>
            <a:noFill/>
            <a:ln w="38100" cap="flat" cmpd="sng">
              <a:solidFill>
                <a:srgbClr val="0000FF"/>
              </a:solidFill>
              <a:prstDash val="solid"/>
              <a:round/>
              <a:headEnd type="none" w="med" len="med"/>
              <a:tailEnd type="none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en-US"/>
            </a:p>
          </p:txBody>
        </p:sp>
        <p:sp>
          <p:nvSpPr>
            <p:cNvPr id="189453" name="Text Box 13"/>
            <p:cNvSpPr txBox="1">
              <a:spLocks noChangeArrowheads="1"/>
            </p:cNvSpPr>
            <p:nvPr/>
          </p:nvSpPr>
          <p:spPr bwMode="auto">
            <a:xfrm>
              <a:off x="6022975" y="4757413"/>
              <a:ext cx="273050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2"/>
                  </a:solidFill>
                  <a:miter lim="800000"/>
                  <a:headEnd/>
                  <a:tailEnd type="none" w="med" len="lg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altLang="en-US" sz="1400" dirty="0">
                  <a:latin typeface="Arial Rounded MT Bold" panose="020F0704030504030204" pitchFamily="34" charset="0"/>
                </a:rPr>
                <a:t>F. </a:t>
              </a:r>
              <a:r>
                <a:rPr lang="en-US" altLang="en-US" sz="1400" dirty="0" err="1">
                  <a:latin typeface="Arial Rounded MT Bold" panose="020F0704030504030204" pitchFamily="34" charset="0"/>
                </a:rPr>
                <a:t>Karsch</a:t>
              </a:r>
              <a:r>
                <a:rPr lang="en-US" altLang="en-US" sz="1400" dirty="0">
                  <a:latin typeface="Arial Rounded MT Bold" panose="020F0704030504030204" pitchFamily="34" charset="0"/>
                </a:rPr>
                <a:t>, </a:t>
              </a:r>
              <a:r>
                <a:rPr lang="en-US" altLang="en-US" sz="1400" dirty="0" err="1">
                  <a:latin typeface="Arial Rounded MT Bold" panose="020F0704030504030204" pitchFamily="34" charset="0"/>
                </a:rPr>
                <a:t>hep-ph</a:t>
              </a:r>
              <a:r>
                <a:rPr lang="en-US" altLang="en-US" sz="1400" dirty="0">
                  <a:latin typeface="Arial Rounded MT Bold" panose="020F0704030504030204" pitchFamily="34" charset="0"/>
                </a:rPr>
                <a:t>/0103314</a:t>
              </a:r>
            </a:p>
          </p:txBody>
        </p:sp>
      </p:grpSp>
      <p:sp>
        <p:nvSpPr>
          <p:cNvPr id="189454" name="Text Box 14"/>
          <p:cNvSpPr txBox="1">
            <a:spLocks noChangeArrowheads="1"/>
          </p:cNvSpPr>
          <p:nvPr/>
        </p:nvSpPr>
        <p:spPr bwMode="auto">
          <a:xfrm>
            <a:off x="1503580" y="1680668"/>
            <a:ext cx="3170741" cy="37856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en-US" sz="2400" dirty="0"/>
              <a:t>Lattice QCD indicates a dramatic change in the strong potential above a critical temperature.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endParaRPr lang="en-US" altLang="en-US" sz="2400" dirty="0"/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altLang="en-US" sz="2400" dirty="0"/>
              <a:t>T</a:t>
            </a:r>
            <a:r>
              <a:rPr lang="en-US" altLang="en-US" sz="2400" baseline="-25000" dirty="0"/>
              <a:t>C</a:t>
            </a:r>
            <a:r>
              <a:rPr lang="en-US" altLang="en-US" sz="2400" dirty="0"/>
              <a:t> ~ </a:t>
            </a:r>
            <a:r>
              <a:rPr lang="en-US" altLang="en-US" sz="2400" dirty="0" smtClean="0"/>
              <a:t>150 MeV</a:t>
            </a:r>
            <a:br>
              <a:rPr lang="en-US" altLang="en-US" sz="2400" dirty="0" smtClean="0"/>
            </a:br>
            <a:r>
              <a:rPr lang="en-US" altLang="en-US" sz="2400" dirty="0" smtClean="0"/>
              <a:t>(</a:t>
            </a:r>
            <a:r>
              <a:rPr lang="en-US" altLang="en-US" sz="2400" dirty="0" err="1" smtClean="0">
                <a:latin typeface="Symbol" panose="05050102010706020507" pitchFamily="18" charset="2"/>
              </a:rPr>
              <a:t>e</a:t>
            </a:r>
            <a:r>
              <a:rPr lang="en-US" altLang="en-US" sz="2400" baseline="-25000" dirty="0" err="1" smtClean="0"/>
              <a:t>c</a:t>
            </a:r>
            <a:r>
              <a:rPr lang="en-US" altLang="en-US" sz="2400" dirty="0" smtClean="0"/>
              <a:t> </a:t>
            </a:r>
            <a:r>
              <a:rPr lang="en-US" altLang="en-US" sz="2400" dirty="0"/>
              <a:t>~1-2 </a:t>
            </a:r>
            <a:r>
              <a:rPr lang="en-US" altLang="en-US" sz="2400" dirty="0" err="1"/>
              <a:t>GeV</a:t>
            </a:r>
            <a:r>
              <a:rPr lang="en-US" altLang="en-US" sz="2400" dirty="0"/>
              <a:t>/fm</a:t>
            </a:r>
            <a:r>
              <a:rPr lang="en-US" altLang="en-US" sz="2400" baseline="30000" dirty="0"/>
              <a:t>3</a:t>
            </a:r>
            <a:r>
              <a:rPr lang="en-US" altLang="en-US" sz="2400" dirty="0"/>
              <a:t>)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653527" y="4984317"/>
            <a:ext cx="1490317" cy="1279261"/>
            <a:chOff x="653527" y="4984317"/>
            <a:chExt cx="1490317" cy="1279261"/>
          </a:xfrm>
        </p:grpSpPr>
        <p:sp>
          <p:nvSpPr>
            <p:cNvPr id="3" name="TextBox 2"/>
            <p:cNvSpPr txBox="1"/>
            <p:nvPr/>
          </p:nvSpPr>
          <p:spPr>
            <a:xfrm>
              <a:off x="653527" y="5740358"/>
              <a:ext cx="1490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800" dirty="0" smtClean="0"/>
                <a:t>10</a:t>
              </a:r>
              <a:r>
                <a:rPr lang="en-US" sz="2800" baseline="30000" dirty="0" smtClean="0"/>
                <a:t>12</a:t>
              </a:r>
              <a:r>
                <a:rPr lang="en-US" sz="2800" dirty="0" smtClean="0"/>
                <a:t> K!</a:t>
              </a:r>
              <a:endParaRPr lang="en-US" sz="2800" dirty="0"/>
            </a:p>
          </p:txBody>
        </p:sp>
        <p:cxnSp>
          <p:nvCxnSpPr>
            <p:cNvPr id="5" name="Straight Arrow Connector 4"/>
            <p:cNvCxnSpPr/>
            <p:nvPr/>
          </p:nvCxnSpPr>
          <p:spPr>
            <a:xfrm flipV="1">
              <a:off x="1175657" y="4984317"/>
              <a:ext cx="714615" cy="756041"/>
            </a:xfrm>
            <a:prstGeom prst="straightConnector1">
              <a:avLst/>
            </a:prstGeom>
            <a:ln>
              <a:solidFill>
                <a:schemeClr val="accent1">
                  <a:lumMod val="50000"/>
                </a:schemeClr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6AB3C-4288-4294-93A2-32DF4CEB5AFF}" type="datetime1">
              <a:rPr lang="en-US" smtClean="0"/>
              <a:t>7/15/2015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149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929591"/>
          </a:xfrm>
        </p:spPr>
        <p:txBody>
          <a:bodyPr>
            <a:normAutofit/>
          </a:bodyPr>
          <a:lstStyle/>
          <a:p>
            <a:pPr algn="ctr"/>
            <a:r>
              <a:rPr lang="en-US" altLang="en-US" b="1" dirty="0">
                <a:solidFill>
                  <a:schemeClr val="accent1"/>
                </a:solidFill>
                <a:latin typeface="+mn-lt"/>
              </a:rPr>
              <a:t>The Quark-Gluon Plasma</a:t>
            </a:r>
          </a:p>
        </p:txBody>
      </p:sp>
      <p:grpSp>
        <p:nvGrpSpPr>
          <p:cNvPr id="9" name="Group 5"/>
          <p:cNvGrpSpPr>
            <a:grpSpLocks/>
          </p:cNvGrpSpPr>
          <p:nvPr/>
        </p:nvGrpSpPr>
        <p:grpSpPr bwMode="auto">
          <a:xfrm>
            <a:off x="5592767" y="1791914"/>
            <a:ext cx="5486400" cy="4114800"/>
            <a:chOff x="528" y="480"/>
            <a:chExt cx="5088" cy="3312"/>
          </a:xfrm>
        </p:grpSpPr>
        <p:grpSp>
          <p:nvGrpSpPr>
            <p:cNvPr id="10" name="Group 6"/>
            <p:cNvGrpSpPr>
              <a:grpSpLocks/>
            </p:cNvGrpSpPr>
            <p:nvPr/>
          </p:nvGrpSpPr>
          <p:grpSpPr bwMode="auto">
            <a:xfrm>
              <a:off x="528" y="480"/>
              <a:ext cx="5088" cy="3312"/>
              <a:chOff x="912" y="1335"/>
              <a:chExt cx="3696" cy="2745"/>
            </a:xfrm>
          </p:grpSpPr>
          <p:pic>
            <p:nvPicPr>
              <p:cNvPr id="16" name="Picture 7" descr="krishna"/>
              <p:cNvPicPr>
                <a:picLocks noChangeAspect="1" noChangeArrowheads="1"/>
              </p:cNvPicPr>
              <p:nvPr/>
            </p:nvPicPr>
            <p:blipFill>
              <a:blip r:embed="rId3" cstate="print"/>
              <a:srcRect t="10625"/>
              <a:stretch>
                <a:fillRect/>
              </a:stretch>
            </p:blipFill>
            <p:spPr bwMode="auto">
              <a:xfrm>
                <a:off x="912" y="1335"/>
                <a:ext cx="3696" cy="27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17" name="Group 8"/>
              <p:cNvGrpSpPr>
                <a:grpSpLocks noChangeAspect="1"/>
              </p:cNvGrpSpPr>
              <p:nvPr/>
            </p:nvGrpSpPr>
            <p:grpSpPr bwMode="auto">
              <a:xfrm>
                <a:off x="2970" y="3287"/>
                <a:ext cx="198" cy="217"/>
                <a:chOff x="2842" y="3482"/>
                <a:chExt cx="164" cy="180"/>
              </a:xfrm>
            </p:grpSpPr>
            <p:sp>
              <p:nvSpPr>
                <p:cNvPr id="74" name="Oval 9"/>
                <p:cNvSpPr>
                  <a:spLocks noChangeAspect="1" noChangeArrowheads="1"/>
                </p:cNvSpPr>
                <p:nvPr/>
              </p:nvSpPr>
              <p:spPr bwMode="auto">
                <a:xfrm>
                  <a:off x="2872" y="3592"/>
                  <a:ext cx="71" cy="7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5" name="Oval 10"/>
                <p:cNvSpPr>
                  <a:spLocks noChangeAspect="1" noChangeArrowheads="1"/>
                </p:cNvSpPr>
                <p:nvPr/>
              </p:nvSpPr>
              <p:spPr bwMode="auto">
                <a:xfrm>
                  <a:off x="2878" y="3541"/>
                  <a:ext cx="71" cy="7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6" name="Oval 11"/>
                <p:cNvSpPr>
                  <a:spLocks noChangeAspect="1" noChangeArrowheads="1"/>
                </p:cNvSpPr>
                <p:nvPr/>
              </p:nvSpPr>
              <p:spPr bwMode="auto">
                <a:xfrm>
                  <a:off x="2912" y="3576"/>
                  <a:ext cx="71" cy="7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7" name="Oval 12"/>
                <p:cNvSpPr>
                  <a:spLocks noChangeAspect="1" noChangeArrowheads="1"/>
                </p:cNvSpPr>
                <p:nvPr/>
              </p:nvSpPr>
              <p:spPr bwMode="auto">
                <a:xfrm>
                  <a:off x="2842" y="3541"/>
                  <a:ext cx="71" cy="7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8" name="Oval 13"/>
                <p:cNvSpPr>
                  <a:spLocks noChangeAspect="1" noChangeArrowheads="1"/>
                </p:cNvSpPr>
                <p:nvPr/>
              </p:nvSpPr>
              <p:spPr bwMode="auto">
                <a:xfrm>
                  <a:off x="2920" y="3482"/>
                  <a:ext cx="71" cy="7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36078"/>
                        <a:invGamma/>
                      </a:scheme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9" name="Oval 14"/>
                <p:cNvSpPr>
                  <a:spLocks noChangeAspect="1" noChangeArrowheads="1"/>
                </p:cNvSpPr>
                <p:nvPr/>
              </p:nvSpPr>
              <p:spPr bwMode="auto">
                <a:xfrm>
                  <a:off x="2899" y="3541"/>
                  <a:ext cx="71" cy="7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36078"/>
                        <a:invGamma/>
                      </a:scheme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0" name="Oval 15"/>
                <p:cNvSpPr>
                  <a:spLocks noChangeAspect="1" noChangeArrowheads="1"/>
                </p:cNvSpPr>
                <p:nvPr/>
              </p:nvSpPr>
              <p:spPr bwMode="auto">
                <a:xfrm>
                  <a:off x="2935" y="3541"/>
                  <a:ext cx="71" cy="7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36078"/>
                        <a:invGamma/>
                      </a:scheme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1" name="Oval 16"/>
                <p:cNvSpPr>
                  <a:spLocks noChangeAspect="1" noChangeArrowheads="1"/>
                </p:cNvSpPr>
                <p:nvPr/>
              </p:nvSpPr>
              <p:spPr bwMode="auto">
                <a:xfrm>
                  <a:off x="2864" y="3506"/>
                  <a:ext cx="71" cy="7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36078"/>
                        <a:invGamma/>
                      </a:scheme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2" name="Oval 17"/>
                <p:cNvSpPr>
                  <a:spLocks noChangeAspect="1" noChangeArrowheads="1"/>
                </p:cNvSpPr>
                <p:nvPr/>
              </p:nvSpPr>
              <p:spPr bwMode="auto">
                <a:xfrm>
                  <a:off x="2878" y="3576"/>
                  <a:ext cx="71" cy="70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36078"/>
                        <a:invGamma/>
                      </a:scheme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83" name="Oval 18"/>
                <p:cNvSpPr>
                  <a:spLocks noChangeAspect="1" noChangeArrowheads="1"/>
                </p:cNvSpPr>
                <p:nvPr/>
              </p:nvSpPr>
              <p:spPr bwMode="auto">
                <a:xfrm>
                  <a:off x="2899" y="3506"/>
                  <a:ext cx="71" cy="7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8" name="Group 19"/>
              <p:cNvGrpSpPr>
                <a:grpSpLocks noChangeAspect="1"/>
              </p:cNvGrpSpPr>
              <p:nvPr/>
            </p:nvGrpSpPr>
            <p:grpSpPr bwMode="auto">
              <a:xfrm>
                <a:off x="1392" y="1488"/>
                <a:ext cx="480" cy="405"/>
                <a:chOff x="528" y="968"/>
                <a:chExt cx="446" cy="376"/>
              </a:xfrm>
            </p:grpSpPr>
            <p:sp>
              <p:nvSpPr>
                <p:cNvPr id="59" name="Oval 20"/>
                <p:cNvSpPr>
                  <a:spLocks noChangeAspect="1" noChangeArrowheads="1"/>
                </p:cNvSpPr>
                <p:nvPr/>
              </p:nvSpPr>
              <p:spPr bwMode="auto">
                <a:xfrm>
                  <a:off x="528" y="1171"/>
                  <a:ext cx="57" cy="57"/>
                </a:xfrm>
                <a:prstGeom prst="ellipse">
                  <a:avLst/>
                </a:prstGeom>
                <a:solidFill>
                  <a:srgbClr val="CC0000"/>
                </a:soli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0" name="Oval 21"/>
                <p:cNvSpPr>
                  <a:spLocks noChangeAspect="1" noChangeArrowheads="1"/>
                </p:cNvSpPr>
                <p:nvPr/>
              </p:nvSpPr>
              <p:spPr bwMode="auto">
                <a:xfrm>
                  <a:off x="672" y="1056"/>
                  <a:ext cx="56" cy="56"/>
                </a:xfrm>
                <a:prstGeom prst="ellipse">
                  <a:avLst/>
                </a:prstGeom>
                <a:solidFill>
                  <a:srgbClr val="00CC00"/>
                </a:soli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1" name="Oval 22"/>
                <p:cNvSpPr>
                  <a:spLocks noChangeAspect="1" noChangeArrowheads="1"/>
                </p:cNvSpPr>
                <p:nvPr/>
              </p:nvSpPr>
              <p:spPr bwMode="auto">
                <a:xfrm>
                  <a:off x="787" y="1171"/>
                  <a:ext cx="57" cy="57"/>
                </a:xfrm>
                <a:prstGeom prst="ellipse">
                  <a:avLst/>
                </a:prstGeom>
                <a:solidFill>
                  <a:srgbClr val="000066"/>
                </a:soli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2" name="Oval 23"/>
                <p:cNvSpPr>
                  <a:spLocks noChangeAspect="1" noChangeArrowheads="1"/>
                </p:cNvSpPr>
                <p:nvPr/>
              </p:nvSpPr>
              <p:spPr bwMode="auto">
                <a:xfrm>
                  <a:off x="585" y="1086"/>
                  <a:ext cx="56" cy="56"/>
                </a:xfrm>
                <a:prstGeom prst="ellipse">
                  <a:avLst/>
                </a:prstGeom>
                <a:solidFill>
                  <a:srgbClr val="CC0000"/>
                </a:soli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3" name="Oval 24"/>
                <p:cNvSpPr>
                  <a:spLocks noChangeAspect="1" noChangeArrowheads="1"/>
                </p:cNvSpPr>
                <p:nvPr/>
              </p:nvSpPr>
              <p:spPr bwMode="auto">
                <a:xfrm>
                  <a:off x="796" y="1029"/>
                  <a:ext cx="56" cy="57"/>
                </a:xfrm>
                <a:prstGeom prst="ellipse">
                  <a:avLst/>
                </a:prstGeom>
                <a:solidFill>
                  <a:srgbClr val="00CC00"/>
                </a:soli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4" name="Oval 25"/>
                <p:cNvSpPr>
                  <a:spLocks noChangeAspect="1" noChangeArrowheads="1"/>
                </p:cNvSpPr>
                <p:nvPr/>
              </p:nvSpPr>
              <p:spPr bwMode="auto">
                <a:xfrm>
                  <a:off x="611" y="1000"/>
                  <a:ext cx="57" cy="57"/>
                </a:xfrm>
                <a:prstGeom prst="ellipse">
                  <a:avLst/>
                </a:prstGeom>
                <a:solidFill>
                  <a:srgbClr val="000066"/>
                </a:soli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5" name="Oval 26"/>
                <p:cNvSpPr>
                  <a:spLocks noChangeAspect="1" noChangeArrowheads="1"/>
                </p:cNvSpPr>
                <p:nvPr/>
              </p:nvSpPr>
              <p:spPr bwMode="auto">
                <a:xfrm>
                  <a:off x="917" y="1112"/>
                  <a:ext cx="57" cy="57"/>
                </a:xfrm>
                <a:prstGeom prst="ellipse">
                  <a:avLst/>
                </a:prstGeom>
                <a:solidFill>
                  <a:srgbClr val="CC0000"/>
                </a:soli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6" name="Oval 27"/>
                <p:cNvSpPr>
                  <a:spLocks noChangeAspect="1" noChangeArrowheads="1"/>
                </p:cNvSpPr>
                <p:nvPr/>
              </p:nvSpPr>
              <p:spPr bwMode="auto">
                <a:xfrm>
                  <a:off x="801" y="1287"/>
                  <a:ext cx="56" cy="57"/>
                </a:xfrm>
                <a:prstGeom prst="ellipse">
                  <a:avLst/>
                </a:prstGeom>
                <a:solidFill>
                  <a:srgbClr val="00CC00"/>
                </a:soli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7" name="Oval 28"/>
                <p:cNvSpPr>
                  <a:spLocks noChangeAspect="1" noChangeArrowheads="1"/>
                </p:cNvSpPr>
                <p:nvPr/>
              </p:nvSpPr>
              <p:spPr bwMode="auto">
                <a:xfrm>
                  <a:off x="889" y="1199"/>
                  <a:ext cx="56" cy="57"/>
                </a:xfrm>
                <a:prstGeom prst="ellipse">
                  <a:avLst/>
                </a:prstGeom>
                <a:solidFill>
                  <a:srgbClr val="000066"/>
                </a:soli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8" name="Oval 29"/>
                <p:cNvSpPr>
                  <a:spLocks noChangeAspect="1" noChangeArrowheads="1"/>
                </p:cNvSpPr>
                <p:nvPr/>
              </p:nvSpPr>
              <p:spPr bwMode="auto">
                <a:xfrm>
                  <a:off x="826" y="968"/>
                  <a:ext cx="56" cy="56"/>
                </a:xfrm>
                <a:prstGeom prst="ellipse">
                  <a:avLst/>
                </a:prstGeom>
                <a:solidFill>
                  <a:srgbClr val="CC0000"/>
                </a:soli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69" name="Oval 30"/>
                <p:cNvSpPr>
                  <a:spLocks noChangeAspect="1" noChangeArrowheads="1"/>
                </p:cNvSpPr>
                <p:nvPr/>
              </p:nvSpPr>
              <p:spPr bwMode="auto">
                <a:xfrm>
                  <a:off x="658" y="1199"/>
                  <a:ext cx="57" cy="57"/>
                </a:xfrm>
                <a:prstGeom prst="ellipse">
                  <a:avLst/>
                </a:prstGeom>
                <a:solidFill>
                  <a:srgbClr val="00CC00"/>
                </a:soli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70" name="Oval 31"/>
                <p:cNvSpPr>
                  <a:spLocks noChangeAspect="1" noChangeArrowheads="1"/>
                </p:cNvSpPr>
                <p:nvPr/>
              </p:nvSpPr>
              <p:spPr bwMode="auto">
                <a:xfrm>
                  <a:off x="739" y="999"/>
                  <a:ext cx="57" cy="57"/>
                </a:xfrm>
                <a:prstGeom prst="ellipse">
                  <a:avLst/>
                </a:prstGeom>
                <a:solidFill>
                  <a:srgbClr val="000066"/>
                </a:soli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pic>
              <p:nvPicPr>
                <p:cNvPr id="71" name="Picture 32" descr="Gluons1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 rot="-1079315">
                  <a:off x="767" y="1202"/>
                  <a:ext cx="176" cy="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72" name="Picture 33" descr="Gluons1"/>
                <p:cNvPicPr>
                  <a:picLocks noChangeAspect="1" noChangeArrowheads="1"/>
                </p:cNvPicPr>
                <p:nvPr/>
              </p:nvPicPr>
              <p:blipFill>
                <a:blip r:embed="rId5" cstate="print"/>
                <a:srcRect/>
                <a:stretch>
                  <a:fillRect/>
                </a:stretch>
              </p:blipFill>
              <p:spPr bwMode="auto">
                <a:xfrm rot="-2283694">
                  <a:off x="575" y="1141"/>
                  <a:ext cx="144" cy="6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  <p:pic>
              <p:nvPicPr>
                <p:cNvPr id="73" name="Picture 34" descr="Gluons1"/>
                <p:cNvPicPr>
                  <a:picLocks noChangeAspect="1" noChangeArrowheads="1"/>
                </p:cNvPicPr>
                <p:nvPr/>
              </p:nvPicPr>
              <p:blipFill>
                <a:blip r:embed="rId4" cstate="print"/>
                <a:srcRect/>
                <a:stretch>
                  <a:fillRect/>
                </a:stretch>
              </p:blipFill>
              <p:spPr bwMode="auto">
                <a:xfrm rot="1536724">
                  <a:off x="767" y="1058"/>
                  <a:ext cx="176" cy="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</p:pic>
          </p:grpSp>
          <p:grpSp>
            <p:nvGrpSpPr>
              <p:cNvPr id="19" name="Group 35"/>
              <p:cNvGrpSpPr>
                <a:grpSpLocks/>
              </p:cNvGrpSpPr>
              <p:nvPr/>
            </p:nvGrpSpPr>
            <p:grpSpPr bwMode="auto">
              <a:xfrm>
                <a:off x="2237" y="2401"/>
                <a:ext cx="547" cy="431"/>
                <a:chOff x="1372" y="2016"/>
                <a:chExt cx="547" cy="431"/>
              </a:xfrm>
            </p:grpSpPr>
            <p:sp>
              <p:nvSpPr>
                <p:cNvPr id="20" name="Oval 36"/>
                <p:cNvSpPr>
                  <a:spLocks noChangeAspect="1" noChangeArrowheads="1"/>
                </p:cNvSpPr>
                <p:nvPr/>
              </p:nvSpPr>
              <p:spPr bwMode="auto">
                <a:xfrm>
                  <a:off x="1487" y="2090"/>
                  <a:ext cx="85" cy="8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1" name="Oval 37"/>
                <p:cNvSpPr>
                  <a:spLocks noChangeAspect="1" noChangeArrowheads="1"/>
                </p:cNvSpPr>
                <p:nvPr/>
              </p:nvSpPr>
              <p:spPr bwMode="auto">
                <a:xfrm>
                  <a:off x="1590" y="2016"/>
                  <a:ext cx="86" cy="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36078"/>
                        <a:invGamma/>
                      </a:scheme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2" name="Oval 38"/>
                <p:cNvSpPr>
                  <a:spLocks noChangeAspect="1" noChangeArrowheads="1"/>
                </p:cNvSpPr>
                <p:nvPr/>
              </p:nvSpPr>
              <p:spPr bwMode="auto">
                <a:xfrm>
                  <a:off x="1572" y="2047"/>
                  <a:ext cx="86" cy="8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" name="Oval 39"/>
                <p:cNvSpPr>
                  <a:spLocks noChangeAspect="1" noChangeArrowheads="1"/>
                </p:cNvSpPr>
                <p:nvPr/>
              </p:nvSpPr>
              <p:spPr bwMode="auto">
                <a:xfrm>
                  <a:off x="1401" y="2132"/>
                  <a:ext cx="86" cy="8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4" name="Oval 40"/>
                <p:cNvSpPr>
                  <a:spLocks noChangeAspect="1" noChangeArrowheads="1"/>
                </p:cNvSpPr>
                <p:nvPr/>
              </p:nvSpPr>
              <p:spPr bwMode="auto">
                <a:xfrm>
                  <a:off x="1445" y="2016"/>
                  <a:ext cx="85" cy="8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CC00"/>
                    </a:gs>
                    <a:gs pos="100000">
                      <a:srgbClr val="00CC00">
                        <a:gamma/>
                        <a:shade val="46275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5" name="Oval 41"/>
                <p:cNvSpPr>
                  <a:spLocks noChangeAspect="1" noChangeArrowheads="1"/>
                </p:cNvSpPr>
                <p:nvPr/>
              </p:nvSpPr>
              <p:spPr bwMode="auto">
                <a:xfrm>
                  <a:off x="1560" y="2132"/>
                  <a:ext cx="86" cy="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36078"/>
                        <a:invGamma/>
                      </a:scheme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6" name="Oval 42"/>
                <p:cNvSpPr>
                  <a:spLocks noChangeAspect="1" noChangeArrowheads="1"/>
                </p:cNvSpPr>
                <p:nvPr/>
              </p:nvSpPr>
              <p:spPr bwMode="auto">
                <a:xfrm>
                  <a:off x="1372" y="2247"/>
                  <a:ext cx="86" cy="8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66CC"/>
                    </a:gs>
                    <a:gs pos="100000">
                      <a:srgbClr val="FF66CC">
                        <a:gamma/>
                        <a:shade val="46275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7" name="Oval 43"/>
                <p:cNvSpPr>
                  <a:spLocks noChangeAspect="1" noChangeArrowheads="1"/>
                </p:cNvSpPr>
                <p:nvPr/>
              </p:nvSpPr>
              <p:spPr bwMode="auto">
                <a:xfrm>
                  <a:off x="1475" y="2205"/>
                  <a:ext cx="85" cy="8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36078"/>
                        <a:invGamma/>
                      </a:scheme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8" name="Oval 44"/>
                <p:cNvSpPr>
                  <a:spLocks noChangeAspect="1" noChangeArrowheads="1"/>
                </p:cNvSpPr>
                <p:nvPr/>
              </p:nvSpPr>
              <p:spPr bwMode="auto">
                <a:xfrm>
                  <a:off x="1718" y="2016"/>
                  <a:ext cx="86" cy="8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9" name="Oval 45"/>
                <p:cNvSpPr>
                  <a:spLocks noChangeAspect="1" noChangeArrowheads="1"/>
                </p:cNvSpPr>
                <p:nvPr/>
              </p:nvSpPr>
              <p:spPr bwMode="auto">
                <a:xfrm>
                  <a:off x="1615" y="2205"/>
                  <a:ext cx="85" cy="8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0" name="Oval 46"/>
                <p:cNvSpPr>
                  <a:spLocks noChangeAspect="1" noChangeArrowheads="1"/>
                </p:cNvSpPr>
                <p:nvPr/>
              </p:nvSpPr>
              <p:spPr bwMode="auto">
                <a:xfrm>
                  <a:off x="1615" y="2247"/>
                  <a:ext cx="85" cy="8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36078"/>
                        <a:invGamma/>
                      </a:scheme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1" name="Oval 47"/>
                <p:cNvSpPr>
                  <a:spLocks noChangeAspect="1" noChangeArrowheads="1"/>
                </p:cNvSpPr>
                <p:nvPr/>
              </p:nvSpPr>
              <p:spPr bwMode="auto">
                <a:xfrm>
                  <a:off x="1706" y="2132"/>
                  <a:ext cx="86" cy="8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2" name="Oval 48"/>
                <p:cNvSpPr>
                  <a:spLocks noChangeAspect="1" noChangeArrowheads="1"/>
                </p:cNvSpPr>
                <p:nvPr/>
              </p:nvSpPr>
              <p:spPr bwMode="auto">
                <a:xfrm>
                  <a:off x="1688" y="2163"/>
                  <a:ext cx="86" cy="8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3" name="Oval 49"/>
                <p:cNvSpPr>
                  <a:spLocks noChangeAspect="1" noChangeArrowheads="1"/>
                </p:cNvSpPr>
                <p:nvPr/>
              </p:nvSpPr>
              <p:spPr bwMode="auto">
                <a:xfrm>
                  <a:off x="1602" y="2205"/>
                  <a:ext cx="86" cy="8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4" name="Oval 50"/>
                <p:cNvSpPr>
                  <a:spLocks noChangeAspect="1" noChangeArrowheads="1"/>
                </p:cNvSpPr>
                <p:nvPr/>
              </p:nvSpPr>
              <p:spPr bwMode="auto">
                <a:xfrm>
                  <a:off x="1706" y="2132"/>
                  <a:ext cx="86" cy="8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CC00"/>
                    </a:gs>
                    <a:gs pos="100000">
                      <a:srgbClr val="00CC00">
                        <a:gamma/>
                        <a:shade val="46275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5" name="Oval 51"/>
                <p:cNvSpPr>
                  <a:spLocks noChangeAspect="1" noChangeArrowheads="1"/>
                </p:cNvSpPr>
                <p:nvPr/>
              </p:nvSpPr>
              <p:spPr bwMode="auto">
                <a:xfrm>
                  <a:off x="1688" y="2163"/>
                  <a:ext cx="86" cy="8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6" name="Oval 52"/>
                <p:cNvSpPr>
                  <a:spLocks noChangeAspect="1" noChangeArrowheads="1"/>
                </p:cNvSpPr>
                <p:nvPr/>
              </p:nvSpPr>
              <p:spPr bwMode="auto">
                <a:xfrm>
                  <a:off x="1517" y="2247"/>
                  <a:ext cx="85" cy="8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CC00"/>
                    </a:gs>
                    <a:gs pos="100000">
                      <a:srgbClr val="00CC00">
                        <a:gamma/>
                        <a:shade val="46275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7" name="Oval 53"/>
                <p:cNvSpPr>
                  <a:spLocks noChangeAspect="1" noChangeArrowheads="1"/>
                </p:cNvSpPr>
                <p:nvPr/>
              </p:nvSpPr>
              <p:spPr bwMode="auto">
                <a:xfrm>
                  <a:off x="1560" y="2132"/>
                  <a:ext cx="86" cy="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36078"/>
                        <a:invGamma/>
                      </a:scheme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8" name="Oval 54"/>
                <p:cNvSpPr>
                  <a:spLocks noChangeAspect="1" noChangeArrowheads="1"/>
                </p:cNvSpPr>
                <p:nvPr/>
              </p:nvSpPr>
              <p:spPr bwMode="auto">
                <a:xfrm>
                  <a:off x="1676" y="2247"/>
                  <a:ext cx="86" cy="85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36078"/>
                        <a:invGamma/>
                      </a:scheme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39" name="Oval 55"/>
                <p:cNvSpPr>
                  <a:spLocks noChangeAspect="1" noChangeArrowheads="1"/>
                </p:cNvSpPr>
                <p:nvPr/>
              </p:nvSpPr>
              <p:spPr bwMode="auto">
                <a:xfrm>
                  <a:off x="1488" y="2363"/>
                  <a:ext cx="86" cy="8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0" name="Oval 56"/>
                <p:cNvSpPr>
                  <a:spLocks noChangeAspect="1" noChangeArrowheads="1"/>
                </p:cNvSpPr>
                <p:nvPr/>
              </p:nvSpPr>
              <p:spPr bwMode="auto">
                <a:xfrm>
                  <a:off x="1590" y="2321"/>
                  <a:ext cx="86" cy="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36078"/>
                        <a:invGamma/>
                      </a:scheme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1" name="Oval 57"/>
                <p:cNvSpPr>
                  <a:spLocks noChangeAspect="1" noChangeArrowheads="1"/>
                </p:cNvSpPr>
                <p:nvPr/>
              </p:nvSpPr>
              <p:spPr bwMode="auto">
                <a:xfrm>
                  <a:off x="1834" y="2132"/>
                  <a:ext cx="85" cy="8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2" name="Oval 58"/>
                <p:cNvSpPr>
                  <a:spLocks noChangeAspect="1" noChangeArrowheads="1"/>
                </p:cNvSpPr>
                <p:nvPr/>
              </p:nvSpPr>
              <p:spPr bwMode="auto">
                <a:xfrm>
                  <a:off x="1730" y="2321"/>
                  <a:ext cx="86" cy="8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3" name="Oval 59"/>
                <p:cNvSpPr>
                  <a:spLocks noChangeAspect="1" noChangeArrowheads="1"/>
                </p:cNvSpPr>
                <p:nvPr/>
              </p:nvSpPr>
              <p:spPr bwMode="auto">
                <a:xfrm>
                  <a:off x="1730" y="2363"/>
                  <a:ext cx="86" cy="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36078"/>
                        <a:invGamma/>
                      </a:scheme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4" name="Oval 60"/>
                <p:cNvSpPr>
                  <a:spLocks noChangeAspect="1" noChangeArrowheads="1"/>
                </p:cNvSpPr>
                <p:nvPr/>
              </p:nvSpPr>
              <p:spPr bwMode="auto">
                <a:xfrm>
                  <a:off x="1822" y="2247"/>
                  <a:ext cx="85" cy="8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5" name="Oval 61"/>
                <p:cNvSpPr>
                  <a:spLocks noChangeAspect="1" noChangeArrowheads="1"/>
                </p:cNvSpPr>
                <p:nvPr/>
              </p:nvSpPr>
              <p:spPr bwMode="auto">
                <a:xfrm>
                  <a:off x="1804" y="2279"/>
                  <a:ext cx="85" cy="8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00CC00"/>
                    </a:gs>
                    <a:gs pos="100000">
                      <a:srgbClr val="00CC00">
                        <a:gamma/>
                        <a:shade val="46275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6" name="Oval 62"/>
                <p:cNvSpPr>
                  <a:spLocks noChangeAspect="1" noChangeArrowheads="1"/>
                </p:cNvSpPr>
                <p:nvPr/>
              </p:nvSpPr>
              <p:spPr bwMode="auto">
                <a:xfrm>
                  <a:off x="1487" y="2090"/>
                  <a:ext cx="85" cy="8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46275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7" name="Oval 63"/>
                <p:cNvSpPr>
                  <a:spLocks noChangeAspect="1" noChangeArrowheads="1"/>
                </p:cNvSpPr>
                <p:nvPr/>
              </p:nvSpPr>
              <p:spPr bwMode="auto">
                <a:xfrm>
                  <a:off x="1590" y="2016"/>
                  <a:ext cx="86" cy="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36078"/>
                        <a:invGamma/>
                      </a:scheme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8" name="Oval 64"/>
                <p:cNvSpPr>
                  <a:spLocks noChangeAspect="1" noChangeArrowheads="1"/>
                </p:cNvSpPr>
                <p:nvPr/>
              </p:nvSpPr>
              <p:spPr bwMode="auto">
                <a:xfrm>
                  <a:off x="1572" y="2047"/>
                  <a:ext cx="86" cy="8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66CC"/>
                    </a:gs>
                    <a:gs pos="100000">
                      <a:srgbClr val="FF66CC">
                        <a:gamma/>
                        <a:shade val="46275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49" name="Oval 65"/>
                <p:cNvSpPr>
                  <a:spLocks noChangeAspect="1" noChangeArrowheads="1"/>
                </p:cNvSpPr>
                <p:nvPr/>
              </p:nvSpPr>
              <p:spPr bwMode="auto">
                <a:xfrm>
                  <a:off x="1401" y="2132"/>
                  <a:ext cx="86" cy="8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0" name="Oval 66"/>
                <p:cNvSpPr>
                  <a:spLocks noChangeAspect="1" noChangeArrowheads="1"/>
                </p:cNvSpPr>
                <p:nvPr/>
              </p:nvSpPr>
              <p:spPr bwMode="auto">
                <a:xfrm>
                  <a:off x="1445" y="2016"/>
                  <a:ext cx="85" cy="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36078"/>
                        <a:invGamma/>
                      </a:scheme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1" name="Oval 67"/>
                <p:cNvSpPr>
                  <a:spLocks noChangeAspect="1" noChangeArrowheads="1"/>
                </p:cNvSpPr>
                <p:nvPr/>
              </p:nvSpPr>
              <p:spPr bwMode="auto">
                <a:xfrm>
                  <a:off x="1560" y="2132"/>
                  <a:ext cx="86" cy="8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46275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2" name="Oval 68"/>
                <p:cNvSpPr>
                  <a:spLocks noChangeAspect="1" noChangeArrowheads="1"/>
                </p:cNvSpPr>
                <p:nvPr/>
              </p:nvSpPr>
              <p:spPr bwMode="auto">
                <a:xfrm>
                  <a:off x="1372" y="2247"/>
                  <a:ext cx="86" cy="8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66CC"/>
                    </a:gs>
                    <a:gs pos="100000">
                      <a:srgbClr val="FF66CC">
                        <a:gamma/>
                        <a:shade val="46275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" name="Oval 69"/>
                <p:cNvSpPr>
                  <a:spLocks noChangeAspect="1" noChangeArrowheads="1"/>
                </p:cNvSpPr>
                <p:nvPr/>
              </p:nvSpPr>
              <p:spPr bwMode="auto">
                <a:xfrm>
                  <a:off x="1763" y="2309"/>
                  <a:ext cx="85" cy="84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shade val="36078"/>
                        <a:invGamma/>
                      </a:scheme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4" name="Oval 70"/>
                <p:cNvSpPr>
                  <a:spLocks noChangeAspect="1" noChangeArrowheads="1"/>
                </p:cNvSpPr>
                <p:nvPr/>
              </p:nvSpPr>
              <p:spPr bwMode="auto">
                <a:xfrm>
                  <a:off x="1718" y="2016"/>
                  <a:ext cx="86" cy="8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5" name="Oval 71"/>
                <p:cNvSpPr>
                  <a:spLocks noChangeAspect="1" noChangeArrowheads="1"/>
                </p:cNvSpPr>
                <p:nvPr/>
              </p:nvSpPr>
              <p:spPr bwMode="auto">
                <a:xfrm>
                  <a:off x="1615" y="2205"/>
                  <a:ext cx="85" cy="8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CC0000"/>
                    </a:gs>
                    <a:gs pos="100000">
                      <a:srgbClr val="CC0000">
                        <a:gamma/>
                        <a:shade val="36078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6" name="Oval 72"/>
                <p:cNvSpPr>
                  <a:spLocks noChangeAspect="1" noChangeArrowheads="1"/>
                </p:cNvSpPr>
                <p:nvPr/>
              </p:nvSpPr>
              <p:spPr bwMode="auto">
                <a:xfrm>
                  <a:off x="1615" y="2247"/>
                  <a:ext cx="85" cy="85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CC00"/>
                    </a:gs>
                    <a:gs pos="100000">
                      <a:srgbClr val="FFCC00">
                        <a:gamma/>
                        <a:shade val="46275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7" name="Oval 73"/>
                <p:cNvSpPr>
                  <a:spLocks noChangeAspect="1" noChangeArrowheads="1"/>
                </p:cNvSpPr>
                <p:nvPr/>
              </p:nvSpPr>
              <p:spPr bwMode="auto">
                <a:xfrm>
                  <a:off x="1706" y="2132"/>
                  <a:ext cx="86" cy="8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66CC"/>
                    </a:gs>
                    <a:gs pos="100000">
                      <a:srgbClr val="FF66CC">
                        <a:gamma/>
                        <a:shade val="46275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8" name="Oval 74"/>
                <p:cNvSpPr>
                  <a:spLocks noChangeAspect="1" noChangeArrowheads="1"/>
                </p:cNvSpPr>
                <p:nvPr/>
              </p:nvSpPr>
              <p:spPr bwMode="auto">
                <a:xfrm>
                  <a:off x="1688" y="2163"/>
                  <a:ext cx="86" cy="8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33CC"/>
                    </a:gs>
                    <a:gs pos="100000">
                      <a:srgbClr val="FF33CC">
                        <a:gamma/>
                        <a:shade val="46275"/>
                        <a:invGamma/>
                      </a:srgbClr>
                    </a:gs>
                  </a:gsLst>
                  <a:lin ang="2700000" scaled="1"/>
                </a:gradFill>
                <a:ln w="25400">
                  <a:noFill/>
                  <a:round/>
                  <a:headEnd/>
                  <a:tailEnd type="none" w="lg" len="lg"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11" name="Rectangle 75"/>
            <p:cNvSpPr>
              <a:spLocks noChangeArrowheads="1"/>
            </p:cNvSpPr>
            <p:nvPr/>
          </p:nvSpPr>
          <p:spPr bwMode="auto">
            <a:xfrm rot="-1784693">
              <a:off x="3120" y="2736"/>
              <a:ext cx="384" cy="96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2" name="Rectangle 76"/>
            <p:cNvSpPr>
              <a:spLocks noChangeArrowheads="1"/>
            </p:cNvSpPr>
            <p:nvPr/>
          </p:nvSpPr>
          <p:spPr bwMode="auto">
            <a:xfrm rot="-1784693">
              <a:off x="3024" y="2544"/>
              <a:ext cx="384" cy="96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3" name="Rectangle 77"/>
            <p:cNvSpPr>
              <a:spLocks noChangeArrowheads="1"/>
            </p:cNvSpPr>
            <p:nvPr/>
          </p:nvSpPr>
          <p:spPr bwMode="auto">
            <a:xfrm rot="-1784693">
              <a:off x="2880" y="2352"/>
              <a:ext cx="384" cy="96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4" name="Rectangle 78"/>
            <p:cNvSpPr>
              <a:spLocks noChangeArrowheads="1"/>
            </p:cNvSpPr>
            <p:nvPr/>
          </p:nvSpPr>
          <p:spPr bwMode="auto">
            <a:xfrm rot="-1784693">
              <a:off x="2208" y="1632"/>
              <a:ext cx="384" cy="96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15" name="Rectangle 79"/>
            <p:cNvSpPr>
              <a:spLocks noChangeArrowheads="1"/>
            </p:cNvSpPr>
            <p:nvPr/>
          </p:nvSpPr>
          <p:spPr bwMode="auto">
            <a:xfrm rot="-1784693">
              <a:off x="2016" y="1152"/>
              <a:ext cx="384" cy="96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84" name="Text Box 4"/>
          <p:cNvSpPr txBox="1">
            <a:spLocks noChangeArrowheads="1"/>
          </p:cNvSpPr>
          <p:nvPr/>
        </p:nvSpPr>
        <p:spPr bwMode="auto">
          <a:xfrm>
            <a:off x="315192" y="1069003"/>
            <a:ext cx="11038608" cy="5847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3200" dirty="0"/>
              <a:t>Quark Gluon </a:t>
            </a:r>
            <a:r>
              <a:rPr lang="en-US" sz="3200" dirty="0" smtClean="0"/>
              <a:t>Plasma: QCD matter without </a:t>
            </a:r>
            <a:r>
              <a:rPr lang="en-US" sz="3200" dirty="0"/>
              <a:t>color confinement </a:t>
            </a:r>
          </a:p>
        </p:txBody>
      </p:sp>
      <p:sp>
        <p:nvSpPr>
          <p:cNvPr id="85" name="Text Box 103"/>
          <p:cNvSpPr txBox="1">
            <a:spLocks noChangeArrowheads="1"/>
          </p:cNvSpPr>
          <p:nvPr/>
        </p:nvSpPr>
        <p:spPr bwMode="auto">
          <a:xfrm>
            <a:off x="19313" y="4912649"/>
            <a:ext cx="5426075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dirty="0"/>
              <a:t>Screening of long range confining potential expected at high enough temperature or </a:t>
            </a:r>
            <a:r>
              <a:rPr lang="en-US" sz="2800" dirty="0" smtClean="0"/>
              <a:t>density</a:t>
            </a:r>
            <a:endParaRPr lang="en-US" sz="2800" dirty="0"/>
          </a:p>
        </p:txBody>
      </p:sp>
      <p:grpSp>
        <p:nvGrpSpPr>
          <p:cNvPr id="86" name="Group 105"/>
          <p:cNvGrpSpPr>
            <a:grpSpLocks/>
          </p:cNvGrpSpPr>
          <p:nvPr/>
        </p:nvGrpSpPr>
        <p:grpSpPr bwMode="auto">
          <a:xfrm>
            <a:off x="1198032" y="1904577"/>
            <a:ext cx="3048000" cy="2819401"/>
            <a:chOff x="3744" y="960"/>
            <a:chExt cx="1920" cy="1776"/>
          </a:xfrm>
        </p:grpSpPr>
        <p:sp>
          <p:nvSpPr>
            <p:cNvPr id="87" name="Rectangle 83"/>
            <p:cNvSpPr>
              <a:spLocks noChangeArrowheads="1"/>
            </p:cNvSpPr>
            <p:nvPr/>
          </p:nvSpPr>
          <p:spPr bwMode="auto">
            <a:xfrm>
              <a:off x="3744" y="960"/>
              <a:ext cx="1920" cy="1776"/>
            </a:xfrm>
            <a:prstGeom prst="rect">
              <a:avLst/>
            </a:prstGeom>
            <a:solidFill>
              <a:srgbClr val="FFFF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88" name="Line 84"/>
            <p:cNvSpPr>
              <a:spLocks noChangeShapeType="1"/>
            </p:cNvSpPr>
            <p:nvPr/>
          </p:nvSpPr>
          <p:spPr bwMode="auto">
            <a:xfrm>
              <a:off x="4171" y="1056"/>
              <a:ext cx="0" cy="163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89" name="Line 85"/>
            <p:cNvSpPr>
              <a:spLocks noChangeShapeType="1"/>
            </p:cNvSpPr>
            <p:nvPr/>
          </p:nvSpPr>
          <p:spPr bwMode="auto">
            <a:xfrm>
              <a:off x="4104" y="1728"/>
              <a:ext cx="121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90" name="Freeform 86"/>
            <p:cNvSpPr>
              <a:spLocks/>
            </p:cNvSpPr>
            <p:nvPr/>
          </p:nvSpPr>
          <p:spPr bwMode="auto">
            <a:xfrm>
              <a:off x="4210" y="1108"/>
              <a:ext cx="1006" cy="1340"/>
            </a:xfrm>
            <a:custGeom>
              <a:avLst/>
              <a:gdLst/>
              <a:ahLst/>
              <a:cxnLst>
                <a:cxn ang="0">
                  <a:pos x="0" y="1340"/>
                </a:cxn>
                <a:cxn ang="0">
                  <a:pos x="137" y="864"/>
                </a:cxn>
                <a:cxn ang="0">
                  <a:pos x="705" y="415"/>
                </a:cxn>
                <a:cxn ang="0">
                  <a:pos x="1433" y="0"/>
                </a:cxn>
              </a:cxnLst>
              <a:rect l="0" t="0" r="r" b="b"/>
              <a:pathLst>
                <a:path w="1433" h="1340">
                  <a:moveTo>
                    <a:pt x="0" y="1340"/>
                  </a:moveTo>
                  <a:cubicBezTo>
                    <a:pt x="23" y="1260"/>
                    <a:pt x="19" y="1018"/>
                    <a:pt x="137" y="864"/>
                  </a:cubicBezTo>
                  <a:cubicBezTo>
                    <a:pt x="255" y="710"/>
                    <a:pt x="489" y="559"/>
                    <a:pt x="705" y="415"/>
                  </a:cubicBezTo>
                  <a:cubicBezTo>
                    <a:pt x="921" y="271"/>
                    <a:pt x="1281" y="86"/>
                    <a:pt x="1433" y="0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91" name="Text Box 87"/>
            <p:cNvSpPr txBox="1">
              <a:spLocks noChangeArrowheads="1"/>
            </p:cNvSpPr>
            <p:nvPr/>
          </p:nvSpPr>
          <p:spPr bwMode="auto">
            <a:xfrm>
              <a:off x="5199" y="1735"/>
              <a:ext cx="16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solidFill>
                    <a:schemeClr val="tx1"/>
                  </a:solidFill>
                  <a:cs typeface="Arial" pitchFamily="34" charset="0"/>
                </a:rPr>
                <a:t>r</a:t>
              </a:r>
            </a:p>
          </p:txBody>
        </p:sp>
        <p:sp>
          <p:nvSpPr>
            <p:cNvPr id="92" name="Text Box 88"/>
            <p:cNvSpPr txBox="1">
              <a:spLocks noChangeArrowheads="1"/>
            </p:cNvSpPr>
            <p:nvPr/>
          </p:nvSpPr>
          <p:spPr bwMode="auto">
            <a:xfrm>
              <a:off x="3830" y="1002"/>
              <a:ext cx="38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/>
              <a:r>
                <a:rPr lang="en-US" sz="2000">
                  <a:solidFill>
                    <a:schemeClr val="tx1"/>
                  </a:solidFill>
                  <a:cs typeface="Arial" pitchFamily="34" charset="0"/>
                </a:rPr>
                <a:t>V(r)</a:t>
              </a:r>
            </a:p>
          </p:txBody>
        </p:sp>
        <p:grpSp>
          <p:nvGrpSpPr>
            <p:cNvPr id="93" name="Group 89"/>
            <p:cNvGrpSpPr>
              <a:grpSpLocks/>
            </p:cNvGrpSpPr>
            <p:nvPr/>
          </p:nvGrpSpPr>
          <p:grpSpPr bwMode="auto">
            <a:xfrm rot="21570107" flipV="1">
              <a:off x="4171" y="1488"/>
              <a:ext cx="438" cy="121"/>
              <a:chOff x="480" y="3696"/>
              <a:chExt cx="3360" cy="240"/>
            </a:xfrm>
          </p:grpSpPr>
          <p:cxnSp>
            <p:nvCxnSpPr>
              <p:cNvPr id="97" name="AutoShape 90"/>
              <p:cNvCxnSpPr>
                <a:cxnSpLocks noChangeShapeType="1"/>
              </p:cNvCxnSpPr>
              <p:nvPr/>
            </p:nvCxnSpPr>
            <p:spPr bwMode="auto">
              <a:xfrm flipV="1">
                <a:off x="816" y="3696"/>
                <a:ext cx="336" cy="240"/>
              </a:xfrm>
              <a:prstGeom prst="curvedConnector3">
                <a:avLst>
                  <a:gd name="adj1" fmla="val 50000"/>
                </a:avLst>
              </a:prstGeom>
              <a:noFill/>
              <a:ln w="28575">
                <a:solidFill>
                  <a:srgbClr val="33CCCC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98" name="AutoShape 91"/>
              <p:cNvCxnSpPr>
                <a:cxnSpLocks noChangeShapeType="1"/>
              </p:cNvCxnSpPr>
              <p:nvPr/>
            </p:nvCxnSpPr>
            <p:spPr bwMode="auto">
              <a:xfrm>
                <a:off x="480" y="3696"/>
                <a:ext cx="336" cy="240"/>
              </a:xfrm>
              <a:prstGeom prst="curvedConnector3">
                <a:avLst>
                  <a:gd name="adj1" fmla="val 50000"/>
                </a:avLst>
              </a:prstGeom>
              <a:noFill/>
              <a:ln w="28575">
                <a:solidFill>
                  <a:srgbClr val="33CCCC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99" name="AutoShape 92"/>
              <p:cNvCxnSpPr>
                <a:cxnSpLocks noChangeShapeType="1"/>
              </p:cNvCxnSpPr>
              <p:nvPr/>
            </p:nvCxnSpPr>
            <p:spPr bwMode="auto">
              <a:xfrm flipV="1">
                <a:off x="1488" y="3696"/>
                <a:ext cx="336" cy="240"/>
              </a:xfrm>
              <a:prstGeom prst="curvedConnector3">
                <a:avLst>
                  <a:gd name="adj1" fmla="val 50000"/>
                </a:avLst>
              </a:prstGeom>
              <a:noFill/>
              <a:ln w="28575">
                <a:solidFill>
                  <a:srgbClr val="33CCCC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00" name="AutoShape 93"/>
              <p:cNvCxnSpPr>
                <a:cxnSpLocks noChangeShapeType="1"/>
              </p:cNvCxnSpPr>
              <p:nvPr/>
            </p:nvCxnSpPr>
            <p:spPr bwMode="auto">
              <a:xfrm>
                <a:off x="1152" y="3696"/>
                <a:ext cx="336" cy="240"/>
              </a:xfrm>
              <a:prstGeom prst="curvedConnector3">
                <a:avLst>
                  <a:gd name="adj1" fmla="val 50000"/>
                </a:avLst>
              </a:prstGeom>
              <a:noFill/>
              <a:ln w="28575">
                <a:solidFill>
                  <a:srgbClr val="33CCCC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01" name="AutoShape 94"/>
              <p:cNvCxnSpPr>
                <a:cxnSpLocks noChangeShapeType="1"/>
              </p:cNvCxnSpPr>
              <p:nvPr/>
            </p:nvCxnSpPr>
            <p:spPr bwMode="auto">
              <a:xfrm flipV="1">
                <a:off x="2160" y="3696"/>
                <a:ext cx="336" cy="240"/>
              </a:xfrm>
              <a:prstGeom prst="curvedConnector3">
                <a:avLst>
                  <a:gd name="adj1" fmla="val 50000"/>
                </a:avLst>
              </a:prstGeom>
              <a:noFill/>
              <a:ln w="28575">
                <a:solidFill>
                  <a:srgbClr val="33CCCC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02" name="AutoShape 95"/>
              <p:cNvCxnSpPr>
                <a:cxnSpLocks noChangeShapeType="1"/>
              </p:cNvCxnSpPr>
              <p:nvPr/>
            </p:nvCxnSpPr>
            <p:spPr bwMode="auto">
              <a:xfrm>
                <a:off x="1824" y="3696"/>
                <a:ext cx="336" cy="240"/>
              </a:xfrm>
              <a:prstGeom prst="curvedConnector3">
                <a:avLst>
                  <a:gd name="adj1" fmla="val 50000"/>
                </a:avLst>
              </a:prstGeom>
              <a:noFill/>
              <a:ln w="28575">
                <a:solidFill>
                  <a:srgbClr val="33CCCC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03" name="AutoShape 96"/>
              <p:cNvCxnSpPr>
                <a:cxnSpLocks noChangeShapeType="1"/>
              </p:cNvCxnSpPr>
              <p:nvPr/>
            </p:nvCxnSpPr>
            <p:spPr bwMode="auto">
              <a:xfrm flipV="1">
                <a:off x="2832" y="3696"/>
                <a:ext cx="336" cy="240"/>
              </a:xfrm>
              <a:prstGeom prst="curvedConnector3">
                <a:avLst>
                  <a:gd name="adj1" fmla="val 50000"/>
                </a:avLst>
              </a:prstGeom>
              <a:noFill/>
              <a:ln w="28575">
                <a:solidFill>
                  <a:srgbClr val="33CCCC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04" name="AutoShape 97"/>
              <p:cNvCxnSpPr>
                <a:cxnSpLocks noChangeShapeType="1"/>
              </p:cNvCxnSpPr>
              <p:nvPr/>
            </p:nvCxnSpPr>
            <p:spPr bwMode="auto">
              <a:xfrm>
                <a:off x="2496" y="3696"/>
                <a:ext cx="336" cy="240"/>
              </a:xfrm>
              <a:prstGeom prst="curvedConnector3">
                <a:avLst>
                  <a:gd name="adj1" fmla="val 50000"/>
                </a:avLst>
              </a:prstGeom>
              <a:noFill/>
              <a:ln w="28575">
                <a:solidFill>
                  <a:srgbClr val="33CCCC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05" name="AutoShape 98"/>
              <p:cNvCxnSpPr>
                <a:cxnSpLocks noChangeShapeType="1"/>
              </p:cNvCxnSpPr>
              <p:nvPr/>
            </p:nvCxnSpPr>
            <p:spPr bwMode="auto">
              <a:xfrm flipV="1">
                <a:off x="3504" y="3696"/>
                <a:ext cx="336" cy="240"/>
              </a:xfrm>
              <a:prstGeom prst="curvedConnector3">
                <a:avLst>
                  <a:gd name="adj1" fmla="val 50000"/>
                </a:avLst>
              </a:prstGeom>
              <a:noFill/>
              <a:ln w="28575">
                <a:solidFill>
                  <a:srgbClr val="33CCCC"/>
                </a:solidFill>
                <a:round/>
                <a:headEnd/>
                <a:tailEnd/>
              </a:ln>
              <a:effectLst/>
            </p:spPr>
          </p:cxnSp>
          <p:cxnSp>
            <p:nvCxnSpPr>
              <p:cNvPr id="106" name="AutoShape 99"/>
              <p:cNvCxnSpPr>
                <a:cxnSpLocks noChangeShapeType="1"/>
              </p:cNvCxnSpPr>
              <p:nvPr/>
            </p:nvCxnSpPr>
            <p:spPr bwMode="auto">
              <a:xfrm>
                <a:off x="3168" y="3696"/>
                <a:ext cx="336" cy="240"/>
              </a:xfrm>
              <a:prstGeom prst="curvedConnector3">
                <a:avLst>
                  <a:gd name="adj1" fmla="val 50000"/>
                </a:avLst>
              </a:prstGeom>
              <a:noFill/>
              <a:ln w="28575">
                <a:solidFill>
                  <a:srgbClr val="33CCCC"/>
                </a:solidFill>
                <a:round/>
                <a:headEnd/>
                <a:tailEnd/>
              </a:ln>
              <a:effectLst/>
            </p:spPr>
          </p:cxnSp>
        </p:grpSp>
        <p:sp>
          <p:nvSpPr>
            <p:cNvPr id="94" name="Oval 100"/>
            <p:cNvSpPr>
              <a:spLocks noChangeArrowheads="1"/>
            </p:cNvSpPr>
            <p:nvPr/>
          </p:nvSpPr>
          <p:spPr bwMode="auto">
            <a:xfrm>
              <a:off x="4602" y="1493"/>
              <a:ext cx="101" cy="14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95" name="Oval 101"/>
            <p:cNvSpPr>
              <a:spLocks noChangeArrowheads="1"/>
            </p:cNvSpPr>
            <p:nvPr/>
          </p:nvSpPr>
          <p:spPr bwMode="auto">
            <a:xfrm>
              <a:off x="4104" y="1503"/>
              <a:ext cx="101" cy="144"/>
            </a:xfrm>
            <a:prstGeom prst="ellipse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AE7159-EADF-43EC-AB5C-360C69AAA7A6}" type="datetime1">
              <a:rPr lang="en-US" smtClean="0"/>
              <a:t>7/15/2015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77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853563"/>
          </a:xfrm>
        </p:spPr>
        <p:txBody>
          <a:bodyPr>
            <a:normAutofit/>
          </a:bodyPr>
          <a:lstStyle/>
          <a:p>
            <a:pPr algn="ctr"/>
            <a:r>
              <a:rPr lang="en-US" altLang="en-US" b="1" dirty="0">
                <a:solidFill>
                  <a:schemeClr val="accent1"/>
                </a:solidFill>
                <a:latin typeface="+mn-lt"/>
              </a:rPr>
              <a:t>Elliptic Flow</a:t>
            </a:r>
          </a:p>
        </p:txBody>
      </p:sp>
      <p:sp>
        <p:nvSpPr>
          <p:cNvPr id="187395" name="Oval 3"/>
          <p:cNvSpPr>
            <a:spLocks noChangeArrowheads="1"/>
          </p:cNvSpPr>
          <p:nvPr/>
        </p:nvSpPr>
        <p:spPr bwMode="auto">
          <a:xfrm>
            <a:off x="6553200" y="1371600"/>
            <a:ext cx="1828800" cy="1752600"/>
          </a:xfrm>
          <a:prstGeom prst="ellips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7396" name="Oval 4"/>
          <p:cNvSpPr>
            <a:spLocks noChangeArrowheads="1"/>
          </p:cNvSpPr>
          <p:nvPr/>
        </p:nvSpPr>
        <p:spPr bwMode="auto">
          <a:xfrm>
            <a:off x="7391400" y="1371600"/>
            <a:ext cx="1828800" cy="1752600"/>
          </a:xfrm>
          <a:prstGeom prst="ellipse">
            <a:avLst/>
          </a:prstGeom>
          <a:noFill/>
          <a:ln w="158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87397" name="Oval 5"/>
          <p:cNvSpPr>
            <a:spLocks noChangeArrowheads="1"/>
          </p:cNvSpPr>
          <p:nvPr/>
        </p:nvSpPr>
        <p:spPr bwMode="auto">
          <a:xfrm>
            <a:off x="7391400" y="1447800"/>
            <a:ext cx="990600" cy="1600200"/>
          </a:xfrm>
          <a:prstGeom prst="ellipse">
            <a:avLst/>
          </a:prstGeom>
          <a:gradFill rotWithShape="1">
            <a:gsLst>
              <a:gs pos="0">
                <a:srgbClr val="EA1302"/>
              </a:gs>
              <a:gs pos="100000">
                <a:srgbClr val="F8AA4C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87398" name="Group 6"/>
          <p:cNvGrpSpPr>
            <a:grpSpLocks/>
          </p:cNvGrpSpPr>
          <p:nvPr/>
        </p:nvGrpSpPr>
        <p:grpSpPr bwMode="auto">
          <a:xfrm>
            <a:off x="7924800" y="1600200"/>
            <a:ext cx="990600" cy="609600"/>
            <a:chOff x="1536" y="1536"/>
            <a:chExt cx="624" cy="384"/>
          </a:xfrm>
        </p:grpSpPr>
        <p:sp>
          <p:nvSpPr>
            <p:cNvPr id="187399" name="Line 7"/>
            <p:cNvSpPr>
              <a:spLocks noChangeShapeType="1"/>
            </p:cNvSpPr>
            <p:nvPr/>
          </p:nvSpPr>
          <p:spPr bwMode="auto">
            <a:xfrm>
              <a:off x="1584" y="1920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400" name="Line 8"/>
            <p:cNvSpPr>
              <a:spLocks noChangeShapeType="1"/>
            </p:cNvSpPr>
            <p:nvPr/>
          </p:nvSpPr>
          <p:spPr bwMode="auto">
            <a:xfrm flipV="1">
              <a:off x="1584" y="1680"/>
              <a:ext cx="43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401" name="Line 9"/>
            <p:cNvSpPr>
              <a:spLocks noChangeShapeType="1"/>
            </p:cNvSpPr>
            <p:nvPr/>
          </p:nvSpPr>
          <p:spPr bwMode="auto">
            <a:xfrm flipV="1">
              <a:off x="1584" y="1536"/>
              <a:ext cx="144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402" name="Line 10"/>
            <p:cNvSpPr>
              <a:spLocks noChangeShapeType="1"/>
            </p:cNvSpPr>
            <p:nvPr/>
          </p:nvSpPr>
          <p:spPr bwMode="auto">
            <a:xfrm flipV="1">
              <a:off x="1536" y="158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7403" name="Group 11"/>
          <p:cNvGrpSpPr>
            <a:grpSpLocks/>
          </p:cNvGrpSpPr>
          <p:nvPr/>
        </p:nvGrpSpPr>
        <p:grpSpPr bwMode="auto">
          <a:xfrm flipH="1">
            <a:off x="6934200" y="1600200"/>
            <a:ext cx="990600" cy="609600"/>
            <a:chOff x="1536" y="1536"/>
            <a:chExt cx="624" cy="384"/>
          </a:xfrm>
        </p:grpSpPr>
        <p:sp>
          <p:nvSpPr>
            <p:cNvPr id="187404" name="Line 12"/>
            <p:cNvSpPr>
              <a:spLocks noChangeShapeType="1"/>
            </p:cNvSpPr>
            <p:nvPr/>
          </p:nvSpPr>
          <p:spPr bwMode="auto">
            <a:xfrm>
              <a:off x="1584" y="1920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405" name="Line 13"/>
            <p:cNvSpPr>
              <a:spLocks noChangeShapeType="1"/>
            </p:cNvSpPr>
            <p:nvPr/>
          </p:nvSpPr>
          <p:spPr bwMode="auto">
            <a:xfrm flipV="1">
              <a:off x="1584" y="1680"/>
              <a:ext cx="43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406" name="Line 14"/>
            <p:cNvSpPr>
              <a:spLocks noChangeShapeType="1"/>
            </p:cNvSpPr>
            <p:nvPr/>
          </p:nvSpPr>
          <p:spPr bwMode="auto">
            <a:xfrm flipV="1">
              <a:off x="1584" y="1536"/>
              <a:ext cx="144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407" name="Line 15"/>
            <p:cNvSpPr>
              <a:spLocks noChangeShapeType="1"/>
            </p:cNvSpPr>
            <p:nvPr/>
          </p:nvSpPr>
          <p:spPr bwMode="auto">
            <a:xfrm flipV="1">
              <a:off x="1536" y="158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7408" name="Group 16"/>
          <p:cNvGrpSpPr>
            <a:grpSpLocks/>
          </p:cNvGrpSpPr>
          <p:nvPr/>
        </p:nvGrpSpPr>
        <p:grpSpPr bwMode="auto">
          <a:xfrm flipV="1">
            <a:off x="7924800" y="2209800"/>
            <a:ext cx="990600" cy="609600"/>
            <a:chOff x="1536" y="1536"/>
            <a:chExt cx="624" cy="384"/>
          </a:xfrm>
        </p:grpSpPr>
        <p:sp>
          <p:nvSpPr>
            <p:cNvPr id="187409" name="Line 17"/>
            <p:cNvSpPr>
              <a:spLocks noChangeShapeType="1"/>
            </p:cNvSpPr>
            <p:nvPr/>
          </p:nvSpPr>
          <p:spPr bwMode="auto">
            <a:xfrm>
              <a:off x="1584" y="1920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410" name="Line 18"/>
            <p:cNvSpPr>
              <a:spLocks noChangeShapeType="1"/>
            </p:cNvSpPr>
            <p:nvPr/>
          </p:nvSpPr>
          <p:spPr bwMode="auto">
            <a:xfrm flipV="1">
              <a:off x="1584" y="1680"/>
              <a:ext cx="43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411" name="Line 19"/>
            <p:cNvSpPr>
              <a:spLocks noChangeShapeType="1"/>
            </p:cNvSpPr>
            <p:nvPr/>
          </p:nvSpPr>
          <p:spPr bwMode="auto">
            <a:xfrm flipV="1">
              <a:off x="1584" y="1536"/>
              <a:ext cx="144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412" name="Line 20"/>
            <p:cNvSpPr>
              <a:spLocks noChangeShapeType="1"/>
            </p:cNvSpPr>
            <p:nvPr/>
          </p:nvSpPr>
          <p:spPr bwMode="auto">
            <a:xfrm flipV="1">
              <a:off x="1536" y="158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87413" name="Group 21"/>
          <p:cNvGrpSpPr>
            <a:grpSpLocks/>
          </p:cNvGrpSpPr>
          <p:nvPr/>
        </p:nvGrpSpPr>
        <p:grpSpPr bwMode="auto">
          <a:xfrm flipH="1" flipV="1">
            <a:off x="6934200" y="2209800"/>
            <a:ext cx="990600" cy="609600"/>
            <a:chOff x="1536" y="1536"/>
            <a:chExt cx="624" cy="384"/>
          </a:xfrm>
        </p:grpSpPr>
        <p:sp>
          <p:nvSpPr>
            <p:cNvPr id="187414" name="Line 22"/>
            <p:cNvSpPr>
              <a:spLocks noChangeShapeType="1"/>
            </p:cNvSpPr>
            <p:nvPr/>
          </p:nvSpPr>
          <p:spPr bwMode="auto">
            <a:xfrm>
              <a:off x="1584" y="1920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415" name="Line 23"/>
            <p:cNvSpPr>
              <a:spLocks noChangeShapeType="1"/>
            </p:cNvSpPr>
            <p:nvPr/>
          </p:nvSpPr>
          <p:spPr bwMode="auto">
            <a:xfrm flipV="1">
              <a:off x="1584" y="1680"/>
              <a:ext cx="432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416" name="Line 24"/>
            <p:cNvSpPr>
              <a:spLocks noChangeShapeType="1"/>
            </p:cNvSpPr>
            <p:nvPr/>
          </p:nvSpPr>
          <p:spPr bwMode="auto">
            <a:xfrm flipV="1">
              <a:off x="1584" y="1536"/>
              <a:ext cx="144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417" name="Line 25"/>
            <p:cNvSpPr>
              <a:spLocks noChangeShapeType="1"/>
            </p:cNvSpPr>
            <p:nvPr/>
          </p:nvSpPr>
          <p:spPr bwMode="auto">
            <a:xfrm flipV="1">
              <a:off x="1536" y="1584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87418" name="Text Box 26"/>
          <p:cNvSpPr txBox="1">
            <a:spLocks noChangeArrowheads="1"/>
          </p:cNvSpPr>
          <p:nvPr/>
        </p:nvSpPr>
        <p:spPr bwMode="auto">
          <a:xfrm>
            <a:off x="6424002" y="3248087"/>
            <a:ext cx="3444875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en-US" sz="2000" dirty="0"/>
              <a:t>Pressure gradient converts position space anisotropy to momentum space anisotropy.</a:t>
            </a:r>
          </a:p>
        </p:txBody>
      </p:sp>
      <p:grpSp>
        <p:nvGrpSpPr>
          <p:cNvPr id="187419" name="Group 27"/>
          <p:cNvGrpSpPr>
            <a:grpSpLocks/>
          </p:cNvGrpSpPr>
          <p:nvPr/>
        </p:nvGrpSpPr>
        <p:grpSpPr bwMode="auto">
          <a:xfrm>
            <a:off x="9525000" y="1752601"/>
            <a:ext cx="552450" cy="703263"/>
            <a:chOff x="3350" y="805"/>
            <a:chExt cx="348" cy="443"/>
          </a:xfrm>
        </p:grpSpPr>
        <p:sp>
          <p:nvSpPr>
            <p:cNvPr id="187420" name="Line 28"/>
            <p:cNvSpPr>
              <a:spLocks noChangeShapeType="1"/>
            </p:cNvSpPr>
            <p:nvPr/>
          </p:nvSpPr>
          <p:spPr bwMode="auto">
            <a:xfrm flipV="1">
              <a:off x="3360" y="864"/>
              <a:ext cx="0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421" name="Line 29"/>
            <p:cNvSpPr>
              <a:spLocks noChangeShapeType="1"/>
            </p:cNvSpPr>
            <p:nvPr/>
          </p:nvSpPr>
          <p:spPr bwMode="auto">
            <a:xfrm>
              <a:off x="3360" y="1248"/>
              <a:ext cx="2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7422" name="Text Box 30"/>
            <p:cNvSpPr txBox="1">
              <a:spLocks noChangeArrowheads="1"/>
            </p:cNvSpPr>
            <p:nvPr/>
          </p:nvSpPr>
          <p:spPr bwMode="auto">
            <a:xfrm>
              <a:off x="3350" y="805"/>
              <a:ext cx="156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en-US" altLang="en-US" sz="1000"/>
                <a:t>y</a:t>
              </a:r>
            </a:p>
          </p:txBody>
        </p:sp>
        <p:sp>
          <p:nvSpPr>
            <p:cNvPr id="187423" name="Text Box 31"/>
            <p:cNvSpPr txBox="1">
              <a:spLocks noChangeArrowheads="1"/>
            </p:cNvSpPr>
            <p:nvPr/>
          </p:nvSpPr>
          <p:spPr bwMode="auto">
            <a:xfrm>
              <a:off x="3542" y="1093"/>
              <a:ext cx="156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 eaLnBrk="1" hangingPunct="1"/>
              <a:r>
                <a:rPr lang="en-US" altLang="en-US" sz="1000"/>
                <a:t>x</a:t>
              </a:r>
            </a:p>
          </p:txBody>
        </p:sp>
      </p:grpSp>
      <p:grpSp>
        <p:nvGrpSpPr>
          <p:cNvPr id="187424" name="Group 32"/>
          <p:cNvGrpSpPr>
            <a:grpSpLocks/>
          </p:cNvGrpSpPr>
          <p:nvPr/>
        </p:nvGrpSpPr>
        <p:grpSpPr bwMode="auto">
          <a:xfrm>
            <a:off x="1905000" y="1371601"/>
            <a:ext cx="3651250" cy="2623821"/>
            <a:chOff x="2922" y="782"/>
            <a:chExt cx="2686" cy="1836"/>
          </a:xfrm>
        </p:grpSpPr>
        <p:grpSp>
          <p:nvGrpSpPr>
            <p:cNvPr id="187425" name="Group 33"/>
            <p:cNvGrpSpPr>
              <a:grpSpLocks/>
            </p:cNvGrpSpPr>
            <p:nvPr/>
          </p:nvGrpSpPr>
          <p:grpSpPr bwMode="auto">
            <a:xfrm>
              <a:off x="3139" y="782"/>
              <a:ext cx="2469" cy="1836"/>
              <a:chOff x="3139" y="782"/>
              <a:chExt cx="2469" cy="1836"/>
            </a:xfrm>
          </p:grpSpPr>
          <p:sp>
            <p:nvSpPr>
              <p:cNvPr id="187426" name="Freeform 34"/>
              <p:cNvSpPr>
                <a:spLocks/>
              </p:cNvSpPr>
              <p:nvPr/>
            </p:nvSpPr>
            <p:spPr bwMode="auto">
              <a:xfrm rot="10800000">
                <a:off x="4983" y="782"/>
                <a:ext cx="273" cy="236"/>
              </a:xfrm>
              <a:custGeom>
                <a:avLst/>
                <a:gdLst>
                  <a:gd name="T0" fmla="*/ 430 w 720"/>
                  <a:gd name="T1" fmla="*/ 0 h 622"/>
                  <a:gd name="T2" fmla="*/ 177 w 720"/>
                  <a:gd name="T3" fmla="*/ 379 h 622"/>
                  <a:gd name="T4" fmla="*/ 0 w 720"/>
                  <a:gd name="T5" fmla="*/ 379 h 622"/>
                  <a:gd name="T6" fmla="*/ 168 w 720"/>
                  <a:gd name="T7" fmla="*/ 622 h 622"/>
                  <a:gd name="T8" fmla="*/ 631 w 720"/>
                  <a:gd name="T9" fmla="*/ 379 h 622"/>
                  <a:gd name="T10" fmla="*/ 465 w 720"/>
                  <a:gd name="T11" fmla="*/ 382 h 622"/>
                  <a:gd name="T12" fmla="*/ 720 w 720"/>
                  <a:gd name="T13" fmla="*/ 0 h 622"/>
                  <a:gd name="T14" fmla="*/ 430 w 720"/>
                  <a:gd name="T15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0" h="622">
                    <a:moveTo>
                      <a:pt x="430" y="0"/>
                    </a:moveTo>
                    <a:lnTo>
                      <a:pt x="177" y="379"/>
                    </a:lnTo>
                    <a:lnTo>
                      <a:pt x="0" y="379"/>
                    </a:lnTo>
                    <a:lnTo>
                      <a:pt x="168" y="622"/>
                    </a:lnTo>
                    <a:lnTo>
                      <a:pt x="631" y="379"/>
                    </a:lnTo>
                    <a:lnTo>
                      <a:pt x="465" y="382"/>
                    </a:lnTo>
                    <a:lnTo>
                      <a:pt x="720" y="0"/>
                    </a:lnTo>
                    <a:lnTo>
                      <a:pt x="43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prstDash val="solid"/>
                <a:round/>
                <a:headEnd/>
                <a:tailEnd/>
              </a:ln>
              <a:effectLst/>
              <a:scene3d>
                <a:camera prst="legacyPerspectiveTopRight">
                  <a:rot lat="20099999" lon="21299999" rev="0"/>
                </a:camera>
                <a:lightRig rig="legacyFlat1" dir="t"/>
              </a:scene3d>
              <a:sp3d extrusionH="4302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  <a:contourClr>
                  <a:schemeClr val="accent1"/>
                </a:contour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sp>
            <p:nvSpPr>
              <p:cNvPr id="187427" name="Line 35"/>
              <p:cNvSpPr>
                <a:spLocks noChangeShapeType="1"/>
              </p:cNvSpPr>
              <p:nvPr/>
            </p:nvSpPr>
            <p:spPr bwMode="auto">
              <a:xfrm flipH="1">
                <a:off x="3582" y="1030"/>
                <a:ext cx="472" cy="701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28" name="Line 36"/>
              <p:cNvSpPr>
                <a:spLocks noChangeShapeType="1"/>
              </p:cNvSpPr>
              <p:nvPr/>
            </p:nvSpPr>
            <p:spPr bwMode="auto">
              <a:xfrm flipH="1">
                <a:off x="3810" y="1030"/>
                <a:ext cx="464" cy="69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29" name="Line 37"/>
              <p:cNvSpPr>
                <a:spLocks noChangeShapeType="1"/>
              </p:cNvSpPr>
              <p:nvPr/>
            </p:nvSpPr>
            <p:spPr bwMode="auto">
              <a:xfrm>
                <a:off x="3956" y="1177"/>
                <a:ext cx="1555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30" name="Line 38"/>
              <p:cNvSpPr>
                <a:spLocks noChangeShapeType="1"/>
              </p:cNvSpPr>
              <p:nvPr/>
            </p:nvSpPr>
            <p:spPr bwMode="auto">
              <a:xfrm>
                <a:off x="3919" y="1911"/>
                <a:ext cx="1093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31" name="AutoShape 39"/>
              <p:cNvSpPr>
                <a:spLocks noChangeArrowheads="1"/>
              </p:cNvSpPr>
              <p:nvPr/>
            </p:nvSpPr>
            <p:spPr bwMode="auto">
              <a:xfrm>
                <a:off x="3139" y="1027"/>
                <a:ext cx="2469" cy="1361"/>
              </a:xfrm>
              <a:prstGeom prst="parallelogram">
                <a:avLst>
                  <a:gd name="adj" fmla="val 67307"/>
                </a:avLst>
              </a:prstGeom>
              <a:noFill/>
              <a:ln w="28575">
                <a:solidFill>
                  <a:schemeClr val="folHlink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32" name="Line 40"/>
              <p:cNvSpPr>
                <a:spLocks noChangeShapeType="1"/>
              </p:cNvSpPr>
              <p:nvPr/>
            </p:nvSpPr>
            <p:spPr bwMode="auto">
              <a:xfrm flipH="1">
                <a:off x="3139" y="2094"/>
                <a:ext cx="198" cy="296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33" name="Line 41"/>
              <p:cNvSpPr>
                <a:spLocks noChangeShapeType="1"/>
              </p:cNvSpPr>
              <p:nvPr/>
            </p:nvSpPr>
            <p:spPr bwMode="auto">
              <a:xfrm flipH="1">
                <a:off x="3920" y="1030"/>
                <a:ext cx="574" cy="854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34" name="Freeform 42"/>
              <p:cNvSpPr>
                <a:spLocks/>
              </p:cNvSpPr>
              <p:nvPr/>
            </p:nvSpPr>
            <p:spPr bwMode="auto">
              <a:xfrm rot="10800000" flipV="1">
                <a:off x="3897" y="1800"/>
                <a:ext cx="192" cy="546"/>
              </a:xfrm>
              <a:custGeom>
                <a:avLst/>
                <a:gdLst>
                  <a:gd name="T0" fmla="*/ 84 w 252"/>
                  <a:gd name="T1" fmla="*/ 643 h 715"/>
                  <a:gd name="T2" fmla="*/ 24 w 252"/>
                  <a:gd name="T3" fmla="*/ 519 h 715"/>
                  <a:gd name="T4" fmla="*/ 1 w 252"/>
                  <a:gd name="T5" fmla="*/ 351 h 715"/>
                  <a:gd name="T6" fmla="*/ 30 w 252"/>
                  <a:gd name="T7" fmla="*/ 205 h 715"/>
                  <a:gd name="T8" fmla="*/ 100 w 252"/>
                  <a:gd name="T9" fmla="*/ 73 h 715"/>
                  <a:gd name="T10" fmla="*/ 166 w 252"/>
                  <a:gd name="T11" fmla="*/ 4 h 715"/>
                  <a:gd name="T12" fmla="*/ 225 w 252"/>
                  <a:gd name="T13" fmla="*/ 171 h 715"/>
                  <a:gd name="T14" fmla="*/ 249 w 252"/>
                  <a:gd name="T15" fmla="*/ 337 h 715"/>
                  <a:gd name="T16" fmla="*/ 241 w 252"/>
                  <a:gd name="T17" fmla="*/ 514 h 715"/>
                  <a:gd name="T18" fmla="*/ 199 w 252"/>
                  <a:gd name="T19" fmla="*/ 636 h 715"/>
                  <a:gd name="T20" fmla="*/ 142 w 252"/>
                  <a:gd name="T21" fmla="*/ 712 h 715"/>
                  <a:gd name="T22" fmla="*/ 84 w 252"/>
                  <a:gd name="T23" fmla="*/ 643 h 7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52" h="715">
                    <a:moveTo>
                      <a:pt x="84" y="643"/>
                    </a:moveTo>
                    <a:cubicBezTo>
                      <a:pt x="64" y="611"/>
                      <a:pt x="38" y="568"/>
                      <a:pt x="24" y="519"/>
                    </a:cubicBezTo>
                    <a:cubicBezTo>
                      <a:pt x="10" y="470"/>
                      <a:pt x="0" y="403"/>
                      <a:pt x="1" y="351"/>
                    </a:cubicBezTo>
                    <a:cubicBezTo>
                      <a:pt x="2" y="299"/>
                      <a:pt x="14" y="251"/>
                      <a:pt x="30" y="205"/>
                    </a:cubicBezTo>
                    <a:cubicBezTo>
                      <a:pt x="46" y="159"/>
                      <a:pt x="77" y="106"/>
                      <a:pt x="100" y="73"/>
                    </a:cubicBezTo>
                    <a:cubicBezTo>
                      <a:pt x="123" y="40"/>
                      <a:pt x="163" y="0"/>
                      <a:pt x="166" y="4"/>
                    </a:cubicBezTo>
                    <a:cubicBezTo>
                      <a:pt x="198" y="57"/>
                      <a:pt x="212" y="120"/>
                      <a:pt x="225" y="171"/>
                    </a:cubicBezTo>
                    <a:cubicBezTo>
                      <a:pt x="239" y="226"/>
                      <a:pt x="246" y="280"/>
                      <a:pt x="249" y="337"/>
                    </a:cubicBezTo>
                    <a:cubicBezTo>
                      <a:pt x="252" y="394"/>
                      <a:pt x="249" y="464"/>
                      <a:pt x="241" y="514"/>
                    </a:cubicBezTo>
                    <a:cubicBezTo>
                      <a:pt x="233" y="564"/>
                      <a:pt x="216" y="603"/>
                      <a:pt x="199" y="636"/>
                    </a:cubicBezTo>
                    <a:cubicBezTo>
                      <a:pt x="182" y="669"/>
                      <a:pt x="142" y="715"/>
                      <a:pt x="142" y="712"/>
                    </a:cubicBezTo>
                    <a:cubicBezTo>
                      <a:pt x="142" y="711"/>
                      <a:pt x="104" y="675"/>
                      <a:pt x="84" y="643"/>
                    </a:cubicBezTo>
                    <a:close/>
                  </a:path>
                </a:pathLst>
              </a:custGeom>
              <a:solidFill>
                <a:schemeClr val="bg1"/>
              </a:solidFill>
              <a:ln w="38100" cap="flat" cmpd="sng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35" name="Line 43"/>
              <p:cNvSpPr>
                <a:spLocks noChangeShapeType="1"/>
              </p:cNvSpPr>
              <p:nvPr/>
            </p:nvSpPr>
            <p:spPr bwMode="auto">
              <a:xfrm flipH="1">
                <a:off x="3794" y="1757"/>
                <a:ext cx="423" cy="628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36" name="Text Box 44"/>
              <p:cNvSpPr txBox="1">
                <a:spLocks noChangeArrowheads="1"/>
              </p:cNvSpPr>
              <p:nvPr/>
            </p:nvSpPr>
            <p:spPr bwMode="auto">
              <a:xfrm>
                <a:off x="4560" y="2403"/>
                <a:ext cx="202" cy="21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en-US" sz="1400">
                    <a:latin typeface="Times New Roman" panose="02020603050405020304" pitchFamily="18" charset="0"/>
                  </a:rPr>
                  <a:t>x</a:t>
                </a:r>
              </a:p>
            </p:txBody>
          </p:sp>
          <p:sp>
            <p:nvSpPr>
              <p:cNvPr id="187437" name="Text Box 45"/>
              <p:cNvSpPr txBox="1">
                <a:spLocks noChangeArrowheads="1"/>
              </p:cNvSpPr>
              <p:nvPr/>
            </p:nvSpPr>
            <p:spPr bwMode="auto">
              <a:xfrm>
                <a:off x="3832" y="966"/>
                <a:ext cx="194" cy="2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pPr eaLnBrk="1" hangingPunct="1"/>
                <a:r>
                  <a:rPr lang="en-US" altLang="en-US" sz="1400">
                    <a:latin typeface="Times New Roman" panose="02020603050405020304" pitchFamily="18" charset="0"/>
                  </a:rPr>
                  <a:t>z</a:t>
                </a:r>
              </a:p>
            </p:txBody>
          </p:sp>
          <p:grpSp>
            <p:nvGrpSpPr>
              <p:cNvPr id="187438" name="Group 46"/>
              <p:cNvGrpSpPr>
                <a:grpSpLocks/>
              </p:cNvGrpSpPr>
              <p:nvPr/>
            </p:nvGrpSpPr>
            <p:grpSpPr bwMode="auto">
              <a:xfrm>
                <a:off x="4551" y="901"/>
                <a:ext cx="784" cy="763"/>
                <a:chOff x="4551" y="901"/>
                <a:chExt cx="784" cy="763"/>
              </a:xfrm>
            </p:grpSpPr>
            <p:grpSp>
              <p:nvGrpSpPr>
                <p:cNvPr id="187439" name="Group 47"/>
                <p:cNvGrpSpPr>
                  <a:grpSpLocks/>
                </p:cNvGrpSpPr>
                <p:nvPr/>
              </p:nvGrpSpPr>
              <p:grpSpPr bwMode="auto">
                <a:xfrm>
                  <a:off x="4551" y="901"/>
                  <a:ext cx="784" cy="763"/>
                  <a:chOff x="4551" y="901"/>
                  <a:chExt cx="784" cy="763"/>
                </a:xfrm>
              </p:grpSpPr>
              <p:sp>
                <p:nvSpPr>
                  <p:cNvPr id="187440" name="Oval 48"/>
                  <p:cNvSpPr>
                    <a:spLocks noChangeArrowheads="1"/>
                  </p:cNvSpPr>
                  <p:nvPr/>
                </p:nvSpPr>
                <p:spPr bwMode="auto">
                  <a:xfrm>
                    <a:off x="4569" y="902"/>
                    <a:ext cx="749" cy="749"/>
                  </a:xfrm>
                  <a:prstGeom prst="ellipse">
                    <a:avLst/>
                  </a:prstGeom>
                  <a:gradFill rotWithShape="0">
                    <a:gsLst>
                      <a:gs pos="0">
                        <a:schemeClr val="bg1"/>
                      </a:gs>
                      <a:gs pos="100000">
                        <a:schemeClr val="accent2"/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87441" name="Oval 49"/>
                  <p:cNvSpPr>
                    <a:spLocks noChangeArrowheads="1"/>
                  </p:cNvSpPr>
                  <p:nvPr/>
                </p:nvSpPr>
                <p:spPr bwMode="auto">
                  <a:xfrm>
                    <a:off x="4569" y="901"/>
                    <a:ext cx="749" cy="749"/>
                  </a:xfrm>
                  <a:prstGeom prst="ellipse">
                    <a:avLst/>
                  </a:prstGeom>
                  <a:noFill/>
                  <a:ln w="190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gradFill rotWithShape="0">
                          <a:gsLst>
                            <a:gs pos="0">
                              <a:schemeClr val="bg1"/>
                            </a:gs>
                            <a:gs pos="100000">
                              <a:schemeClr val="accent2"/>
                            </a:gs>
                          </a:gsLst>
                          <a:path path="shape">
                            <a:fillToRect l="50000" t="50000" r="50000" b="50000"/>
                          </a:path>
                        </a:gra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87442" name="Freeform 50"/>
                  <p:cNvSpPr>
                    <a:spLocks/>
                  </p:cNvSpPr>
                  <p:nvPr/>
                </p:nvSpPr>
                <p:spPr bwMode="auto">
                  <a:xfrm>
                    <a:off x="4551" y="1206"/>
                    <a:ext cx="784" cy="458"/>
                  </a:xfrm>
                  <a:custGeom>
                    <a:avLst/>
                    <a:gdLst>
                      <a:gd name="T0" fmla="*/ 43 w 1026"/>
                      <a:gd name="T1" fmla="*/ 123 h 600"/>
                      <a:gd name="T2" fmla="*/ 120 w 1026"/>
                      <a:gd name="T3" fmla="*/ 181 h 600"/>
                      <a:gd name="T4" fmla="*/ 262 w 1026"/>
                      <a:gd name="T5" fmla="*/ 250 h 600"/>
                      <a:gd name="T6" fmla="*/ 432 w 1026"/>
                      <a:gd name="T7" fmla="*/ 280 h 600"/>
                      <a:gd name="T8" fmla="*/ 634 w 1026"/>
                      <a:gd name="T9" fmla="*/ 259 h 600"/>
                      <a:gd name="T10" fmla="*/ 799 w 1026"/>
                      <a:gd name="T11" fmla="*/ 201 h 600"/>
                      <a:gd name="T12" fmla="*/ 937 w 1026"/>
                      <a:gd name="T13" fmla="*/ 90 h 600"/>
                      <a:gd name="T14" fmla="*/ 1026 w 1026"/>
                      <a:gd name="T15" fmla="*/ 9 h 600"/>
                      <a:gd name="T16" fmla="*/ 1019 w 1026"/>
                      <a:gd name="T17" fmla="*/ 144 h 600"/>
                      <a:gd name="T18" fmla="*/ 992 w 1026"/>
                      <a:gd name="T19" fmla="*/ 267 h 600"/>
                      <a:gd name="T20" fmla="*/ 929 w 1026"/>
                      <a:gd name="T21" fmla="*/ 384 h 600"/>
                      <a:gd name="T22" fmla="*/ 857 w 1026"/>
                      <a:gd name="T23" fmla="*/ 467 h 600"/>
                      <a:gd name="T24" fmla="*/ 749 w 1026"/>
                      <a:gd name="T25" fmla="*/ 542 h 600"/>
                      <a:gd name="T26" fmla="*/ 610 w 1026"/>
                      <a:gd name="T27" fmla="*/ 588 h 600"/>
                      <a:gd name="T28" fmla="*/ 455 w 1026"/>
                      <a:gd name="T29" fmla="*/ 594 h 600"/>
                      <a:gd name="T30" fmla="*/ 310 w 1026"/>
                      <a:gd name="T31" fmla="*/ 553 h 600"/>
                      <a:gd name="T32" fmla="*/ 193 w 1026"/>
                      <a:gd name="T33" fmla="*/ 479 h 600"/>
                      <a:gd name="T34" fmla="*/ 95 w 1026"/>
                      <a:gd name="T35" fmla="*/ 368 h 600"/>
                      <a:gd name="T36" fmla="*/ 36 w 1026"/>
                      <a:gd name="T37" fmla="*/ 237 h 600"/>
                      <a:gd name="T38" fmla="*/ 1 w 1026"/>
                      <a:gd name="T39" fmla="*/ 73 h 600"/>
                      <a:gd name="T40" fmla="*/ 43 w 1026"/>
                      <a:gd name="T41" fmla="*/ 123 h 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026" h="600">
                        <a:moveTo>
                          <a:pt x="43" y="123"/>
                        </a:moveTo>
                        <a:cubicBezTo>
                          <a:pt x="61" y="136"/>
                          <a:pt x="84" y="160"/>
                          <a:pt x="120" y="181"/>
                        </a:cubicBezTo>
                        <a:cubicBezTo>
                          <a:pt x="156" y="202"/>
                          <a:pt x="210" y="233"/>
                          <a:pt x="262" y="250"/>
                        </a:cubicBezTo>
                        <a:cubicBezTo>
                          <a:pt x="314" y="267"/>
                          <a:pt x="370" y="279"/>
                          <a:pt x="432" y="280"/>
                        </a:cubicBezTo>
                        <a:cubicBezTo>
                          <a:pt x="494" y="281"/>
                          <a:pt x="573" y="272"/>
                          <a:pt x="634" y="259"/>
                        </a:cubicBezTo>
                        <a:cubicBezTo>
                          <a:pt x="695" y="246"/>
                          <a:pt x="749" y="229"/>
                          <a:pt x="799" y="201"/>
                        </a:cubicBezTo>
                        <a:cubicBezTo>
                          <a:pt x="849" y="173"/>
                          <a:pt x="899" y="122"/>
                          <a:pt x="937" y="90"/>
                        </a:cubicBezTo>
                        <a:cubicBezTo>
                          <a:pt x="975" y="58"/>
                          <a:pt x="1012" y="0"/>
                          <a:pt x="1026" y="9"/>
                        </a:cubicBezTo>
                        <a:cubicBezTo>
                          <a:pt x="1021" y="13"/>
                          <a:pt x="1025" y="101"/>
                          <a:pt x="1019" y="144"/>
                        </a:cubicBezTo>
                        <a:cubicBezTo>
                          <a:pt x="1013" y="187"/>
                          <a:pt x="1007" y="227"/>
                          <a:pt x="992" y="267"/>
                        </a:cubicBezTo>
                        <a:cubicBezTo>
                          <a:pt x="978" y="307"/>
                          <a:pt x="952" y="351"/>
                          <a:pt x="929" y="384"/>
                        </a:cubicBezTo>
                        <a:cubicBezTo>
                          <a:pt x="907" y="417"/>
                          <a:pt x="886" y="440"/>
                          <a:pt x="857" y="467"/>
                        </a:cubicBezTo>
                        <a:cubicBezTo>
                          <a:pt x="827" y="493"/>
                          <a:pt x="790" y="521"/>
                          <a:pt x="749" y="542"/>
                        </a:cubicBezTo>
                        <a:cubicBezTo>
                          <a:pt x="708" y="562"/>
                          <a:pt x="659" y="580"/>
                          <a:pt x="610" y="588"/>
                        </a:cubicBezTo>
                        <a:cubicBezTo>
                          <a:pt x="561" y="596"/>
                          <a:pt x="505" y="600"/>
                          <a:pt x="455" y="594"/>
                        </a:cubicBezTo>
                        <a:cubicBezTo>
                          <a:pt x="404" y="588"/>
                          <a:pt x="353" y="572"/>
                          <a:pt x="310" y="553"/>
                        </a:cubicBezTo>
                        <a:cubicBezTo>
                          <a:pt x="267" y="533"/>
                          <a:pt x="229" y="510"/>
                          <a:pt x="193" y="479"/>
                        </a:cubicBezTo>
                        <a:cubicBezTo>
                          <a:pt x="157" y="448"/>
                          <a:pt x="121" y="408"/>
                          <a:pt x="95" y="368"/>
                        </a:cubicBezTo>
                        <a:cubicBezTo>
                          <a:pt x="69" y="328"/>
                          <a:pt x="52" y="286"/>
                          <a:pt x="36" y="237"/>
                        </a:cubicBezTo>
                        <a:cubicBezTo>
                          <a:pt x="20" y="188"/>
                          <a:pt x="0" y="92"/>
                          <a:pt x="1" y="73"/>
                        </a:cubicBezTo>
                        <a:lnTo>
                          <a:pt x="43" y="123"/>
                        </a:lnTo>
                        <a:close/>
                      </a:path>
                    </a:pathLst>
                  </a:custGeom>
                  <a:solidFill>
                    <a:schemeClr val="bg1">
                      <a:alpha val="50000"/>
                    </a:schemeClr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 cmpd="sng">
                        <a:solidFill>
                          <a:schemeClr val="tx1"/>
                        </a:solidFill>
                        <a:prstDash val="solid"/>
                        <a:round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87443" name="Freeform 51"/>
                  <p:cNvSpPr>
                    <a:spLocks/>
                  </p:cNvSpPr>
                  <p:nvPr/>
                </p:nvSpPr>
                <p:spPr bwMode="auto">
                  <a:xfrm>
                    <a:off x="4569" y="1225"/>
                    <a:ext cx="748" cy="196"/>
                  </a:xfrm>
                  <a:custGeom>
                    <a:avLst/>
                    <a:gdLst>
                      <a:gd name="T0" fmla="*/ 0 w 979"/>
                      <a:gd name="T1" fmla="*/ 78 h 257"/>
                      <a:gd name="T2" fmla="*/ 101 w 979"/>
                      <a:gd name="T3" fmla="*/ 160 h 257"/>
                      <a:gd name="T4" fmla="*/ 263 w 979"/>
                      <a:gd name="T5" fmla="*/ 232 h 257"/>
                      <a:gd name="T6" fmla="*/ 404 w 979"/>
                      <a:gd name="T7" fmla="*/ 256 h 257"/>
                      <a:gd name="T8" fmla="*/ 608 w 979"/>
                      <a:gd name="T9" fmla="*/ 238 h 257"/>
                      <a:gd name="T10" fmla="*/ 800 w 979"/>
                      <a:gd name="T11" fmla="*/ 160 h 257"/>
                      <a:gd name="T12" fmla="*/ 979 w 979"/>
                      <a:gd name="T13" fmla="*/ 0 h 2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979" h="257">
                        <a:moveTo>
                          <a:pt x="0" y="78"/>
                        </a:moveTo>
                        <a:cubicBezTo>
                          <a:pt x="17" y="92"/>
                          <a:pt x="57" y="134"/>
                          <a:pt x="101" y="160"/>
                        </a:cubicBezTo>
                        <a:cubicBezTo>
                          <a:pt x="145" y="186"/>
                          <a:pt x="213" y="216"/>
                          <a:pt x="263" y="232"/>
                        </a:cubicBezTo>
                        <a:cubicBezTo>
                          <a:pt x="313" y="248"/>
                          <a:pt x="347" y="255"/>
                          <a:pt x="404" y="256"/>
                        </a:cubicBezTo>
                        <a:cubicBezTo>
                          <a:pt x="461" y="257"/>
                          <a:pt x="542" y="254"/>
                          <a:pt x="608" y="238"/>
                        </a:cubicBezTo>
                        <a:cubicBezTo>
                          <a:pt x="674" y="222"/>
                          <a:pt x="738" y="200"/>
                          <a:pt x="800" y="160"/>
                        </a:cubicBezTo>
                        <a:cubicBezTo>
                          <a:pt x="862" y="120"/>
                          <a:pt x="942" y="33"/>
                          <a:pt x="979" y="0"/>
                        </a:cubicBezTo>
                      </a:path>
                    </a:pathLst>
                  </a:custGeom>
                  <a:noFill/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:ln>
                  <a:effectLst/>
                  <a:extLst>
                    <a:ext uri="{909E8E84-426E-40DD-AFC4-6F175D3DCCD1}">
                      <a14:hiddenFill xmlns:a14="http://schemas.microsoft.com/office/drawing/2010/main">
                        <a:solidFill>
                          <a:schemeClr val="bg1"/>
                        </a:solidFill>
                      </a14:hiddenFill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chemeClr val="bg2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87444" name="Freeform 52"/>
                <p:cNvSpPr>
                  <a:spLocks/>
                </p:cNvSpPr>
                <p:nvPr/>
              </p:nvSpPr>
              <p:spPr bwMode="auto">
                <a:xfrm>
                  <a:off x="4565" y="1006"/>
                  <a:ext cx="192" cy="546"/>
                </a:xfrm>
                <a:custGeom>
                  <a:avLst/>
                  <a:gdLst>
                    <a:gd name="T0" fmla="*/ 84 w 252"/>
                    <a:gd name="T1" fmla="*/ 643 h 715"/>
                    <a:gd name="T2" fmla="*/ 24 w 252"/>
                    <a:gd name="T3" fmla="*/ 519 h 715"/>
                    <a:gd name="T4" fmla="*/ 1 w 252"/>
                    <a:gd name="T5" fmla="*/ 351 h 715"/>
                    <a:gd name="T6" fmla="*/ 30 w 252"/>
                    <a:gd name="T7" fmla="*/ 205 h 715"/>
                    <a:gd name="T8" fmla="*/ 100 w 252"/>
                    <a:gd name="T9" fmla="*/ 73 h 715"/>
                    <a:gd name="T10" fmla="*/ 166 w 252"/>
                    <a:gd name="T11" fmla="*/ 4 h 715"/>
                    <a:gd name="T12" fmla="*/ 225 w 252"/>
                    <a:gd name="T13" fmla="*/ 171 h 715"/>
                    <a:gd name="T14" fmla="*/ 249 w 252"/>
                    <a:gd name="T15" fmla="*/ 337 h 715"/>
                    <a:gd name="T16" fmla="*/ 241 w 252"/>
                    <a:gd name="T17" fmla="*/ 514 h 715"/>
                    <a:gd name="T18" fmla="*/ 199 w 252"/>
                    <a:gd name="T19" fmla="*/ 636 h 715"/>
                    <a:gd name="T20" fmla="*/ 142 w 252"/>
                    <a:gd name="T21" fmla="*/ 712 h 715"/>
                    <a:gd name="T22" fmla="*/ 84 w 252"/>
                    <a:gd name="T23" fmla="*/ 643 h 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52" h="715">
                      <a:moveTo>
                        <a:pt x="84" y="643"/>
                      </a:moveTo>
                      <a:cubicBezTo>
                        <a:pt x="64" y="611"/>
                        <a:pt x="38" y="568"/>
                        <a:pt x="24" y="519"/>
                      </a:cubicBezTo>
                      <a:cubicBezTo>
                        <a:pt x="10" y="470"/>
                        <a:pt x="0" y="403"/>
                        <a:pt x="1" y="351"/>
                      </a:cubicBezTo>
                      <a:cubicBezTo>
                        <a:pt x="2" y="299"/>
                        <a:pt x="14" y="251"/>
                        <a:pt x="30" y="205"/>
                      </a:cubicBezTo>
                      <a:cubicBezTo>
                        <a:pt x="46" y="159"/>
                        <a:pt x="77" y="106"/>
                        <a:pt x="100" y="73"/>
                      </a:cubicBezTo>
                      <a:cubicBezTo>
                        <a:pt x="123" y="40"/>
                        <a:pt x="163" y="0"/>
                        <a:pt x="166" y="4"/>
                      </a:cubicBezTo>
                      <a:cubicBezTo>
                        <a:pt x="198" y="57"/>
                        <a:pt x="212" y="120"/>
                        <a:pt x="225" y="171"/>
                      </a:cubicBezTo>
                      <a:cubicBezTo>
                        <a:pt x="239" y="226"/>
                        <a:pt x="246" y="280"/>
                        <a:pt x="249" y="337"/>
                      </a:cubicBezTo>
                      <a:cubicBezTo>
                        <a:pt x="252" y="394"/>
                        <a:pt x="249" y="464"/>
                        <a:pt x="241" y="514"/>
                      </a:cubicBezTo>
                      <a:cubicBezTo>
                        <a:pt x="233" y="564"/>
                        <a:pt x="216" y="603"/>
                        <a:pt x="199" y="636"/>
                      </a:cubicBezTo>
                      <a:cubicBezTo>
                        <a:pt x="182" y="669"/>
                        <a:pt x="142" y="715"/>
                        <a:pt x="142" y="712"/>
                      </a:cubicBezTo>
                      <a:cubicBezTo>
                        <a:pt x="142" y="711"/>
                        <a:pt x="104" y="675"/>
                        <a:pt x="84" y="6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57150" cap="flat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87445" name="Line 53"/>
              <p:cNvSpPr>
                <a:spLocks noChangeShapeType="1"/>
              </p:cNvSpPr>
              <p:nvPr/>
            </p:nvSpPr>
            <p:spPr bwMode="auto">
              <a:xfrm>
                <a:off x="4065" y="1027"/>
                <a:ext cx="641" cy="0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46" name="Line 54"/>
              <p:cNvSpPr>
                <a:spLocks noChangeShapeType="1"/>
              </p:cNvSpPr>
              <p:nvPr/>
            </p:nvSpPr>
            <p:spPr bwMode="auto">
              <a:xfrm>
                <a:off x="4299" y="1177"/>
                <a:ext cx="459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47" name="Line 55"/>
              <p:cNvSpPr>
                <a:spLocks noChangeShapeType="1"/>
              </p:cNvSpPr>
              <p:nvPr/>
            </p:nvSpPr>
            <p:spPr bwMode="auto">
              <a:xfrm>
                <a:off x="3855" y="1323"/>
                <a:ext cx="911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48" name="Line 56"/>
              <p:cNvSpPr>
                <a:spLocks noChangeShapeType="1"/>
              </p:cNvSpPr>
              <p:nvPr/>
            </p:nvSpPr>
            <p:spPr bwMode="auto">
              <a:xfrm flipH="1">
                <a:off x="4517" y="1267"/>
                <a:ext cx="248" cy="369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49" name="Line 57"/>
              <p:cNvSpPr>
                <a:spLocks noChangeShapeType="1"/>
              </p:cNvSpPr>
              <p:nvPr/>
            </p:nvSpPr>
            <p:spPr bwMode="auto">
              <a:xfrm>
                <a:off x="3756" y="1470"/>
                <a:ext cx="1557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50" name="Line 58"/>
              <p:cNvSpPr>
                <a:spLocks noChangeShapeType="1"/>
              </p:cNvSpPr>
              <p:nvPr/>
            </p:nvSpPr>
            <p:spPr bwMode="auto">
              <a:xfrm flipH="1">
                <a:off x="3797" y="1027"/>
                <a:ext cx="910" cy="1355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51" name="Line 59"/>
              <p:cNvSpPr>
                <a:spLocks noChangeShapeType="1"/>
              </p:cNvSpPr>
              <p:nvPr/>
            </p:nvSpPr>
            <p:spPr bwMode="auto">
              <a:xfrm>
                <a:off x="3657" y="1617"/>
                <a:ext cx="1557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87452" name="Group 60"/>
              <p:cNvGrpSpPr>
                <a:grpSpLocks/>
              </p:cNvGrpSpPr>
              <p:nvPr/>
            </p:nvGrpSpPr>
            <p:grpSpPr bwMode="auto">
              <a:xfrm>
                <a:off x="4146" y="1327"/>
                <a:ext cx="374" cy="753"/>
                <a:chOff x="4146" y="1327"/>
                <a:chExt cx="374" cy="753"/>
              </a:xfrm>
            </p:grpSpPr>
            <p:sp>
              <p:nvSpPr>
                <p:cNvPr id="187453" name="Oval 61"/>
                <p:cNvSpPr>
                  <a:spLocks noChangeArrowheads="1"/>
                </p:cNvSpPr>
                <p:nvPr/>
              </p:nvSpPr>
              <p:spPr bwMode="auto">
                <a:xfrm>
                  <a:off x="4146" y="1328"/>
                  <a:ext cx="373" cy="750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FFCC00"/>
                    </a:gs>
                    <a:gs pos="100000">
                      <a:srgbClr val="FF3300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54" name="Freeform 62"/>
                <p:cNvSpPr>
                  <a:spLocks/>
                </p:cNvSpPr>
                <p:nvPr/>
              </p:nvSpPr>
              <p:spPr bwMode="auto">
                <a:xfrm>
                  <a:off x="4146" y="1686"/>
                  <a:ext cx="374" cy="394"/>
                </a:xfrm>
                <a:custGeom>
                  <a:avLst/>
                  <a:gdLst>
                    <a:gd name="T0" fmla="*/ 13 w 489"/>
                    <a:gd name="T1" fmla="*/ 46 h 515"/>
                    <a:gd name="T2" fmla="*/ 65 w 489"/>
                    <a:gd name="T3" fmla="*/ 81 h 515"/>
                    <a:gd name="T4" fmla="*/ 121 w 489"/>
                    <a:gd name="T5" fmla="*/ 97 h 515"/>
                    <a:gd name="T6" fmla="*/ 176 w 489"/>
                    <a:gd name="T7" fmla="*/ 112 h 515"/>
                    <a:gd name="T8" fmla="*/ 241 w 489"/>
                    <a:gd name="T9" fmla="*/ 114 h 515"/>
                    <a:gd name="T10" fmla="*/ 313 w 489"/>
                    <a:gd name="T11" fmla="*/ 103 h 515"/>
                    <a:gd name="T12" fmla="*/ 385 w 489"/>
                    <a:gd name="T13" fmla="*/ 78 h 515"/>
                    <a:gd name="T14" fmla="*/ 452 w 489"/>
                    <a:gd name="T15" fmla="*/ 29 h 515"/>
                    <a:gd name="T16" fmla="*/ 485 w 489"/>
                    <a:gd name="T17" fmla="*/ 7 h 515"/>
                    <a:gd name="T18" fmla="*/ 487 w 489"/>
                    <a:gd name="T19" fmla="*/ 70 h 515"/>
                    <a:gd name="T20" fmla="*/ 474 w 489"/>
                    <a:gd name="T21" fmla="*/ 190 h 515"/>
                    <a:gd name="T22" fmla="*/ 444 w 489"/>
                    <a:gd name="T23" fmla="*/ 304 h 515"/>
                    <a:gd name="T24" fmla="*/ 408 w 489"/>
                    <a:gd name="T25" fmla="*/ 385 h 515"/>
                    <a:gd name="T26" fmla="*/ 356 w 489"/>
                    <a:gd name="T27" fmla="*/ 458 h 515"/>
                    <a:gd name="T28" fmla="*/ 289 w 489"/>
                    <a:gd name="T29" fmla="*/ 503 h 515"/>
                    <a:gd name="T30" fmla="*/ 214 w 489"/>
                    <a:gd name="T31" fmla="*/ 509 h 515"/>
                    <a:gd name="T32" fmla="*/ 143 w 489"/>
                    <a:gd name="T33" fmla="*/ 469 h 515"/>
                    <a:gd name="T34" fmla="*/ 87 w 489"/>
                    <a:gd name="T35" fmla="*/ 397 h 515"/>
                    <a:gd name="T36" fmla="*/ 39 w 489"/>
                    <a:gd name="T37" fmla="*/ 289 h 515"/>
                    <a:gd name="T38" fmla="*/ 10 w 489"/>
                    <a:gd name="T39" fmla="*/ 161 h 515"/>
                    <a:gd name="T40" fmla="*/ 0 w 489"/>
                    <a:gd name="T41" fmla="*/ 28 h 515"/>
                    <a:gd name="T42" fmla="*/ 13 w 489"/>
                    <a:gd name="T43" fmla="*/ 46 h 5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489" h="515">
                      <a:moveTo>
                        <a:pt x="13" y="46"/>
                      </a:moveTo>
                      <a:cubicBezTo>
                        <a:pt x="24" y="55"/>
                        <a:pt x="47" y="72"/>
                        <a:pt x="65" y="81"/>
                      </a:cubicBezTo>
                      <a:cubicBezTo>
                        <a:pt x="83" y="90"/>
                        <a:pt x="103" y="92"/>
                        <a:pt x="121" y="97"/>
                      </a:cubicBezTo>
                      <a:cubicBezTo>
                        <a:pt x="139" y="102"/>
                        <a:pt x="156" y="109"/>
                        <a:pt x="176" y="112"/>
                      </a:cubicBezTo>
                      <a:cubicBezTo>
                        <a:pt x="196" y="115"/>
                        <a:pt x="218" y="115"/>
                        <a:pt x="241" y="114"/>
                      </a:cubicBezTo>
                      <a:cubicBezTo>
                        <a:pt x="264" y="113"/>
                        <a:pt x="289" y="109"/>
                        <a:pt x="313" y="103"/>
                      </a:cubicBezTo>
                      <a:cubicBezTo>
                        <a:pt x="337" y="97"/>
                        <a:pt x="362" y="90"/>
                        <a:pt x="385" y="78"/>
                      </a:cubicBezTo>
                      <a:cubicBezTo>
                        <a:pt x="408" y="66"/>
                        <a:pt x="435" y="41"/>
                        <a:pt x="452" y="29"/>
                      </a:cubicBezTo>
                      <a:cubicBezTo>
                        <a:pt x="469" y="17"/>
                        <a:pt x="479" y="0"/>
                        <a:pt x="485" y="7"/>
                      </a:cubicBezTo>
                      <a:cubicBezTo>
                        <a:pt x="483" y="11"/>
                        <a:pt x="489" y="40"/>
                        <a:pt x="487" y="70"/>
                      </a:cubicBezTo>
                      <a:cubicBezTo>
                        <a:pt x="485" y="100"/>
                        <a:pt x="481" y="151"/>
                        <a:pt x="474" y="190"/>
                      </a:cubicBezTo>
                      <a:cubicBezTo>
                        <a:pt x="467" y="229"/>
                        <a:pt x="455" y="272"/>
                        <a:pt x="444" y="304"/>
                      </a:cubicBezTo>
                      <a:cubicBezTo>
                        <a:pt x="433" y="336"/>
                        <a:pt x="423" y="359"/>
                        <a:pt x="408" y="385"/>
                      </a:cubicBezTo>
                      <a:cubicBezTo>
                        <a:pt x="394" y="411"/>
                        <a:pt x="376" y="438"/>
                        <a:pt x="356" y="458"/>
                      </a:cubicBezTo>
                      <a:cubicBezTo>
                        <a:pt x="336" y="478"/>
                        <a:pt x="313" y="495"/>
                        <a:pt x="289" y="503"/>
                      </a:cubicBezTo>
                      <a:cubicBezTo>
                        <a:pt x="265" y="511"/>
                        <a:pt x="238" y="515"/>
                        <a:pt x="214" y="509"/>
                      </a:cubicBezTo>
                      <a:cubicBezTo>
                        <a:pt x="189" y="503"/>
                        <a:pt x="164" y="488"/>
                        <a:pt x="143" y="469"/>
                      </a:cubicBezTo>
                      <a:cubicBezTo>
                        <a:pt x="122" y="450"/>
                        <a:pt x="104" y="427"/>
                        <a:pt x="87" y="397"/>
                      </a:cubicBezTo>
                      <a:cubicBezTo>
                        <a:pt x="69" y="367"/>
                        <a:pt x="52" y="328"/>
                        <a:pt x="39" y="289"/>
                      </a:cubicBezTo>
                      <a:cubicBezTo>
                        <a:pt x="27" y="250"/>
                        <a:pt x="17" y="204"/>
                        <a:pt x="10" y="161"/>
                      </a:cubicBezTo>
                      <a:cubicBezTo>
                        <a:pt x="4" y="118"/>
                        <a:pt x="0" y="47"/>
                        <a:pt x="0" y="28"/>
                      </a:cubicBezTo>
                      <a:lnTo>
                        <a:pt x="13" y="46"/>
                      </a:ln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55" name="Freeform 63"/>
                <p:cNvSpPr>
                  <a:spLocks/>
                </p:cNvSpPr>
                <p:nvPr/>
              </p:nvSpPr>
              <p:spPr bwMode="auto">
                <a:xfrm>
                  <a:off x="4146" y="1688"/>
                  <a:ext cx="372" cy="84"/>
                </a:xfrm>
                <a:custGeom>
                  <a:avLst/>
                  <a:gdLst>
                    <a:gd name="T0" fmla="*/ 0 w 979"/>
                    <a:gd name="T1" fmla="*/ 78 h 257"/>
                    <a:gd name="T2" fmla="*/ 101 w 979"/>
                    <a:gd name="T3" fmla="*/ 160 h 257"/>
                    <a:gd name="T4" fmla="*/ 263 w 979"/>
                    <a:gd name="T5" fmla="*/ 232 h 257"/>
                    <a:gd name="T6" fmla="*/ 404 w 979"/>
                    <a:gd name="T7" fmla="*/ 256 h 257"/>
                    <a:gd name="T8" fmla="*/ 608 w 979"/>
                    <a:gd name="T9" fmla="*/ 238 h 257"/>
                    <a:gd name="T10" fmla="*/ 800 w 979"/>
                    <a:gd name="T11" fmla="*/ 160 h 257"/>
                    <a:gd name="T12" fmla="*/ 979 w 979"/>
                    <a:gd name="T13" fmla="*/ 0 h 2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979" h="257">
                      <a:moveTo>
                        <a:pt x="0" y="78"/>
                      </a:moveTo>
                      <a:cubicBezTo>
                        <a:pt x="17" y="92"/>
                        <a:pt x="57" y="134"/>
                        <a:pt x="101" y="160"/>
                      </a:cubicBezTo>
                      <a:cubicBezTo>
                        <a:pt x="145" y="186"/>
                        <a:pt x="213" y="216"/>
                        <a:pt x="263" y="232"/>
                      </a:cubicBezTo>
                      <a:cubicBezTo>
                        <a:pt x="313" y="248"/>
                        <a:pt x="347" y="255"/>
                        <a:pt x="404" y="256"/>
                      </a:cubicBezTo>
                      <a:cubicBezTo>
                        <a:pt x="461" y="257"/>
                        <a:pt x="542" y="254"/>
                        <a:pt x="608" y="238"/>
                      </a:cubicBezTo>
                      <a:cubicBezTo>
                        <a:pt x="674" y="222"/>
                        <a:pt x="738" y="200"/>
                        <a:pt x="800" y="160"/>
                      </a:cubicBezTo>
                      <a:cubicBezTo>
                        <a:pt x="862" y="120"/>
                        <a:pt x="942" y="33"/>
                        <a:pt x="979" y="0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56" name="Oval 64"/>
                <p:cNvSpPr>
                  <a:spLocks noChangeArrowheads="1"/>
                </p:cNvSpPr>
                <p:nvPr/>
              </p:nvSpPr>
              <p:spPr bwMode="auto">
                <a:xfrm>
                  <a:off x="4146" y="1327"/>
                  <a:ext cx="373" cy="750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0">
                        <a:gsLst>
                          <a:gs pos="0">
                            <a:schemeClr val="bg1"/>
                          </a:gs>
                          <a:gs pos="100000">
                            <a:schemeClr val="accent2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87457" name="Line 65"/>
              <p:cNvSpPr>
                <a:spLocks noChangeShapeType="1"/>
              </p:cNvSpPr>
              <p:nvPr/>
            </p:nvSpPr>
            <p:spPr bwMode="auto">
              <a:xfrm flipH="1">
                <a:off x="4465" y="1367"/>
                <a:ext cx="683" cy="1018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58" name="Line 66"/>
              <p:cNvSpPr>
                <a:spLocks noChangeShapeType="1"/>
              </p:cNvSpPr>
              <p:nvPr/>
            </p:nvSpPr>
            <p:spPr bwMode="auto">
              <a:xfrm flipH="1">
                <a:off x="4246" y="1424"/>
                <a:ext cx="644" cy="958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59" name="Line 67"/>
              <p:cNvSpPr>
                <a:spLocks noChangeShapeType="1"/>
              </p:cNvSpPr>
              <p:nvPr/>
            </p:nvSpPr>
            <p:spPr bwMode="auto">
              <a:xfrm>
                <a:off x="4398" y="1763"/>
                <a:ext cx="716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60" name="Line 68"/>
              <p:cNvSpPr>
                <a:spLocks noChangeShapeType="1"/>
              </p:cNvSpPr>
              <p:nvPr/>
            </p:nvSpPr>
            <p:spPr bwMode="auto">
              <a:xfrm flipH="1">
                <a:off x="3987" y="948"/>
                <a:ext cx="119" cy="177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triangle" w="med" len="med"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61" name="Line 69"/>
              <p:cNvSpPr>
                <a:spLocks noChangeShapeType="1"/>
              </p:cNvSpPr>
              <p:nvPr/>
            </p:nvSpPr>
            <p:spPr bwMode="auto">
              <a:xfrm flipH="1">
                <a:off x="4013" y="1745"/>
                <a:ext cx="432" cy="643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62" name="Line 70"/>
              <p:cNvSpPr>
                <a:spLocks noChangeShapeType="1"/>
              </p:cNvSpPr>
              <p:nvPr/>
            </p:nvSpPr>
            <p:spPr bwMode="auto">
              <a:xfrm flipH="1">
                <a:off x="4112" y="1756"/>
                <a:ext cx="106" cy="158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63" name="Line 71"/>
              <p:cNvSpPr>
                <a:spLocks noChangeShapeType="1"/>
              </p:cNvSpPr>
              <p:nvPr/>
            </p:nvSpPr>
            <p:spPr bwMode="auto">
              <a:xfrm>
                <a:off x="3872" y="1764"/>
                <a:ext cx="364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187464" name="Group 72"/>
              <p:cNvGrpSpPr>
                <a:grpSpLocks/>
              </p:cNvGrpSpPr>
              <p:nvPr/>
            </p:nvGrpSpPr>
            <p:grpSpPr bwMode="auto">
              <a:xfrm>
                <a:off x="3329" y="1703"/>
                <a:ext cx="776" cy="764"/>
                <a:chOff x="3329" y="1703"/>
                <a:chExt cx="776" cy="764"/>
              </a:xfrm>
            </p:grpSpPr>
            <p:sp>
              <p:nvSpPr>
                <p:cNvPr id="187465" name="Oval 73"/>
                <p:cNvSpPr>
                  <a:spLocks noChangeArrowheads="1"/>
                </p:cNvSpPr>
                <p:nvPr/>
              </p:nvSpPr>
              <p:spPr bwMode="auto">
                <a:xfrm>
                  <a:off x="3340" y="1704"/>
                  <a:ext cx="749" cy="749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66" name="Oval 74"/>
                <p:cNvSpPr>
                  <a:spLocks noChangeArrowheads="1"/>
                </p:cNvSpPr>
                <p:nvPr/>
              </p:nvSpPr>
              <p:spPr bwMode="auto">
                <a:xfrm>
                  <a:off x="3338" y="1703"/>
                  <a:ext cx="749" cy="749"/>
                </a:xfrm>
                <a:prstGeom prst="ellipse">
                  <a:avLst/>
                </a:prstGeom>
                <a:noFill/>
                <a:ln w="19050">
                  <a:solidFill>
                    <a:schemeClr val="tx1"/>
                  </a:solidFill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gradFill rotWithShape="0">
                        <a:gsLst>
                          <a:gs pos="0">
                            <a:schemeClr val="bg1"/>
                          </a:gs>
                          <a:gs pos="100000">
                            <a:schemeClr val="accent2"/>
                          </a:gs>
                        </a:gsLst>
                        <a:path path="shape">
                          <a:fillToRect l="50000" t="50000" r="50000" b="50000"/>
                        </a:path>
                      </a:gra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67" name="Freeform 75"/>
                <p:cNvSpPr>
                  <a:spLocks/>
                </p:cNvSpPr>
                <p:nvPr/>
              </p:nvSpPr>
              <p:spPr bwMode="auto">
                <a:xfrm>
                  <a:off x="3329" y="2014"/>
                  <a:ext cx="776" cy="453"/>
                </a:xfrm>
                <a:custGeom>
                  <a:avLst/>
                  <a:gdLst>
                    <a:gd name="T0" fmla="*/ 22 w 982"/>
                    <a:gd name="T1" fmla="*/ 106 h 568"/>
                    <a:gd name="T2" fmla="*/ 100 w 982"/>
                    <a:gd name="T3" fmla="*/ 166 h 568"/>
                    <a:gd name="T4" fmla="*/ 262 w 982"/>
                    <a:gd name="T5" fmla="*/ 238 h 568"/>
                    <a:gd name="T6" fmla="*/ 403 w 982"/>
                    <a:gd name="T7" fmla="*/ 262 h 568"/>
                    <a:gd name="T8" fmla="*/ 607 w 982"/>
                    <a:gd name="T9" fmla="*/ 244 h 568"/>
                    <a:gd name="T10" fmla="*/ 769 w 982"/>
                    <a:gd name="T11" fmla="*/ 183 h 568"/>
                    <a:gd name="T12" fmla="*/ 907 w 982"/>
                    <a:gd name="T13" fmla="*/ 82 h 568"/>
                    <a:gd name="T14" fmla="*/ 978 w 982"/>
                    <a:gd name="T15" fmla="*/ 7 h 568"/>
                    <a:gd name="T16" fmla="*/ 978 w 982"/>
                    <a:gd name="T17" fmla="*/ 123 h 568"/>
                    <a:gd name="T18" fmla="*/ 952 w 982"/>
                    <a:gd name="T19" fmla="*/ 243 h 568"/>
                    <a:gd name="T20" fmla="*/ 891 w 982"/>
                    <a:gd name="T21" fmla="*/ 357 h 568"/>
                    <a:gd name="T22" fmla="*/ 820 w 982"/>
                    <a:gd name="T23" fmla="*/ 438 h 568"/>
                    <a:gd name="T24" fmla="*/ 715 w 982"/>
                    <a:gd name="T25" fmla="*/ 511 h 568"/>
                    <a:gd name="T26" fmla="*/ 580 w 982"/>
                    <a:gd name="T27" fmla="*/ 556 h 568"/>
                    <a:gd name="T28" fmla="*/ 429 w 982"/>
                    <a:gd name="T29" fmla="*/ 562 h 568"/>
                    <a:gd name="T30" fmla="*/ 288 w 982"/>
                    <a:gd name="T31" fmla="*/ 522 h 568"/>
                    <a:gd name="T32" fmla="*/ 174 w 982"/>
                    <a:gd name="T33" fmla="*/ 450 h 568"/>
                    <a:gd name="T34" fmla="*/ 79 w 982"/>
                    <a:gd name="T35" fmla="*/ 342 h 568"/>
                    <a:gd name="T36" fmla="*/ 21 w 982"/>
                    <a:gd name="T37" fmla="*/ 214 h 568"/>
                    <a:gd name="T38" fmla="*/ 0 w 982"/>
                    <a:gd name="T39" fmla="*/ 81 h 568"/>
                    <a:gd name="T40" fmla="*/ 22 w 982"/>
                    <a:gd name="T41" fmla="*/ 106 h 5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982" h="568">
                      <a:moveTo>
                        <a:pt x="22" y="106"/>
                      </a:moveTo>
                      <a:cubicBezTo>
                        <a:pt x="39" y="120"/>
                        <a:pt x="60" y="144"/>
                        <a:pt x="100" y="166"/>
                      </a:cubicBezTo>
                      <a:cubicBezTo>
                        <a:pt x="140" y="188"/>
                        <a:pt x="212" y="222"/>
                        <a:pt x="262" y="238"/>
                      </a:cubicBezTo>
                      <a:cubicBezTo>
                        <a:pt x="312" y="254"/>
                        <a:pt x="346" y="261"/>
                        <a:pt x="403" y="262"/>
                      </a:cubicBezTo>
                      <a:cubicBezTo>
                        <a:pt x="460" y="263"/>
                        <a:pt x="546" y="257"/>
                        <a:pt x="607" y="244"/>
                      </a:cubicBezTo>
                      <a:cubicBezTo>
                        <a:pt x="668" y="231"/>
                        <a:pt x="719" y="210"/>
                        <a:pt x="769" y="183"/>
                      </a:cubicBezTo>
                      <a:cubicBezTo>
                        <a:pt x="819" y="156"/>
                        <a:pt x="872" y="111"/>
                        <a:pt x="907" y="82"/>
                      </a:cubicBezTo>
                      <a:cubicBezTo>
                        <a:pt x="942" y="53"/>
                        <a:pt x="966" y="0"/>
                        <a:pt x="978" y="7"/>
                      </a:cubicBezTo>
                      <a:cubicBezTo>
                        <a:pt x="973" y="11"/>
                        <a:pt x="982" y="84"/>
                        <a:pt x="978" y="123"/>
                      </a:cubicBezTo>
                      <a:cubicBezTo>
                        <a:pt x="974" y="162"/>
                        <a:pt x="966" y="204"/>
                        <a:pt x="952" y="243"/>
                      </a:cubicBezTo>
                      <a:cubicBezTo>
                        <a:pt x="938" y="282"/>
                        <a:pt x="913" y="325"/>
                        <a:pt x="891" y="357"/>
                      </a:cubicBezTo>
                      <a:cubicBezTo>
                        <a:pt x="869" y="389"/>
                        <a:pt x="849" y="412"/>
                        <a:pt x="820" y="438"/>
                      </a:cubicBezTo>
                      <a:cubicBezTo>
                        <a:pt x="791" y="464"/>
                        <a:pt x="755" y="491"/>
                        <a:pt x="715" y="511"/>
                      </a:cubicBezTo>
                      <a:cubicBezTo>
                        <a:pt x="675" y="531"/>
                        <a:pt x="628" y="548"/>
                        <a:pt x="580" y="556"/>
                      </a:cubicBezTo>
                      <a:cubicBezTo>
                        <a:pt x="532" y="564"/>
                        <a:pt x="478" y="568"/>
                        <a:pt x="429" y="562"/>
                      </a:cubicBezTo>
                      <a:cubicBezTo>
                        <a:pt x="380" y="556"/>
                        <a:pt x="330" y="541"/>
                        <a:pt x="288" y="522"/>
                      </a:cubicBezTo>
                      <a:cubicBezTo>
                        <a:pt x="246" y="503"/>
                        <a:pt x="209" y="480"/>
                        <a:pt x="174" y="450"/>
                      </a:cubicBezTo>
                      <a:cubicBezTo>
                        <a:pt x="139" y="420"/>
                        <a:pt x="104" y="381"/>
                        <a:pt x="79" y="342"/>
                      </a:cubicBezTo>
                      <a:cubicBezTo>
                        <a:pt x="54" y="303"/>
                        <a:pt x="34" y="257"/>
                        <a:pt x="21" y="214"/>
                      </a:cubicBezTo>
                      <a:cubicBezTo>
                        <a:pt x="8" y="171"/>
                        <a:pt x="0" y="99"/>
                        <a:pt x="0" y="81"/>
                      </a:cubicBezTo>
                      <a:lnTo>
                        <a:pt x="22" y="106"/>
                      </a:lnTo>
                      <a:close/>
                    </a:path>
                  </a:pathLst>
                </a:custGeom>
                <a:solidFill>
                  <a:schemeClr val="bg1">
                    <a:alpha val="5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 cmpd="sng">
                      <a:solidFill>
                        <a:schemeClr val="tx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68" name="Freeform 76"/>
                <p:cNvSpPr>
                  <a:spLocks/>
                </p:cNvSpPr>
                <p:nvPr/>
              </p:nvSpPr>
              <p:spPr bwMode="auto">
                <a:xfrm rot="10800000" flipV="1">
                  <a:off x="3897" y="1795"/>
                  <a:ext cx="193" cy="546"/>
                </a:xfrm>
                <a:custGeom>
                  <a:avLst/>
                  <a:gdLst>
                    <a:gd name="T0" fmla="*/ 84 w 252"/>
                    <a:gd name="T1" fmla="*/ 643 h 715"/>
                    <a:gd name="T2" fmla="*/ 24 w 252"/>
                    <a:gd name="T3" fmla="*/ 519 h 715"/>
                    <a:gd name="T4" fmla="*/ 1 w 252"/>
                    <a:gd name="T5" fmla="*/ 351 h 715"/>
                    <a:gd name="T6" fmla="*/ 30 w 252"/>
                    <a:gd name="T7" fmla="*/ 205 h 715"/>
                    <a:gd name="T8" fmla="*/ 100 w 252"/>
                    <a:gd name="T9" fmla="*/ 73 h 715"/>
                    <a:gd name="T10" fmla="*/ 166 w 252"/>
                    <a:gd name="T11" fmla="*/ 4 h 715"/>
                    <a:gd name="T12" fmla="*/ 225 w 252"/>
                    <a:gd name="T13" fmla="*/ 171 h 715"/>
                    <a:gd name="T14" fmla="*/ 249 w 252"/>
                    <a:gd name="T15" fmla="*/ 337 h 715"/>
                    <a:gd name="T16" fmla="*/ 241 w 252"/>
                    <a:gd name="T17" fmla="*/ 514 h 715"/>
                    <a:gd name="T18" fmla="*/ 199 w 252"/>
                    <a:gd name="T19" fmla="*/ 636 h 715"/>
                    <a:gd name="T20" fmla="*/ 142 w 252"/>
                    <a:gd name="T21" fmla="*/ 712 h 715"/>
                    <a:gd name="T22" fmla="*/ 84 w 252"/>
                    <a:gd name="T23" fmla="*/ 643 h 71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252" h="715">
                      <a:moveTo>
                        <a:pt x="84" y="643"/>
                      </a:moveTo>
                      <a:cubicBezTo>
                        <a:pt x="64" y="611"/>
                        <a:pt x="38" y="568"/>
                        <a:pt x="24" y="519"/>
                      </a:cubicBezTo>
                      <a:cubicBezTo>
                        <a:pt x="10" y="470"/>
                        <a:pt x="0" y="403"/>
                        <a:pt x="1" y="351"/>
                      </a:cubicBezTo>
                      <a:cubicBezTo>
                        <a:pt x="2" y="299"/>
                        <a:pt x="14" y="251"/>
                        <a:pt x="30" y="205"/>
                      </a:cubicBezTo>
                      <a:cubicBezTo>
                        <a:pt x="46" y="159"/>
                        <a:pt x="77" y="106"/>
                        <a:pt x="100" y="73"/>
                      </a:cubicBezTo>
                      <a:cubicBezTo>
                        <a:pt x="123" y="40"/>
                        <a:pt x="163" y="0"/>
                        <a:pt x="166" y="4"/>
                      </a:cubicBezTo>
                      <a:cubicBezTo>
                        <a:pt x="198" y="57"/>
                        <a:pt x="212" y="120"/>
                        <a:pt x="225" y="171"/>
                      </a:cubicBezTo>
                      <a:cubicBezTo>
                        <a:pt x="239" y="226"/>
                        <a:pt x="246" y="280"/>
                        <a:pt x="249" y="337"/>
                      </a:cubicBezTo>
                      <a:cubicBezTo>
                        <a:pt x="252" y="394"/>
                        <a:pt x="249" y="464"/>
                        <a:pt x="241" y="514"/>
                      </a:cubicBezTo>
                      <a:cubicBezTo>
                        <a:pt x="233" y="564"/>
                        <a:pt x="216" y="603"/>
                        <a:pt x="199" y="636"/>
                      </a:cubicBezTo>
                      <a:cubicBezTo>
                        <a:pt x="182" y="669"/>
                        <a:pt x="142" y="715"/>
                        <a:pt x="142" y="712"/>
                      </a:cubicBezTo>
                      <a:cubicBezTo>
                        <a:pt x="142" y="711"/>
                        <a:pt x="104" y="675"/>
                        <a:pt x="84" y="64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 cap="flat" cmpd="sng">
                  <a:solidFill>
                    <a:schemeClr val="bg1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69" name="Freeform 77"/>
                <p:cNvSpPr>
                  <a:spLocks/>
                </p:cNvSpPr>
                <p:nvPr/>
              </p:nvSpPr>
              <p:spPr bwMode="auto">
                <a:xfrm>
                  <a:off x="3879" y="1791"/>
                  <a:ext cx="87" cy="556"/>
                </a:xfrm>
                <a:custGeom>
                  <a:avLst/>
                  <a:gdLst>
                    <a:gd name="T0" fmla="*/ 90 w 114"/>
                    <a:gd name="T1" fmla="*/ 621 h 728"/>
                    <a:gd name="T2" fmla="*/ 84 w 114"/>
                    <a:gd name="T3" fmla="*/ 540 h 728"/>
                    <a:gd name="T4" fmla="*/ 78 w 114"/>
                    <a:gd name="T5" fmla="*/ 426 h 728"/>
                    <a:gd name="T6" fmla="*/ 81 w 114"/>
                    <a:gd name="T7" fmla="*/ 291 h 728"/>
                    <a:gd name="T8" fmla="*/ 84 w 114"/>
                    <a:gd name="T9" fmla="*/ 138 h 728"/>
                    <a:gd name="T10" fmla="*/ 86 w 114"/>
                    <a:gd name="T11" fmla="*/ 6 h 728"/>
                    <a:gd name="T12" fmla="*/ 27 w 114"/>
                    <a:gd name="T13" fmla="*/ 173 h 728"/>
                    <a:gd name="T14" fmla="*/ 3 w 114"/>
                    <a:gd name="T15" fmla="*/ 339 h 728"/>
                    <a:gd name="T16" fmla="*/ 11 w 114"/>
                    <a:gd name="T17" fmla="*/ 516 h 728"/>
                    <a:gd name="T18" fmla="*/ 52 w 114"/>
                    <a:gd name="T19" fmla="*/ 643 h 728"/>
                    <a:gd name="T20" fmla="*/ 114 w 114"/>
                    <a:gd name="T21" fmla="*/ 724 h 728"/>
                    <a:gd name="T22" fmla="*/ 90 w 114"/>
                    <a:gd name="T23" fmla="*/ 621 h 7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14" h="728">
                      <a:moveTo>
                        <a:pt x="90" y="621"/>
                      </a:moveTo>
                      <a:cubicBezTo>
                        <a:pt x="86" y="592"/>
                        <a:pt x="86" y="572"/>
                        <a:pt x="84" y="540"/>
                      </a:cubicBezTo>
                      <a:cubicBezTo>
                        <a:pt x="82" y="508"/>
                        <a:pt x="78" y="467"/>
                        <a:pt x="78" y="426"/>
                      </a:cubicBezTo>
                      <a:cubicBezTo>
                        <a:pt x="78" y="385"/>
                        <a:pt x="80" y="339"/>
                        <a:pt x="81" y="291"/>
                      </a:cubicBezTo>
                      <a:cubicBezTo>
                        <a:pt x="82" y="243"/>
                        <a:pt x="83" y="185"/>
                        <a:pt x="84" y="138"/>
                      </a:cubicBezTo>
                      <a:cubicBezTo>
                        <a:pt x="85" y="91"/>
                        <a:pt x="95" y="0"/>
                        <a:pt x="86" y="6"/>
                      </a:cubicBezTo>
                      <a:cubicBezTo>
                        <a:pt x="54" y="59"/>
                        <a:pt x="40" y="122"/>
                        <a:pt x="27" y="173"/>
                      </a:cubicBezTo>
                      <a:cubicBezTo>
                        <a:pt x="13" y="228"/>
                        <a:pt x="6" y="282"/>
                        <a:pt x="3" y="339"/>
                      </a:cubicBezTo>
                      <a:cubicBezTo>
                        <a:pt x="0" y="396"/>
                        <a:pt x="3" y="465"/>
                        <a:pt x="11" y="516"/>
                      </a:cubicBezTo>
                      <a:cubicBezTo>
                        <a:pt x="19" y="567"/>
                        <a:pt x="35" y="608"/>
                        <a:pt x="52" y="643"/>
                      </a:cubicBezTo>
                      <a:cubicBezTo>
                        <a:pt x="69" y="678"/>
                        <a:pt x="108" y="728"/>
                        <a:pt x="114" y="724"/>
                      </a:cubicBezTo>
                      <a:cubicBezTo>
                        <a:pt x="114" y="723"/>
                        <a:pt x="95" y="642"/>
                        <a:pt x="90" y="621"/>
                      </a:cubicBezTo>
                      <a:close/>
                    </a:path>
                  </a:pathLst>
                </a:custGeom>
                <a:solidFill>
                  <a:schemeClr val="hlink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38100" cap="flat" cmpd="sng">
                      <a:solidFill>
                        <a:schemeClr val="bg1"/>
                      </a:solidFill>
                      <a:prstDash val="solid"/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70" name="Freeform 78"/>
                <p:cNvSpPr>
                  <a:spLocks/>
                </p:cNvSpPr>
                <p:nvPr/>
              </p:nvSpPr>
              <p:spPr bwMode="auto">
                <a:xfrm>
                  <a:off x="3340" y="2087"/>
                  <a:ext cx="603" cy="136"/>
                </a:xfrm>
                <a:custGeom>
                  <a:avLst/>
                  <a:gdLst>
                    <a:gd name="T0" fmla="*/ 0 w 790"/>
                    <a:gd name="T1" fmla="*/ 0 h 179"/>
                    <a:gd name="T2" fmla="*/ 101 w 790"/>
                    <a:gd name="T3" fmla="*/ 82 h 179"/>
                    <a:gd name="T4" fmla="*/ 263 w 790"/>
                    <a:gd name="T5" fmla="*/ 154 h 179"/>
                    <a:gd name="T6" fmla="*/ 404 w 790"/>
                    <a:gd name="T7" fmla="*/ 178 h 179"/>
                    <a:gd name="T8" fmla="*/ 608 w 790"/>
                    <a:gd name="T9" fmla="*/ 160 h 179"/>
                    <a:gd name="T10" fmla="*/ 714 w 790"/>
                    <a:gd name="T11" fmla="*/ 123 h 179"/>
                    <a:gd name="T12" fmla="*/ 768 w 790"/>
                    <a:gd name="T13" fmla="*/ 60 h 179"/>
                    <a:gd name="T14" fmla="*/ 790 w 790"/>
                    <a:gd name="T15" fmla="*/ 42 h 17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790" h="179">
                      <a:moveTo>
                        <a:pt x="0" y="0"/>
                      </a:moveTo>
                      <a:cubicBezTo>
                        <a:pt x="17" y="14"/>
                        <a:pt x="57" y="56"/>
                        <a:pt x="101" y="82"/>
                      </a:cubicBezTo>
                      <a:cubicBezTo>
                        <a:pt x="145" y="108"/>
                        <a:pt x="213" y="138"/>
                        <a:pt x="263" y="154"/>
                      </a:cubicBezTo>
                      <a:cubicBezTo>
                        <a:pt x="313" y="170"/>
                        <a:pt x="347" y="177"/>
                        <a:pt x="404" y="178"/>
                      </a:cubicBezTo>
                      <a:cubicBezTo>
                        <a:pt x="461" y="179"/>
                        <a:pt x="556" y="169"/>
                        <a:pt x="608" y="160"/>
                      </a:cubicBezTo>
                      <a:cubicBezTo>
                        <a:pt x="660" y="151"/>
                        <a:pt x="687" y="140"/>
                        <a:pt x="714" y="123"/>
                      </a:cubicBezTo>
                      <a:cubicBezTo>
                        <a:pt x="741" y="106"/>
                        <a:pt x="755" y="73"/>
                        <a:pt x="768" y="60"/>
                      </a:cubicBezTo>
                      <a:cubicBezTo>
                        <a:pt x="781" y="47"/>
                        <a:pt x="785" y="46"/>
                        <a:pt x="790" y="42"/>
                      </a:cubicBezTo>
                    </a:path>
                  </a:pathLst>
                </a:custGeom>
                <a:noFill/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bg1"/>
                      </a:solidFill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87471" name="Line 79"/>
              <p:cNvSpPr>
                <a:spLocks noChangeShapeType="1"/>
              </p:cNvSpPr>
              <p:nvPr/>
            </p:nvSpPr>
            <p:spPr bwMode="auto">
              <a:xfrm flipH="1">
                <a:off x="3926" y="1619"/>
                <a:ext cx="172" cy="256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72" name="Line 80"/>
              <p:cNvSpPr>
                <a:spLocks noChangeShapeType="1"/>
              </p:cNvSpPr>
              <p:nvPr/>
            </p:nvSpPr>
            <p:spPr bwMode="auto">
              <a:xfrm>
                <a:off x="3918" y="1912"/>
                <a:ext cx="964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73" name="Freeform 81"/>
              <p:cNvSpPr>
                <a:spLocks/>
              </p:cNvSpPr>
              <p:nvPr/>
            </p:nvSpPr>
            <p:spPr bwMode="auto">
              <a:xfrm>
                <a:off x="3848" y="2202"/>
                <a:ext cx="968" cy="2"/>
              </a:xfrm>
              <a:custGeom>
                <a:avLst/>
                <a:gdLst>
                  <a:gd name="T0" fmla="*/ 0 w 1266"/>
                  <a:gd name="T1" fmla="*/ 3 h 3"/>
                  <a:gd name="T2" fmla="*/ 1266 w 1266"/>
                  <a:gd name="T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</a:cxnLst>
                <a:rect l="0" t="0" r="r" b="b"/>
                <a:pathLst>
                  <a:path w="1266" h="3">
                    <a:moveTo>
                      <a:pt x="0" y="3"/>
                    </a:moveTo>
                    <a:lnTo>
                      <a:pt x="1266" y="0"/>
                    </a:lnTo>
                  </a:path>
                </a:pathLst>
              </a:custGeom>
              <a:noFill/>
              <a:ln w="9525" cap="flat" cmpd="sng">
                <a:solidFill>
                  <a:schemeClr val="folHlink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74" name="Line 82"/>
              <p:cNvSpPr>
                <a:spLocks noChangeShapeType="1"/>
              </p:cNvSpPr>
              <p:nvPr/>
            </p:nvSpPr>
            <p:spPr bwMode="auto">
              <a:xfrm>
                <a:off x="3907" y="2057"/>
                <a:ext cx="1020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75" name="Line 83"/>
              <p:cNvSpPr>
                <a:spLocks noChangeShapeType="1"/>
              </p:cNvSpPr>
              <p:nvPr/>
            </p:nvSpPr>
            <p:spPr bwMode="auto">
              <a:xfrm flipH="1">
                <a:off x="3793" y="1903"/>
                <a:ext cx="325" cy="485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76" name="Line 84"/>
              <p:cNvSpPr>
                <a:spLocks noChangeShapeType="1"/>
              </p:cNvSpPr>
              <p:nvPr/>
            </p:nvSpPr>
            <p:spPr bwMode="auto">
              <a:xfrm flipH="1">
                <a:off x="3582" y="2229"/>
                <a:ext cx="106" cy="159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77" name="Line 85"/>
              <p:cNvSpPr>
                <a:spLocks noChangeShapeType="1"/>
              </p:cNvSpPr>
              <p:nvPr/>
            </p:nvSpPr>
            <p:spPr bwMode="auto">
              <a:xfrm flipH="1">
                <a:off x="3365" y="2194"/>
                <a:ext cx="126" cy="19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78" name="Line 86"/>
              <p:cNvSpPr>
                <a:spLocks noChangeShapeType="1"/>
              </p:cNvSpPr>
              <p:nvPr/>
            </p:nvSpPr>
            <p:spPr bwMode="auto">
              <a:xfrm>
                <a:off x="3169" y="2388"/>
                <a:ext cx="1522" cy="0"/>
              </a:xfrm>
              <a:prstGeom prst="line">
                <a:avLst/>
              </a:pr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479" name="Freeform 87"/>
              <p:cNvSpPr>
                <a:spLocks/>
              </p:cNvSpPr>
              <p:nvPr/>
            </p:nvSpPr>
            <p:spPr bwMode="auto">
              <a:xfrm>
                <a:off x="3396" y="2233"/>
                <a:ext cx="273" cy="236"/>
              </a:xfrm>
              <a:custGeom>
                <a:avLst/>
                <a:gdLst>
                  <a:gd name="T0" fmla="*/ 430 w 720"/>
                  <a:gd name="T1" fmla="*/ 0 h 622"/>
                  <a:gd name="T2" fmla="*/ 177 w 720"/>
                  <a:gd name="T3" fmla="*/ 379 h 622"/>
                  <a:gd name="T4" fmla="*/ 0 w 720"/>
                  <a:gd name="T5" fmla="*/ 379 h 622"/>
                  <a:gd name="T6" fmla="*/ 168 w 720"/>
                  <a:gd name="T7" fmla="*/ 622 h 622"/>
                  <a:gd name="T8" fmla="*/ 631 w 720"/>
                  <a:gd name="T9" fmla="*/ 379 h 622"/>
                  <a:gd name="T10" fmla="*/ 465 w 720"/>
                  <a:gd name="T11" fmla="*/ 382 h 622"/>
                  <a:gd name="T12" fmla="*/ 720 w 720"/>
                  <a:gd name="T13" fmla="*/ 0 h 622"/>
                  <a:gd name="T14" fmla="*/ 430 w 720"/>
                  <a:gd name="T15" fmla="*/ 0 h 6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20" h="622">
                    <a:moveTo>
                      <a:pt x="430" y="0"/>
                    </a:moveTo>
                    <a:lnTo>
                      <a:pt x="177" y="379"/>
                    </a:lnTo>
                    <a:lnTo>
                      <a:pt x="0" y="379"/>
                    </a:lnTo>
                    <a:lnTo>
                      <a:pt x="168" y="622"/>
                    </a:lnTo>
                    <a:lnTo>
                      <a:pt x="631" y="379"/>
                    </a:lnTo>
                    <a:lnTo>
                      <a:pt x="465" y="382"/>
                    </a:lnTo>
                    <a:lnTo>
                      <a:pt x="720" y="0"/>
                    </a:lnTo>
                    <a:lnTo>
                      <a:pt x="43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prstDash val="solid"/>
                <a:round/>
                <a:headEnd/>
                <a:tailEnd/>
              </a:ln>
              <a:effectLst/>
              <a:scene3d>
                <a:camera prst="legacyPerspectiveTopRight">
                  <a:rot lat="20099999" lon="21299999" rev="0"/>
                </a:camera>
                <a:lightRig rig="legacyFlat1" dir="t"/>
              </a:scene3d>
              <a:sp3d extrusionH="430200" prstMaterial="legacyMatte">
                <a:bevelT w="13500" h="13500" prst="angle"/>
                <a:bevelB w="13500" h="13500" prst="angle"/>
                <a:extrusionClr>
                  <a:schemeClr val="accent1"/>
                </a:extrusionClr>
                <a:contourClr>
                  <a:schemeClr val="accent1"/>
                </a:contourClr>
              </a:sp3d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flatTx/>
              </a:bodyPr>
              <a:lstStyle/>
              <a:p>
                <a:endParaRPr lang="en-US"/>
              </a:p>
            </p:txBody>
          </p:sp>
          <p:grpSp>
            <p:nvGrpSpPr>
              <p:cNvPr id="187480" name="Group 88"/>
              <p:cNvGrpSpPr>
                <a:grpSpLocks/>
              </p:cNvGrpSpPr>
              <p:nvPr/>
            </p:nvGrpSpPr>
            <p:grpSpPr bwMode="auto">
              <a:xfrm>
                <a:off x="3894" y="1459"/>
                <a:ext cx="895" cy="260"/>
                <a:chOff x="3894" y="1459"/>
                <a:chExt cx="895" cy="260"/>
              </a:xfrm>
            </p:grpSpPr>
            <p:sp>
              <p:nvSpPr>
                <p:cNvPr id="187481" name="Line 89"/>
                <p:cNvSpPr>
                  <a:spLocks noChangeShapeType="1"/>
                </p:cNvSpPr>
                <p:nvPr/>
              </p:nvSpPr>
              <p:spPr bwMode="auto">
                <a:xfrm flipV="1">
                  <a:off x="4375" y="1509"/>
                  <a:ext cx="54" cy="78"/>
                </a:xfrm>
                <a:prstGeom prst="line">
                  <a:avLst/>
                </a:prstGeom>
                <a:noFill/>
                <a:ln w="9525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82" name="Line 90"/>
                <p:cNvSpPr>
                  <a:spLocks noChangeShapeType="1"/>
                </p:cNvSpPr>
                <p:nvPr/>
              </p:nvSpPr>
              <p:spPr bwMode="auto">
                <a:xfrm flipV="1">
                  <a:off x="4473" y="1459"/>
                  <a:ext cx="140" cy="118"/>
                </a:xfrm>
                <a:prstGeom prst="line">
                  <a:avLst/>
                </a:prstGeom>
                <a:noFill/>
                <a:ln w="9525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83" name="Line 91"/>
                <p:cNvSpPr>
                  <a:spLocks noChangeShapeType="1"/>
                </p:cNvSpPr>
                <p:nvPr/>
              </p:nvSpPr>
              <p:spPr bwMode="auto">
                <a:xfrm flipV="1">
                  <a:off x="4535" y="1587"/>
                  <a:ext cx="220" cy="58"/>
                </a:xfrm>
                <a:prstGeom prst="line">
                  <a:avLst/>
                </a:prstGeom>
                <a:noFill/>
                <a:ln w="9525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84" name="Line 92"/>
                <p:cNvSpPr>
                  <a:spLocks noChangeShapeType="1"/>
                </p:cNvSpPr>
                <p:nvPr/>
              </p:nvSpPr>
              <p:spPr bwMode="auto">
                <a:xfrm flipV="1">
                  <a:off x="4535" y="1679"/>
                  <a:ext cx="254" cy="16"/>
                </a:xfrm>
                <a:prstGeom prst="line">
                  <a:avLst/>
                </a:prstGeom>
                <a:noFill/>
                <a:ln w="9525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85" name="Line 93"/>
                <p:cNvSpPr>
                  <a:spLocks noChangeShapeType="1"/>
                </p:cNvSpPr>
                <p:nvPr/>
              </p:nvSpPr>
              <p:spPr bwMode="auto">
                <a:xfrm flipH="1" flipV="1">
                  <a:off x="3982" y="1480"/>
                  <a:ext cx="228" cy="94"/>
                </a:xfrm>
                <a:prstGeom prst="line">
                  <a:avLst/>
                </a:prstGeom>
                <a:noFill/>
                <a:ln w="9525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86" name="Line 94"/>
                <p:cNvSpPr>
                  <a:spLocks noChangeShapeType="1"/>
                </p:cNvSpPr>
                <p:nvPr/>
              </p:nvSpPr>
              <p:spPr bwMode="auto">
                <a:xfrm flipH="1" flipV="1">
                  <a:off x="3911" y="1597"/>
                  <a:ext cx="247" cy="58"/>
                </a:xfrm>
                <a:prstGeom prst="line">
                  <a:avLst/>
                </a:prstGeom>
                <a:noFill/>
                <a:ln w="9525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87" name="Line 95"/>
                <p:cNvSpPr>
                  <a:spLocks noChangeShapeType="1"/>
                </p:cNvSpPr>
                <p:nvPr/>
              </p:nvSpPr>
              <p:spPr bwMode="auto">
                <a:xfrm flipH="1" flipV="1">
                  <a:off x="3894" y="1715"/>
                  <a:ext cx="220" cy="4"/>
                </a:xfrm>
                <a:prstGeom prst="line">
                  <a:avLst/>
                </a:prstGeom>
                <a:noFill/>
                <a:ln w="9525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88" name="Line 96"/>
                <p:cNvSpPr>
                  <a:spLocks noChangeShapeType="1"/>
                </p:cNvSpPr>
                <p:nvPr/>
              </p:nvSpPr>
              <p:spPr bwMode="auto">
                <a:xfrm flipH="1" flipV="1">
                  <a:off x="4096" y="1676"/>
                  <a:ext cx="158" cy="16"/>
                </a:xfrm>
                <a:prstGeom prst="line">
                  <a:avLst/>
                </a:prstGeom>
                <a:noFill/>
                <a:ln w="9525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89" name="Line 97"/>
                <p:cNvSpPr>
                  <a:spLocks noChangeShapeType="1"/>
                </p:cNvSpPr>
                <p:nvPr/>
              </p:nvSpPr>
              <p:spPr bwMode="auto">
                <a:xfrm flipH="1" flipV="1">
                  <a:off x="4114" y="1580"/>
                  <a:ext cx="140" cy="41"/>
                </a:xfrm>
                <a:prstGeom prst="line">
                  <a:avLst/>
                </a:prstGeom>
                <a:noFill/>
                <a:ln w="9525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90" name="Line 98"/>
                <p:cNvSpPr>
                  <a:spLocks noChangeShapeType="1"/>
                </p:cNvSpPr>
                <p:nvPr/>
              </p:nvSpPr>
              <p:spPr bwMode="auto">
                <a:xfrm flipH="1" flipV="1">
                  <a:off x="4254" y="1527"/>
                  <a:ext cx="52" cy="60"/>
                </a:xfrm>
                <a:prstGeom prst="line">
                  <a:avLst/>
                </a:prstGeom>
                <a:noFill/>
                <a:ln w="9525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91" name="Line 99"/>
                <p:cNvSpPr>
                  <a:spLocks noChangeShapeType="1"/>
                </p:cNvSpPr>
                <p:nvPr/>
              </p:nvSpPr>
              <p:spPr bwMode="auto">
                <a:xfrm flipV="1">
                  <a:off x="4429" y="1574"/>
                  <a:ext cx="96" cy="34"/>
                </a:xfrm>
                <a:prstGeom prst="line">
                  <a:avLst/>
                </a:prstGeom>
                <a:noFill/>
                <a:ln w="9525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92" name="Line 100"/>
                <p:cNvSpPr>
                  <a:spLocks noChangeShapeType="1"/>
                </p:cNvSpPr>
                <p:nvPr/>
              </p:nvSpPr>
              <p:spPr bwMode="auto">
                <a:xfrm flipV="1">
                  <a:off x="4421" y="1655"/>
                  <a:ext cx="158" cy="10"/>
                </a:xfrm>
                <a:prstGeom prst="line">
                  <a:avLst/>
                </a:prstGeom>
                <a:noFill/>
                <a:ln w="9525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93" name="Line 101"/>
                <p:cNvSpPr>
                  <a:spLocks noChangeShapeType="1"/>
                </p:cNvSpPr>
                <p:nvPr/>
              </p:nvSpPr>
              <p:spPr bwMode="auto">
                <a:xfrm flipH="1" flipV="1">
                  <a:off x="4229" y="1638"/>
                  <a:ext cx="88" cy="27"/>
                </a:xfrm>
                <a:prstGeom prst="line">
                  <a:avLst/>
                </a:prstGeom>
                <a:noFill/>
                <a:ln w="9525">
                  <a:solidFill>
                    <a:srgbClr val="000099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87494" name="Group 102"/>
              <p:cNvGrpSpPr>
                <a:grpSpLocks/>
              </p:cNvGrpSpPr>
              <p:nvPr/>
            </p:nvGrpSpPr>
            <p:grpSpPr bwMode="auto">
              <a:xfrm>
                <a:off x="3909" y="1793"/>
                <a:ext cx="860" cy="261"/>
                <a:chOff x="3909" y="1793"/>
                <a:chExt cx="860" cy="261"/>
              </a:xfrm>
            </p:grpSpPr>
            <p:sp>
              <p:nvSpPr>
                <p:cNvPr id="187495" name="Line 103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4227" y="1896"/>
                  <a:ext cx="58" cy="103"/>
                </a:xfrm>
                <a:prstGeom prst="line">
                  <a:avLst/>
                </a:prstGeom>
                <a:noFill/>
                <a:ln w="9525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96" name="Line 104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4050" y="1935"/>
                  <a:ext cx="140" cy="119"/>
                </a:xfrm>
                <a:prstGeom prst="line">
                  <a:avLst/>
                </a:prstGeom>
                <a:noFill/>
                <a:ln w="9525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97" name="Line 105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3909" y="1868"/>
                  <a:ext cx="219" cy="58"/>
                </a:xfrm>
                <a:prstGeom prst="line">
                  <a:avLst/>
                </a:prstGeom>
                <a:noFill/>
                <a:ln w="9525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98" name="Line 106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3962" y="1817"/>
                  <a:ext cx="167" cy="12"/>
                </a:xfrm>
                <a:prstGeom prst="line">
                  <a:avLst/>
                </a:prstGeom>
                <a:noFill/>
                <a:ln w="9525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499" name="Line 107"/>
                <p:cNvSpPr>
                  <a:spLocks noChangeShapeType="1"/>
                </p:cNvSpPr>
                <p:nvPr/>
              </p:nvSpPr>
              <p:spPr bwMode="auto">
                <a:xfrm rot="10800000" flipH="1" flipV="1">
                  <a:off x="4454" y="1939"/>
                  <a:ext cx="228" cy="95"/>
                </a:xfrm>
                <a:prstGeom prst="line">
                  <a:avLst/>
                </a:prstGeom>
                <a:noFill/>
                <a:ln w="9525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500" name="Line 108"/>
                <p:cNvSpPr>
                  <a:spLocks noChangeShapeType="1"/>
                </p:cNvSpPr>
                <p:nvPr/>
              </p:nvSpPr>
              <p:spPr bwMode="auto">
                <a:xfrm rot="10800000" flipH="1" flipV="1">
                  <a:off x="4505" y="1858"/>
                  <a:ext cx="247" cy="58"/>
                </a:xfrm>
                <a:prstGeom prst="line">
                  <a:avLst/>
                </a:prstGeom>
                <a:noFill/>
                <a:ln w="9525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501" name="Line 109"/>
                <p:cNvSpPr>
                  <a:spLocks noChangeShapeType="1"/>
                </p:cNvSpPr>
                <p:nvPr/>
              </p:nvSpPr>
              <p:spPr bwMode="auto">
                <a:xfrm rot="10800000" flipH="1" flipV="1">
                  <a:off x="4550" y="1793"/>
                  <a:ext cx="219" cy="4"/>
                </a:xfrm>
                <a:prstGeom prst="line">
                  <a:avLst/>
                </a:prstGeom>
                <a:noFill/>
                <a:ln w="9525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502" name="Line 110"/>
                <p:cNvSpPr>
                  <a:spLocks noChangeShapeType="1"/>
                </p:cNvSpPr>
                <p:nvPr/>
              </p:nvSpPr>
              <p:spPr bwMode="auto">
                <a:xfrm rot="10800000" flipH="1" flipV="1">
                  <a:off x="4410" y="1821"/>
                  <a:ext cx="158" cy="16"/>
                </a:xfrm>
                <a:prstGeom prst="line">
                  <a:avLst/>
                </a:prstGeom>
                <a:noFill/>
                <a:ln w="9525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503" name="Line 111"/>
                <p:cNvSpPr>
                  <a:spLocks noChangeShapeType="1"/>
                </p:cNvSpPr>
                <p:nvPr/>
              </p:nvSpPr>
              <p:spPr bwMode="auto">
                <a:xfrm rot="10800000" flipH="1" flipV="1">
                  <a:off x="4410" y="1892"/>
                  <a:ext cx="140" cy="41"/>
                </a:xfrm>
                <a:prstGeom prst="line">
                  <a:avLst/>
                </a:prstGeom>
                <a:noFill/>
                <a:ln w="9525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504" name="Line 112"/>
                <p:cNvSpPr>
                  <a:spLocks noChangeShapeType="1"/>
                </p:cNvSpPr>
                <p:nvPr/>
              </p:nvSpPr>
              <p:spPr bwMode="auto">
                <a:xfrm rot="10800000" flipH="1" flipV="1">
                  <a:off x="4358" y="1925"/>
                  <a:ext cx="52" cy="61"/>
                </a:xfrm>
                <a:prstGeom prst="line">
                  <a:avLst/>
                </a:prstGeom>
                <a:noFill/>
                <a:ln w="9525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505" name="Line 113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4138" y="1906"/>
                  <a:ext cx="96" cy="33"/>
                </a:xfrm>
                <a:prstGeom prst="line">
                  <a:avLst/>
                </a:prstGeom>
                <a:noFill/>
                <a:ln w="9525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506" name="Line 114"/>
                <p:cNvSpPr>
                  <a:spLocks noChangeShapeType="1"/>
                </p:cNvSpPr>
                <p:nvPr/>
              </p:nvSpPr>
              <p:spPr bwMode="auto">
                <a:xfrm rot="10800000" flipV="1">
                  <a:off x="4086" y="1847"/>
                  <a:ext cx="157" cy="10"/>
                </a:xfrm>
                <a:prstGeom prst="line">
                  <a:avLst/>
                </a:prstGeom>
                <a:noFill/>
                <a:ln w="9525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7507" name="Line 115"/>
                <p:cNvSpPr>
                  <a:spLocks noChangeShapeType="1"/>
                </p:cNvSpPr>
                <p:nvPr/>
              </p:nvSpPr>
              <p:spPr bwMode="auto">
                <a:xfrm rot="10800000" flipH="1" flipV="1">
                  <a:off x="4346" y="1847"/>
                  <a:ext cx="88" cy="27"/>
                </a:xfrm>
                <a:prstGeom prst="line">
                  <a:avLst/>
                </a:prstGeom>
                <a:noFill/>
                <a:ln w="9525">
                  <a:solidFill>
                    <a:srgbClr val="99CCFF"/>
                  </a:solidFill>
                  <a:round/>
                  <a:headEnd/>
                  <a:tailEnd type="triangle" w="med" len="med"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87508" name="Line 116"/>
              <p:cNvSpPr>
                <a:spLocks noChangeShapeType="1"/>
              </p:cNvSpPr>
              <p:nvPr/>
            </p:nvSpPr>
            <p:spPr bwMode="auto">
              <a:xfrm>
                <a:off x="3264" y="2204"/>
                <a:ext cx="253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509" name="Line 117"/>
              <p:cNvSpPr>
                <a:spLocks noChangeShapeType="1"/>
              </p:cNvSpPr>
              <p:nvPr/>
            </p:nvSpPr>
            <p:spPr bwMode="auto">
              <a:xfrm>
                <a:off x="5218" y="1323"/>
                <a:ext cx="190" cy="0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510" name="Line 118"/>
              <p:cNvSpPr>
                <a:spLocks noChangeShapeType="1"/>
              </p:cNvSpPr>
              <p:nvPr/>
            </p:nvSpPr>
            <p:spPr bwMode="auto">
              <a:xfrm flipH="1">
                <a:off x="5299" y="1026"/>
                <a:ext cx="78" cy="117"/>
              </a:xfrm>
              <a:prstGeom prst="line">
                <a:avLst/>
              </a:prstGeom>
              <a:noFill/>
              <a:ln w="9525">
                <a:solidFill>
                  <a:schemeClr val="folHlink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7511" name="Line 119"/>
              <p:cNvSpPr>
                <a:spLocks noChangeShapeType="1"/>
              </p:cNvSpPr>
              <p:nvPr/>
            </p:nvSpPr>
            <p:spPr bwMode="auto">
              <a:xfrm>
                <a:off x="4509" y="2390"/>
                <a:ext cx="31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187512" name="Text Box 120"/>
            <p:cNvSpPr txBox="1">
              <a:spLocks noChangeArrowheads="1"/>
            </p:cNvSpPr>
            <p:nvPr/>
          </p:nvSpPr>
          <p:spPr bwMode="auto">
            <a:xfrm>
              <a:off x="2922" y="2183"/>
              <a:ext cx="202" cy="21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en-US" sz="1400">
                  <a:latin typeface="Times New Roman" panose="02020603050405020304" pitchFamily="18" charset="0"/>
                </a:rPr>
                <a:t>y</a:t>
              </a:r>
            </a:p>
          </p:txBody>
        </p:sp>
        <p:sp>
          <p:nvSpPr>
            <p:cNvPr id="187513" name="Line 121"/>
            <p:cNvSpPr>
              <a:spLocks noChangeShapeType="1"/>
            </p:cNvSpPr>
            <p:nvPr/>
          </p:nvSpPr>
          <p:spPr bwMode="auto">
            <a:xfrm rot="-5400000">
              <a:off x="2979" y="2219"/>
              <a:ext cx="318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aphicFrame>
        <p:nvGraphicFramePr>
          <p:cNvPr id="187514" name="Object 122"/>
          <p:cNvGraphicFramePr>
            <a:graphicFrameLocks noChangeAspect="1"/>
          </p:cNvGraphicFramePr>
          <p:nvPr>
            <p:extLst/>
          </p:nvPr>
        </p:nvGraphicFramePr>
        <p:xfrm>
          <a:off x="3038709" y="5147825"/>
          <a:ext cx="2954338" cy="773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0" name="Equation" r:id="rId4" imgW="1650960" imgH="419040" progId="Equation.DSMT4">
                  <p:embed/>
                </p:oleObj>
              </mc:Choice>
              <mc:Fallback>
                <p:oleObj name="Equation" r:id="rId4" imgW="1650960" imgH="4190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38709" y="5147825"/>
                        <a:ext cx="2954338" cy="7731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7515" name="Text Box 123"/>
          <p:cNvSpPr txBox="1">
            <a:spLocks noChangeArrowheads="1"/>
          </p:cNvSpPr>
          <p:nvPr/>
        </p:nvSpPr>
        <p:spPr bwMode="auto">
          <a:xfrm>
            <a:off x="2179591" y="4627144"/>
            <a:ext cx="7162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en-US" dirty="0"/>
              <a:t>Characterize particle correlations by a Fourier decomposition:</a:t>
            </a:r>
          </a:p>
        </p:txBody>
      </p:sp>
      <p:graphicFrame>
        <p:nvGraphicFramePr>
          <p:cNvPr id="187516" name="Object 124"/>
          <p:cNvGraphicFramePr>
            <a:graphicFrameLocks noChangeAspect="1"/>
          </p:cNvGraphicFramePr>
          <p:nvPr>
            <p:extLst/>
          </p:nvPr>
        </p:nvGraphicFramePr>
        <p:xfrm>
          <a:off x="6580187" y="5149631"/>
          <a:ext cx="1851025" cy="98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91" name="Equation" r:id="rId6" imgW="1054080" imgH="711000" progId="Equation.DSMT4">
                  <p:embed/>
                </p:oleObj>
              </mc:Choice>
              <mc:Fallback>
                <p:oleObj name="Equation" r:id="rId6" imgW="1054080" imgH="711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80187" y="5149631"/>
                        <a:ext cx="1851025" cy="989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9" name="Picture 34" descr="movie_smooth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85310" y="1371599"/>
            <a:ext cx="5068490" cy="4949953"/>
          </a:xfrm>
          <a:prstGeom prst="rect">
            <a:avLst/>
          </a:prstGeom>
          <a:noFill/>
        </p:spPr>
      </p:pic>
      <p:sp>
        <p:nvSpPr>
          <p:cNvPr id="130" name="Oval 129"/>
          <p:cNvSpPr/>
          <p:nvPr/>
        </p:nvSpPr>
        <p:spPr>
          <a:xfrm>
            <a:off x="7647286" y="2913756"/>
            <a:ext cx="1447800" cy="160020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Oval 130"/>
          <p:cNvSpPr/>
          <p:nvPr/>
        </p:nvSpPr>
        <p:spPr>
          <a:xfrm>
            <a:off x="8283575" y="2914652"/>
            <a:ext cx="1447800" cy="1600200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2" name="Group 3"/>
          <p:cNvGrpSpPr>
            <a:grpSpLocks/>
          </p:cNvGrpSpPr>
          <p:nvPr/>
        </p:nvGrpSpPr>
        <p:grpSpPr bwMode="auto">
          <a:xfrm>
            <a:off x="279778" y="100913"/>
            <a:ext cx="2444919" cy="2238122"/>
            <a:chOff x="3575" y="1797"/>
            <a:chExt cx="2208" cy="2492"/>
          </a:xfrm>
        </p:grpSpPr>
        <p:pic>
          <p:nvPicPr>
            <p:cNvPr id="133" name="Picture 4" descr="STAR_v2_PRL90_fig1_sm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575" y="1797"/>
              <a:ext cx="2208" cy="24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4" name="Picture 5" descr="starimage"/>
            <p:cNvPicPr>
              <a:picLocks noChangeAspect="1" noChangeArrowheads="1"/>
            </p:cNvPicPr>
            <p:nvPr/>
          </p:nvPicPr>
          <p:blipFill>
            <a:blip r:embed="rId10" cstate="print"/>
            <a:srcRect l="6667" t="16992" r="13333" b="15044"/>
            <a:stretch>
              <a:fillRect/>
            </a:stretch>
          </p:blipFill>
          <p:spPr bwMode="auto">
            <a:xfrm>
              <a:off x="3833" y="3339"/>
              <a:ext cx="528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9F9E4E-86DA-4489-95AF-6EA1BEA30CC8}" type="datetime1">
              <a:rPr lang="en-US" smtClean="0"/>
              <a:t>7/15/2015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429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 animBg="1"/>
      <p:bldP spid="130" grpId="1" animBg="1"/>
      <p:bldP spid="131" grpId="0" animBg="1"/>
      <p:bldP spid="131" grpId="1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45819" y="141982"/>
            <a:ext cx="1064971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1"/>
                </a:solidFill>
              </a:rPr>
              <a:t>Fluid cells “freeze-out” below </a:t>
            </a:r>
            <a:r>
              <a:rPr lang="en-US" sz="4000" b="1" dirty="0" err="1">
                <a:solidFill>
                  <a:schemeClr val="accent1"/>
                </a:solidFill>
              </a:rPr>
              <a:t>T</a:t>
            </a:r>
            <a:r>
              <a:rPr lang="en-US" sz="4000" b="1" baseline="-25000" dirty="0" err="1">
                <a:solidFill>
                  <a:schemeClr val="accent1"/>
                </a:solidFill>
              </a:rPr>
              <a:t>f</a:t>
            </a:r>
            <a:endParaRPr lang="en-US" sz="4000" b="1" baseline="-25000" dirty="0">
              <a:solidFill>
                <a:schemeClr val="accent1"/>
              </a:solidFill>
            </a:endParaRPr>
          </a:p>
          <a:p>
            <a:pPr algn="ctr"/>
            <a:r>
              <a:rPr lang="en-US" sz="4000" b="1" dirty="0">
                <a:solidFill>
                  <a:schemeClr val="accent1"/>
                </a:solidFill>
              </a:rPr>
              <a:t>Isotropic hadrons in cell rest frame, then boosted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38300" y="5793671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i="1" dirty="0">
                <a:solidFill>
                  <a:srgbClr val="FF0000"/>
                </a:solidFill>
              </a:rPr>
              <a:t>Circa</a:t>
            </a:r>
            <a:r>
              <a:rPr lang="en-US" sz="3600" dirty="0">
                <a:solidFill>
                  <a:srgbClr val="FF0000"/>
                </a:solidFill>
              </a:rPr>
              <a:t> 2005:</a:t>
            </a:r>
            <a:r>
              <a:rPr lang="en-US" sz="3600" dirty="0">
                <a:solidFill>
                  <a:srgbClr val="FF0000"/>
                </a:solidFill>
                <a:sym typeface="Wingdings" pitchFamily="2" charset="2"/>
              </a:rPr>
              <a:t>  Quark-Gluon Plasma = Perfect Fluid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83969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48400" y="1371600"/>
            <a:ext cx="4114801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4" cstate="print"/>
          <a:srcRect t="2469" r="47791" b="49794"/>
          <a:stretch>
            <a:fillRect/>
          </a:stretch>
        </p:blipFill>
        <p:spPr bwMode="auto">
          <a:xfrm>
            <a:off x="1822704" y="1676401"/>
            <a:ext cx="4197096" cy="3745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1828800" y="1371600"/>
            <a:ext cx="419100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rgbClr val="FF0000"/>
                </a:solidFill>
              </a:rPr>
              <a:t>Temperature Profile + Velocity Vectors</a:t>
            </a:r>
          </a:p>
        </p:txBody>
      </p:sp>
      <p:sp>
        <p:nvSpPr>
          <p:cNvPr id="7" name="Rectangle 6"/>
          <p:cNvSpPr/>
          <p:nvPr/>
        </p:nvSpPr>
        <p:spPr>
          <a:xfrm>
            <a:off x="2438400" y="1752600"/>
            <a:ext cx="1143000" cy="15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791929" y="5346412"/>
            <a:ext cx="683674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Characteristic “fingerprint” flow pattern</a:t>
            </a: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6096000" y="1371600"/>
            <a:ext cx="4419600" cy="403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5" cstate="print"/>
          <a:srcRect l="6516" t="5548"/>
          <a:stretch>
            <a:fillRect/>
          </a:stretch>
        </p:blipFill>
        <p:spPr>
          <a:xfrm>
            <a:off x="6172200" y="1617664"/>
            <a:ext cx="4343400" cy="3563937"/>
          </a:xfrm>
          <a:prstGeom prst="rect">
            <a:avLst/>
          </a:prstGeom>
          <a:noFill/>
          <a:ln/>
        </p:spPr>
      </p:pic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5257800" y="1600200"/>
            <a:ext cx="40588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cs typeface="Arial" charset="0"/>
              </a:rPr>
              <a:t>v2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9238430" y="5043489"/>
            <a:ext cx="12009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400" dirty="0" err="1">
                <a:cs typeface="Arial" charset="0"/>
              </a:rPr>
              <a:t>p</a:t>
            </a:r>
            <a:r>
              <a:rPr lang="en-US" sz="2400" baseline="-25000" dirty="0" err="1">
                <a:cs typeface="Arial" charset="0"/>
              </a:rPr>
              <a:t>T</a:t>
            </a:r>
            <a:r>
              <a:rPr lang="en-US" sz="2400" baseline="-25000" dirty="0">
                <a:cs typeface="Arial" charset="0"/>
              </a:rPr>
              <a:t> </a:t>
            </a:r>
            <a:r>
              <a:rPr lang="en-US" sz="2400" dirty="0">
                <a:cs typeface="Arial" charset="0"/>
              </a:rPr>
              <a:t>(</a:t>
            </a:r>
            <a:r>
              <a:rPr lang="en-US" sz="2400" dirty="0" err="1">
                <a:cs typeface="Arial" charset="0"/>
              </a:rPr>
              <a:t>GeV</a:t>
            </a:r>
            <a:r>
              <a:rPr lang="en-US" sz="2400" dirty="0">
                <a:cs typeface="Arial" charset="0"/>
              </a:rPr>
              <a:t>)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6172200" y="1219200"/>
            <a:ext cx="4683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>
                <a:cs typeface="Arial" charset="0"/>
              </a:rPr>
              <a:t>v</a:t>
            </a:r>
            <a:r>
              <a:rPr lang="en-US" sz="2800" baseline="-25000" dirty="0">
                <a:cs typeface="Arial" charset="0"/>
              </a:rPr>
              <a:t>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753600" y="1752600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991600" y="4495800"/>
            <a:ext cx="8382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E8F69C-4282-4AF8-953E-ECA9AFB11923}" type="datetime1">
              <a:rPr lang="en-US" smtClean="0"/>
              <a:t>7/15/2015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844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13"/>
          <p:cNvGraphicFramePr>
            <a:graphicFrameLocks noChangeAspect="1"/>
          </p:cNvGraphicFramePr>
          <p:nvPr/>
        </p:nvGraphicFramePr>
        <p:xfrm>
          <a:off x="8077200" y="1828800"/>
          <a:ext cx="1981200" cy="10366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89" name="Equation" r:id="rId4" imgW="799920" imgH="419040" progId="Equation.3">
                  <p:embed/>
                </p:oleObj>
              </mc:Choice>
              <mc:Fallback>
                <p:oleObj name="Equation" r:id="rId4" imgW="799920" imgH="4190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77200" y="1828800"/>
                        <a:ext cx="1981200" cy="1036638"/>
                      </a:xfrm>
                      <a:prstGeom prst="rect">
                        <a:avLst/>
                      </a:prstGeom>
                      <a:solidFill>
                        <a:srgbClr val="F3F3F3"/>
                      </a:solidFill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1736726" y="762001"/>
            <a:ext cx="7940675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Honey – viscosity decreases at higher temperatures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                viscosity increases with stronger coupling</a:t>
            </a:r>
          </a:p>
        </p:txBody>
      </p:sp>
      <p:sp>
        <p:nvSpPr>
          <p:cNvPr id="11" name="Line 17"/>
          <p:cNvSpPr>
            <a:spLocks noChangeShapeType="1"/>
          </p:cNvSpPr>
          <p:nvPr/>
        </p:nvSpPr>
        <p:spPr bwMode="auto">
          <a:xfrm>
            <a:off x="1524000" y="1600200"/>
            <a:ext cx="91440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13" name="Picture 21" descr="figure265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772400" y="2971800"/>
            <a:ext cx="2438400" cy="1670050"/>
          </a:xfrm>
          <a:prstGeom prst="rect">
            <a:avLst/>
          </a:prstGeom>
          <a:noFill/>
        </p:spPr>
      </p:pic>
      <p:pic>
        <p:nvPicPr>
          <p:cNvPr id="15" name="Picture 2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1600" y="0"/>
            <a:ext cx="1676400" cy="1600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838200" y="169607"/>
            <a:ext cx="10515600" cy="85750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sz="4000" b="1" dirty="0" smtClean="0">
                <a:solidFill>
                  <a:schemeClr val="accent1"/>
                </a:solidFill>
                <a:latin typeface="+mn-lt"/>
              </a:rPr>
              <a:t>Viscosity</a:t>
            </a:r>
            <a:endParaRPr lang="en-US" altLang="en-US" sz="4000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78576B-1C0E-4A17-91E7-E537C017C196}" type="datetime1">
              <a:rPr lang="en-US" smtClean="0"/>
              <a:t>7/15/2015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618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1729637" y="718125"/>
            <a:ext cx="7940675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dirty="0">
                <a:solidFill>
                  <a:schemeClr val="accent1"/>
                </a:solidFill>
              </a:rPr>
              <a:t>Honey – viscosity decreases at higher temperatures</a:t>
            </a:r>
          </a:p>
          <a:p>
            <a:r>
              <a:rPr lang="en-US" sz="2400" dirty="0">
                <a:solidFill>
                  <a:schemeClr val="accent1"/>
                </a:solidFill>
              </a:rPr>
              <a:t>                viscosity increases with stronger coupling</a:t>
            </a:r>
          </a:p>
        </p:txBody>
      </p:sp>
      <p:sp>
        <p:nvSpPr>
          <p:cNvPr id="11" name="Line 17"/>
          <p:cNvSpPr>
            <a:spLocks noChangeShapeType="1"/>
          </p:cNvSpPr>
          <p:nvPr/>
        </p:nvSpPr>
        <p:spPr bwMode="auto">
          <a:xfrm>
            <a:off x="1524000" y="1600200"/>
            <a:ext cx="91440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pic>
        <p:nvPicPr>
          <p:cNvPr id="15" name="Picture 2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991600" y="0"/>
            <a:ext cx="1676400" cy="1600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838200" y="169607"/>
            <a:ext cx="10515600" cy="857505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altLang="en-US" sz="4000" b="1" dirty="0" smtClean="0">
                <a:solidFill>
                  <a:schemeClr val="accent1"/>
                </a:solidFill>
                <a:latin typeface="+mn-lt"/>
              </a:rPr>
              <a:t>Viscosity</a:t>
            </a:r>
            <a:endParaRPr lang="en-US" altLang="en-US" sz="4000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2632075" y="4130675"/>
            <a:ext cx="3434273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/>
              <a:t>Strong coupling (</a:t>
            </a:r>
            <a:r>
              <a:rPr lang="en-US" sz="2800" dirty="0">
                <a:latin typeface="Symbol" pitchFamily="18" charset="2"/>
              </a:rPr>
              <a:t>s</a:t>
            </a:r>
            <a:r>
              <a:rPr lang="en-US" sz="2800" dirty="0"/>
              <a:t> </a:t>
            </a:r>
            <a:r>
              <a:rPr lang="en-US" sz="2800" dirty="0">
                <a:cs typeface="Arial" pitchFamily="34" charset="0"/>
              </a:rPr>
              <a:t>↑</a:t>
            </a:r>
            <a:r>
              <a:rPr lang="en-US" sz="2800" dirty="0"/>
              <a:t>)</a:t>
            </a:r>
          </a:p>
        </p:txBody>
      </p:sp>
      <p:sp>
        <p:nvSpPr>
          <p:cNvPr id="17" name="Text Box 8"/>
          <p:cNvSpPr txBox="1">
            <a:spLocks noChangeArrowheads="1"/>
          </p:cNvSpPr>
          <p:nvPr/>
        </p:nvSpPr>
        <p:spPr bwMode="auto">
          <a:xfrm>
            <a:off x="7508874" y="2911475"/>
            <a:ext cx="1622304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&lt;</a:t>
            </a:r>
            <a:r>
              <a:rPr lang="en-US" dirty="0" err="1">
                <a:solidFill>
                  <a:srgbClr val="FFFF00"/>
                </a:solidFill>
              </a:rPr>
              <a:t>p</a:t>
            </a:r>
            <a:r>
              <a:rPr lang="en-US" baseline="-25000" dirty="0" err="1">
                <a:solidFill>
                  <a:srgbClr val="FFFF00"/>
                </a:solidFill>
              </a:rPr>
              <a:t>x</a:t>
            </a:r>
            <a:r>
              <a:rPr lang="en-US" dirty="0">
                <a:solidFill>
                  <a:srgbClr val="FFFF00"/>
                </a:solidFill>
              </a:rPr>
              <a:t>&gt; top region</a:t>
            </a:r>
          </a:p>
        </p:txBody>
      </p:sp>
      <p:sp>
        <p:nvSpPr>
          <p:cNvPr id="18" name="Text Box 9"/>
          <p:cNvSpPr txBox="1">
            <a:spLocks noChangeArrowheads="1"/>
          </p:cNvSpPr>
          <p:nvPr/>
        </p:nvSpPr>
        <p:spPr bwMode="auto">
          <a:xfrm>
            <a:off x="7508875" y="3382963"/>
            <a:ext cx="2002151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&lt;</a:t>
            </a:r>
            <a:r>
              <a:rPr lang="en-US" dirty="0" err="1">
                <a:solidFill>
                  <a:schemeClr val="accent6">
                    <a:lumMod val="75000"/>
                  </a:schemeClr>
                </a:solidFill>
              </a:rPr>
              <a:t>p</a:t>
            </a:r>
            <a:r>
              <a:rPr lang="en-US" baseline="-25000" dirty="0" err="1">
                <a:solidFill>
                  <a:schemeClr val="accent6">
                    <a:lumMod val="75000"/>
                  </a:schemeClr>
                </a:solidFill>
              </a:rPr>
              <a:t>x</a:t>
            </a:r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&gt; bottom region</a:t>
            </a:r>
          </a:p>
        </p:txBody>
      </p:sp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7526338" y="1769807"/>
            <a:ext cx="3311525" cy="4985980"/>
          </a:xfrm>
          <a:prstGeom prst="rect">
            <a:avLst/>
          </a:prstGeom>
          <a:solidFill>
            <a:schemeClr val="bg1"/>
          </a:solidFill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endParaRPr lang="en-US" sz="1400" b="1" dirty="0">
              <a:solidFill>
                <a:srgbClr val="FF0000"/>
              </a:solidFill>
            </a:endParaRPr>
          </a:p>
          <a:p>
            <a:pPr algn="ctr"/>
            <a:r>
              <a:rPr lang="en-US" sz="2800" b="1" dirty="0">
                <a:solidFill>
                  <a:srgbClr val="FF0000"/>
                </a:solidFill>
              </a:rPr>
              <a:t>Inhibited 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</a:rPr>
              <a:t>diffusion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  <a:cs typeface="Arial" pitchFamily="34" charset="0"/>
              </a:rPr>
              <a:t>↓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</a:rPr>
              <a:t>Small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</a:rPr>
              <a:t> viscosity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</a:rPr>
              <a:t>↓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</a:rPr>
              <a:t>Perfect fluid</a:t>
            </a:r>
          </a:p>
          <a:p>
            <a:pPr algn="ctr"/>
            <a:r>
              <a:rPr lang="en-US" sz="2800" b="1" dirty="0">
                <a:solidFill>
                  <a:srgbClr val="FF0000"/>
                </a:solidFill>
              </a:rPr>
              <a:t>↓</a:t>
            </a:r>
            <a:endParaRPr lang="en-US" sz="2000" b="1" dirty="0">
              <a:solidFill>
                <a:srgbClr val="FF0000"/>
              </a:solidFill>
            </a:endParaRPr>
          </a:p>
          <a:p>
            <a:pPr algn="ctr"/>
            <a:r>
              <a:rPr lang="en-US" sz="2800" b="1" dirty="0" smtClean="0">
                <a:solidFill>
                  <a:srgbClr val="FF0000"/>
                </a:solidFill>
              </a:rPr>
              <a:t>The QGP is Strongly Coupled!</a:t>
            </a:r>
            <a:endParaRPr lang="en-US" sz="1200" b="1" dirty="0">
              <a:solidFill>
                <a:srgbClr val="FF0000"/>
              </a:solidFill>
            </a:endParaRPr>
          </a:p>
          <a:p>
            <a:pPr algn="ctr"/>
            <a:r>
              <a:rPr lang="en-US" sz="1200" b="1" dirty="0">
                <a:solidFill>
                  <a:srgbClr val="FF0000"/>
                </a:solidFill>
              </a:rPr>
              <a:t> </a:t>
            </a:r>
            <a:endParaRPr lang="en-US" sz="2400" b="1" dirty="0">
              <a:solidFill>
                <a:srgbClr val="FF0000"/>
              </a:solidFill>
            </a:endParaRPr>
          </a:p>
        </p:txBody>
      </p:sp>
      <p:pic>
        <p:nvPicPr>
          <p:cNvPr id="20" name="Picture 4" descr="http://up.colorado.edu/~nagle/temp/foo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65274" y="4606925"/>
            <a:ext cx="5676900" cy="2114550"/>
          </a:xfrm>
          <a:prstGeom prst="rect">
            <a:avLst/>
          </a:prstGeom>
          <a:noFill/>
        </p:spPr>
      </p:pic>
      <p:pic>
        <p:nvPicPr>
          <p:cNvPr id="21" name="Picture 6" descr="http://up.colorado.edu/~nagle/temp/foo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65274" y="2073275"/>
            <a:ext cx="5676900" cy="2114550"/>
          </a:xfrm>
          <a:prstGeom prst="rect">
            <a:avLst/>
          </a:prstGeom>
          <a:noFill/>
        </p:spPr>
      </p:pic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2809366" y="1592998"/>
            <a:ext cx="3201454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dirty="0"/>
              <a:t>Weak coupling (</a:t>
            </a:r>
            <a:r>
              <a:rPr lang="en-US" sz="2800" dirty="0">
                <a:latin typeface="Symbol" pitchFamily="18" charset="2"/>
              </a:rPr>
              <a:t>s</a:t>
            </a:r>
            <a:r>
              <a:rPr lang="en-US" sz="2800" dirty="0"/>
              <a:t>=0)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003799-E3A8-4BEA-823C-A5767035A47F}" type="datetime1">
              <a:rPr lang="en-US" smtClean="0"/>
              <a:t>7/15/2015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982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 animBg="1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9409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Cross Sections and Asymmetries</a:t>
            </a:r>
            <a:endParaRPr lang="en-US" b="1" dirty="0">
              <a:solidFill>
                <a:schemeClr val="accent1"/>
              </a:solidFill>
            </a:endParaRP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idx="1"/>
          </p:nvPr>
        </p:nvGraphicFramePr>
        <p:xfrm>
          <a:off x="2259013" y="1763714"/>
          <a:ext cx="7747000" cy="167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749" name="Equation" r:id="rId4" imgW="4457520" imgH="965160" progId="Equation.3">
                  <p:embed/>
                </p:oleObj>
              </mc:Choice>
              <mc:Fallback>
                <p:oleObj name="Equation" r:id="rId4" imgW="4457520" imgH="9651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59013" y="1763714"/>
                        <a:ext cx="7747000" cy="16779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962275" y="1034534"/>
            <a:ext cx="6345520" cy="369332"/>
          </a:xfrm>
          <a:prstGeom prst="rect">
            <a:avLst/>
          </a:prstGeom>
          <a:noFill/>
          <a:ln w="1587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 dirty="0"/>
              <a:t>A </a:t>
            </a:r>
            <a:r>
              <a:rPr lang="en-US" b="1" i="1" dirty="0"/>
              <a:t>cross-section</a:t>
            </a:r>
            <a:r>
              <a:rPr lang="en-US" b="1" dirty="0"/>
              <a:t> is just a probability that an interaction will occur: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2887010" y="3859619"/>
            <a:ext cx="6496050" cy="369332"/>
          </a:xfrm>
          <a:prstGeom prst="rect">
            <a:avLst/>
          </a:prstGeom>
          <a:noFill/>
          <a:ln w="15875">
            <a:solidFill>
              <a:schemeClr val="accent1">
                <a:shade val="50000"/>
              </a:schemeClr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i="1" dirty="0"/>
              <a:t>The difference </a:t>
            </a:r>
            <a:r>
              <a:rPr lang="en-US" b="1" i="1" dirty="0">
                <a:latin typeface="Symbol" pitchFamily="18" charset="2"/>
              </a:rPr>
              <a:t>Ds</a:t>
            </a:r>
            <a:r>
              <a:rPr lang="en-US" b="1" i="1" dirty="0"/>
              <a:t>  is proportional to the </a:t>
            </a:r>
            <a:r>
              <a:rPr lang="en-US" b="1" i="1" dirty="0" err="1">
                <a:latin typeface="Symbol" pitchFamily="18" charset="2"/>
              </a:rPr>
              <a:t>D</a:t>
            </a:r>
            <a:r>
              <a:rPr lang="en-US" b="1" i="1" dirty="0" err="1"/>
              <a:t>q</a:t>
            </a:r>
            <a:r>
              <a:rPr lang="en-US" b="1" i="1" dirty="0"/>
              <a:t> we want to measure. </a:t>
            </a:r>
          </a:p>
        </p:txBody>
      </p:sp>
      <p:grpSp>
        <p:nvGrpSpPr>
          <p:cNvPr id="10" name="Group 16"/>
          <p:cNvGrpSpPr>
            <a:grpSpLocks/>
          </p:cNvGrpSpPr>
          <p:nvPr/>
        </p:nvGrpSpPr>
        <p:grpSpPr bwMode="auto">
          <a:xfrm>
            <a:off x="2708276" y="4346578"/>
            <a:ext cx="6316663" cy="771525"/>
            <a:chOff x="650" y="2784"/>
            <a:chExt cx="3979" cy="486"/>
          </a:xfrm>
        </p:grpSpPr>
        <p:graphicFrame>
          <p:nvGraphicFramePr>
            <p:cNvPr id="11" name="Object 7"/>
            <p:cNvGraphicFramePr>
              <a:graphicFrameLocks noChangeAspect="1"/>
            </p:cNvGraphicFramePr>
            <p:nvPr>
              <p:extLst/>
            </p:nvPr>
          </p:nvGraphicFramePr>
          <p:xfrm>
            <a:off x="650" y="2784"/>
            <a:ext cx="2110" cy="4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750" name="Equation" r:id="rId6" imgW="1942920" imgH="457200" progId="Equation.3">
                    <p:embed/>
                  </p:oleObj>
                </mc:Choice>
                <mc:Fallback>
                  <p:oleObj name="Equation" r:id="rId6" imgW="1942920" imgH="457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7"/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650" y="2784"/>
                          <a:ext cx="2110" cy="48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3120" y="2928"/>
              <a:ext cx="1509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/>
                <a:t>double-spin asymmetry</a:t>
              </a:r>
            </a:p>
          </p:txBody>
        </p:sp>
      </p:grpSp>
      <p:grpSp>
        <p:nvGrpSpPr>
          <p:cNvPr id="13" name="Group 17"/>
          <p:cNvGrpSpPr>
            <a:grpSpLocks/>
          </p:cNvGrpSpPr>
          <p:nvPr/>
        </p:nvGrpSpPr>
        <p:grpSpPr bwMode="auto">
          <a:xfrm>
            <a:off x="2384426" y="5184776"/>
            <a:ext cx="6689725" cy="771525"/>
            <a:chOff x="446" y="3312"/>
            <a:chExt cx="4214" cy="486"/>
          </a:xfrm>
        </p:grpSpPr>
        <p:graphicFrame>
          <p:nvGraphicFramePr>
            <p:cNvPr id="14" name="Object 14"/>
            <p:cNvGraphicFramePr>
              <a:graphicFrameLocks noChangeAspect="1"/>
            </p:cNvGraphicFramePr>
            <p:nvPr/>
          </p:nvGraphicFramePr>
          <p:xfrm>
            <a:off x="446" y="3312"/>
            <a:ext cx="2467" cy="48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751" name="Equation" r:id="rId8" imgW="2273040" imgH="457200" progId="Equation.3">
                    <p:embed/>
                  </p:oleObj>
                </mc:Choice>
                <mc:Fallback>
                  <p:oleObj name="Equation" r:id="rId8" imgW="2273040" imgH="457200" progId="Equation.3">
                    <p:embed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46" y="3312"/>
                          <a:ext cx="2467" cy="48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Text Box 15"/>
            <p:cNvSpPr txBox="1">
              <a:spLocks noChangeArrowheads="1"/>
            </p:cNvSpPr>
            <p:nvPr/>
          </p:nvSpPr>
          <p:spPr bwMode="auto">
            <a:xfrm>
              <a:off x="3223" y="3360"/>
              <a:ext cx="1437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/>
                <a:t>single-spin asymmetry</a:t>
              </a:r>
            </a:p>
            <a:p>
              <a:pPr algn="ctr"/>
              <a:r>
                <a:rPr lang="en-US" b="1">
                  <a:solidFill>
                    <a:srgbClr val="FF0000"/>
                  </a:solidFill>
                </a:rPr>
                <a:t>PARITY VIOLATING</a:t>
              </a: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CB1CF-A9EE-4504-8981-5FE3AAD3AF26}" type="datetime1">
              <a:rPr lang="en-US" smtClean="0"/>
              <a:t>7/15/2015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684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lumpy_wBoxSmooth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0" y="0"/>
            <a:ext cx="7543800" cy="6553200"/>
          </a:xfrm>
          <a:prstGeom prst="rect">
            <a:avLst/>
          </a:prstGeom>
          <a:noFill/>
        </p:spPr>
      </p:pic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6010154" y="3957020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6201137" y="3866135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6201137" y="3684365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5819172" y="3593479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5914663" y="3502594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5819172" y="3229939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6010154" y="3048168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" name="Oval 12"/>
          <p:cNvSpPr>
            <a:spLocks noChangeArrowheads="1"/>
          </p:cNvSpPr>
          <p:nvPr/>
        </p:nvSpPr>
        <p:spPr bwMode="auto">
          <a:xfrm>
            <a:off x="6392119" y="3048168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" name="Oval 13"/>
          <p:cNvSpPr>
            <a:spLocks noChangeArrowheads="1"/>
          </p:cNvSpPr>
          <p:nvPr/>
        </p:nvSpPr>
        <p:spPr bwMode="auto">
          <a:xfrm>
            <a:off x="6392119" y="2775513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4" name="Oval 14"/>
          <p:cNvSpPr>
            <a:spLocks noChangeArrowheads="1"/>
          </p:cNvSpPr>
          <p:nvPr/>
        </p:nvSpPr>
        <p:spPr bwMode="auto">
          <a:xfrm>
            <a:off x="6105646" y="1957546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5723681" y="2048431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6" name="Oval 16"/>
          <p:cNvSpPr>
            <a:spLocks noChangeArrowheads="1"/>
          </p:cNvSpPr>
          <p:nvPr/>
        </p:nvSpPr>
        <p:spPr bwMode="auto">
          <a:xfrm>
            <a:off x="5341716" y="2048431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" name="Oval 17"/>
          <p:cNvSpPr>
            <a:spLocks noChangeArrowheads="1"/>
          </p:cNvSpPr>
          <p:nvPr/>
        </p:nvSpPr>
        <p:spPr bwMode="auto">
          <a:xfrm>
            <a:off x="5055243" y="2321087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8" name="Oval 18"/>
          <p:cNvSpPr>
            <a:spLocks noChangeArrowheads="1"/>
          </p:cNvSpPr>
          <p:nvPr/>
        </p:nvSpPr>
        <p:spPr bwMode="auto">
          <a:xfrm>
            <a:off x="5055243" y="2139317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5246225" y="2048431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0" name="Oval 20"/>
          <p:cNvSpPr>
            <a:spLocks noChangeArrowheads="1"/>
          </p:cNvSpPr>
          <p:nvPr/>
        </p:nvSpPr>
        <p:spPr bwMode="auto">
          <a:xfrm>
            <a:off x="4959752" y="1866661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1" name="Oval 21"/>
          <p:cNvSpPr>
            <a:spLocks noChangeArrowheads="1"/>
          </p:cNvSpPr>
          <p:nvPr/>
        </p:nvSpPr>
        <p:spPr bwMode="auto">
          <a:xfrm>
            <a:off x="4768770" y="2139317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>
            <a:off x="4768770" y="2411972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3" name="Oval 23"/>
          <p:cNvSpPr>
            <a:spLocks noChangeArrowheads="1"/>
          </p:cNvSpPr>
          <p:nvPr/>
        </p:nvSpPr>
        <p:spPr bwMode="auto">
          <a:xfrm>
            <a:off x="4959752" y="2684628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4" name="Oval 24"/>
          <p:cNvSpPr>
            <a:spLocks noChangeArrowheads="1"/>
          </p:cNvSpPr>
          <p:nvPr/>
        </p:nvSpPr>
        <p:spPr bwMode="auto">
          <a:xfrm>
            <a:off x="5341716" y="2411972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5" name="Oval 25"/>
          <p:cNvSpPr>
            <a:spLocks noChangeArrowheads="1"/>
          </p:cNvSpPr>
          <p:nvPr/>
        </p:nvSpPr>
        <p:spPr bwMode="auto">
          <a:xfrm>
            <a:off x="5437208" y="2502857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6" name="Oval 26"/>
          <p:cNvSpPr>
            <a:spLocks noChangeArrowheads="1"/>
          </p:cNvSpPr>
          <p:nvPr/>
        </p:nvSpPr>
        <p:spPr bwMode="auto">
          <a:xfrm>
            <a:off x="5341716" y="2775513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7" name="Oval 27"/>
          <p:cNvSpPr>
            <a:spLocks noChangeArrowheads="1"/>
          </p:cNvSpPr>
          <p:nvPr/>
        </p:nvSpPr>
        <p:spPr bwMode="auto">
          <a:xfrm>
            <a:off x="5246225" y="2684628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8" name="Oval 28"/>
          <p:cNvSpPr>
            <a:spLocks noChangeArrowheads="1"/>
          </p:cNvSpPr>
          <p:nvPr/>
        </p:nvSpPr>
        <p:spPr bwMode="auto">
          <a:xfrm>
            <a:off x="5246225" y="2775513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29" name="Oval 29"/>
          <p:cNvSpPr>
            <a:spLocks noChangeArrowheads="1"/>
          </p:cNvSpPr>
          <p:nvPr/>
        </p:nvSpPr>
        <p:spPr bwMode="auto">
          <a:xfrm>
            <a:off x="5055243" y="2957283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0" name="Oval 30"/>
          <p:cNvSpPr>
            <a:spLocks noChangeArrowheads="1"/>
          </p:cNvSpPr>
          <p:nvPr/>
        </p:nvSpPr>
        <p:spPr bwMode="auto">
          <a:xfrm>
            <a:off x="5150734" y="3048168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" name="Oval 31"/>
          <p:cNvSpPr>
            <a:spLocks noChangeArrowheads="1"/>
          </p:cNvSpPr>
          <p:nvPr/>
        </p:nvSpPr>
        <p:spPr bwMode="auto">
          <a:xfrm>
            <a:off x="5246225" y="3320824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" name="Oval 32"/>
          <p:cNvSpPr>
            <a:spLocks noChangeArrowheads="1"/>
          </p:cNvSpPr>
          <p:nvPr/>
        </p:nvSpPr>
        <p:spPr bwMode="auto">
          <a:xfrm>
            <a:off x="5055243" y="3502594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" name="Oval 33"/>
          <p:cNvSpPr>
            <a:spLocks noChangeArrowheads="1"/>
          </p:cNvSpPr>
          <p:nvPr/>
        </p:nvSpPr>
        <p:spPr bwMode="auto">
          <a:xfrm>
            <a:off x="5150734" y="3502594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4" name="Oval 34"/>
          <p:cNvSpPr>
            <a:spLocks noChangeArrowheads="1"/>
          </p:cNvSpPr>
          <p:nvPr/>
        </p:nvSpPr>
        <p:spPr bwMode="auto">
          <a:xfrm>
            <a:off x="5150734" y="3957020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5" name="Oval 35"/>
          <p:cNvSpPr>
            <a:spLocks noChangeArrowheads="1"/>
          </p:cNvSpPr>
          <p:nvPr/>
        </p:nvSpPr>
        <p:spPr bwMode="auto">
          <a:xfrm>
            <a:off x="5246225" y="4138790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6" name="Oval 36"/>
          <p:cNvSpPr>
            <a:spLocks noChangeArrowheads="1"/>
          </p:cNvSpPr>
          <p:nvPr/>
        </p:nvSpPr>
        <p:spPr bwMode="auto">
          <a:xfrm>
            <a:off x="5341716" y="4047905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7" name="Oval 37"/>
          <p:cNvSpPr>
            <a:spLocks noChangeArrowheads="1"/>
          </p:cNvSpPr>
          <p:nvPr/>
        </p:nvSpPr>
        <p:spPr bwMode="auto">
          <a:xfrm>
            <a:off x="5532699" y="3957020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8" name="Oval 38"/>
          <p:cNvSpPr>
            <a:spLocks noChangeArrowheads="1"/>
          </p:cNvSpPr>
          <p:nvPr/>
        </p:nvSpPr>
        <p:spPr bwMode="auto">
          <a:xfrm>
            <a:off x="5246225" y="3875601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9" name="Oval 39"/>
          <p:cNvSpPr>
            <a:spLocks noChangeArrowheads="1"/>
          </p:cNvSpPr>
          <p:nvPr/>
        </p:nvSpPr>
        <p:spPr bwMode="auto">
          <a:xfrm>
            <a:off x="5341716" y="3593479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0" name="Oval 40"/>
          <p:cNvSpPr>
            <a:spLocks noChangeArrowheads="1"/>
          </p:cNvSpPr>
          <p:nvPr/>
        </p:nvSpPr>
        <p:spPr bwMode="auto">
          <a:xfrm>
            <a:off x="5532699" y="3502594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1" name="Oval 41"/>
          <p:cNvSpPr>
            <a:spLocks noChangeArrowheads="1"/>
          </p:cNvSpPr>
          <p:nvPr/>
        </p:nvSpPr>
        <p:spPr bwMode="auto">
          <a:xfrm>
            <a:off x="5723681" y="3411709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2" name="Oval 42"/>
          <p:cNvSpPr>
            <a:spLocks noChangeArrowheads="1"/>
          </p:cNvSpPr>
          <p:nvPr/>
        </p:nvSpPr>
        <p:spPr bwMode="auto">
          <a:xfrm>
            <a:off x="5723681" y="3320824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3" name="Oval 43"/>
          <p:cNvSpPr>
            <a:spLocks noChangeArrowheads="1"/>
          </p:cNvSpPr>
          <p:nvPr/>
        </p:nvSpPr>
        <p:spPr bwMode="auto">
          <a:xfrm>
            <a:off x="5914663" y="2957283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4" name="Oval 44"/>
          <p:cNvSpPr>
            <a:spLocks noChangeArrowheads="1"/>
          </p:cNvSpPr>
          <p:nvPr/>
        </p:nvSpPr>
        <p:spPr bwMode="auto">
          <a:xfrm>
            <a:off x="6010154" y="2321087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5" name="Oval 45"/>
          <p:cNvSpPr>
            <a:spLocks noChangeArrowheads="1"/>
          </p:cNvSpPr>
          <p:nvPr/>
        </p:nvSpPr>
        <p:spPr bwMode="auto">
          <a:xfrm>
            <a:off x="5819172" y="2411972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6" name="Oval 46"/>
          <p:cNvSpPr>
            <a:spLocks noChangeArrowheads="1"/>
          </p:cNvSpPr>
          <p:nvPr/>
        </p:nvSpPr>
        <p:spPr bwMode="auto">
          <a:xfrm>
            <a:off x="5628190" y="2230202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7" name="Oval 47"/>
          <p:cNvSpPr>
            <a:spLocks noChangeArrowheads="1"/>
          </p:cNvSpPr>
          <p:nvPr/>
        </p:nvSpPr>
        <p:spPr bwMode="auto">
          <a:xfrm>
            <a:off x="5628190" y="2502857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8" name="Oval 48"/>
          <p:cNvSpPr>
            <a:spLocks noChangeArrowheads="1"/>
          </p:cNvSpPr>
          <p:nvPr/>
        </p:nvSpPr>
        <p:spPr bwMode="auto">
          <a:xfrm>
            <a:off x="5819172" y="2695988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49" name="Oval 49"/>
          <p:cNvSpPr>
            <a:spLocks noChangeArrowheads="1"/>
          </p:cNvSpPr>
          <p:nvPr/>
        </p:nvSpPr>
        <p:spPr bwMode="auto">
          <a:xfrm>
            <a:off x="6105646" y="2775513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0" name="Oval 50"/>
          <p:cNvSpPr>
            <a:spLocks noChangeArrowheads="1"/>
          </p:cNvSpPr>
          <p:nvPr/>
        </p:nvSpPr>
        <p:spPr bwMode="auto">
          <a:xfrm>
            <a:off x="6296628" y="2923201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1" name="Oval 51"/>
          <p:cNvSpPr>
            <a:spLocks noChangeArrowheads="1"/>
          </p:cNvSpPr>
          <p:nvPr/>
        </p:nvSpPr>
        <p:spPr bwMode="auto">
          <a:xfrm>
            <a:off x="6201137" y="2775513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2" name="Oval 52"/>
          <p:cNvSpPr>
            <a:spLocks noChangeArrowheads="1"/>
          </p:cNvSpPr>
          <p:nvPr/>
        </p:nvSpPr>
        <p:spPr bwMode="auto">
          <a:xfrm>
            <a:off x="5628190" y="3229939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3" name="Oval 53"/>
          <p:cNvSpPr>
            <a:spLocks noChangeArrowheads="1"/>
          </p:cNvSpPr>
          <p:nvPr/>
        </p:nvSpPr>
        <p:spPr bwMode="auto">
          <a:xfrm>
            <a:off x="5819172" y="2957283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4" name="Oval 54"/>
          <p:cNvSpPr>
            <a:spLocks noChangeArrowheads="1"/>
          </p:cNvSpPr>
          <p:nvPr/>
        </p:nvSpPr>
        <p:spPr bwMode="auto">
          <a:xfrm>
            <a:off x="5628190" y="3048168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5" name="Oval 55"/>
          <p:cNvSpPr>
            <a:spLocks noChangeArrowheads="1"/>
          </p:cNvSpPr>
          <p:nvPr/>
        </p:nvSpPr>
        <p:spPr bwMode="auto">
          <a:xfrm>
            <a:off x="5437208" y="3320824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6" name="Oval 56"/>
          <p:cNvSpPr>
            <a:spLocks noChangeArrowheads="1"/>
          </p:cNvSpPr>
          <p:nvPr/>
        </p:nvSpPr>
        <p:spPr bwMode="auto">
          <a:xfrm>
            <a:off x="5437208" y="2775513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7" name="Oval 57"/>
          <p:cNvSpPr>
            <a:spLocks noChangeArrowheads="1"/>
          </p:cNvSpPr>
          <p:nvPr/>
        </p:nvSpPr>
        <p:spPr bwMode="auto">
          <a:xfrm>
            <a:off x="5723681" y="2593742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8" name="Oval 58"/>
          <p:cNvSpPr>
            <a:spLocks noChangeArrowheads="1"/>
          </p:cNvSpPr>
          <p:nvPr/>
        </p:nvSpPr>
        <p:spPr bwMode="auto">
          <a:xfrm>
            <a:off x="5819172" y="3411709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59" name="Oval 59"/>
          <p:cNvSpPr>
            <a:spLocks noChangeArrowheads="1"/>
          </p:cNvSpPr>
          <p:nvPr/>
        </p:nvSpPr>
        <p:spPr bwMode="auto">
          <a:xfrm>
            <a:off x="5532699" y="3229939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0" name="Oval 60"/>
          <p:cNvSpPr>
            <a:spLocks noChangeArrowheads="1"/>
          </p:cNvSpPr>
          <p:nvPr/>
        </p:nvSpPr>
        <p:spPr bwMode="auto">
          <a:xfrm>
            <a:off x="5819172" y="2502857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1" name="Oval 61"/>
          <p:cNvSpPr>
            <a:spLocks noChangeArrowheads="1"/>
          </p:cNvSpPr>
          <p:nvPr/>
        </p:nvSpPr>
        <p:spPr bwMode="auto">
          <a:xfrm>
            <a:off x="5819172" y="2593742"/>
            <a:ext cx="259766" cy="519351"/>
          </a:xfrm>
          <a:prstGeom prst="ellipse">
            <a:avLst/>
          </a:prstGeom>
          <a:noFill/>
          <a:ln w="9525" algn="ctr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62" name="TextBox 61"/>
          <p:cNvSpPr txBox="1"/>
          <p:nvPr/>
        </p:nvSpPr>
        <p:spPr>
          <a:xfrm>
            <a:off x="2176228" y="6516222"/>
            <a:ext cx="7763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 err="1"/>
              <a:t>Romatschke</a:t>
            </a:r>
            <a:r>
              <a:rPr lang="en-US" b="1" i="1" dirty="0"/>
              <a:t>=viscous hydrodynamics, </a:t>
            </a:r>
            <a:r>
              <a:rPr lang="en-US" b="1" i="1" dirty="0" err="1"/>
              <a:t>McCumber</a:t>
            </a:r>
            <a:r>
              <a:rPr lang="en-US" b="1" i="1" dirty="0"/>
              <a:t>=lumpy conditions + animation</a:t>
            </a:r>
          </a:p>
        </p:txBody>
      </p:sp>
      <p:sp>
        <p:nvSpPr>
          <p:cNvPr id="64" name="Date Placeholder 6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43F640-9098-4A7F-B1DB-03BD18D6C04C}" type="datetime1">
              <a:rPr lang="en-US" smtClean="0"/>
              <a:t>7/15/2015</a:t>
            </a:fld>
            <a:endParaRPr lang="en-US"/>
          </a:p>
        </p:txBody>
      </p:sp>
      <p:sp>
        <p:nvSpPr>
          <p:cNvPr id="65" name="Footer Placeholder 6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66" name="Slide Number Placeholder 6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143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1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0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4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720" r="370"/>
          <a:stretch/>
        </p:blipFill>
        <p:spPr>
          <a:xfrm>
            <a:off x="1524000" y="2168860"/>
            <a:ext cx="9144508" cy="3620190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125978" y="-9753"/>
            <a:ext cx="10515600" cy="1325563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  <a:latin typeface="+mn-lt"/>
              </a:rPr>
              <a:t>Higher Harmonics Used to Determine </a:t>
            </a:r>
            <a:r>
              <a:rPr lang="en-US" b="1" dirty="0" smtClean="0">
                <a:solidFill>
                  <a:schemeClr val="accent1"/>
                </a:solidFill>
                <a:latin typeface="Symbol" charset="2"/>
                <a:cs typeface="Symbol" charset="2"/>
              </a:rPr>
              <a:t>h</a:t>
            </a:r>
            <a:r>
              <a:rPr lang="en-US" b="1" dirty="0" smtClean="0">
                <a:solidFill>
                  <a:schemeClr val="accent1"/>
                </a:solidFill>
              </a:rPr>
              <a:t>/</a:t>
            </a:r>
            <a:r>
              <a:rPr lang="en-US" b="1" dirty="0" smtClean="0">
                <a:solidFill>
                  <a:schemeClr val="accent1"/>
                </a:solidFill>
                <a:latin typeface="+mn-lt"/>
              </a:rPr>
              <a:t>s</a:t>
            </a:r>
            <a:endParaRPr lang="en-US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1524000" y="990600"/>
            <a:ext cx="91440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SzPct val="50000"/>
              <a:buFont typeface="Monotype Sorts" pitchFamily="2" charset="2"/>
              <a:buChar char="l"/>
              <a:defRPr sz="3200" b="0">
                <a:solidFill>
                  <a:srgbClr val="0000CC"/>
                </a:solidFill>
                <a:effectLst/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Marlett" pitchFamily="2" charset="2"/>
              <a:buChar char="4"/>
              <a:defRPr sz="2800" b="0">
                <a:solidFill>
                  <a:srgbClr val="FF0000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SzPct val="75000"/>
              <a:buFont typeface="Monotype Sorts" pitchFamily="2" charset="2"/>
              <a:buChar char="o"/>
              <a:defRPr sz="2000" b="0">
                <a:solidFill>
                  <a:srgbClr val="333300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CommonBullets" pitchFamily="34" charset="2"/>
              <a:buChar char="u"/>
              <a:defRPr sz="1600" b="0">
                <a:solidFill>
                  <a:srgbClr val="CC3300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100" b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0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0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0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1000" b="1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9pPr>
          </a:lstStyle>
          <a:p>
            <a:r>
              <a:rPr lang="en-US" dirty="0">
                <a:latin typeface="Arial" charset="0"/>
                <a:cs typeface="Arial" charset="0"/>
              </a:rPr>
              <a:t>The </a:t>
            </a:r>
            <a:r>
              <a:rPr lang="en-US" i="1" dirty="0">
                <a:solidFill>
                  <a:srgbClr val="FF0000"/>
                </a:solidFill>
                <a:latin typeface="Arial" charset="0"/>
                <a:cs typeface="Arial" charset="0"/>
              </a:rPr>
              <a:t>fundamental</a:t>
            </a:r>
            <a:r>
              <a:rPr lang="en-US" dirty="0">
                <a:latin typeface="Arial" charset="0"/>
                <a:cs typeface="Arial" charset="0"/>
              </a:rPr>
              <a:t> matter formed at RHIC and the LHC is within a factor of 3 of KSS bound(!)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351584" y="5805265"/>
            <a:ext cx="32043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600" dirty="0">
                <a:solidFill>
                  <a:srgbClr val="FF0000"/>
                </a:solidFill>
                <a:latin typeface="Arial"/>
                <a:cs typeface="Arial"/>
              </a:rPr>
              <a:t>≈ 1.5 x KSS Bound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960096" y="5803281"/>
            <a:ext cx="32043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2600" dirty="0">
                <a:solidFill>
                  <a:srgbClr val="FF0000"/>
                </a:solidFill>
                <a:latin typeface="Arial"/>
                <a:cs typeface="Arial"/>
              </a:rPr>
              <a:t>≈ 2.5 x KSS Bound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97932" y="6195816"/>
            <a:ext cx="69842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sz="1200" dirty="0"/>
              <a:t>C. Gale, S. </a:t>
            </a:r>
            <a:r>
              <a:rPr lang="en-US" sz="1200" dirty="0" err="1"/>
              <a:t>Jeon</a:t>
            </a:r>
            <a:r>
              <a:rPr lang="en-US" sz="1200" dirty="0"/>
              <a:t>, B. </a:t>
            </a:r>
            <a:r>
              <a:rPr lang="en-US" sz="1200" dirty="0" err="1"/>
              <a:t>Schenke</a:t>
            </a:r>
            <a:r>
              <a:rPr lang="en-US" sz="1200" dirty="0"/>
              <a:t>, P. </a:t>
            </a:r>
            <a:r>
              <a:rPr lang="en-US" sz="1200" dirty="0" err="1"/>
              <a:t>Tribedy</a:t>
            </a:r>
            <a:r>
              <a:rPr lang="en-US" sz="1200" dirty="0"/>
              <a:t>, R. </a:t>
            </a:r>
            <a:r>
              <a:rPr lang="en-US" sz="1200" dirty="0" err="1"/>
              <a:t>Venugopalan</a:t>
            </a:r>
            <a:r>
              <a:rPr lang="en-US" sz="1200" dirty="0"/>
              <a:t>, Phys. Rev. </a:t>
            </a:r>
            <a:r>
              <a:rPr lang="en-US" sz="1200" dirty="0" err="1"/>
              <a:t>Lett</a:t>
            </a:r>
            <a:r>
              <a:rPr lang="en-US" sz="1200" dirty="0"/>
              <a:t>. 110, 012302 (2013)  </a:t>
            </a:r>
          </a:p>
          <a:p>
            <a:endParaRPr lang="en-US" sz="1200" dirty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67B6FF-FA0B-4ECF-BC42-5C234038F12C}" type="datetime1">
              <a:rPr lang="en-US" smtClean="0"/>
              <a:t>7/15/2015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62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13716" y="54114"/>
            <a:ext cx="644137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accent1"/>
                </a:solidFill>
              </a:rPr>
              <a:t>“Little Bang” Standard Model</a:t>
            </a:r>
          </a:p>
        </p:txBody>
      </p:sp>
      <p:pic>
        <p:nvPicPr>
          <p:cNvPr id="5" name="Picture 2" descr="cmb_Edensities_horizontal_v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53687" y="682095"/>
            <a:ext cx="7954392" cy="2702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271767" y="3384549"/>
            <a:ext cx="7836312" cy="30623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i="1" u="sng" dirty="0">
                <a:solidFill>
                  <a:schemeClr val="accent1"/>
                </a:solidFill>
              </a:rPr>
              <a:t>Discovery</a:t>
            </a:r>
            <a:r>
              <a:rPr lang="en-US" sz="2800" i="1" dirty="0">
                <a:solidFill>
                  <a:schemeClr val="accent1"/>
                </a:solidFill>
              </a:rPr>
              <a:t>:   </a:t>
            </a:r>
            <a:r>
              <a:rPr lang="en-US" sz="2800" dirty="0">
                <a:solidFill>
                  <a:schemeClr val="accent1"/>
                </a:solidFill>
              </a:rPr>
              <a:t>Quark Gluon Plasma = Near Perfect Fluid</a:t>
            </a:r>
          </a:p>
          <a:p>
            <a:pPr algn="ctr"/>
            <a:r>
              <a:rPr lang="en-US" sz="2800" dirty="0">
                <a:solidFill>
                  <a:schemeClr val="accent1"/>
                </a:solidFill>
              </a:rPr>
              <a:t>Standard Model with Hydrodynamic Evolution</a:t>
            </a:r>
          </a:p>
          <a:p>
            <a:pPr algn="ctr"/>
            <a:r>
              <a:rPr lang="en-US" sz="2800" i="1" u="sng" dirty="0">
                <a:solidFill>
                  <a:schemeClr val="accent1"/>
                </a:solidFill>
              </a:rPr>
              <a:t>Precision</a:t>
            </a:r>
            <a:r>
              <a:rPr lang="en-US" sz="2800" i="1" dirty="0">
                <a:solidFill>
                  <a:schemeClr val="accent1"/>
                </a:solidFill>
              </a:rPr>
              <a:t>:   </a:t>
            </a:r>
            <a:r>
              <a:rPr lang="en-US" sz="2800" dirty="0">
                <a:solidFill>
                  <a:schemeClr val="accent1"/>
                </a:solidFill>
              </a:rPr>
              <a:t>Predictions of Flow Patterns</a:t>
            </a:r>
          </a:p>
          <a:p>
            <a:pPr algn="ctr"/>
            <a:r>
              <a:rPr lang="en-US" sz="1100" dirty="0">
                <a:solidFill>
                  <a:schemeClr val="accent1"/>
                </a:solidFill>
              </a:rPr>
              <a:t> </a:t>
            </a:r>
          </a:p>
          <a:p>
            <a:pPr algn="ctr"/>
            <a:r>
              <a:rPr lang="en-US" sz="2800" dirty="0">
                <a:solidFill>
                  <a:schemeClr val="accent1"/>
                </a:solidFill>
              </a:rPr>
              <a:t>but…</a:t>
            </a:r>
          </a:p>
          <a:p>
            <a:pPr algn="ctr"/>
            <a:r>
              <a:rPr lang="en-US" sz="1100" dirty="0">
                <a:solidFill>
                  <a:schemeClr val="bg1"/>
                </a:solidFill>
              </a:rPr>
              <a:t> </a:t>
            </a:r>
          </a:p>
          <a:p>
            <a:pPr algn="ctr"/>
            <a:r>
              <a:rPr lang="en-US" sz="2800" dirty="0"/>
              <a:t>How does it equilibrate so quickly?</a:t>
            </a:r>
          </a:p>
          <a:p>
            <a:pPr algn="ctr"/>
            <a:r>
              <a:rPr lang="en-US" sz="2800" dirty="0"/>
              <a:t>What are the degrees of freedom or </a:t>
            </a:r>
            <a:r>
              <a:rPr lang="en-US" sz="2800" dirty="0" err="1"/>
              <a:t>quasiparticles</a:t>
            </a:r>
            <a:r>
              <a:rPr lang="en-US" sz="2800" dirty="0"/>
              <a:t>?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8839200" y="4728631"/>
            <a:ext cx="2847630" cy="817242"/>
            <a:chOff x="8839200" y="4728631"/>
            <a:chExt cx="2847630" cy="817242"/>
          </a:xfrm>
        </p:grpSpPr>
        <p:cxnSp>
          <p:nvCxnSpPr>
            <p:cNvPr id="8" name="Straight Arrow Connector 7"/>
            <p:cNvCxnSpPr/>
            <p:nvPr/>
          </p:nvCxnSpPr>
          <p:spPr>
            <a:xfrm flipH="1">
              <a:off x="8839200" y="5003180"/>
              <a:ext cx="394010" cy="542693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8"/>
            <p:cNvSpPr txBox="1"/>
            <p:nvPr/>
          </p:nvSpPr>
          <p:spPr>
            <a:xfrm>
              <a:off x="9233210" y="4728631"/>
              <a:ext cx="245362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What is the initial state?</a:t>
              </a:r>
              <a:endParaRPr lang="en-US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31197" y="5025482"/>
            <a:ext cx="2847574" cy="914401"/>
            <a:chOff x="131197" y="5025482"/>
            <a:chExt cx="2847574" cy="914401"/>
          </a:xfrm>
        </p:grpSpPr>
        <p:sp>
          <p:nvSpPr>
            <p:cNvPr id="11" name="TextBox 10"/>
            <p:cNvSpPr txBox="1"/>
            <p:nvPr/>
          </p:nvSpPr>
          <p:spPr>
            <a:xfrm>
              <a:off x="131197" y="5025482"/>
              <a:ext cx="28475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Probe the medium structure</a:t>
              </a:r>
              <a:endParaRPr lang="en-US" dirty="0"/>
            </a:p>
          </p:txBody>
        </p:sp>
        <p:cxnSp>
          <p:nvCxnSpPr>
            <p:cNvPr id="14" name="Straight Arrow Connector 13"/>
            <p:cNvCxnSpPr/>
            <p:nvPr/>
          </p:nvCxnSpPr>
          <p:spPr>
            <a:xfrm>
              <a:off x="1880839" y="5449229"/>
              <a:ext cx="512956" cy="490654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587432-AB33-4BE3-980A-4C26B2976D41}" type="datetime1">
              <a:rPr lang="en-US" smtClean="0"/>
              <a:t>7/15/2015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2218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5963239" y="845015"/>
            <a:ext cx="5638800" cy="4495800"/>
            <a:chOff x="762000" y="685800"/>
            <a:chExt cx="7543800" cy="6553200"/>
          </a:xfrm>
        </p:grpSpPr>
        <p:pic>
          <p:nvPicPr>
            <p:cNvPr id="5" name="Picture 4" descr="lumpy_wBoxSmoothi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762000" y="685800"/>
              <a:ext cx="7543800" cy="6553200"/>
            </a:xfrm>
            <a:prstGeom prst="rect">
              <a:avLst/>
            </a:prstGeom>
            <a:noFill/>
          </p:spPr>
        </p:pic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4486154" y="4523984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4677137" y="4433100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4677137" y="4251329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4295172" y="4160443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4390663" y="4069557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4295172" y="3796902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4486154" y="3615132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4868119" y="3615132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4868119" y="3342477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4581646" y="2524511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4199681" y="2615395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3817717" y="2615395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3531243" y="2888052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3531243" y="2706281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3722224" y="2615395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3435752" y="2433625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3244770" y="2706281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3244770" y="2978936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3435752" y="3251593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3817717" y="2978936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6" name="Oval 25"/>
            <p:cNvSpPr>
              <a:spLocks noChangeArrowheads="1"/>
            </p:cNvSpPr>
            <p:nvPr/>
          </p:nvSpPr>
          <p:spPr bwMode="auto">
            <a:xfrm>
              <a:off x="3913207" y="3069821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7" name="Oval 26"/>
            <p:cNvSpPr>
              <a:spLocks noChangeArrowheads="1"/>
            </p:cNvSpPr>
            <p:nvPr/>
          </p:nvSpPr>
          <p:spPr bwMode="auto">
            <a:xfrm>
              <a:off x="3817717" y="3342477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3722224" y="3251593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3722224" y="3342477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3531243" y="3524247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3626734" y="3615132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3722224" y="3887788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3531243" y="4069557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3626734" y="4069557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35" name="Oval 34"/>
            <p:cNvSpPr>
              <a:spLocks noChangeArrowheads="1"/>
            </p:cNvSpPr>
            <p:nvPr/>
          </p:nvSpPr>
          <p:spPr bwMode="auto">
            <a:xfrm>
              <a:off x="3626734" y="4523984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36" name="Oval 35"/>
            <p:cNvSpPr>
              <a:spLocks noChangeArrowheads="1"/>
            </p:cNvSpPr>
            <p:nvPr/>
          </p:nvSpPr>
          <p:spPr bwMode="auto">
            <a:xfrm>
              <a:off x="3722224" y="4705755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37" name="Oval 36"/>
            <p:cNvSpPr>
              <a:spLocks noChangeArrowheads="1"/>
            </p:cNvSpPr>
            <p:nvPr/>
          </p:nvSpPr>
          <p:spPr bwMode="auto">
            <a:xfrm>
              <a:off x="3817717" y="4614869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38" name="Oval 37"/>
            <p:cNvSpPr>
              <a:spLocks noChangeArrowheads="1"/>
            </p:cNvSpPr>
            <p:nvPr/>
          </p:nvSpPr>
          <p:spPr bwMode="auto">
            <a:xfrm>
              <a:off x="4008700" y="4523984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39" name="Oval 38"/>
            <p:cNvSpPr>
              <a:spLocks noChangeArrowheads="1"/>
            </p:cNvSpPr>
            <p:nvPr/>
          </p:nvSpPr>
          <p:spPr bwMode="auto">
            <a:xfrm>
              <a:off x="3722224" y="4442566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40" name="Oval 39"/>
            <p:cNvSpPr>
              <a:spLocks noChangeArrowheads="1"/>
            </p:cNvSpPr>
            <p:nvPr/>
          </p:nvSpPr>
          <p:spPr bwMode="auto">
            <a:xfrm>
              <a:off x="3817717" y="4160443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41" name="Oval 40"/>
            <p:cNvSpPr>
              <a:spLocks noChangeArrowheads="1"/>
            </p:cNvSpPr>
            <p:nvPr/>
          </p:nvSpPr>
          <p:spPr bwMode="auto">
            <a:xfrm>
              <a:off x="4008700" y="4069557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4199681" y="3978673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4199681" y="3887788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44" name="Oval 43"/>
            <p:cNvSpPr>
              <a:spLocks noChangeArrowheads="1"/>
            </p:cNvSpPr>
            <p:nvPr/>
          </p:nvSpPr>
          <p:spPr bwMode="auto">
            <a:xfrm>
              <a:off x="4390663" y="3524247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45" name="Oval 44"/>
            <p:cNvSpPr>
              <a:spLocks noChangeArrowheads="1"/>
            </p:cNvSpPr>
            <p:nvPr/>
          </p:nvSpPr>
          <p:spPr bwMode="auto">
            <a:xfrm>
              <a:off x="4486154" y="2888052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46" name="Oval 45"/>
            <p:cNvSpPr>
              <a:spLocks noChangeArrowheads="1"/>
            </p:cNvSpPr>
            <p:nvPr/>
          </p:nvSpPr>
          <p:spPr bwMode="auto">
            <a:xfrm>
              <a:off x="4295172" y="2978936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47" name="Oval 46"/>
            <p:cNvSpPr>
              <a:spLocks noChangeArrowheads="1"/>
            </p:cNvSpPr>
            <p:nvPr/>
          </p:nvSpPr>
          <p:spPr bwMode="auto">
            <a:xfrm>
              <a:off x="4104191" y="2797166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48" name="Oval 47"/>
            <p:cNvSpPr>
              <a:spLocks noChangeArrowheads="1"/>
            </p:cNvSpPr>
            <p:nvPr/>
          </p:nvSpPr>
          <p:spPr bwMode="auto">
            <a:xfrm>
              <a:off x="4104191" y="3069821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49" name="Oval 48"/>
            <p:cNvSpPr>
              <a:spLocks noChangeArrowheads="1"/>
            </p:cNvSpPr>
            <p:nvPr/>
          </p:nvSpPr>
          <p:spPr bwMode="auto">
            <a:xfrm>
              <a:off x="4295172" y="3262952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0" name="Oval 49"/>
            <p:cNvSpPr>
              <a:spLocks noChangeArrowheads="1"/>
            </p:cNvSpPr>
            <p:nvPr/>
          </p:nvSpPr>
          <p:spPr bwMode="auto">
            <a:xfrm>
              <a:off x="4581646" y="3342477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1" name="Oval 50"/>
            <p:cNvSpPr>
              <a:spLocks noChangeArrowheads="1"/>
            </p:cNvSpPr>
            <p:nvPr/>
          </p:nvSpPr>
          <p:spPr bwMode="auto">
            <a:xfrm>
              <a:off x="4772628" y="3490165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2" name="Oval 51"/>
            <p:cNvSpPr>
              <a:spLocks noChangeArrowheads="1"/>
            </p:cNvSpPr>
            <p:nvPr/>
          </p:nvSpPr>
          <p:spPr bwMode="auto">
            <a:xfrm>
              <a:off x="4677137" y="3342477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3" name="Oval 52"/>
            <p:cNvSpPr>
              <a:spLocks noChangeArrowheads="1"/>
            </p:cNvSpPr>
            <p:nvPr/>
          </p:nvSpPr>
          <p:spPr bwMode="auto">
            <a:xfrm>
              <a:off x="4104191" y="3796902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4" name="Oval 53"/>
            <p:cNvSpPr>
              <a:spLocks noChangeArrowheads="1"/>
            </p:cNvSpPr>
            <p:nvPr/>
          </p:nvSpPr>
          <p:spPr bwMode="auto">
            <a:xfrm>
              <a:off x="4295172" y="3524247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5" name="Oval 54"/>
            <p:cNvSpPr>
              <a:spLocks noChangeArrowheads="1"/>
            </p:cNvSpPr>
            <p:nvPr/>
          </p:nvSpPr>
          <p:spPr bwMode="auto">
            <a:xfrm>
              <a:off x="4104191" y="3615132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6" name="Oval 55"/>
            <p:cNvSpPr>
              <a:spLocks noChangeArrowheads="1"/>
            </p:cNvSpPr>
            <p:nvPr/>
          </p:nvSpPr>
          <p:spPr bwMode="auto">
            <a:xfrm>
              <a:off x="3913207" y="3887788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7" name="Oval 56"/>
            <p:cNvSpPr>
              <a:spLocks noChangeArrowheads="1"/>
            </p:cNvSpPr>
            <p:nvPr/>
          </p:nvSpPr>
          <p:spPr bwMode="auto">
            <a:xfrm>
              <a:off x="3913207" y="3342477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8" name="Oval 57"/>
            <p:cNvSpPr>
              <a:spLocks noChangeArrowheads="1"/>
            </p:cNvSpPr>
            <p:nvPr/>
          </p:nvSpPr>
          <p:spPr bwMode="auto">
            <a:xfrm>
              <a:off x="4199681" y="3160707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9" name="Oval 58"/>
            <p:cNvSpPr>
              <a:spLocks noChangeArrowheads="1"/>
            </p:cNvSpPr>
            <p:nvPr/>
          </p:nvSpPr>
          <p:spPr bwMode="auto">
            <a:xfrm>
              <a:off x="4295172" y="3978673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0" name="Oval 59"/>
            <p:cNvSpPr>
              <a:spLocks noChangeArrowheads="1"/>
            </p:cNvSpPr>
            <p:nvPr/>
          </p:nvSpPr>
          <p:spPr bwMode="auto">
            <a:xfrm>
              <a:off x="4008700" y="3796902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1" name="Oval 60"/>
            <p:cNvSpPr>
              <a:spLocks noChangeArrowheads="1"/>
            </p:cNvSpPr>
            <p:nvPr/>
          </p:nvSpPr>
          <p:spPr bwMode="auto">
            <a:xfrm>
              <a:off x="4295172" y="3069821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62" name="Oval 61"/>
            <p:cNvSpPr>
              <a:spLocks noChangeArrowheads="1"/>
            </p:cNvSpPr>
            <p:nvPr/>
          </p:nvSpPr>
          <p:spPr bwMode="auto">
            <a:xfrm>
              <a:off x="4295172" y="3160707"/>
              <a:ext cx="347525" cy="757020"/>
            </a:xfrm>
            <a:prstGeom prst="ellipse">
              <a:avLst/>
            </a:prstGeom>
            <a:noFill/>
            <a:ln w="9525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pic>
        <p:nvPicPr>
          <p:cNvPr id="63" name="Picture 62" descr="super_anim3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3351261">
            <a:off x="7500415" y="1626604"/>
            <a:ext cx="2696586" cy="2566106"/>
          </a:xfrm>
          <a:prstGeom prst="rect">
            <a:avLst/>
          </a:prstGeom>
        </p:spPr>
      </p:pic>
      <p:pic>
        <p:nvPicPr>
          <p:cNvPr id="64" name="Picture 63" descr="super_anim3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4205456">
            <a:off x="7036750" y="1926367"/>
            <a:ext cx="2696586" cy="2566106"/>
          </a:xfrm>
          <a:prstGeom prst="rect">
            <a:avLst/>
          </a:prstGeom>
        </p:spPr>
      </p:pic>
      <p:pic>
        <p:nvPicPr>
          <p:cNvPr id="65" name="Picture 2"/>
          <p:cNvPicPr>
            <a:picLocks noChangeAspect="1" noChangeArrowheads="1"/>
          </p:cNvPicPr>
          <p:nvPr/>
        </p:nvPicPr>
        <p:blipFill>
          <a:blip r:embed="rId5" cstate="print"/>
          <a:srcRect l="26940" t="13542" r="26794" b="20833"/>
          <a:stretch>
            <a:fillRect/>
          </a:stretch>
        </p:blipFill>
        <p:spPr bwMode="auto">
          <a:xfrm>
            <a:off x="5810839" y="768815"/>
            <a:ext cx="6019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" name="TextBox 65"/>
          <p:cNvSpPr txBox="1"/>
          <p:nvPr/>
        </p:nvSpPr>
        <p:spPr>
          <a:xfrm>
            <a:off x="2857734" y="20144"/>
            <a:ext cx="66086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accent1"/>
                </a:solidFill>
              </a:rPr>
              <a:t>Answering the Why and How?</a:t>
            </a:r>
          </a:p>
        </p:txBody>
      </p:sp>
      <p:pic>
        <p:nvPicPr>
          <p:cNvPr id="6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91637" y="2605268"/>
            <a:ext cx="3552825" cy="19065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70" name="Text Box 6"/>
          <p:cNvSpPr txBox="1">
            <a:spLocks noChangeArrowheads="1"/>
          </p:cNvSpPr>
          <p:nvPr/>
        </p:nvSpPr>
        <p:spPr bwMode="auto">
          <a:xfrm>
            <a:off x="294240" y="569615"/>
            <a:ext cx="4876800" cy="156966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400" u="sng" dirty="0"/>
              <a:t>Alternative Fluid Probe:</a:t>
            </a:r>
          </a:p>
          <a:p>
            <a:r>
              <a:rPr lang="en-US" sz="2400" dirty="0"/>
              <a:t> </a:t>
            </a:r>
            <a:r>
              <a:rPr lang="en-US" sz="2400" dirty="0" smtClean="0"/>
              <a:t>Put </a:t>
            </a:r>
            <a:r>
              <a:rPr lang="en-US" sz="2400" dirty="0"/>
              <a:t>a pebble in the </a:t>
            </a:r>
            <a:r>
              <a:rPr lang="en-US" sz="2400" dirty="0" smtClean="0"/>
              <a:t>stream and </a:t>
            </a:r>
            <a:r>
              <a:rPr lang="en-US" sz="2400" dirty="0"/>
              <a:t>watch something out of equilibrium then equilibrate.</a:t>
            </a:r>
          </a:p>
        </p:txBody>
      </p:sp>
      <p:sp>
        <p:nvSpPr>
          <p:cNvPr id="71" name="Text Box 7"/>
          <p:cNvSpPr txBox="1">
            <a:spLocks noChangeArrowheads="1"/>
          </p:cNvSpPr>
          <p:nvPr/>
        </p:nvSpPr>
        <p:spPr bwMode="auto">
          <a:xfrm>
            <a:off x="203314" y="5011248"/>
            <a:ext cx="2165978" cy="523220"/>
          </a:xfrm>
          <a:prstGeom prst="rect">
            <a:avLst/>
          </a:prstGeom>
          <a:solidFill>
            <a:schemeClr val="tx1"/>
          </a:solidFill>
          <a:ln w="9525" algn="ctr">
            <a:solidFill>
              <a:schemeClr val="folHlink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>
                <a:solidFill>
                  <a:srgbClr val="99FF33"/>
                </a:solidFill>
              </a:rPr>
              <a:t>Charm Quark</a:t>
            </a:r>
          </a:p>
        </p:txBody>
      </p:sp>
      <p:sp>
        <p:nvSpPr>
          <p:cNvPr id="72" name="Line 9"/>
          <p:cNvSpPr>
            <a:spLocks noChangeShapeType="1"/>
          </p:cNvSpPr>
          <p:nvPr/>
        </p:nvSpPr>
        <p:spPr bwMode="auto">
          <a:xfrm flipV="1">
            <a:off x="1935724" y="3743680"/>
            <a:ext cx="1395661" cy="1139463"/>
          </a:xfrm>
          <a:prstGeom prst="line">
            <a:avLst/>
          </a:prstGeom>
          <a:noFill/>
          <a:ln w="57150">
            <a:solidFill>
              <a:srgbClr val="99FF33"/>
            </a:solidFill>
            <a:round/>
            <a:headEnd/>
            <a:tailEnd type="triangle" w="med" len="med"/>
          </a:ln>
          <a:effectLst/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73" name="Line 10"/>
          <p:cNvSpPr>
            <a:spLocks noChangeShapeType="1"/>
          </p:cNvSpPr>
          <p:nvPr/>
        </p:nvSpPr>
        <p:spPr bwMode="auto">
          <a:xfrm>
            <a:off x="1630837" y="3016622"/>
            <a:ext cx="738455" cy="43243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square">
            <a:spAutoFit/>
          </a:bodyPr>
          <a:lstStyle/>
          <a:p>
            <a:endParaRPr lang="en-US"/>
          </a:p>
        </p:txBody>
      </p:sp>
      <p:sp>
        <p:nvSpPr>
          <p:cNvPr id="74" name="Text Box 8"/>
          <p:cNvSpPr txBox="1">
            <a:spLocks noChangeArrowheads="1"/>
          </p:cNvSpPr>
          <p:nvPr/>
        </p:nvSpPr>
        <p:spPr bwMode="auto">
          <a:xfrm>
            <a:off x="135988" y="2331453"/>
            <a:ext cx="2233304" cy="523220"/>
          </a:xfrm>
          <a:prstGeom prst="rect">
            <a:avLst/>
          </a:prstGeom>
          <a:solidFill>
            <a:schemeClr val="tx1"/>
          </a:solidFill>
          <a:ln w="952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Beauty Quark</a:t>
            </a:r>
          </a:p>
        </p:txBody>
      </p:sp>
      <p:sp>
        <p:nvSpPr>
          <p:cNvPr id="75" name="Date Placeholder 7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D84CB0-2CDE-4D7C-9565-B04097C48C54}" type="datetime1">
              <a:rPr lang="en-US" smtClean="0"/>
              <a:t>7/15/2015</a:t>
            </a:fld>
            <a:endParaRPr lang="en-US"/>
          </a:p>
        </p:txBody>
      </p:sp>
      <p:sp>
        <p:nvSpPr>
          <p:cNvPr id="76" name="Footer Placeholder 7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77" name="Slide Number Placeholder 7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892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45996" y="-88537"/>
            <a:ext cx="92791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accent1"/>
                </a:solidFill>
              </a:rPr>
              <a:t>As high energy quarks or quark-</a:t>
            </a:r>
            <a:r>
              <a:rPr lang="en-US" sz="4000" b="1" dirty="0" err="1">
                <a:solidFill>
                  <a:schemeClr val="accent1"/>
                </a:solidFill>
              </a:rPr>
              <a:t>antiquark</a:t>
            </a:r>
            <a:r>
              <a:rPr lang="en-US" sz="4000" b="1" dirty="0">
                <a:solidFill>
                  <a:schemeClr val="accent1"/>
                </a:solidFill>
              </a:rPr>
              <a:t> pairs traverse the QGP, what do they see?</a:t>
            </a:r>
          </a:p>
        </p:txBody>
      </p:sp>
      <p:pic>
        <p:nvPicPr>
          <p:cNvPr id="6" name="Picture 2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0978" y="1234902"/>
            <a:ext cx="4518422" cy="5598914"/>
          </a:xfrm>
          <a:prstGeom prst="rect">
            <a:avLst/>
          </a:prstGeom>
          <a:noFill/>
          <a:ln w="25400" cap="flat">
            <a:solidFill>
              <a:schemeClr val="tx1"/>
            </a:solidFill>
            <a:prstDash val="solid"/>
            <a:round/>
            <a:headEnd/>
            <a:tailEnd/>
          </a:ln>
        </p:spPr>
      </p:pic>
      <p:sp>
        <p:nvSpPr>
          <p:cNvPr id="7" name="Rectangle 25"/>
          <p:cNvSpPr>
            <a:spLocks/>
          </p:cNvSpPr>
          <p:nvPr/>
        </p:nvSpPr>
        <p:spPr bwMode="auto">
          <a:xfrm>
            <a:off x="6755904" y="1434703"/>
            <a:ext cx="2339578" cy="330398"/>
          </a:xfrm>
          <a:prstGeom prst="rect">
            <a:avLst/>
          </a:prstGeom>
          <a:solidFill>
            <a:schemeClr val="bg1"/>
          </a:solidFill>
          <a:ln w="25400" cap="flat">
            <a:noFill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611906" y="1290936"/>
            <a:ext cx="6270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1/</a:t>
            </a:r>
            <a:r>
              <a:rPr lang="en-US" sz="2400" dirty="0">
                <a:solidFill>
                  <a:srgbClr val="FF0000"/>
                </a:solidFill>
                <a:latin typeface="Symbol" pitchFamily="18" charset="2"/>
              </a:rPr>
              <a:t>l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752602" y="1358206"/>
            <a:ext cx="396239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Do the highest energy</a:t>
            </a:r>
          </a:p>
          <a:p>
            <a:pPr algn="ctr"/>
            <a:r>
              <a:rPr lang="en-US" sz="2800" dirty="0"/>
              <a:t> jets at LHC see </a:t>
            </a:r>
          </a:p>
          <a:p>
            <a:pPr algn="ctr"/>
            <a:r>
              <a:rPr lang="en-US" sz="2800" dirty="0"/>
              <a:t>point-like color charges?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28800" y="4343401"/>
            <a:ext cx="36576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Do the lowest energy jets at RHIC scatter from coherent fields or only excite sound waves?</a:t>
            </a:r>
          </a:p>
        </p:txBody>
      </p:sp>
      <p:sp>
        <p:nvSpPr>
          <p:cNvPr id="11" name="Up-Down Arrow 10"/>
          <p:cNvSpPr/>
          <p:nvPr/>
        </p:nvSpPr>
        <p:spPr>
          <a:xfrm>
            <a:off x="3200400" y="2971800"/>
            <a:ext cx="762000" cy="1371600"/>
          </a:xfrm>
          <a:prstGeom prst="upDownArrow">
            <a:avLst/>
          </a:prstGeom>
          <a:gradFill>
            <a:gsLst>
              <a:gs pos="0">
                <a:srgbClr val="000082"/>
              </a:gs>
              <a:gs pos="30000">
                <a:srgbClr val="66008F"/>
              </a:gs>
              <a:gs pos="64999">
                <a:srgbClr val="BA0066"/>
              </a:gs>
              <a:gs pos="89999">
                <a:srgbClr val="FF0000"/>
              </a:gs>
              <a:gs pos="100000">
                <a:srgbClr val="FF8200"/>
              </a:gs>
            </a:gsLst>
            <a:lin ang="162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067800" y="5029200"/>
            <a:ext cx="914400" cy="22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F5C3DC-5FF9-4359-A085-1B31273E0A2B}" type="datetime1">
              <a:rPr lang="en-US" smtClean="0"/>
              <a:t>7/15/2015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6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asted-image.pdf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07301" y="3933749"/>
            <a:ext cx="3568169" cy="2549017"/>
          </a:xfrm>
          <a:prstGeom prst="rect">
            <a:avLst/>
          </a:prstGeom>
          <a:ln w="12700">
            <a:miter lim="400000"/>
          </a:ln>
        </p:spPr>
      </p:pic>
      <p:sp>
        <p:nvSpPr>
          <p:cNvPr id="76" name="Shape 76"/>
          <p:cNvSpPr/>
          <p:nvPr/>
        </p:nvSpPr>
        <p:spPr>
          <a:xfrm>
            <a:off x="1599040" y="6456664"/>
            <a:ext cx="4072270" cy="26693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defTabSz="321457">
              <a:spcBef>
                <a:spcPts val="844"/>
              </a:spcBef>
              <a:defRPr sz="1800"/>
            </a:pPr>
            <a:r>
              <a:rPr sz="1266">
                <a:solidFill>
                  <a:srgbClr val="14141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Habish, Nagle, Romatschke, Eur. Phys. J. </a:t>
            </a:r>
            <a:r>
              <a:rPr sz="1266" b="1">
                <a:solidFill>
                  <a:srgbClr val="14141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C75</a:t>
            </a:r>
            <a:r>
              <a:rPr sz="1266">
                <a:solidFill>
                  <a:srgbClr val="141414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(2015) 1</a:t>
            </a:r>
          </a:p>
        </p:txBody>
      </p:sp>
      <p:grpSp>
        <p:nvGrpSpPr>
          <p:cNvPr id="79" name="Group 79"/>
          <p:cNvGrpSpPr/>
          <p:nvPr/>
        </p:nvGrpSpPr>
        <p:grpSpPr>
          <a:xfrm>
            <a:off x="1842719" y="911266"/>
            <a:ext cx="3568170" cy="2477797"/>
            <a:chOff x="0" y="-2519"/>
            <a:chExt cx="5074728" cy="3523976"/>
          </a:xfrm>
        </p:grpSpPr>
        <p:pic>
          <p:nvPicPr>
            <p:cNvPr id="77" name="pasted-image.pdf"/>
            <p:cNvPicPr/>
            <p:nvPr/>
          </p:nvPicPr>
          <p:blipFill>
            <a:blip r:embed="rId4">
              <a:extLst/>
            </a:blip>
            <a:srcRect b="3234"/>
            <a:stretch>
              <a:fillRect/>
            </a:stretch>
          </p:blipFill>
          <p:spPr>
            <a:xfrm>
              <a:off x="0" y="160964"/>
              <a:ext cx="5074728" cy="33604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78" name="Shape 78"/>
            <p:cNvSpPr/>
            <p:nvPr/>
          </p:nvSpPr>
          <p:spPr>
            <a:xfrm>
              <a:off x="1387276" y="-2519"/>
              <a:ext cx="3392108" cy="3796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35719" tIns="35719" rIns="35719" bIns="35719" numCol="1" anchor="ctr">
              <a:spAutoFit/>
            </a:bodyPr>
            <a:lstStyle>
              <a:lvl1pPr algn="l" defTabSz="457200">
                <a:spcBef>
                  <a:spcPts val="1200"/>
                </a:spcBef>
                <a:defRPr sz="1800">
                  <a:solidFill>
                    <a:srgbClr val="141414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lvl="0">
                <a:defRPr>
                  <a:solidFill>
                    <a:srgbClr val="000000"/>
                  </a:solidFill>
                </a:defRPr>
              </a:pPr>
              <a:r>
                <a:rPr sz="1266"/>
                <a:t>Berndt Mueller, RHIC/AGS 2011</a:t>
              </a:r>
            </a:p>
          </p:txBody>
        </p:sp>
      </p:grpSp>
      <p:grpSp>
        <p:nvGrpSpPr>
          <p:cNvPr id="83" name="Group 83"/>
          <p:cNvGrpSpPr/>
          <p:nvPr/>
        </p:nvGrpSpPr>
        <p:grpSpPr>
          <a:xfrm>
            <a:off x="2356344" y="1017834"/>
            <a:ext cx="9857282" cy="5464969"/>
            <a:chOff x="0" y="363835"/>
            <a:chExt cx="14019245" cy="7772400"/>
          </a:xfrm>
        </p:grpSpPr>
        <p:pic>
          <p:nvPicPr>
            <p:cNvPr id="81" name="vacuum_medium.pdf"/>
            <p:cNvPicPr/>
            <p:nvPr/>
          </p:nvPicPr>
          <p:blipFill>
            <a:blip r:embed="rId5">
              <a:extLst/>
            </a:blip>
            <a:srcRect l="3828"/>
            <a:stretch>
              <a:fillRect/>
            </a:stretch>
          </p:blipFill>
          <p:spPr>
            <a:xfrm>
              <a:off x="4345934" y="363835"/>
              <a:ext cx="9673312" cy="7772401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82" name="Shape 82"/>
            <p:cNvSpPr/>
            <p:nvPr/>
          </p:nvSpPr>
          <p:spPr>
            <a:xfrm>
              <a:off x="0" y="3753985"/>
              <a:ext cx="4390687" cy="739193"/>
            </a:xfrm>
            <a:prstGeom prst="rightArrow">
              <a:avLst>
                <a:gd name="adj1" fmla="val 32000"/>
                <a:gd name="adj2" fmla="val 109958"/>
              </a:avLst>
            </a:prstGeom>
            <a:gradFill flip="none" rotWithShape="1">
              <a:gsLst>
                <a:gs pos="0">
                  <a:srgbClr val="FF2600"/>
                </a:gs>
                <a:gs pos="100000">
                  <a:srgbClr val="FFFFFF"/>
                </a:gs>
              </a:gsLst>
              <a:lin ang="10800000" scaled="0"/>
            </a:gra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>
                  <a:solidFill>
                    <a:srgbClr val="FFFFFF"/>
                  </a:solidFill>
                </a:defRPr>
              </a:pPr>
              <a:endParaRPr sz="1266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1539" y="13819"/>
            <a:ext cx="11533517" cy="1030913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>
                <a:solidFill>
                  <a:schemeClr val="accent1"/>
                </a:solidFill>
              </a:rPr>
              <a:t>Combining time evolution of </a:t>
            </a:r>
            <a:r>
              <a:rPr lang="en-US" b="1" dirty="0" err="1">
                <a:solidFill>
                  <a:schemeClr val="accent1"/>
                </a:solidFill>
              </a:rPr>
              <a:t>virtuality</a:t>
            </a:r>
            <a:r>
              <a:rPr lang="en-US" b="1" dirty="0">
                <a:solidFill>
                  <a:schemeClr val="accent1"/>
                </a:solidFill>
              </a:rPr>
              <a:t> and </a:t>
            </a:r>
            <a:r>
              <a:rPr lang="en-US" b="1" dirty="0" smtClean="0">
                <a:solidFill>
                  <a:schemeClr val="accent1"/>
                </a:solidFill>
              </a:rPr>
              <a:t>temperature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79916A-155C-4BA9-BBAA-ECB054F7EE2A}" type="datetime1">
              <a:rPr lang="en-US" smtClean="0"/>
              <a:t>7/15/2015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09777"/>
      </p:ext>
    </p:extLst>
  </p:cSld>
  <p:clrMapOvr>
    <a:masterClrMapping/>
  </p:clrMapOvr>
  <p:transition spd="slow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 advAuto="0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28800" y="65783"/>
            <a:ext cx="853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err="1">
                <a:solidFill>
                  <a:schemeClr val="accent1"/>
                </a:solidFill>
              </a:rPr>
              <a:t>sPHENIX</a:t>
            </a:r>
            <a:r>
              <a:rPr lang="en-US" sz="4000" b="1" dirty="0">
                <a:solidFill>
                  <a:schemeClr val="accent1"/>
                </a:solidFill>
              </a:rPr>
              <a:t> Proposal</a:t>
            </a:r>
          </a:p>
        </p:txBody>
      </p:sp>
      <p:sp>
        <p:nvSpPr>
          <p:cNvPr id="8" name="Rectangle 7"/>
          <p:cNvSpPr/>
          <p:nvPr/>
        </p:nvSpPr>
        <p:spPr>
          <a:xfrm>
            <a:off x="-721112" y="4288161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400" dirty="0">
                <a:solidFill>
                  <a:schemeClr val="bg1"/>
                </a:solidFill>
              </a:rPr>
              <a:t>http://arxiv.org/abs/arXiv:1207.6378</a:t>
            </a:r>
          </a:p>
        </p:txBody>
      </p:sp>
      <p:pic>
        <p:nvPicPr>
          <p:cNvPr id="9" name="Picture 2" descr="image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0401" y="838200"/>
            <a:ext cx="5915025" cy="4419600"/>
          </a:xfrm>
          <a:prstGeom prst="rect">
            <a:avLst/>
          </a:prstGeom>
          <a:noFill/>
          <a:ln>
            <a:solidFill>
              <a:schemeClr val="bg1"/>
            </a:solidFill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 type="none" w="med" len="med"/>
                <a:tailEnd type="none" w="med" len="med"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</p:pic>
      <p:pic>
        <p:nvPicPr>
          <p:cNvPr id="7" name="Picture 2" descr="C:\Users\nagle\Desktop\sPHENIX_front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24225" y="914401"/>
            <a:ext cx="1600200" cy="48637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296347" y="5334001"/>
            <a:ext cx="777200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Major new detector project at RHIC</a:t>
            </a:r>
          </a:p>
          <a:p>
            <a:pPr algn="ctr"/>
            <a:r>
              <a:rPr lang="en-US" sz="2800" dirty="0"/>
              <a:t>Large coverage </a:t>
            </a:r>
            <a:r>
              <a:rPr lang="en-US" sz="2800" dirty="0" err="1"/>
              <a:t>calorimetry</a:t>
            </a:r>
            <a:r>
              <a:rPr lang="en-US" sz="2800" dirty="0"/>
              <a:t> coupled with high rates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E16115-3FA7-4575-AD01-BD2E13A5E88B}" type="datetime1">
              <a:rPr lang="en-US" smtClean="0"/>
              <a:t>7/15/2015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534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" name="Group 70"/>
          <p:cNvGrpSpPr/>
          <p:nvPr/>
        </p:nvGrpSpPr>
        <p:grpSpPr>
          <a:xfrm>
            <a:off x="5547406" y="996193"/>
            <a:ext cx="5669188" cy="5360157"/>
            <a:chOff x="0" y="0"/>
            <a:chExt cx="8062844" cy="7623333"/>
          </a:xfrm>
        </p:grpSpPr>
        <p:pic>
          <p:nvPicPr>
            <p:cNvPr id="61" name="OverAllPicture_coloredit.png"/>
            <p:cNvPicPr/>
            <p:nvPr/>
          </p:nvPicPr>
          <p:blipFill>
            <a:blip r:embed="rId3">
              <a:extLst/>
            </a:blip>
            <a:srcRect l="19366" t="2643" r="26926"/>
            <a:stretch>
              <a:fillRect/>
            </a:stretch>
          </p:blipFill>
          <p:spPr>
            <a:xfrm>
              <a:off x="0" y="0"/>
              <a:ext cx="7073668" cy="762333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62" name="Shape 62"/>
            <p:cNvSpPr/>
            <p:nvPr/>
          </p:nvSpPr>
          <p:spPr>
            <a:xfrm>
              <a:off x="5698863" y="2592070"/>
              <a:ext cx="2176798" cy="377728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l">
                <a:defRPr sz="1400">
                  <a:solidFill>
                    <a:srgbClr val="FF2600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984"/>
                <a:t>1.5T BaBar solenoid</a:t>
              </a:r>
            </a:p>
          </p:txBody>
        </p:sp>
        <p:sp>
          <p:nvSpPr>
            <p:cNvPr id="63" name="Shape 63"/>
            <p:cNvSpPr/>
            <p:nvPr/>
          </p:nvSpPr>
          <p:spPr>
            <a:xfrm>
              <a:off x="5697182" y="2047452"/>
              <a:ext cx="2226526" cy="377729"/>
            </a:xfrm>
            <a:prstGeom prst="rect">
              <a:avLst/>
            </a:prstGeom>
            <a:solidFill>
              <a:srgbClr val="FFFFFF">
                <a:alpha val="87153"/>
              </a:srgb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1400">
                  <a:solidFill>
                    <a:srgbClr val="FF2600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984"/>
                <a:t>Hadronic calorimetry</a:t>
              </a:r>
            </a:p>
          </p:txBody>
        </p:sp>
        <p:sp>
          <p:nvSpPr>
            <p:cNvPr id="64" name="Shape 64"/>
            <p:cNvSpPr/>
            <p:nvPr/>
          </p:nvSpPr>
          <p:spPr>
            <a:xfrm flipH="1">
              <a:off x="5184178" y="2236316"/>
              <a:ext cx="457955" cy="1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  <a:tailEnd type="arrow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 sz="1266"/>
            </a:p>
          </p:txBody>
        </p:sp>
        <p:sp>
          <p:nvSpPr>
            <p:cNvPr id="65" name="Shape 65"/>
            <p:cNvSpPr/>
            <p:nvPr/>
          </p:nvSpPr>
          <p:spPr>
            <a:xfrm flipH="1">
              <a:off x="4805475" y="2780933"/>
              <a:ext cx="846763" cy="1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  <a:tailEnd type="arrow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 sz="1266"/>
            </a:p>
          </p:txBody>
        </p:sp>
        <p:sp>
          <p:nvSpPr>
            <p:cNvPr id="66" name="Shape 66"/>
            <p:cNvSpPr/>
            <p:nvPr/>
          </p:nvSpPr>
          <p:spPr>
            <a:xfrm flipH="1">
              <a:off x="4539716" y="3176505"/>
              <a:ext cx="1087313" cy="1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  <a:tailEnd type="arrow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 sz="1266"/>
            </a:p>
          </p:txBody>
        </p:sp>
        <p:sp>
          <p:nvSpPr>
            <p:cNvPr id="67" name="Shape 67"/>
            <p:cNvSpPr/>
            <p:nvPr/>
          </p:nvSpPr>
          <p:spPr>
            <a:xfrm>
              <a:off x="5725406" y="2987642"/>
              <a:ext cx="1649951" cy="377728"/>
            </a:xfrm>
            <a:prstGeom prst="rect">
              <a:avLst/>
            </a:prstGeom>
            <a:solidFill>
              <a:srgbClr val="FFFFFF">
                <a:alpha val="87153"/>
              </a:srgbClr>
            </a:solidFill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l">
                <a:defRPr sz="1400">
                  <a:solidFill>
                    <a:srgbClr val="FF2600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984"/>
                <a:t>EM calorimetry</a:t>
              </a:r>
            </a:p>
          </p:txBody>
        </p:sp>
        <p:sp>
          <p:nvSpPr>
            <p:cNvPr id="68" name="Shape 68"/>
            <p:cNvSpPr/>
            <p:nvPr/>
          </p:nvSpPr>
          <p:spPr>
            <a:xfrm flipH="1">
              <a:off x="4243716" y="3634761"/>
              <a:ext cx="1679313" cy="1"/>
            </a:xfrm>
            <a:prstGeom prst="line">
              <a:avLst/>
            </a:prstGeom>
            <a:noFill/>
            <a:ln w="38100" cap="flat">
              <a:solidFill>
                <a:srgbClr val="FFFFFF"/>
              </a:solidFill>
              <a:prstDash val="solid"/>
              <a:miter lim="400000"/>
              <a:tailEnd type="arrow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/>
              <a:endParaRPr sz="1266"/>
            </a:p>
          </p:txBody>
        </p:sp>
        <p:sp>
          <p:nvSpPr>
            <p:cNvPr id="69" name="Shape 69"/>
            <p:cNvSpPr/>
            <p:nvPr/>
          </p:nvSpPr>
          <p:spPr>
            <a:xfrm>
              <a:off x="6085406" y="3445897"/>
              <a:ext cx="1977439" cy="37772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 algn="l">
                <a:defRPr sz="1400">
                  <a:solidFill>
                    <a:srgbClr val="FF2600"/>
                  </a:solidFill>
                  <a:latin typeface="Helvetica Neue"/>
                  <a:ea typeface="Helvetica Neue"/>
                  <a:cs typeface="Helvetica Neue"/>
                  <a:sym typeface="Helvetica Neue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984"/>
                <a:t>Tracking/vertexing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693" y="198699"/>
            <a:ext cx="10515600" cy="1090732"/>
          </a:xfrm>
        </p:spPr>
        <p:txBody>
          <a:bodyPr/>
          <a:lstStyle/>
          <a:p>
            <a:r>
              <a:rPr lang="en-US" b="1" dirty="0" err="1" smtClean="0">
                <a:solidFill>
                  <a:schemeClr val="accent1"/>
                </a:solidFill>
              </a:rPr>
              <a:t>sPHENIX</a:t>
            </a:r>
            <a:r>
              <a:rPr lang="en-US" b="1" dirty="0" smtClean="0">
                <a:solidFill>
                  <a:schemeClr val="accent1"/>
                </a:solidFill>
              </a:rPr>
              <a:t> Detector Design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73" name="Shape 73"/>
          <p:cNvSpPr>
            <a:spLocks noGrp="1"/>
          </p:cNvSpPr>
          <p:nvPr>
            <p:ph type="body" idx="4294967295"/>
          </p:nvPr>
        </p:nvSpPr>
        <p:spPr>
          <a:xfrm>
            <a:off x="1189605" y="1362075"/>
            <a:ext cx="4233863" cy="5359400"/>
          </a:xfrm>
          <a:prstGeom prst="rect">
            <a:avLst/>
          </a:prstGeom>
        </p:spPr>
        <p:txBody>
          <a:bodyPr/>
          <a:lstStyle/>
          <a:p>
            <a:pPr marL="0" indent="0" defTabSz="279311">
              <a:spcBef>
                <a:spcPts val="1336"/>
              </a:spcBef>
              <a:buNone/>
              <a:defRPr sz="1800">
                <a:solidFill>
                  <a:srgbClr val="000000"/>
                </a:solidFill>
              </a:defRPr>
            </a:pPr>
            <a:r>
              <a:rPr sz="1673" b="1" dirty="0" err="1">
                <a:solidFill>
                  <a:srgbClr val="FF2600"/>
                </a:solidFill>
                <a:latin typeface="Helvetica"/>
                <a:ea typeface="Helvetica"/>
                <a:cs typeface="Helvetica"/>
                <a:sym typeface="Helvetica"/>
              </a:rPr>
              <a:t>sPHENIX</a:t>
            </a:r>
            <a:r>
              <a:rPr sz="1673" dirty="0">
                <a:solidFill>
                  <a:srgbClr val="1497FC"/>
                </a:solidFill>
                <a:latin typeface="Helvetica"/>
                <a:ea typeface="Helvetica"/>
                <a:cs typeface="Helvetica"/>
                <a:sym typeface="Helvetica"/>
              </a:rPr>
              <a:t> is a next-generation, high-rate detector with a full program of light and heavy-flavor jets, direct photons, upsilons, and correlations to investigate the underlying dynamics of the QGP</a:t>
            </a:r>
          </a:p>
          <a:p>
            <a:pPr marL="0" indent="0" defTabSz="279311">
              <a:spcBef>
                <a:spcPts val="1336"/>
              </a:spcBef>
              <a:buNone/>
              <a:defRPr sz="1800">
                <a:solidFill>
                  <a:srgbClr val="000000"/>
                </a:solidFill>
              </a:defRPr>
            </a:pPr>
            <a:r>
              <a:rPr sz="1673" dirty="0">
                <a:latin typeface="Helvetica"/>
                <a:ea typeface="Helvetica"/>
                <a:cs typeface="Helvetica"/>
                <a:sym typeface="Helvetica"/>
              </a:rPr>
              <a:t>Key observables:</a:t>
            </a:r>
          </a:p>
          <a:p>
            <a:pPr marL="317180" indent="-195741" defTabSz="279311">
              <a:spcBef>
                <a:spcPts val="1336"/>
              </a:spcBef>
              <a:defRPr sz="1800">
                <a:solidFill>
                  <a:srgbClr val="000000"/>
                </a:solidFill>
              </a:defRPr>
            </a:pPr>
            <a:r>
              <a:rPr sz="1673" dirty="0">
                <a:solidFill>
                  <a:srgbClr val="FF2600"/>
                </a:solidFill>
                <a:latin typeface="Helvetica"/>
                <a:ea typeface="Helvetica"/>
                <a:cs typeface="Helvetica"/>
                <a:sym typeface="Helvetica"/>
              </a:rPr>
              <a:t>modifications of single jet spectra</a:t>
            </a:r>
          </a:p>
          <a:p>
            <a:pPr marL="317180" indent="-195741" defTabSz="279311">
              <a:spcBef>
                <a:spcPts val="1336"/>
              </a:spcBef>
              <a:defRPr sz="1800">
                <a:solidFill>
                  <a:srgbClr val="000000"/>
                </a:solidFill>
              </a:defRPr>
            </a:pPr>
            <a:r>
              <a:rPr sz="1673" dirty="0">
                <a:solidFill>
                  <a:srgbClr val="FF2600"/>
                </a:solidFill>
                <a:latin typeface="Helvetica"/>
                <a:ea typeface="Helvetica"/>
                <a:cs typeface="Helvetica"/>
                <a:sym typeface="Helvetica"/>
              </a:rPr>
              <a:t>heavy-flavor tagged jets</a:t>
            </a:r>
          </a:p>
          <a:p>
            <a:pPr marL="317180" indent="-195741" defTabSz="279311">
              <a:spcBef>
                <a:spcPts val="1336"/>
              </a:spcBef>
              <a:defRPr sz="1800">
                <a:solidFill>
                  <a:srgbClr val="000000"/>
                </a:solidFill>
              </a:defRPr>
            </a:pPr>
            <a:r>
              <a:rPr sz="1673" dirty="0">
                <a:solidFill>
                  <a:srgbClr val="FF2600"/>
                </a:solidFill>
                <a:latin typeface="Helvetica"/>
                <a:ea typeface="Helvetica"/>
                <a:cs typeface="Helvetica"/>
                <a:sym typeface="Helvetica"/>
              </a:rPr>
              <a:t>hadrons to high </a:t>
            </a:r>
            <a:r>
              <a:rPr sz="1673" dirty="0" err="1">
                <a:solidFill>
                  <a:srgbClr val="FF2600"/>
                </a:solidFill>
                <a:latin typeface="Helvetica"/>
                <a:ea typeface="Helvetica"/>
                <a:cs typeface="Helvetica"/>
                <a:sym typeface="Helvetica"/>
              </a:rPr>
              <a:t>p</a:t>
            </a:r>
            <a:r>
              <a:rPr sz="1673" baseline="-5999" dirty="0" err="1">
                <a:solidFill>
                  <a:srgbClr val="FF2600"/>
                </a:solidFill>
                <a:latin typeface="Helvetica"/>
                <a:ea typeface="Helvetica"/>
                <a:cs typeface="Helvetica"/>
                <a:sym typeface="Helvetica"/>
              </a:rPr>
              <a:t>T</a:t>
            </a:r>
            <a:endParaRPr sz="1673" baseline="-5999" dirty="0">
              <a:solidFill>
                <a:srgbClr val="FF2600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marL="317180" indent="-195741" defTabSz="279311">
              <a:spcBef>
                <a:spcPts val="1336"/>
              </a:spcBef>
              <a:defRPr sz="1800">
                <a:solidFill>
                  <a:srgbClr val="000000"/>
                </a:solidFill>
              </a:defRPr>
            </a:pPr>
            <a:r>
              <a:rPr sz="1673" dirty="0">
                <a:solidFill>
                  <a:srgbClr val="FF2600"/>
                </a:solidFill>
                <a:latin typeface="Helvetica"/>
                <a:ea typeface="Helvetica"/>
                <a:cs typeface="Helvetica"/>
                <a:sym typeface="Helvetica"/>
              </a:rPr>
              <a:t>fragmentation functions to high z </a:t>
            </a:r>
          </a:p>
          <a:p>
            <a:pPr marL="317180" indent="-195741" defTabSz="279311">
              <a:spcBef>
                <a:spcPts val="1336"/>
              </a:spcBef>
              <a:defRPr sz="1800">
                <a:solidFill>
                  <a:srgbClr val="000000"/>
                </a:solidFill>
              </a:defRPr>
            </a:pPr>
            <a:r>
              <a:rPr sz="1673" dirty="0">
                <a:solidFill>
                  <a:srgbClr val="FF2600"/>
                </a:solidFill>
                <a:latin typeface="Helvetica"/>
                <a:ea typeface="Helvetica"/>
                <a:cs typeface="Helvetica"/>
                <a:sym typeface="Helvetica"/>
              </a:rPr>
              <a:t>direct photons</a:t>
            </a:r>
          </a:p>
          <a:p>
            <a:pPr marL="317180" indent="-195741" defTabSz="279311">
              <a:spcBef>
                <a:spcPts val="1336"/>
              </a:spcBef>
              <a:defRPr sz="1800">
                <a:solidFill>
                  <a:srgbClr val="000000"/>
                </a:solidFill>
              </a:defRPr>
            </a:pPr>
            <a:r>
              <a:rPr sz="1673" dirty="0">
                <a:solidFill>
                  <a:srgbClr val="FF2600"/>
                </a:solidFill>
                <a:latin typeface="Helvetica"/>
                <a:ea typeface="Helvetica"/>
                <a:cs typeface="Helvetica"/>
                <a:sym typeface="Helvetica"/>
              </a:rPr>
              <a:t>high </a:t>
            </a:r>
            <a:r>
              <a:rPr sz="1673" dirty="0" err="1">
                <a:solidFill>
                  <a:srgbClr val="FF2600"/>
                </a:solidFill>
                <a:latin typeface="Helvetica"/>
                <a:ea typeface="Helvetica"/>
                <a:cs typeface="Helvetica"/>
                <a:sym typeface="Helvetica"/>
              </a:rPr>
              <a:t>p</a:t>
            </a:r>
            <a:r>
              <a:rPr sz="1673" baseline="-5999" dirty="0" err="1">
                <a:solidFill>
                  <a:srgbClr val="FF2600"/>
                </a:solidFill>
                <a:latin typeface="Helvetica"/>
                <a:ea typeface="Helvetica"/>
                <a:cs typeface="Helvetica"/>
                <a:sym typeface="Helvetica"/>
              </a:rPr>
              <a:t>T</a:t>
            </a:r>
            <a:r>
              <a:rPr sz="1673" dirty="0">
                <a:solidFill>
                  <a:srgbClr val="FF2600"/>
                </a:solidFill>
                <a:latin typeface="Helvetica"/>
                <a:ea typeface="Helvetica"/>
                <a:cs typeface="Helvetica"/>
                <a:sym typeface="Helvetica"/>
              </a:rPr>
              <a:t> Ds</a:t>
            </a:r>
          </a:p>
          <a:p>
            <a:pPr marL="317180" indent="-195741" defTabSz="279311">
              <a:spcBef>
                <a:spcPts val="1336"/>
              </a:spcBef>
              <a:defRPr sz="1800">
                <a:solidFill>
                  <a:srgbClr val="000000"/>
                </a:solidFill>
              </a:defRPr>
            </a:pPr>
            <a:r>
              <a:rPr sz="1673" dirty="0">
                <a:solidFill>
                  <a:srgbClr val="FF2600"/>
                </a:solidFill>
                <a:latin typeface="Helvetica"/>
                <a:ea typeface="Helvetica"/>
                <a:cs typeface="Helvetica"/>
                <a:sym typeface="Helvetica"/>
              </a:rPr>
              <a:t>upsilons</a:t>
            </a:r>
          </a:p>
          <a:p>
            <a:pPr marL="317180" indent="-195741" defTabSz="279311">
              <a:spcBef>
                <a:spcPts val="1336"/>
              </a:spcBef>
              <a:defRPr sz="1800">
                <a:solidFill>
                  <a:srgbClr val="000000"/>
                </a:solidFill>
              </a:defRPr>
            </a:pPr>
            <a:r>
              <a:rPr sz="1673" i="1" dirty="0" err="1">
                <a:solidFill>
                  <a:srgbClr val="FF2600"/>
                </a:solidFill>
                <a:latin typeface="Helvetica"/>
                <a:ea typeface="Helvetica"/>
                <a:cs typeface="Helvetica"/>
                <a:sym typeface="Helvetica"/>
              </a:rPr>
              <a:t>X</a:t>
            </a:r>
            <a:r>
              <a:rPr sz="1673" dirty="0" err="1">
                <a:solidFill>
                  <a:srgbClr val="FF2600"/>
                </a:solidFill>
                <a:latin typeface="Helvetica"/>
                <a:ea typeface="Helvetica"/>
                <a:cs typeface="Helvetica"/>
                <a:sym typeface="Helvetica"/>
              </a:rPr>
              <a:t>+jet</a:t>
            </a:r>
            <a:r>
              <a:rPr sz="1673" dirty="0">
                <a:solidFill>
                  <a:srgbClr val="FF2600"/>
                </a:solidFill>
                <a:latin typeface="Helvetica"/>
                <a:ea typeface="Helvetica"/>
                <a:cs typeface="Helvetica"/>
                <a:sym typeface="Helvetica"/>
              </a:rPr>
              <a:t> correlations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CAE9-9DE7-4843-9440-8C1CC70CFD88}" type="datetime1">
              <a:rPr lang="en-US" smtClean="0"/>
              <a:t>7/15/2015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2635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 txBox="1">
            <a:spLocks/>
          </p:cNvSpPr>
          <p:nvPr/>
        </p:nvSpPr>
        <p:spPr>
          <a:xfrm>
            <a:off x="807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478A212-B76B-7D48-BC22-7B1A846ADD6A}" type="slidenum">
              <a:rPr lang="en-US"/>
              <a:pPr/>
              <a:t>78</a:t>
            </a:fld>
            <a:endParaRPr lang="en-US"/>
          </a:p>
        </p:txBody>
      </p:sp>
      <p:pic>
        <p:nvPicPr>
          <p:cNvPr id="6" name="Picture 5" descr="ePHENIX-cutaway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010" y="4323944"/>
            <a:ext cx="3493656" cy="20324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3010" y="1194667"/>
            <a:ext cx="3477790" cy="2010283"/>
          </a:xfrm>
          <a:prstGeom prst="rect">
            <a:avLst/>
          </a:prstGeom>
        </p:spPr>
      </p:pic>
      <p:pic>
        <p:nvPicPr>
          <p:cNvPr id="8" name="Picture 7" descr="phenix_quartercu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613" y="1075964"/>
            <a:ext cx="3208381" cy="2338062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5484092" y="2055229"/>
            <a:ext cx="978408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8416775" y="3414026"/>
            <a:ext cx="484632" cy="85701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012562" y="3602182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j-lt"/>
                <a:cs typeface="Times New Roman"/>
              </a:rPr>
              <a:t>~2025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92950" y="1685897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j-lt"/>
                <a:cs typeface="Times New Roman"/>
              </a:rPr>
              <a:t> ~2021-22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79670" y="4318399"/>
            <a:ext cx="1352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rgbClr val="FFFF00"/>
                </a:solidFill>
                <a:latin typeface="+mj-lt"/>
                <a:cs typeface="Times New Roman"/>
              </a:rPr>
              <a:t>EIC Detector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65929" y="971044"/>
            <a:ext cx="1031051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Times New Roman"/>
                <a:cs typeface="Times New Roman"/>
              </a:rPr>
              <a:t>PHENIX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079813" y="1205201"/>
            <a:ext cx="976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err="1">
                <a:solidFill>
                  <a:srgbClr val="FFFF00"/>
                </a:solidFill>
                <a:latin typeface="+mj-lt"/>
                <a:cs typeface="Times New Roman"/>
              </a:rPr>
              <a:t>sPHENIX</a:t>
            </a:r>
            <a:endParaRPr lang="en-US" dirty="0">
              <a:solidFill>
                <a:srgbClr val="FFFF00"/>
              </a:solidFill>
              <a:latin typeface="+mj-lt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43364" y="4040697"/>
            <a:ext cx="4572000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Evolve </a:t>
            </a:r>
            <a:r>
              <a:rPr lang="en-US" dirty="0" err="1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sPHENIX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 (pp and HI detector) to an EIC Detector (</a:t>
            </a:r>
            <a:r>
              <a:rPr lang="en-US" dirty="0" err="1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ep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 and </a:t>
            </a:r>
            <a:r>
              <a:rPr lang="en-US" dirty="0" err="1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eA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 detector):</a:t>
            </a:r>
          </a:p>
          <a:p>
            <a:pPr marL="742950" lvl="1" indent="-285750">
              <a:spcAft>
                <a:spcPts val="600"/>
              </a:spcAft>
              <a:buFont typeface="Wingdings" charset="2"/>
              <a:buChar char="Ø"/>
            </a:pPr>
            <a:r>
              <a:rPr lang="en-US" sz="1600" dirty="0">
                <a:latin typeface="Arial"/>
                <a:cs typeface="Arial"/>
              </a:rPr>
              <a:t>To utilize e and p (A) beams at </a:t>
            </a:r>
            <a:r>
              <a:rPr lang="en-US" sz="1600" dirty="0" err="1">
                <a:latin typeface="Arial"/>
                <a:cs typeface="Arial"/>
              </a:rPr>
              <a:t>eRHIC</a:t>
            </a:r>
            <a:r>
              <a:rPr lang="en-US" sz="1600" dirty="0">
                <a:latin typeface="Arial"/>
                <a:cs typeface="Arial"/>
              </a:rPr>
              <a:t> with </a:t>
            </a:r>
            <a:r>
              <a:rPr lang="en-US" sz="1600" i="1" dirty="0">
                <a:latin typeface="Arial"/>
                <a:cs typeface="Arial"/>
              </a:rPr>
              <a:t>e</a:t>
            </a:r>
            <a:r>
              <a:rPr lang="en-US" sz="1600" dirty="0">
                <a:latin typeface="Arial"/>
                <a:cs typeface="Arial"/>
              </a:rPr>
              <a:t>-energy up to 15 </a:t>
            </a:r>
            <a:r>
              <a:rPr lang="en-US" sz="1600" dirty="0" err="1">
                <a:latin typeface="Arial"/>
                <a:cs typeface="Arial"/>
              </a:rPr>
              <a:t>GeV</a:t>
            </a:r>
            <a:r>
              <a:rPr lang="en-US" sz="1600" dirty="0">
                <a:latin typeface="Arial"/>
                <a:cs typeface="Arial"/>
              </a:rPr>
              <a:t> and </a:t>
            </a:r>
            <a:r>
              <a:rPr lang="en-US" sz="1600" i="1" dirty="0">
                <a:latin typeface="Arial"/>
                <a:cs typeface="Arial"/>
              </a:rPr>
              <a:t>p</a:t>
            </a:r>
            <a:r>
              <a:rPr lang="en-US" sz="1600" dirty="0">
                <a:latin typeface="Arial"/>
                <a:cs typeface="Arial"/>
              </a:rPr>
              <a:t>(</a:t>
            </a:r>
            <a:r>
              <a:rPr lang="en-US" sz="1600" i="1" dirty="0">
                <a:latin typeface="Arial"/>
                <a:cs typeface="Arial"/>
              </a:rPr>
              <a:t>A</a:t>
            </a:r>
            <a:r>
              <a:rPr lang="en-US" sz="1600" dirty="0">
                <a:latin typeface="Arial"/>
                <a:cs typeface="Arial"/>
              </a:rPr>
              <a:t>)-energy up to 250 </a:t>
            </a:r>
            <a:r>
              <a:rPr lang="en-US" sz="1600" dirty="0" err="1">
                <a:latin typeface="Arial"/>
                <a:cs typeface="Arial"/>
              </a:rPr>
              <a:t>GeV</a:t>
            </a:r>
            <a:r>
              <a:rPr lang="en-US" sz="1600" dirty="0">
                <a:latin typeface="Arial"/>
                <a:cs typeface="Arial"/>
              </a:rPr>
              <a:t> (100 </a:t>
            </a:r>
            <a:r>
              <a:rPr lang="en-US" sz="1600" dirty="0" err="1">
                <a:latin typeface="Arial"/>
                <a:cs typeface="Arial"/>
              </a:rPr>
              <a:t>GeV</a:t>
            </a:r>
            <a:r>
              <a:rPr lang="en-US" sz="1600" dirty="0">
                <a:latin typeface="Arial"/>
                <a:cs typeface="Arial"/>
              </a:rPr>
              <a:t>/n)</a:t>
            </a:r>
          </a:p>
          <a:p>
            <a:pPr marL="742950" lvl="1" indent="-285750">
              <a:spcAft>
                <a:spcPts val="600"/>
              </a:spcAft>
              <a:buFont typeface="Wingdings" charset="2"/>
              <a:buChar char="Ø"/>
            </a:pPr>
            <a:r>
              <a:rPr lang="en-US" sz="1600" i="1" dirty="0">
                <a:latin typeface="Arial"/>
                <a:cs typeface="Arial"/>
              </a:rPr>
              <a:t>e</a:t>
            </a:r>
            <a:r>
              <a:rPr lang="en-US" sz="1600" dirty="0">
                <a:latin typeface="Arial"/>
                <a:cs typeface="Arial"/>
              </a:rPr>
              <a:t>, </a:t>
            </a:r>
            <a:r>
              <a:rPr lang="en-US" sz="1600" i="1" dirty="0">
                <a:latin typeface="Arial"/>
                <a:cs typeface="Arial"/>
              </a:rPr>
              <a:t>p</a:t>
            </a:r>
            <a:r>
              <a:rPr lang="en-US" sz="1600" dirty="0">
                <a:latin typeface="Arial"/>
                <a:cs typeface="Arial"/>
              </a:rPr>
              <a:t>, </a:t>
            </a:r>
            <a:r>
              <a:rPr lang="en-US" sz="1600" i="1" dirty="0">
                <a:latin typeface="Arial"/>
                <a:cs typeface="Arial"/>
              </a:rPr>
              <a:t>He</a:t>
            </a:r>
            <a:r>
              <a:rPr lang="en-US" sz="1600" baseline="30000" dirty="0">
                <a:latin typeface="Arial"/>
                <a:cs typeface="Arial"/>
              </a:rPr>
              <a:t>3</a:t>
            </a:r>
            <a:r>
              <a:rPr lang="en-US" sz="1600" dirty="0">
                <a:latin typeface="Arial"/>
                <a:cs typeface="Arial"/>
              </a:rPr>
              <a:t> polarized</a:t>
            </a:r>
          </a:p>
          <a:p>
            <a:pPr marL="742950" lvl="1" indent="-285750">
              <a:spcAft>
                <a:spcPts val="600"/>
              </a:spcAft>
              <a:buFont typeface="Wingdings" charset="2"/>
              <a:buChar char="Ø"/>
            </a:pPr>
            <a:r>
              <a:rPr lang="en-US" sz="1600" dirty="0">
                <a:latin typeface="Arial"/>
                <a:cs typeface="Arial"/>
              </a:rPr>
              <a:t>Stage-1 luminosity ~10</a:t>
            </a:r>
            <a:r>
              <a:rPr lang="en-US" sz="1600" baseline="30000" dirty="0">
                <a:latin typeface="Arial"/>
                <a:cs typeface="Arial"/>
              </a:rPr>
              <a:t>33</a:t>
            </a:r>
            <a:r>
              <a:rPr lang="en-US" sz="1600" dirty="0">
                <a:latin typeface="Arial"/>
                <a:cs typeface="Arial"/>
              </a:rPr>
              <a:t> cm</a:t>
            </a:r>
            <a:r>
              <a:rPr lang="en-US" sz="1600" baseline="30000" dirty="0">
                <a:latin typeface="Arial"/>
                <a:cs typeface="Arial"/>
              </a:rPr>
              <a:t>-2 </a:t>
            </a:r>
            <a:r>
              <a:rPr lang="en-US" sz="1600" dirty="0">
                <a:latin typeface="Arial"/>
                <a:cs typeface="Arial"/>
              </a:rPr>
              <a:t>s</a:t>
            </a:r>
            <a:r>
              <a:rPr lang="en-US" sz="1600" baseline="30000" dirty="0">
                <a:latin typeface="Arial"/>
                <a:cs typeface="Arial"/>
              </a:rPr>
              <a:t>-1</a:t>
            </a:r>
            <a:r>
              <a:rPr lang="en-US" sz="1600" dirty="0">
                <a:latin typeface="Arial"/>
                <a:cs typeface="Arial"/>
              </a:rPr>
              <a:t> (~1fb</a:t>
            </a:r>
            <a:r>
              <a:rPr lang="en-US" sz="1600" baseline="30000" dirty="0">
                <a:latin typeface="Arial"/>
                <a:cs typeface="Arial"/>
              </a:rPr>
              <a:t>-1 </a:t>
            </a:r>
            <a:r>
              <a:rPr lang="en-US" sz="1600" dirty="0">
                <a:latin typeface="Arial"/>
                <a:cs typeface="Arial"/>
              </a:rPr>
              <a:t>/month)</a:t>
            </a:r>
            <a:endParaRPr lang="en-US" sz="1600" baseline="30000" dirty="0">
              <a:latin typeface="Arial"/>
              <a:cs typeface="Arial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The PHENIX -&gt; EIC Detector Path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A3FA9-8282-4302-A83F-D3B0FBF1F7CE}" type="datetime1">
              <a:rPr lang="en-US" smtClean="0"/>
              <a:t>7/15/2015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20" name="Slide Number Placeholder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914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6"/>
          <p:cNvSpPr txBox="1">
            <a:spLocks/>
          </p:cNvSpPr>
          <p:nvPr/>
        </p:nvSpPr>
        <p:spPr>
          <a:xfrm>
            <a:off x="807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A478A212-B76B-7D48-BC22-7B1A846ADD6A}" type="slidenum">
              <a:rPr lang="en-US"/>
              <a:pPr/>
              <a:t>79</a:t>
            </a:fld>
            <a:endParaRPr lang="en-US"/>
          </a:p>
        </p:txBody>
      </p:sp>
      <p:pic>
        <p:nvPicPr>
          <p:cNvPr id="6" name="Picture 5" descr="ePHENIX-cutaway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3010" y="4323944"/>
            <a:ext cx="3493656" cy="20324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3010" y="1194667"/>
            <a:ext cx="3477790" cy="2010283"/>
          </a:xfrm>
          <a:prstGeom prst="rect">
            <a:avLst/>
          </a:prstGeom>
        </p:spPr>
      </p:pic>
      <p:pic>
        <p:nvPicPr>
          <p:cNvPr id="8" name="Picture 7" descr="phenix_quartercut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613" y="1075964"/>
            <a:ext cx="3208381" cy="2338062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>
            <a:off x="5484092" y="2055229"/>
            <a:ext cx="978408" cy="484632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Down Arrow 9"/>
          <p:cNvSpPr/>
          <p:nvPr/>
        </p:nvSpPr>
        <p:spPr>
          <a:xfrm>
            <a:off x="8416775" y="3414026"/>
            <a:ext cx="484632" cy="857010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9012562" y="3602182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j-lt"/>
                <a:cs typeface="Times New Roman"/>
              </a:rPr>
              <a:t>~2025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92950" y="1685897"/>
            <a:ext cx="11256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+mj-lt"/>
                <a:cs typeface="Times New Roman"/>
              </a:rPr>
              <a:t> ~2021-22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779670" y="4318399"/>
            <a:ext cx="13521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rgbClr val="FFFF00"/>
                </a:solidFill>
                <a:latin typeface="+mj-lt"/>
                <a:cs typeface="Times New Roman"/>
              </a:rPr>
              <a:t>EIC Detector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165929" y="971044"/>
            <a:ext cx="1031051" cy="369332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FF00"/>
                </a:solidFill>
                <a:latin typeface="Times New Roman"/>
                <a:cs typeface="Times New Roman"/>
              </a:rPr>
              <a:t>PHENIX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079813" y="1205201"/>
            <a:ext cx="9765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 err="1">
                <a:solidFill>
                  <a:srgbClr val="FFFF00"/>
                </a:solidFill>
                <a:latin typeface="+mj-lt"/>
                <a:cs typeface="Times New Roman"/>
              </a:rPr>
              <a:t>sPHENIX</a:t>
            </a:r>
            <a:endParaRPr lang="en-US" dirty="0">
              <a:solidFill>
                <a:srgbClr val="FFFF00"/>
              </a:solidFill>
              <a:latin typeface="+mj-lt"/>
              <a:cs typeface="Times New Roman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743364" y="4040697"/>
            <a:ext cx="4572000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Evolve </a:t>
            </a:r>
            <a:r>
              <a:rPr lang="en-US" dirty="0" err="1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sPHENIX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 (pp and HI detector) to an EIC Detector (</a:t>
            </a:r>
            <a:r>
              <a:rPr lang="en-US" dirty="0" err="1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ep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 and </a:t>
            </a:r>
            <a:r>
              <a:rPr lang="en-US" dirty="0" err="1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eA</a:t>
            </a:r>
            <a:r>
              <a:rPr lang="en-US" dirty="0">
                <a:solidFill>
                  <a:schemeClr val="accent3">
                    <a:lumMod val="50000"/>
                  </a:schemeClr>
                </a:solidFill>
                <a:latin typeface="Arial"/>
                <a:cs typeface="Arial"/>
              </a:rPr>
              <a:t> detector):</a:t>
            </a:r>
          </a:p>
          <a:p>
            <a:pPr marL="742950" lvl="1" indent="-285750">
              <a:spcAft>
                <a:spcPts val="600"/>
              </a:spcAft>
              <a:buFont typeface="Wingdings" charset="2"/>
              <a:buChar char="Ø"/>
            </a:pPr>
            <a:r>
              <a:rPr lang="en-US" sz="1600" dirty="0">
                <a:latin typeface="Arial"/>
                <a:cs typeface="Arial"/>
              </a:rPr>
              <a:t>To utilize e and p (A) beams at </a:t>
            </a:r>
            <a:r>
              <a:rPr lang="en-US" sz="1600" dirty="0" err="1">
                <a:latin typeface="Arial"/>
                <a:cs typeface="Arial"/>
              </a:rPr>
              <a:t>eRHIC</a:t>
            </a:r>
            <a:r>
              <a:rPr lang="en-US" sz="1600" dirty="0">
                <a:latin typeface="Arial"/>
                <a:cs typeface="Arial"/>
              </a:rPr>
              <a:t> with </a:t>
            </a:r>
            <a:r>
              <a:rPr lang="en-US" sz="1600" i="1" dirty="0">
                <a:latin typeface="Arial"/>
                <a:cs typeface="Arial"/>
              </a:rPr>
              <a:t>e</a:t>
            </a:r>
            <a:r>
              <a:rPr lang="en-US" sz="1600" dirty="0">
                <a:latin typeface="Arial"/>
                <a:cs typeface="Arial"/>
              </a:rPr>
              <a:t>-energy up to 15 </a:t>
            </a:r>
            <a:r>
              <a:rPr lang="en-US" sz="1600" dirty="0" err="1">
                <a:latin typeface="Arial"/>
                <a:cs typeface="Arial"/>
              </a:rPr>
              <a:t>GeV</a:t>
            </a:r>
            <a:r>
              <a:rPr lang="en-US" sz="1600" dirty="0">
                <a:latin typeface="Arial"/>
                <a:cs typeface="Arial"/>
              </a:rPr>
              <a:t> and </a:t>
            </a:r>
            <a:r>
              <a:rPr lang="en-US" sz="1600" i="1" dirty="0">
                <a:latin typeface="Arial"/>
                <a:cs typeface="Arial"/>
              </a:rPr>
              <a:t>p</a:t>
            </a:r>
            <a:r>
              <a:rPr lang="en-US" sz="1600" dirty="0">
                <a:latin typeface="Arial"/>
                <a:cs typeface="Arial"/>
              </a:rPr>
              <a:t>(</a:t>
            </a:r>
            <a:r>
              <a:rPr lang="en-US" sz="1600" i="1" dirty="0">
                <a:latin typeface="Arial"/>
                <a:cs typeface="Arial"/>
              </a:rPr>
              <a:t>A</a:t>
            </a:r>
            <a:r>
              <a:rPr lang="en-US" sz="1600" dirty="0">
                <a:latin typeface="Arial"/>
                <a:cs typeface="Arial"/>
              </a:rPr>
              <a:t>)-energy up to 250 </a:t>
            </a:r>
            <a:r>
              <a:rPr lang="en-US" sz="1600" dirty="0" err="1">
                <a:latin typeface="Arial"/>
                <a:cs typeface="Arial"/>
              </a:rPr>
              <a:t>GeV</a:t>
            </a:r>
            <a:r>
              <a:rPr lang="en-US" sz="1600" dirty="0">
                <a:latin typeface="Arial"/>
                <a:cs typeface="Arial"/>
              </a:rPr>
              <a:t> (100 </a:t>
            </a:r>
            <a:r>
              <a:rPr lang="en-US" sz="1600" dirty="0" err="1">
                <a:latin typeface="Arial"/>
                <a:cs typeface="Arial"/>
              </a:rPr>
              <a:t>GeV</a:t>
            </a:r>
            <a:r>
              <a:rPr lang="en-US" sz="1600" dirty="0">
                <a:latin typeface="Arial"/>
                <a:cs typeface="Arial"/>
              </a:rPr>
              <a:t>/n)</a:t>
            </a:r>
          </a:p>
          <a:p>
            <a:pPr marL="742950" lvl="1" indent="-285750">
              <a:spcAft>
                <a:spcPts val="600"/>
              </a:spcAft>
              <a:buFont typeface="Wingdings" charset="2"/>
              <a:buChar char="Ø"/>
            </a:pPr>
            <a:r>
              <a:rPr lang="en-US" sz="1600" i="1" dirty="0">
                <a:latin typeface="Arial"/>
                <a:cs typeface="Arial"/>
              </a:rPr>
              <a:t>e</a:t>
            </a:r>
            <a:r>
              <a:rPr lang="en-US" sz="1600" dirty="0">
                <a:latin typeface="Arial"/>
                <a:cs typeface="Arial"/>
              </a:rPr>
              <a:t>, </a:t>
            </a:r>
            <a:r>
              <a:rPr lang="en-US" sz="1600" i="1" dirty="0">
                <a:latin typeface="Arial"/>
                <a:cs typeface="Arial"/>
              </a:rPr>
              <a:t>p</a:t>
            </a:r>
            <a:r>
              <a:rPr lang="en-US" sz="1600" dirty="0">
                <a:latin typeface="Arial"/>
                <a:cs typeface="Arial"/>
              </a:rPr>
              <a:t>, </a:t>
            </a:r>
            <a:r>
              <a:rPr lang="en-US" sz="1600" i="1" dirty="0">
                <a:latin typeface="Arial"/>
                <a:cs typeface="Arial"/>
              </a:rPr>
              <a:t>He</a:t>
            </a:r>
            <a:r>
              <a:rPr lang="en-US" sz="1600" baseline="30000" dirty="0">
                <a:latin typeface="Arial"/>
                <a:cs typeface="Arial"/>
              </a:rPr>
              <a:t>3</a:t>
            </a:r>
            <a:r>
              <a:rPr lang="en-US" sz="1600" dirty="0">
                <a:latin typeface="Arial"/>
                <a:cs typeface="Arial"/>
              </a:rPr>
              <a:t> polarized</a:t>
            </a:r>
          </a:p>
          <a:p>
            <a:pPr marL="742950" lvl="1" indent="-285750">
              <a:spcAft>
                <a:spcPts val="600"/>
              </a:spcAft>
              <a:buFont typeface="Wingdings" charset="2"/>
              <a:buChar char="Ø"/>
            </a:pPr>
            <a:r>
              <a:rPr lang="en-US" sz="1600" dirty="0">
                <a:latin typeface="Arial"/>
                <a:cs typeface="Arial"/>
              </a:rPr>
              <a:t>Stage-1 luminosity ~10</a:t>
            </a:r>
            <a:r>
              <a:rPr lang="en-US" sz="1600" baseline="30000" dirty="0">
                <a:latin typeface="Arial"/>
                <a:cs typeface="Arial"/>
              </a:rPr>
              <a:t>33</a:t>
            </a:r>
            <a:r>
              <a:rPr lang="en-US" sz="1600" dirty="0">
                <a:latin typeface="Arial"/>
                <a:cs typeface="Arial"/>
              </a:rPr>
              <a:t> cm</a:t>
            </a:r>
            <a:r>
              <a:rPr lang="en-US" sz="1600" baseline="30000" dirty="0">
                <a:latin typeface="Arial"/>
                <a:cs typeface="Arial"/>
              </a:rPr>
              <a:t>-2 </a:t>
            </a:r>
            <a:r>
              <a:rPr lang="en-US" sz="1600" dirty="0">
                <a:latin typeface="Arial"/>
                <a:cs typeface="Arial"/>
              </a:rPr>
              <a:t>s</a:t>
            </a:r>
            <a:r>
              <a:rPr lang="en-US" sz="1600" baseline="30000" dirty="0">
                <a:latin typeface="Arial"/>
                <a:cs typeface="Arial"/>
              </a:rPr>
              <a:t>-1</a:t>
            </a:r>
            <a:r>
              <a:rPr lang="en-US" sz="1600" dirty="0">
                <a:latin typeface="Arial"/>
                <a:cs typeface="Arial"/>
              </a:rPr>
              <a:t> (~1fb</a:t>
            </a:r>
            <a:r>
              <a:rPr lang="en-US" sz="1600" baseline="30000" dirty="0">
                <a:latin typeface="Arial"/>
                <a:cs typeface="Arial"/>
              </a:rPr>
              <a:t>-1 </a:t>
            </a:r>
            <a:r>
              <a:rPr lang="en-US" sz="1600" dirty="0">
                <a:latin typeface="Arial"/>
                <a:cs typeface="Arial"/>
              </a:rPr>
              <a:t>/month)</a:t>
            </a:r>
            <a:endParaRPr lang="en-US" sz="1600" baseline="30000" dirty="0">
              <a:latin typeface="Arial"/>
              <a:cs typeface="Arial"/>
            </a:endParaRPr>
          </a:p>
        </p:txBody>
      </p:sp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981200" y="152400"/>
            <a:ext cx="8229600" cy="868362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The PHENIX -&gt; EIC Detector Path</a:t>
            </a:r>
            <a:endParaRPr lang="en-US" b="1" dirty="0">
              <a:solidFill>
                <a:schemeClr val="accent1"/>
              </a:solidFill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6652400" y="1017055"/>
            <a:ext cx="3639011" cy="2328480"/>
            <a:chOff x="-1478894" y="3619930"/>
            <a:chExt cx="3639011" cy="2328480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478894" y="3619930"/>
              <a:ext cx="3639011" cy="2328480"/>
            </a:xfrm>
            <a:prstGeom prst="rect">
              <a:avLst/>
            </a:prstGeom>
          </p:spPr>
        </p:pic>
        <p:sp>
          <p:nvSpPr>
            <p:cNvPr id="20" name="TextBox 19"/>
            <p:cNvSpPr txBox="1"/>
            <p:nvPr/>
          </p:nvSpPr>
          <p:spPr>
            <a:xfrm>
              <a:off x="0" y="3671364"/>
              <a:ext cx="205716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spcAft>
                  <a:spcPts val="600"/>
                </a:spcAft>
              </a:pPr>
              <a:r>
                <a:rPr lang="en-US" dirty="0" err="1">
                  <a:solidFill>
                    <a:srgbClr val="FFFF00"/>
                  </a:solidFill>
                  <a:latin typeface="+mj-lt"/>
                  <a:cs typeface="Times New Roman"/>
                </a:rPr>
                <a:t>sPHENIX</a:t>
              </a:r>
              <a:r>
                <a:rPr lang="en-US" dirty="0">
                  <a:solidFill>
                    <a:srgbClr val="FFFF00"/>
                  </a:solidFill>
                  <a:latin typeface="+mj-lt"/>
                  <a:cs typeface="Times New Roman"/>
                </a:rPr>
                <a:t> + </a:t>
              </a:r>
              <a:r>
                <a:rPr lang="en-US" dirty="0" err="1">
                  <a:solidFill>
                    <a:srgbClr val="FFFF00"/>
                  </a:solidFill>
                  <a:latin typeface="+mj-lt"/>
                  <a:cs typeface="Times New Roman"/>
                </a:rPr>
                <a:t>fsPHENIX</a:t>
              </a:r>
              <a:endParaRPr lang="en-US" dirty="0">
                <a:solidFill>
                  <a:srgbClr val="FFFF00"/>
                </a:solidFill>
                <a:latin typeface="+mj-lt"/>
                <a:cs typeface="Times New Roman"/>
              </a:endParaRPr>
            </a:p>
          </p:txBody>
        </p:sp>
      </p:grpSp>
      <p:sp>
        <p:nvSpPr>
          <p:cNvPr id="18" name="Date Placeholder 1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E3ECBD-0066-4158-8503-36477EB58A23}" type="datetime1">
              <a:rPr lang="en-US" smtClean="0"/>
              <a:t>7/15/2015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082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65126"/>
            <a:ext cx="10515600" cy="750332"/>
          </a:xfrm>
        </p:spPr>
        <p:txBody>
          <a:bodyPr/>
          <a:lstStyle/>
          <a:p>
            <a:r>
              <a:rPr lang="en-US" altLang="en-US" b="1" dirty="0">
                <a:solidFill>
                  <a:schemeClr val="accent1"/>
                </a:solidFill>
              </a:rPr>
              <a:t>Deep Inelastic Scattering</a:t>
            </a:r>
          </a:p>
        </p:txBody>
      </p:sp>
      <p:sp>
        <p:nvSpPr>
          <p:cNvPr id="169988" name="Text Box 4"/>
          <p:cNvSpPr txBox="1">
            <a:spLocks noChangeArrowheads="1"/>
          </p:cNvSpPr>
          <p:nvPr/>
        </p:nvSpPr>
        <p:spPr bwMode="auto">
          <a:xfrm>
            <a:off x="1975885" y="1160423"/>
            <a:ext cx="534005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dirty="0" smtClean="0"/>
              <a:t>Embed the </a:t>
            </a:r>
            <a:r>
              <a:rPr lang="en-US" altLang="en-US" dirty="0"/>
              <a:t>scattering from a point charge in a nucleon:</a:t>
            </a:r>
          </a:p>
        </p:txBody>
      </p:sp>
      <p:pic>
        <p:nvPicPr>
          <p:cNvPr id="16998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8362" y="1934318"/>
            <a:ext cx="4445000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9990" name="Text Box 6"/>
          <p:cNvSpPr txBox="1">
            <a:spLocks noChangeArrowheads="1"/>
          </p:cNvSpPr>
          <p:nvPr/>
        </p:nvSpPr>
        <p:spPr bwMode="auto">
          <a:xfrm>
            <a:off x="6160638" y="4227977"/>
            <a:ext cx="3032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dirty="0"/>
              <a:t>P</a:t>
            </a:r>
          </a:p>
        </p:txBody>
      </p:sp>
      <p:sp>
        <p:nvSpPr>
          <p:cNvPr id="169991" name="Text Box 7"/>
          <p:cNvSpPr txBox="1">
            <a:spLocks noChangeArrowheads="1"/>
          </p:cNvSpPr>
          <p:nvPr/>
        </p:nvSpPr>
        <p:spPr bwMode="auto">
          <a:xfrm>
            <a:off x="8440888" y="2528043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en-US" altLang="en-US"/>
          </a:p>
        </p:txBody>
      </p:sp>
      <p:sp>
        <p:nvSpPr>
          <p:cNvPr id="169992" name="Text Box 8"/>
          <p:cNvSpPr txBox="1">
            <a:spLocks noChangeArrowheads="1"/>
          </p:cNvSpPr>
          <p:nvPr/>
        </p:nvSpPr>
        <p:spPr bwMode="auto">
          <a:xfrm>
            <a:off x="9583888" y="3439269"/>
            <a:ext cx="1496243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/>
              <a:t>Current Fragment</a:t>
            </a:r>
          </a:p>
        </p:txBody>
      </p:sp>
      <p:sp>
        <p:nvSpPr>
          <p:cNvPr id="169993" name="Text Box 9"/>
          <p:cNvSpPr txBox="1">
            <a:spLocks noChangeArrowheads="1"/>
          </p:cNvSpPr>
          <p:nvPr/>
        </p:nvSpPr>
        <p:spPr bwMode="auto">
          <a:xfrm>
            <a:off x="9888687" y="4734669"/>
            <a:ext cx="1391278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sz="1400" b="1"/>
              <a:t>Target Fragment</a:t>
            </a:r>
          </a:p>
        </p:txBody>
      </p:sp>
      <p:sp>
        <p:nvSpPr>
          <p:cNvPr id="169994" name="Text Box 10"/>
          <p:cNvSpPr txBox="1">
            <a:spLocks noChangeArrowheads="1"/>
          </p:cNvSpPr>
          <p:nvPr/>
        </p:nvSpPr>
        <p:spPr bwMode="auto">
          <a:xfrm>
            <a:off x="8456763" y="3686918"/>
            <a:ext cx="74571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/>
              <a:t>p = xP</a:t>
            </a:r>
          </a:p>
        </p:txBody>
      </p:sp>
      <p:pic>
        <p:nvPicPr>
          <p:cNvPr id="169995" name="Picture 1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6762" y="2543919"/>
            <a:ext cx="18669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9996" name="Text Box 12"/>
          <p:cNvSpPr txBox="1">
            <a:spLocks noChangeArrowheads="1"/>
          </p:cNvSpPr>
          <p:nvPr/>
        </p:nvSpPr>
        <p:spPr bwMode="auto">
          <a:xfrm>
            <a:off x="3382926" y="5690156"/>
            <a:ext cx="478239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en-US" dirty="0"/>
              <a:t>Hadronic Final State Invariant Mass: W</a:t>
            </a:r>
            <a:r>
              <a:rPr lang="en-US" altLang="en-US" baseline="30000" dirty="0"/>
              <a:t>2</a:t>
            </a:r>
            <a:r>
              <a:rPr lang="en-US" altLang="en-US" dirty="0"/>
              <a:t> = (q + P)</a:t>
            </a:r>
            <a:r>
              <a:rPr lang="en-US" altLang="en-US" baseline="30000" dirty="0"/>
              <a:t>2</a:t>
            </a:r>
            <a:endParaRPr lang="en-US" altLang="en-US" dirty="0"/>
          </a:p>
        </p:txBody>
      </p:sp>
      <p:graphicFrame>
        <p:nvGraphicFramePr>
          <p:cNvPr id="169997" name="Object 1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9408040"/>
              </p:ext>
            </p:extLst>
          </p:nvPr>
        </p:nvGraphicFramePr>
        <p:xfrm>
          <a:off x="2722515" y="2015804"/>
          <a:ext cx="2997200" cy="303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9" name="Equation" r:id="rId6" imgW="1498320" imgH="1384200" progId="Equation.DSMT4">
                  <p:embed/>
                </p:oleObj>
              </mc:Choice>
              <mc:Fallback>
                <p:oleObj name="Equation" r:id="rId6" imgW="1498320" imgH="13842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2515" y="2015804"/>
                        <a:ext cx="2997200" cy="3030537"/>
                      </a:xfrm>
                      <a:prstGeom prst="rect">
                        <a:avLst/>
                      </a:prstGeom>
                      <a:solidFill>
                        <a:schemeClr val="bg1">
                          <a:alpha val="50000"/>
                        </a:schemeClr>
                      </a:solidFill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9999" name="Text Box 15"/>
          <p:cNvSpPr txBox="1">
            <a:spLocks noChangeArrowheads="1"/>
          </p:cNvSpPr>
          <p:nvPr/>
        </p:nvSpPr>
        <p:spPr bwMode="auto">
          <a:xfrm>
            <a:off x="530941" y="1986131"/>
            <a:ext cx="2959536" cy="2970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hangingPunct="1"/>
            <a:r>
              <a:rPr lang="en-US" altLang="en-US" sz="1700" dirty="0">
                <a:latin typeface="Arial" panose="020B0604020202020204" pitchFamily="34" charset="0"/>
              </a:rPr>
              <a:t>electron momentum</a:t>
            </a:r>
          </a:p>
          <a:p>
            <a:pPr eaLnBrk="1" hangingPunct="1"/>
            <a:endParaRPr lang="en-US" altLang="en-US" sz="1700" dirty="0">
              <a:latin typeface="Arial" panose="020B0604020202020204" pitchFamily="34" charset="0"/>
            </a:endParaRPr>
          </a:p>
          <a:p>
            <a:pPr eaLnBrk="1" hangingPunct="1"/>
            <a:r>
              <a:rPr lang="en-US" altLang="en-US" sz="1700" dirty="0">
                <a:latin typeface="Arial" panose="020B0604020202020204" pitchFamily="34" charset="0"/>
              </a:rPr>
              <a:t>momentum transfer</a:t>
            </a:r>
            <a:endParaRPr lang="en-US" alt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endParaRPr lang="en-US" alt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US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energy transfer</a:t>
            </a:r>
          </a:p>
          <a:p>
            <a:pPr eaLnBrk="1" hangingPunct="1"/>
            <a:endParaRPr lang="en-US" alt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/>
            <a:r>
              <a:rPr lang="en-US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relative quark</a:t>
            </a:r>
          </a:p>
          <a:p>
            <a:pPr eaLnBrk="1" hangingPunct="1"/>
            <a:r>
              <a:rPr lang="en-US" altLang="en-US" sz="1700" dirty="0">
                <a:latin typeface="Arial" panose="020B0604020202020204" pitchFamily="34" charset="0"/>
                <a:cs typeface="Arial" panose="020B0604020202020204" pitchFamily="34" charset="0"/>
              </a:rPr>
              <a:t>momentum</a:t>
            </a:r>
          </a:p>
          <a:p>
            <a:pPr eaLnBrk="1" hangingPunct="1"/>
            <a:r>
              <a:rPr lang="en-US" altLang="en-US" sz="17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       </a:t>
            </a:r>
            <a:r>
              <a:rPr lang="en-US" altLang="en-US" sz="1700" dirty="0" err="1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Bjorken</a:t>
            </a:r>
            <a:r>
              <a:rPr lang="en-US" altLang="en-US" sz="17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 </a:t>
            </a:r>
            <a:r>
              <a:rPr lang="en-US" altLang="en-US" sz="17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x</a:t>
            </a:r>
          </a:p>
          <a:p>
            <a:pPr eaLnBrk="1" hangingPunct="1"/>
            <a:endParaRPr lang="en-US" altLang="en-US" sz="1700" dirty="0" smtClean="0">
              <a:latin typeface="Arial" panose="020B0604020202020204" pitchFamily="34" charset="0"/>
              <a:cs typeface="Arial" panose="020B0604020202020204" pitchFamily="34" charset="0"/>
              <a:sym typeface="Wingdings" panose="05000000000000000000" pitchFamily="2" charset="2"/>
            </a:endParaRPr>
          </a:p>
          <a:p>
            <a:pPr eaLnBrk="1" hangingPunct="1"/>
            <a:r>
              <a:rPr lang="en-US" altLang="en-US" sz="1700" dirty="0" smtClean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inelasticity</a:t>
            </a:r>
            <a:endParaRPr lang="en-US" altLang="en-US" sz="17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932762" y="1855935"/>
            <a:ext cx="250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8579455" y="1869787"/>
            <a:ext cx="422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k'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4C2D65-6F77-4727-927E-E106E3694CF7}" type="datetime1">
              <a:rPr lang="en-US" smtClean="0"/>
              <a:t>7/15/2015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12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08678"/>
            <a:ext cx="8229600" cy="868362"/>
          </a:xfrm>
        </p:spPr>
        <p:txBody>
          <a:bodyPr/>
          <a:lstStyle/>
          <a:p>
            <a:r>
              <a:rPr lang="en-US" b="1" dirty="0" err="1" smtClean="0">
                <a:solidFill>
                  <a:schemeClr val="accent1"/>
                </a:solidFill>
              </a:rPr>
              <a:t>fsPHENIX</a:t>
            </a:r>
            <a:r>
              <a:rPr lang="en-US" b="1" dirty="0" smtClean="0">
                <a:solidFill>
                  <a:schemeClr val="accent1"/>
                </a:solidFill>
              </a:rPr>
              <a:t> –”forward” </a:t>
            </a:r>
            <a:r>
              <a:rPr lang="en-US" b="1" dirty="0" err="1" smtClean="0">
                <a:solidFill>
                  <a:schemeClr val="accent1"/>
                </a:solidFill>
              </a:rPr>
              <a:t>sPHENIX</a:t>
            </a:r>
            <a:r>
              <a:rPr lang="en-US" b="1" dirty="0" smtClean="0">
                <a:solidFill>
                  <a:schemeClr val="accent1"/>
                </a:solidFill>
              </a:rPr>
              <a:t>!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776" y="1371601"/>
            <a:ext cx="7924800" cy="5291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993" y="1981200"/>
            <a:ext cx="6323804" cy="4462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3"/>
          <p:cNvSpPr/>
          <p:nvPr/>
        </p:nvSpPr>
        <p:spPr>
          <a:xfrm>
            <a:off x="7858649" y="4734448"/>
            <a:ext cx="18288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sPHENIX big logo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776" y="5791201"/>
            <a:ext cx="1638300" cy="530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8" name="Straight Arrow Connector 7"/>
          <p:cNvCxnSpPr/>
          <p:nvPr/>
        </p:nvCxnSpPr>
        <p:spPr>
          <a:xfrm flipV="1">
            <a:off x="3200400" y="5296460"/>
            <a:ext cx="533400" cy="49474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>
            <a:off x="5694904" y="2258702"/>
            <a:ext cx="401096" cy="56069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2"/>
          <p:cNvGrpSpPr/>
          <p:nvPr/>
        </p:nvGrpSpPr>
        <p:grpSpPr>
          <a:xfrm>
            <a:off x="5391150" y="1703698"/>
            <a:ext cx="1714500" cy="555004"/>
            <a:chOff x="3867150" y="1703698"/>
            <a:chExt cx="1714500" cy="555004"/>
          </a:xfrm>
        </p:grpSpPr>
        <p:pic>
          <p:nvPicPr>
            <p:cNvPr id="11" name="Picture 4" descr="sPHENIX big logo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67150" y="1703698"/>
              <a:ext cx="1714500" cy="5550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3909294" y="1819312"/>
              <a:ext cx="26161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Harlow Solid Italic" panose="04030604020F02020D02" pitchFamily="82" charset="0"/>
                </a:rPr>
                <a:t>f</a:t>
              </a: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1752600" y="1258615"/>
            <a:ext cx="3429000" cy="92333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A detector for a </a:t>
            </a:r>
            <a:r>
              <a:rPr lang="en-US" i="1" dirty="0"/>
              <a:t>comprehensive</a:t>
            </a:r>
            <a:r>
              <a:rPr lang="en-US" dirty="0"/>
              <a:t> program of spin structure and cold nuclear matter investigations.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003247" y="1270338"/>
            <a:ext cx="2514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fsPHENIX</a:t>
            </a:r>
            <a:r>
              <a:rPr lang="en-US" dirty="0"/>
              <a:t> HCAL, GEM trackers derived from</a:t>
            </a:r>
          </a:p>
          <a:p>
            <a:r>
              <a:rPr lang="en-US" dirty="0"/>
              <a:t>EIC detector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105651" y="1524001"/>
            <a:ext cx="752999" cy="4571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482150" y="6456183"/>
            <a:ext cx="521098" cy="2285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858650" y="3902878"/>
            <a:ext cx="212455" cy="3033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D98560-B0BB-4189-8312-E2245C9E8DD5}" type="datetime1">
              <a:rPr lang="en-US" smtClean="0"/>
              <a:t>7/15/2015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4326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r>
              <a:rPr lang="en-US" b="1" dirty="0" err="1" smtClean="0">
                <a:solidFill>
                  <a:schemeClr val="accent1"/>
                </a:solidFill>
              </a:rPr>
              <a:t>fsPHENIX</a:t>
            </a:r>
            <a:r>
              <a:rPr lang="en-US" b="1" dirty="0" smtClean="0">
                <a:solidFill>
                  <a:schemeClr val="accent1"/>
                </a:solidFill>
              </a:rPr>
              <a:t> Jets @ 200GeV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4887" y="1447801"/>
            <a:ext cx="3719657" cy="4117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168177" y="1336205"/>
            <a:ext cx="36951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fsPHENIX</a:t>
            </a:r>
            <a:r>
              <a:rPr lang="en-US" dirty="0"/>
              <a:t> Jet acceptance 1.7 &lt; </a:t>
            </a:r>
            <a:r>
              <a:rPr lang="en-US" dirty="0">
                <a:latin typeface="Symbol" panose="05050102010706020507" pitchFamily="18" charset="2"/>
                <a:cs typeface="Symath" panose="00000400000000000000" pitchFamily="2" charset="0"/>
              </a:rPr>
              <a:t>h</a:t>
            </a:r>
            <a:r>
              <a:rPr lang="en-US" dirty="0"/>
              <a:t> &lt; 3.3</a:t>
            </a:r>
            <a:br>
              <a:rPr lang="en-US" dirty="0"/>
            </a:br>
            <a:r>
              <a:rPr lang="en-US" dirty="0"/>
              <a:t>with anti-</a:t>
            </a:r>
            <a:r>
              <a:rPr lang="en-US" dirty="0" err="1"/>
              <a:t>k</a:t>
            </a:r>
            <a:r>
              <a:rPr lang="en-US" baseline="-25000" dirty="0" err="1"/>
              <a:t>T</a:t>
            </a:r>
            <a:r>
              <a:rPr lang="en-US" dirty="0"/>
              <a:t> R=0.7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544" y="2209800"/>
            <a:ext cx="5102941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743200" y="5889954"/>
            <a:ext cx="6849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Is the small A</a:t>
            </a:r>
            <a:r>
              <a:rPr lang="en-US" b="1" baseline="-25000" dirty="0">
                <a:solidFill>
                  <a:srgbClr val="FF0000"/>
                </a:solidFill>
              </a:rPr>
              <a:t>N</a:t>
            </a:r>
            <a:r>
              <a:rPr lang="en-US" b="1" dirty="0">
                <a:solidFill>
                  <a:srgbClr val="FF0000"/>
                </a:solidFill>
              </a:rPr>
              <a:t>DY asymmetry a cancellation between u and d quarks? 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130808-031B-4BF1-AD67-C107115EACDC}" type="datetime1">
              <a:rPr lang="en-US" smtClean="0"/>
              <a:t>7/15/2015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81</a:t>
            </a:fld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5977830"/>
              </p:ext>
            </p:extLst>
          </p:nvPr>
        </p:nvGraphicFramePr>
        <p:xfrm>
          <a:off x="7531100" y="5315714"/>
          <a:ext cx="622300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81" name="Equation" r:id="rId6" imgW="622080" imgH="419040" progId="Equation.DSMT4">
                  <p:embed/>
                </p:oleObj>
              </mc:Choice>
              <mc:Fallback>
                <p:oleObj name="Equation" r:id="rId6" imgW="622080" imgH="419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7531100" y="5315714"/>
                        <a:ext cx="622300" cy="419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25911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Jet Sources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763486" y="5189513"/>
            <a:ext cx="7409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Jets from standard PYTHIA Tune A, beam remnants from Tune A with </a:t>
            </a:r>
            <a:r>
              <a:rPr lang="en-US" dirty="0" err="1"/>
              <a:t>k</a:t>
            </a:r>
            <a:r>
              <a:rPr lang="en-US" baseline="-25000" dirty="0" err="1"/>
              <a:t>T</a:t>
            </a:r>
            <a:r>
              <a:rPr lang="en-US" dirty="0"/>
              <a:t>=0.36.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44688" y="5660180"/>
            <a:ext cx="83056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A cut on the charge of the leading hadron changes the composition of the jet sample. 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4689" y="1397912"/>
            <a:ext cx="4082783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525" y="1419683"/>
            <a:ext cx="4037075" cy="3599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590800" y="1022866"/>
            <a:ext cx="3192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Jets with negative hadron z&gt;0.5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705601" y="1022866"/>
            <a:ext cx="3130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Jets with positive hadron z&gt;0.5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03D274-A6E6-4ED5-8FCD-DB861B261340}" type="datetime1">
              <a:rPr lang="en-US" smtClean="0"/>
              <a:t>7/15/2015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0633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9300" y="304800"/>
            <a:ext cx="8229600" cy="792162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Jet Measurements in </a:t>
            </a:r>
            <a:r>
              <a:rPr lang="en-US" b="1" dirty="0" err="1" smtClean="0">
                <a:solidFill>
                  <a:schemeClr val="accent1"/>
                </a:solidFill>
              </a:rPr>
              <a:t>fsPHENIX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4600" y="5811799"/>
            <a:ext cx="6934200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Projected </a:t>
            </a:r>
            <a:r>
              <a:rPr lang="en-US" dirty="0" err="1"/>
              <a:t>fsPHENIX</a:t>
            </a:r>
            <a:r>
              <a:rPr lang="en-US" dirty="0"/>
              <a:t> data points (97pb</a:t>
            </a:r>
            <a:r>
              <a:rPr lang="en-US" baseline="30000" dirty="0"/>
              <a:t>-1</a:t>
            </a:r>
            <a:r>
              <a:rPr lang="en-US" dirty="0"/>
              <a:t>)  compared to theoretical model.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1465548"/>
            <a:ext cx="4388495" cy="3944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125" y="1465548"/>
            <a:ext cx="4401519" cy="39446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927647" y="5387876"/>
            <a:ext cx="367684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Anselmino</a:t>
            </a:r>
            <a:r>
              <a:rPr lang="en-US" sz="1400" dirty="0"/>
              <a:t> et. al. : </a:t>
            </a:r>
            <a:r>
              <a:rPr lang="en-US" sz="1400" i="1" dirty="0" err="1"/>
              <a:t>Phys</a:t>
            </a:r>
            <a:r>
              <a:rPr lang="en-US" sz="1400" i="1" dirty="0"/>
              <a:t> Rev. D</a:t>
            </a:r>
            <a:r>
              <a:rPr lang="en-US" sz="1400" dirty="0"/>
              <a:t> 88 054023 (2013)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F1D44-5C40-4985-9453-02B087FFBCAA}" type="datetime1">
              <a:rPr lang="en-US" smtClean="0"/>
              <a:t>7/15/2015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310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11944"/>
            <a:ext cx="8229600" cy="792162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Jet Measurements in </a:t>
            </a:r>
            <a:r>
              <a:rPr lang="en-US" b="1" dirty="0" err="1" smtClean="0">
                <a:solidFill>
                  <a:schemeClr val="accent1"/>
                </a:solidFill>
              </a:rPr>
              <a:t>fsPHENIX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4600" y="5715000"/>
            <a:ext cx="6934200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Projected </a:t>
            </a:r>
            <a:r>
              <a:rPr lang="en-US" dirty="0" err="1"/>
              <a:t>fsPHENIX</a:t>
            </a:r>
            <a:r>
              <a:rPr lang="en-US" dirty="0"/>
              <a:t> data points (97pb</a:t>
            </a:r>
            <a:r>
              <a:rPr lang="en-US" baseline="30000" dirty="0"/>
              <a:t>-1</a:t>
            </a:r>
            <a:r>
              <a:rPr lang="en-US" dirty="0"/>
              <a:t>)  compared to theoretical model.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9314" y="1295400"/>
            <a:ext cx="4362966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443" y="1295400"/>
            <a:ext cx="4462606" cy="393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905001" y="5233989"/>
            <a:ext cx="48513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Gamberg</a:t>
            </a:r>
            <a:r>
              <a:rPr lang="en-US" sz="1400" dirty="0"/>
              <a:t>, Kang and </a:t>
            </a:r>
            <a:r>
              <a:rPr lang="en-US" sz="1400" dirty="0" err="1"/>
              <a:t>Prokudin</a:t>
            </a:r>
            <a:r>
              <a:rPr lang="en-US" sz="1400" dirty="0"/>
              <a:t>: </a:t>
            </a:r>
            <a:r>
              <a:rPr lang="en-US" sz="1400" i="1" dirty="0" err="1"/>
              <a:t>Phys</a:t>
            </a:r>
            <a:r>
              <a:rPr lang="en-US" sz="1400" i="1" dirty="0"/>
              <a:t> Rev. </a:t>
            </a:r>
            <a:r>
              <a:rPr lang="en-US" sz="1400" i="1" dirty="0" err="1"/>
              <a:t>Lett</a:t>
            </a:r>
            <a:r>
              <a:rPr lang="en-US" sz="1400" dirty="0"/>
              <a:t>. 110:232301 (2013)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D74FD-79D6-427D-99A2-BD5AC29711EE}" type="datetime1">
              <a:rPr lang="en-US" smtClean="0"/>
              <a:t>7/15/2015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32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93611"/>
            <a:ext cx="8229600" cy="792162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Collins in Jets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3115" y="1036639"/>
            <a:ext cx="5149813" cy="435405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652041" y="1447800"/>
            <a:ext cx="3879460" cy="92333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Lots of statistics for Collins in jets using </a:t>
            </a:r>
            <a:br>
              <a:rPr lang="en-US" dirty="0"/>
            </a:br>
            <a:r>
              <a:rPr lang="en-US" dirty="0"/>
              <a:t>charged hadrons. Issue is z-resolution</a:t>
            </a:r>
            <a:br>
              <a:rPr lang="en-US" dirty="0"/>
            </a:br>
            <a:r>
              <a:rPr lang="en-US" dirty="0"/>
              <a:t>as a function of jet energy.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1" y="3048000"/>
            <a:ext cx="3709987" cy="3386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2590801" y="5371898"/>
            <a:ext cx="3633787" cy="92333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With addition of PID </a:t>
            </a:r>
            <a:r>
              <a:rPr lang="en-US" dirty="0" err="1"/>
              <a:t>kaon</a:t>
            </a:r>
            <a:r>
              <a:rPr lang="en-US" dirty="0"/>
              <a:t> measurements also have excellent statistics (not part of baseline).</a:t>
            </a:r>
          </a:p>
        </p:txBody>
      </p:sp>
      <p:sp>
        <p:nvSpPr>
          <p:cNvPr id="10" name="Right Arrow 9"/>
          <p:cNvSpPr/>
          <p:nvPr/>
        </p:nvSpPr>
        <p:spPr>
          <a:xfrm rot="10800000">
            <a:off x="6270910" y="1765474"/>
            <a:ext cx="206090" cy="2879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ight Arrow 13"/>
          <p:cNvSpPr/>
          <p:nvPr/>
        </p:nvSpPr>
        <p:spPr>
          <a:xfrm>
            <a:off x="6373954" y="5545581"/>
            <a:ext cx="206090" cy="2879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1202D6-659C-419F-AF5E-0D22C7A0A0D7}" type="datetime1">
              <a:rPr lang="en-US" smtClean="0"/>
              <a:t>7/15/2015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701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John Lajoie\Dropbox\fsPHENIX\fsPHENIX Writing Committee\pp_pa_whitepaper\figs\pythiaDYcomp_data3shadec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7539" y="609599"/>
            <a:ext cx="5557804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838200" y="271303"/>
            <a:ext cx="8229600" cy="79216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en-US" b="1" dirty="0" err="1" smtClean="0">
                <a:solidFill>
                  <a:schemeClr val="accent1"/>
                </a:solidFill>
              </a:rPr>
              <a:t>Drell</a:t>
            </a:r>
            <a:r>
              <a:rPr lang="en-US" b="1" dirty="0" smtClean="0">
                <a:solidFill>
                  <a:schemeClr val="accent1"/>
                </a:solidFill>
              </a:rPr>
              <a:t>-Yan : </a:t>
            </a:r>
            <a:r>
              <a:rPr lang="en-US" b="1" dirty="0" err="1" smtClean="0">
                <a:solidFill>
                  <a:schemeClr val="accent1"/>
                </a:solidFill>
              </a:rPr>
              <a:t>fsPHENIX</a:t>
            </a:r>
            <a:r>
              <a:rPr lang="en-US" b="1" dirty="0" smtClean="0">
                <a:solidFill>
                  <a:schemeClr val="accent1"/>
                </a:solidFill>
              </a:rPr>
              <a:t> and COMPASS-II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553" y="3679371"/>
            <a:ext cx="2701018" cy="2641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9003" y="1164770"/>
            <a:ext cx="2611454" cy="2585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45113" y="3240344"/>
            <a:ext cx="3511006" cy="731460"/>
          </a:xfrm>
          <a:prstGeom prst="rect">
            <a:avLst/>
          </a:prstGeom>
        </p:spPr>
      </p:pic>
      <p:graphicFrame>
        <p:nvGraphicFramePr>
          <p:cNvPr id="15" name="Object 14"/>
          <p:cNvGraphicFramePr>
            <a:graphicFrameLocks noChangeAspect="1"/>
          </p:cNvGraphicFramePr>
          <p:nvPr>
            <p:extLst/>
          </p:nvPr>
        </p:nvGraphicFramePr>
        <p:xfrm>
          <a:off x="6400800" y="5822949"/>
          <a:ext cx="2324100" cy="24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533" name="Equation" r:id="rId8" imgW="2323800" imgH="241200" progId="Equation.DSMT4">
                  <p:embed/>
                </p:oleObj>
              </mc:Choice>
              <mc:Fallback>
                <p:oleObj name="Equation" r:id="rId8" imgW="2323800" imgH="2412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6400800" y="5822949"/>
                        <a:ext cx="2324100" cy="2413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BDFB12-38D6-431A-A693-F7941E54B532}" type="datetime1">
              <a:rPr lang="en-US" smtClean="0"/>
              <a:t>7/15/2015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670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6460" y="162505"/>
            <a:ext cx="10515600" cy="980596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Dueling EIC Designs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7" name="Screen Shot 2015-04-12 at 11.40.19 PM.pn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5984260" y="1478592"/>
            <a:ext cx="5400956" cy="3851977"/>
          </a:xfrm>
          <a:prstGeom prst="rect">
            <a:avLst/>
          </a:prstGeom>
          <a:ln w="12700">
            <a:miter lim="400000"/>
          </a:ln>
        </p:spPr>
      </p:pic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80" y="1748417"/>
            <a:ext cx="5344390" cy="34684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931888" y="1013637"/>
            <a:ext cx="1435008" cy="36933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dirty="0" err="1" smtClean="0"/>
              <a:t>eRHIC</a:t>
            </a:r>
            <a:r>
              <a:rPr lang="en-US" dirty="0" smtClean="0"/>
              <a:t> @ BNL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209800" y="1109260"/>
            <a:ext cx="1885507" cy="369332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/>
              <a:t>mEIC</a:t>
            </a:r>
            <a:r>
              <a:rPr lang="en-US" dirty="0" smtClean="0"/>
              <a:t> @ JLAB</a:t>
            </a:r>
            <a:endParaRPr lang="en-US" dirty="0"/>
          </a:p>
        </p:txBody>
      </p:sp>
      <p:grpSp>
        <p:nvGrpSpPr>
          <p:cNvPr id="18" name="Group 17"/>
          <p:cNvGrpSpPr/>
          <p:nvPr/>
        </p:nvGrpSpPr>
        <p:grpSpPr>
          <a:xfrm>
            <a:off x="8666723" y="3719238"/>
            <a:ext cx="2780530" cy="2585323"/>
            <a:chOff x="5630478" y="491706"/>
            <a:chExt cx="2780530" cy="2585323"/>
          </a:xfrm>
        </p:grpSpPr>
        <p:sp>
          <p:nvSpPr>
            <p:cNvPr id="16" name="TextBox 15"/>
            <p:cNvSpPr txBox="1"/>
            <p:nvPr/>
          </p:nvSpPr>
          <p:spPr>
            <a:xfrm>
              <a:off x="5630478" y="491706"/>
              <a:ext cx="2780530" cy="258532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Energy:</a:t>
              </a:r>
            </a:p>
            <a:p>
              <a:r>
                <a:rPr lang="en-US" dirty="0" smtClean="0"/>
                <a:t>  Electron: 6.6-21.2 GeV</a:t>
              </a:r>
            </a:p>
            <a:p>
              <a:r>
                <a:rPr lang="en-US" dirty="0"/>
                <a:t> </a:t>
              </a:r>
              <a:r>
                <a:rPr lang="en-US" dirty="0" smtClean="0"/>
                <a:t> Proton: 25-250 GeV</a:t>
              </a:r>
            </a:p>
            <a:p>
              <a:r>
                <a:rPr lang="en-US" dirty="0" smtClean="0"/>
                <a:t>  Ions: 10-100 GeV</a:t>
              </a:r>
            </a:p>
            <a:p>
              <a:r>
                <a:rPr lang="en-US" dirty="0"/>
                <a:t> </a:t>
              </a:r>
              <a:r>
                <a:rPr lang="en-US" dirty="0" smtClean="0"/>
                <a:t>     : up to 145 GeV</a:t>
              </a:r>
            </a:p>
            <a:p>
              <a:r>
                <a:rPr lang="en-US" b="1" dirty="0" smtClean="0"/>
                <a:t>Polarization: </a:t>
              </a:r>
            </a:p>
            <a:p>
              <a:r>
                <a:rPr lang="en-US" dirty="0" smtClean="0"/>
                <a:t>  Electrons: 80%</a:t>
              </a:r>
            </a:p>
            <a:p>
              <a:r>
                <a:rPr lang="en-US" dirty="0" smtClean="0"/>
                <a:t>  Protons and He</a:t>
              </a:r>
              <a:r>
                <a:rPr lang="en-US" baseline="30000" dirty="0" smtClean="0"/>
                <a:t>3</a:t>
              </a:r>
              <a:r>
                <a:rPr lang="en-US" dirty="0" smtClean="0"/>
                <a:t>: 70%</a:t>
              </a:r>
            </a:p>
            <a:p>
              <a:r>
                <a:rPr lang="en-US" b="1" dirty="0" smtClean="0"/>
                <a:t>Luminosity:</a:t>
              </a:r>
              <a:r>
                <a:rPr lang="en-US" dirty="0" smtClean="0"/>
                <a:t>  &gt; 10</a:t>
              </a:r>
              <a:r>
                <a:rPr lang="en-US" baseline="30000" dirty="0" smtClean="0"/>
                <a:t>33</a:t>
              </a:r>
              <a:r>
                <a:rPr lang="en-US" dirty="0" smtClean="0"/>
                <a:t> cm</a:t>
              </a:r>
              <a:r>
                <a:rPr lang="en-US" baseline="30000" dirty="0" smtClean="0"/>
                <a:t>-2</a:t>
              </a:r>
              <a:r>
                <a:rPr lang="en-US" dirty="0" smtClean="0"/>
                <a:t> s</a:t>
              </a:r>
              <a:r>
                <a:rPr lang="en-US" baseline="30000" dirty="0" smtClean="0"/>
                <a:t>-1</a:t>
              </a:r>
              <a:r>
                <a:rPr lang="en-US" dirty="0" smtClean="0"/>
                <a:t> </a:t>
              </a:r>
            </a:p>
          </p:txBody>
        </p:sp>
        <p:graphicFrame>
          <p:nvGraphicFramePr>
            <p:cNvPr id="17" name="Object 16"/>
            <p:cNvGraphicFramePr>
              <a:graphicFrameLocks noChangeAspect="1"/>
            </p:cNvGraphicFramePr>
            <p:nvPr>
              <p:extLst/>
            </p:nvPr>
          </p:nvGraphicFramePr>
          <p:xfrm>
            <a:off x="5799714" y="1670067"/>
            <a:ext cx="228600" cy="22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672" name="Equation" r:id="rId6" imgW="228600" imgH="228600" progId="Equation.DSMT4">
                    <p:embed/>
                  </p:oleObj>
                </mc:Choice>
                <mc:Fallback>
                  <p:oleObj name="Equation" r:id="rId6" imgW="22860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5799714" y="1670067"/>
                          <a:ext cx="228600" cy="2286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1" name="Group 20"/>
          <p:cNvGrpSpPr/>
          <p:nvPr/>
        </p:nvGrpSpPr>
        <p:grpSpPr>
          <a:xfrm>
            <a:off x="3329584" y="3771027"/>
            <a:ext cx="2777918" cy="2585323"/>
            <a:chOff x="3329584" y="3771027"/>
            <a:chExt cx="2777918" cy="2585323"/>
          </a:xfrm>
        </p:grpSpPr>
        <p:sp>
          <p:nvSpPr>
            <p:cNvPr id="19" name="TextBox 18"/>
            <p:cNvSpPr txBox="1"/>
            <p:nvPr/>
          </p:nvSpPr>
          <p:spPr>
            <a:xfrm>
              <a:off x="3329584" y="3771027"/>
              <a:ext cx="2777918" cy="2585323"/>
            </a:xfrm>
            <a:prstGeom prst="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tx2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en-US" b="1" dirty="0" smtClean="0"/>
                <a:t>Energy:</a:t>
              </a:r>
            </a:p>
            <a:p>
              <a:r>
                <a:rPr lang="en-US" dirty="0" smtClean="0"/>
                <a:t>  Electron: 3.0-10.0 GeV</a:t>
              </a:r>
            </a:p>
            <a:p>
              <a:r>
                <a:rPr lang="en-US" dirty="0"/>
                <a:t> </a:t>
              </a:r>
              <a:r>
                <a:rPr lang="en-US" dirty="0" smtClean="0"/>
                <a:t> Proton: 20-100 GeV</a:t>
              </a:r>
            </a:p>
            <a:p>
              <a:r>
                <a:rPr lang="en-US" dirty="0" smtClean="0"/>
                <a:t>  Ions: 12-40 GeV</a:t>
              </a:r>
            </a:p>
            <a:p>
              <a:r>
                <a:rPr lang="en-US" dirty="0"/>
                <a:t> </a:t>
              </a:r>
              <a:r>
                <a:rPr lang="en-US" dirty="0" smtClean="0"/>
                <a:t>     : 15 - 65 GeV</a:t>
              </a:r>
            </a:p>
            <a:p>
              <a:r>
                <a:rPr lang="en-US" b="1" dirty="0" smtClean="0"/>
                <a:t>Polarization: </a:t>
              </a:r>
            </a:p>
            <a:p>
              <a:r>
                <a:rPr lang="en-US" dirty="0" smtClean="0"/>
                <a:t>  Electrons: &gt;70%</a:t>
              </a:r>
            </a:p>
            <a:p>
              <a:r>
                <a:rPr lang="en-US" dirty="0" smtClean="0"/>
                <a:t>  Protons and He</a:t>
              </a:r>
              <a:r>
                <a:rPr lang="en-US" baseline="30000" dirty="0" smtClean="0"/>
                <a:t>3</a:t>
              </a:r>
              <a:r>
                <a:rPr lang="en-US" dirty="0" smtClean="0"/>
                <a:t>: &gt;70%</a:t>
              </a:r>
            </a:p>
            <a:p>
              <a:r>
                <a:rPr lang="en-US" b="1" dirty="0" smtClean="0"/>
                <a:t>Luminosity:</a:t>
              </a:r>
              <a:r>
                <a:rPr lang="en-US" dirty="0" smtClean="0"/>
                <a:t>  ~10</a:t>
              </a:r>
              <a:r>
                <a:rPr lang="en-US" baseline="30000" dirty="0" smtClean="0"/>
                <a:t>34</a:t>
              </a:r>
              <a:r>
                <a:rPr lang="en-US" dirty="0" smtClean="0"/>
                <a:t> cm</a:t>
              </a:r>
              <a:r>
                <a:rPr lang="en-US" baseline="30000" dirty="0" smtClean="0"/>
                <a:t>-2</a:t>
              </a:r>
              <a:r>
                <a:rPr lang="en-US" dirty="0" smtClean="0"/>
                <a:t> s</a:t>
              </a:r>
              <a:r>
                <a:rPr lang="en-US" baseline="30000" dirty="0" smtClean="0"/>
                <a:t>-1</a:t>
              </a:r>
              <a:r>
                <a:rPr lang="en-US" dirty="0" smtClean="0"/>
                <a:t> </a:t>
              </a:r>
            </a:p>
          </p:txBody>
        </p:sp>
        <p:graphicFrame>
          <p:nvGraphicFramePr>
            <p:cNvPr id="20" name="Object 19"/>
            <p:cNvGraphicFramePr>
              <a:graphicFrameLocks noChangeAspect="1"/>
            </p:cNvGraphicFramePr>
            <p:nvPr>
              <p:extLst/>
            </p:nvPr>
          </p:nvGraphicFramePr>
          <p:xfrm>
            <a:off x="3469640" y="4951928"/>
            <a:ext cx="223520" cy="22352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673" name="Equation" r:id="rId8" imgW="228600" imgH="228600" progId="Equation.DSMT4">
                    <p:embed/>
                  </p:oleObj>
                </mc:Choice>
                <mc:Fallback>
                  <p:oleObj name="Equation" r:id="rId8" imgW="228600" imgH="228600" progId="Equation.DSMT4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3469640" y="4951928"/>
                          <a:ext cx="223520" cy="22352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F19F0-B2DF-43BF-BD3B-388AB998A1FD}" type="datetime1">
              <a:rPr lang="en-US" smtClean="0"/>
              <a:t>7/15/2015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87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524000" y="1524000"/>
            <a:ext cx="9144000" cy="1143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3810001" y="0"/>
            <a:ext cx="45016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>
                <a:solidFill>
                  <a:schemeClr val="accent1"/>
                </a:solidFill>
              </a:rPr>
              <a:t>Electron Ion Collider</a:t>
            </a:r>
          </a:p>
        </p:txBody>
      </p:sp>
      <p:pic>
        <p:nvPicPr>
          <p:cNvPr id="8" name="Picture 2" descr="ePhenix-Ray-Trace-3-10-21-2013-3.png"/>
          <p:cNvPicPr>
            <a:picLocks noChangeAspect="1"/>
          </p:cNvPicPr>
          <p:nvPr/>
        </p:nvPicPr>
        <p:blipFill>
          <a:blip r:embed="rId3" cstate="print"/>
          <a:srcRect l="7744" r="8798"/>
          <a:stretch>
            <a:fillRect/>
          </a:stretch>
        </p:blipFill>
        <p:spPr bwMode="auto">
          <a:xfrm>
            <a:off x="1510160" y="2133600"/>
            <a:ext cx="9157841" cy="5486400"/>
          </a:xfrm>
          <a:prstGeom prst="rect">
            <a:avLst/>
          </a:prstGeom>
          <a:noFill/>
          <a:ln w="12700" cap="flat" cmpd="sng">
            <a:noFill/>
            <a:prstDash val="solid"/>
            <a:miter lim="0"/>
            <a:headEnd type="none" w="med" len="med"/>
            <a:tailEnd type="none" w="med" len="med"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524001" y="6096001"/>
            <a:ext cx="324268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hlinkClick r:id="rId4"/>
              </a:rPr>
              <a:t>http://arxiv.org/abs/arXiv:1402.1209</a:t>
            </a:r>
            <a:endParaRPr lang="en-US" sz="1600" dirty="0"/>
          </a:p>
          <a:p>
            <a:r>
              <a:rPr lang="en-US" sz="1600" dirty="0"/>
              <a:t>http://arxiv.org/abs/1212.1701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91269" y="609601"/>
            <a:ext cx="878900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/>
              <a:t>Critical to understanding nature of proton and heavy nuclei</a:t>
            </a:r>
          </a:p>
          <a:p>
            <a:pPr algn="ctr"/>
            <a:r>
              <a:rPr lang="en-US" sz="2800" dirty="0"/>
              <a:t>Key to picture of </a:t>
            </a:r>
            <a:r>
              <a:rPr lang="en-US" sz="2800" dirty="0" err="1"/>
              <a:t>gluonic</a:t>
            </a:r>
            <a:r>
              <a:rPr lang="en-US" sz="2800" dirty="0"/>
              <a:t> initial starting point for QGP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828800" y="1676401"/>
            <a:ext cx="8839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Detector built around </a:t>
            </a:r>
            <a:r>
              <a:rPr lang="en-US" sz="2800" dirty="0" err="1"/>
              <a:t>BaBar</a:t>
            </a:r>
            <a:r>
              <a:rPr lang="en-US" sz="2800" dirty="0"/>
              <a:t> magnet and </a:t>
            </a:r>
            <a:r>
              <a:rPr lang="en-US" sz="2800" dirty="0" err="1"/>
              <a:t>sPHENIX</a:t>
            </a:r>
            <a:r>
              <a:rPr lang="en-US" sz="2800" dirty="0"/>
              <a:t> serves as excellent foundation for EIC detector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5F9983-5A9A-4B69-8F67-8EFFBC731ECB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8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roup 152"/>
          <p:cNvGrpSpPr/>
          <p:nvPr/>
        </p:nvGrpSpPr>
        <p:grpSpPr>
          <a:xfrm>
            <a:off x="1584047" y="2771881"/>
            <a:ext cx="2192487" cy="2841477"/>
            <a:chOff x="-127000" y="-88900"/>
            <a:chExt cx="3118202" cy="4041210"/>
          </a:xfrm>
        </p:grpSpPr>
        <p:pic>
          <p:nvPicPr>
            <p:cNvPr id="151" name="Screen Shot 2015-04-13 at 12.00.00 AM.png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2864203" cy="3711011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50" name="Picture 149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127000" y="-88900"/>
              <a:ext cx="3118203" cy="4041211"/>
            </a:xfrm>
            <a:prstGeom prst="rect">
              <a:avLst/>
            </a:prstGeom>
            <a:effectLst/>
          </p:spPr>
        </p:pic>
      </p:grpSp>
      <p:sp>
        <p:nvSpPr>
          <p:cNvPr id="153" name="Shape 153"/>
          <p:cNvSpPr/>
          <p:nvPr/>
        </p:nvSpPr>
        <p:spPr>
          <a:xfrm>
            <a:off x="1342609" y="5523582"/>
            <a:ext cx="2136803" cy="3751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 algn="l">
              <a:buClr>
                <a:srgbClr val="00882B"/>
              </a:buClr>
              <a:defRPr sz="1800"/>
            </a:pPr>
            <a:r>
              <a:rPr sz="1969"/>
              <a:t>[</a:t>
            </a:r>
            <a:r>
              <a:rPr sz="1969">
                <a:solidFill>
                  <a:srgbClr val="1D882A"/>
                </a:solidFill>
              </a:rPr>
              <a:t>arXiv:1402.1209v1</a:t>
            </a:r>
            <a:r>
              <a:rPr sz="1969"/>
              <a:t>]</a:t>
            </a:r>
          </a:p>
        </p:txBody>
      </p:sp>
      <p:grpSp>
        <p:nvGrpSpPr>
          <p:cNvPr id="157" name="Group 157"/>
          <p:cNvGrpSpPr/>
          <p:nvPr/>
        </p:nvGrpSpPr>
        <p:grpSpPr>
          <a:xfrm>
            <a:off x="3831526" y="2666984"/>
            <a:ext cx="8508187" cy="3387452"/>
            <a:chOff x="0" y="0"/>
            <a:chExt cx="12100532" cy="4817708"/>
          </a:xfrm>
        </p:grpSpPr>
        <p:pic>
          <p:nvPicPr>
            <p:cNvPr id="154" name="Screen Shot 2015-04-21 at 1.16.16 PM.png"/>
            <p:cNvPicPr/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10624669" cy="481770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55" name="Shape 155"/>
            <p:cNvSpPr/>
            <p:nvPr/>
          </p:nvSpPr>
          <p:spPr>
            <a:xfrm>
              <a:off x="8340874" y="3347819"/>
              <a:ext cx="2743659" cy="143510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812"/>
            </a:p>
          </p:txBody>
        </p:sp>
        <p:sp>
          <p:nvSpPr>
            <p:cNvPr id="156" name="Shape 156"/>
            <p:cNvSpPr/>
            <p:nvPr/>
          </p:nvSpPr>
          <p:spPr>
            <a:xfrm>
              <a:off x="9356874" y="2839819"/>
              <a:ext cx="2743659" cy="1435101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812"/>
            </a:p>
          </p:txBody>
        </p:sp>
      </p:grpSp>
      <p:sp>
        <p:nvSpPr>
          <p:cNvPr id="158" name="Shape 158"/>
          <p:cNvSpPr/>
          <p:nvPr/>
        </p:nvSpPr>
        <p:spPr>
          <a:xfrm>
            <a:off x="1931027" y="1384298"/>
            <a:ext cx="2010551" cy="8510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/>
          <a:p>
            <a:pPr lvl="0" algn="r">
              <a:defRPr sz="1800"/>
            </a:pPr>
            <a:r>
              <a:rPr sz="2531"/>
              <a:t>Maximum</a:t>
            </a:r>
          </a:p>
          <a:p>
            <a:pPr lvl="0" algn="r">
              <a:defRPr sz="1800"/>
            </a:pPr>
            <a:r>
              <a:rPr sz="2531"/>
              <a:t>beam energies</a:t>
            </a:r>
          </a:p>
        </p:txBody>
      </p:sp>
      <p:graphicFrame>
        <p:nvGraphicFramePr>
          <p:cNvPr id="159" name="Table 159"/>
          <p:cNvGraphicFramePr/>
          <p:nvPr>
            <p:extLst>
              <p:ext uri="{D42A27DB-BD31-4B8C-83A1-F6EECF244321}">
                <p14:modId xmlns:p14="http://schemas.microsoft.com/office/powerpoint/2010/main" val="2527826722"/>
              </p:ext>
            </p:extLst>
          </p:nvPr>
        </p:nvGraphicFramePr>
        <p:xfrm>
          <a:off x="4051545" y="1311076"/>
          <a:ext cx="2604316" cy="1128714"/>
        </p:xfrm>
        <a:graphic>
          <a:graphicData uri="http://schemas.openxmlformats.org/drawingml/2006/table">
            <a:tbl>
              <a:tblPr firstCol="1"/>
              <a:tblGrid>
                <a:gridCol w="460070"/>
                <a:gridCol w="2144246"/>
              </a:tblGrid>
              <a:tr h="371475">
                <a:tc>
                  <a:txBody>
                    <a:bodyPr/>
                    <a:lstStyle/>
                    <a:p>
                      <a:pPr lvl="0" algn="ctr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>
                          <a:solidFill>
                            <a:schemeClr val="accent1"/>
                          </a:solidFill>
                          <a:latin typeface="Gill Sans SemiBold"/>
                          <a:ea typeface="Gill Sans SemiBold"/>
                          <a:cs typeface="Gill Sans SemiBold"/>
                          <a:sym typeface="Gill Sans SemiBold"/>
                        </a:rPr>
                        <a:t>e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algn="ctr">
                        <a:defRPr b="0"/>
                      </a:pPr>
                      <a:r>
                        <a:rPr sz="2000" dirty="0">
                          <a:latin typeface="+mn-lt"/>
                          <a:ea typeface="+mn-ea"/>
                          <a:cs typeface="+mn-cs"/>
                          <a:sym typeface="Gill Sans"/>
                        </a:rPr>
                        <a:t>10 GeV</a:t>
                      </a:r>
                    </a:p>
                  </a:txBody>
                  <a:tcPr marL="35719" marR="35719" marT="35719" marB="35719" anchor="ctr" horzOverflow="overflow"/>
                </a:tc>
              </a:tr>
              <a:tr h="371475">
                <a:tc>
                  <a:txBody>
                    <a:bodyPr/>
                    <a:lstStyle/>
                    <a:p>
                      <a:pPr lvl="0" algn="ctr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>
                          <a:solidFill>
                            <a:schemeClr val="accent1"/>
                          </a:solidFill>
                          <a:latin typeface="Gill Sans SemiBold"/>
                          <a:ea typeface="Gill Sans SemiBold"/>
                          <a:cs typeface="Gill Sans SemiBold"/>
                          <a:sym typeface="Gill Sans SemiBold"/>
                        </a:rPr>
                        <a:t>p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algn="ctr">
                        <a:defRPr b="0"/>
                      </a:pPr>
                      <a:r>
                        <a:rPr sz="2000" dirty="0">
                          <a:latin typeface="+mn-lt"/>
                          <a:ea typeface="+mn-ea"/>
                          <a:cs typeface="+mn-cs"/>
                          <a:sym typeface="Gill Sans"/>
                        </a:rPr>
                        <a:t>255 GeV</a:t>
                      </a:r>
                    </a:p>
                  </a:txBody>
                  <a:tcPr marL="35719" marR="35719" marT="35719" marB="35719" anchor="ctr" horzOverflow="overflow"/>
                </a:tc>
              </a:tr>
              <a:tr h="371475">
                <a:tc>
                  <a:txBody>
                    <a:bodyPr/>
                    <a:lstStyle/>
                    <a:p>
                      <a:pPr lvl="0" algn="ctr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>
                          <a:solidFill>
                            <a:schemeClr val="accent1"/>
                          </a:solidFill>
                          <a:latin typeface="Gill Sans SemiBold"/>
                          <a:ea typeface="Gill Sans SemiBold"/>
                          <a:cs typeface="Gill Sans SemiBold"/>
                          <a:sym typeface="Gill Sans SemiBold"/>
                        </a:rPr>
                        <a:t>Au</a:t>
                      </a:r>
                    </a:p>
                  </a:txBody>
                  <a:tcPr marL="35719" marR="35719" marT="35719" marB="35719" anchor="ctr" horzOverflow="overflow"/>
                </a:tc>
                <a:tc>
                  <a:txBody>
                    <a:bodyPr/>
                    <a:lstStyle/>
                    <a:p>
                      <a:pPr lvl="0" algn="ctr">
                        <a:defRPr b="0"/>
                      </a:pPr>
                      <a:r>
                        <a:rPr sz="2000" dirty="0">
                          <a:latin typeface="+mn-lt"/>
                          <a:ea typeface="+mn-ea"/>
                          <a:cs typeface="+mn-cs"/>
                          <a:sym typeface="Gill Sans"/>
                        </a:rPr>
                        <a:t>100 GeV / nucleon</a:t>
                      </a:r>
                    </a:p>
                  </a:txBody>
                  <a:tcPr marL="35719" marR="35719" marT="35719" marB="35719" anchor="ctr" horzOverflow="overflow"/>
                </a:tc>
              </a:tr>
            </a:tbl>
          </a:graphicData>
        </a:graphic>
      </p:graphicFrame>
      <p:graphicFrame>
        <p:nvGraphicFramePr>
          <p:cNvPr id="160" name="Table 160"/>
          <p:cNvGraphicFramePr/>
          <p:nvPr>
            <p:extLst>
              <p:ext uri="{D42A27DB-BD31-4B8C-83A1-F6EECF244321}">
                <p14:modId xmlns:p14="http://schemas.microsoft.com/office/powerpoint/2010/main" val="2131564748"/>
              </p:ext>
            </p:extLst>
          </p:nvPr>
        </p:nvGraphicFramePr>
        <p:xfrm>
          <a:off x="7094254" y="1152739"/>
          <a:ext cx="2601949" cy="1582966"/>
        </p:xfrm>
        <a:graphic>
          <a:graphicData uri="http://schemas.openxmlformats.org/drawingml/2006/table">
            <a:tbl>
              <a:tblPr firstRow="1"/>
              <a:tblGrid>
                <a:gridCol w="2601949"/>
              </a:tblGrid>
              <a:tr h="1206728">
                <a:tc>
                  <a:txBody>
                    <a:bodyPr/>
                    <a:lstStyle/>
                    <a:p>
                      <a:pPr lvl="0" algn="ctr"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sz="2000" dirty="0" err="1">
                          <a:solidFill>
                            <a:schemeClr val="accent1"/>
                          </a:solidFill>
                          <a:latin typeface="Gill Sans SemiBold"/>
                          <a:ea typeface="Gill Sans SemiBold"/>
                          <a:cs typeface="Gill Sans SemiBold"/>
                          <a:sym typeface="Gill Sans SemiBold"/>
                        </a:rPr>
                        <a:t>e+p</a:t>
                      </a:r>
                      <a:r>
                        <a:rPr sz="2000" dirty="0">
                          <a:solidFill>
                            <a:schemeClr val="accent1"/>
                          </a:solidFill>
                          <a:latin typeface="Gill Sans SemiBold"/>
                          <a:ea typeface="Gill Sans SemiBold"/>
                          <a:cs typeface="Gill Sans SemiBold"/>
                          <a:sym typeface="Gill Sans SemiBold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chemeClr val="accent1"/>
                          </a:solidFill>
                          <a:latin typeface="Gill Sans SemiBold"/>
                          <a:ea typeface="Gill Sans SemiBold"/>
                          <a:cs typeface="Gill Sans SemiBold"/>
                          <a:sym typeface="Gill Sans SemiBold"/>
                        </a:rPr>
                        <a:t>d</a:t>
                      </a:r>
                      <a:r>
                        <a:rPr sz="2000" dirty="0" smtClean="0">
                          <a:solidFill>
                            <a:schemeClr val="accent1"/>
                          </a:solidFill>
                          <a:latin typeface="Gill Sans SemiBold"/>
                          <a:ea typeface="Gill Sans SemiBold"/>
                          <a:cs typeface="Gill Sans SemiBold"/>
                          <a:sym typeface="Gill Sans SemiBold"/>
                        </a:rPr>
                        <a:t>esign </a:t>
                      </a:r>
                      <a:r>
                        <a:rPr sz="2000" dirty="0">
                          <a:solidFill>
                            <a:schemeClr val="accent1"/>
                          </a:solidFill>
                          <a:latin typeface="Gill Sans SemiBold"/>
                          <a:ea typeface="Gill Sans SemiBold"/>
                          <a:cs typeface="Gill Sans SemiBold"/>
                          <a:sym typeface="Gill Sans SemiBold"/>
                        </a:rPr>
                        <a:t>luminosity (10 GeV on 255 GeV</a:t>
                      </a:r>
                      <a:r>
                        <a:rPr sz="2000" dirty="0" smtClean="0">
                          <a:solidFill>
                            <a:schemeClr val="accent1"/>
                          </a:solidFill>
                          <a:latin typeface="Gill Sans SemiBold"/>
                          <a:ea typeface="Gill Sans SemiBold"/>
                          <a:cs typeface="Gill Sans SemiBold"/>
                          <a:sym typeface="Gill Sans SemiBold"/>
                        </a:rPr>
                        <a:t>)</a:t>
                      </a:r>
                      <a:endParaRPr sz="2000" dirty="0">
                        <a:solidFill>
                          <a:srgbClr val="FFFFFF"/>
                        </a:solidFill>
                        <a:latin typeface="Gill Sans SemiBold"/>
                        <a:ea typeface="Gill Sans SemiBold"/>
                        <a:cs typeface="Gill Sans SemiBold"/>
                        <a:sym typeface="Gill Sans SemiBold"/>
                      </a:endParaRPr>
                    </a:p>
                  </a:txBody>
                  <a:tcPr marL="35719" marR="35719" marT="35719" marB="35719" anchor="ctr" horzOverflow="overflow"/>
                </a:tc>
              </a:tr>
              <a:tr h="284572">
                <a:tc>
                  <a:txBody>
                    <a:bodyPr/>
                    <a:lstStyle/>
                    <a:p>
                      <a:pPr lvl="0" algn="ctr">
                        <a:defRPr b="0"/>
                      </a:pPr>
                      <a:r>
                        <a:rPr sz="2000" dirty="0">
                          <a:latin typeface="+mn-lt"/>
                          <a:ea typeface="+mn-ea"/>
                          <a:cs typeface="+mn-cs"/>
                          <a:sym typeface="Gill Sans"/>
                        </a:rPr>
                        <a:t>10</a:t>
                      </a:r>
                      <a:r>
                        <a:rPr sz="2000" baseline="31999" dirty="0">
                          <a:latin typeface="+mn-lt"/>
                          <a:ea typeface="+mn-ea"/>
                          <a:cs typeface="+mn-cs"/>
                          <a:sym typeface="Gill Sans"/>
                        </a:rPr>
                        <a:t>33</a:t>
                      </a:r>
                      <a:r>
                        <a:rPr sz="2000" dirty="0">
                          <a:latin typeface="+mn-lt"/>
                          <a:ea typeface="+mn-ea"/>
                          <a:cs typeface="+mn-cs"/>
                          <a:sym typeface="Gill Sans"/>
                        </a:rPr>
                        <a:t> cm</a:t>
                      </a:r>
                      <a:r>
                        <a:rPr sz="2000" baseline="31999" dirty="0">
                          <a:latin typeface="+mn-lt"/>
                          <a:ea typeface="+mn-ea"/>
                          <a:cs typeface="+mn-cs"/>
                          <a:sym typeface="Gill Sans"/>
                        </a:rPr>
                        <a:t>-2</a:t>
                      </a:r>
                      <a:r>
                        <a:rPr sz="2000" dirty="0">
                          <a:latin typeface="+mn-lt"/>
                          <a:ea typeface="+mn-ea"/>
                          <a:cs typeface="+mn-cs"/>
                          <a:sym typeface="Gill Sans"/>
                        </a:rPr>
                        <a:t>s</a:t>
                      </a:r>
                      <a:r>
                        <a:rPr sz="2000" baseline="31999" dirty="0">
                          <a:latin typeface="+mn-lt"/>
                          <a:ea typeface="+mn-ea"/>
                          <a:cs typeface="+mn-cs"/>
                          <a:sym typeface="Gill Sans"/>
                        </a:rPr>
                        <a:t>-1</a:t>
                      </a:r>
                    </a:p>
                  </a:txBody>
                  <a:tcPr marL="35719" marR="35719" marT="35719" marB="35719" anchor="ctr" horzOverflow="overflow"/>
                </a:tc>
              </a:tr>
            </a:tbl>
          </a:graphicData>
        </a:graphic>
      </p:graphicFrame>
      <p:sp>
        <p:nvSpPr>
          <p:cNvPr id="15" name="Title 1"/>
          <p:cNvSpPr txBox="1">
            <a:spLocks/>
          </p:cNvSpPr>
          <p:nvPr/>
        </p:nvSpPr>
        <p:spPr>
          <a:xfrm>
            <a:off x="838200" y="365126"/>
            <a:ext cx="10515600" cy="90295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b="1" dirty="0" smtClean="0">
                <a:solidFill>
                  <a:schemeClr val="accent1"/>
                </a:solidFill>
              </a:rPr>
              <a:t>LOI Study Assumptions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EECF7-C74D-49FD-8589-3BD8BF1F49D6}" type="datetime1">
              <a:rPr lang="en-US" smtClean="0"/>
              <a:t>7/15/2015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687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70195"/>
            <a:ext cx="10515600" cy="808000"/>
          </a:xfrm>
        </p:spPr>
        <p:txBody>
          <a:bodyPr>
            <a:normAutofit/>
          </a:bodyPr>
          <a:lstStyle/>
          <a:p>
            <a:r>
              <a:rPr lang="en-US" b="1" dirty="0" smtClean="0">
                <a:solidFill>
                  <a:schemeClr val="accent1"/>
                </a:solidFill>
              </a:rPr>
              <a:t>DIS </a:t>
            </a:r>
            <a:r>
              <a:rPr lang="en-US" b="1" dirty="0" err="1" smtClean="0">
                <a:solidFill>
                  <a:schemeClr val="accent1"/>
                </a:solidFill>
              </a:rPr>
              <a:t>Unpolarized</a:t>
            </a:r>
            <a:r>
              <a:rPr lang="en-US" b="1" dirty="0" smtClean="0">
                <a:solidFill>
                  <a:schemeClr val="accent1"/>
                </a:solidFill>
              </a:rPr>
              <a:t> Structure Functions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7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828800" y="838200"/>
            <a:ext cx="3810000" cy="5556966"/>
          </a:xfrm>
          <a:noFill/>
        </p:spPr>
      </p:pic>
      <p:pic>
        <p:nvPicPr>
          <p:cNvPr id="30105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7400" y="914400"/>
            <a:ext cx="4343400" cy="4376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5943600" y="5410201"/>
            <a:ext cx="4534768" cy="64633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Excellent data allow high-precision extraction</a:t>
            </a:r>
            <a:br>
              <a:rPr lang="en-US" dirty="0"/>
            </a:br>
            <a:r>
              <a:rPr lang="en-US" dirty="0"/>
              <a:t>of structure functions from  QCD NLO analysis.</a:t>
            </a:r>
          </a:p>
        </p:txBody>
      </p:sp>
      <p:sp>
        <p:nvSpPr>
          <p:cNvPr id="3" name="Right Arrow 2"/>
          <p:cNvSpPr/>
          <p:nvPr/>
        </p:nvSpPr>
        <p:spPr>
          <a:xfrm>
            <a:off x="5791200" y="2743200"/>
            <a:ext cx="533400" cy="609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F183AD-EA08-463A-933B-F01198F1E927}" type="datetime1">
              <a:rPr lang="en-US" smtClean="0"/>
              <a:t>7/15/2015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977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Screen Shot 2015-01-05 at 9.11.01 AM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44917" y="1548401"/>
            <a:ext cx="6630479" cy="4404136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67" name="Group 167"/>
          <p:cNvGrpSpPr/>
          <p:nvPr/>
        </p:nvGrpSpPr>
        <p:grpSpPr>
          <a:xfrm>
            <a:off x="8530183" y="3036349"/>
            <a:ext cx="1984641" cy="3115725"/>
            <a:chOff x="-38100" y="-43925"/>
            <a:chExt cx="2822600" cy="4431252"/>
          </a:xfrm>
        </p:grpSpPr>
        <p:sp>
          <p:nvSpPr>
            <p:cNvPr id="166" name="Shape 166"/>
            <p:cNvSpPr/>
            <p:nvPr/>
          </p:nvSpPr>
          <p:spPr>
            <a:xfrm>
              <a:off x="0" y="-43925"/>
              <a:ext cx="2498141" cy="44312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/>
            <a:p>
              <a:pPr lvl="0" algn="l">
                <a:defRPr sz="1800"/>
              </a:pPr>
              <a:r>
                <a:rPr sz="2531">
                  <a:solidFill>
                    <a:srgbClr val="941100"/>
                  </a:solidFill>
                </a:rPr>
                <a:t>Need:</a:t>
              </a:r>
            </a:p>
            <a:p>
              <a:pPr marL="160729" indent="-160729">
                <a:buSzPct val="70000"/>
                <a:buChar char="๏"/>
                <a:defRPr sz="1800"/>
              </a:pPr>
              <a:r>
                <a:rPr sz="2531"/>
                <a:t>Electron ID</a:t>
              </a:r>
            </a:p>
            <a:p>
              <a:pPr marL="160729" indent="-160729">
                <a:buSzPct val="70000"/>
                <a:buChar char="๏"/>
                <a:defRPr sz="1800"/>
              </a:pPr>
              <a:r>
                <a:rPr sz="2531"/>
                <a:t>energy</a:t>
              </a:r>
            </a:p>
            <a:p>
              <a:pPr marL="160729" indent="-160729">
                <a:buSzPct val="70000"/>
                <a:buChar char="๏"/>
                <a:defRPr sz="1800"/>
              </a:pPr>
              <a:r>
                <a:rPr sz="2531"/>
                <a:t>angle</a:t>
              </a:r>
              <a:br>
                <a:rPr sz="2531"/>
              </a:br>
              <a:endParaRPr sz="2531"/>
            </a:p>
            <a:p>
              <a:pPr lvl="0" algn="l">
                <a:defRPr sz="1800"/>
              </a:pPr>
              <a:r>
                <a:rPr sz="2531">
                  <a:solidFill>
                    <a:srgbClr val="008F00"/>
                  </a:solidFill>
                </a:rPr>
                <a:t>Solution:</a:t>
              </a:r>
            </a:p>
            <a:p>
              <a:pPr marL="160729" indent="-160729">
                <a:buSzPct val="80000"/>
                <a:buChar char="✓"/>
                <a:defRPr sz="1800"/>
              </a:pPr>
              <a:r>
                <a:rPr sz="2531"/>
                <a:t>Tracking</a:t>
              </a:r>
            </a:p>
            <a:p>
              <a:pPr marL="160729" indent="-160729">
                <a:buSzPct val="80000"/>
                <a:buChar char="✓"/>
                <a:defRPr sz="1800"/>
              </a:pPr>
              <a:r>
                <a:rPr sz="2531"/>
                <a:t>Calorimeter</a:t>
              </a:r>
            </a:p>
          </p:txBody>
        </p:sp>
        <p:pic>
          <p:nvPicPr>
            <p:cNvPr id="165" name="Picture 164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38100" y="-38100"/>
              <a:ext cx="2822600" cy="4419601"/>
            </a:xfrm>
            <a:prstGeom prst="rect">
              <a:avLst/>
            </a:prstGeom>
            <a:effectLst/>
          </p:spPr>
        </p:pic>
      </p:grpSp>
      <p:grpSp>
        <p:nvGrpSpPr>
          <p:cNvPr id="173" name="Group 173"/>
          <p:cNvGrpSpPr/>
          <p:nvPr/>
        </p:nvGrpSpPr>
        <p:grpSpPr>
          <a:xfrm>
            <a:off x="8394099" y="1155847"/>
            <a:ext cx="2246452" cy="1714598"/>
            <a:chOff x="57776" y="0"/>
            <a:chExt cx="3194953" cy="2438539"/>
          </a:xfrm>
        </p:grpSpPr>
        <p:pic>
          <p:nvPicPr>
            <p:cNvPr id="168" name="Screen Shot 2015-04-11 at 3.11.24 PM.png"/>
            <p:cNvPicPr/>
            <p:nvPr/>
          </p:nvPicPr>
          <p:blipFill>
            <a:blip r:embed="rId5">
              <a:alphaModFix amt="60000"/>
              <a:extLst/>
            </a:blip>
            <a:srcRect l="25501" t="15794" r="23582" b="15794"/>
            <a:stretch>
              <a:fillRect/>
            </a:stretch>
          </p:blipFill>
          <p:spPr>
            <a:xfrm>
              <a:off x="119964" y="0"/>
              <a:ext cx="3132765" cy="24385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9" name="Shape 169"/>
            <p:cNvSpPr/>
            <p:nvPr/>
          </p:nvSpPr>
          <p:spPr>
            <a:xfrm rot="20975647">
              <a:off x="439876" y="1223359"/>
              <a:ext cx="1064567" cy="297159"/>
            </a:xfrm>
            <a:prstGeom prst="rightArrow">
              <a:avLst>
                <a:gd name="adj1" fmla="val 32000"/>
                <a:gd name="adj2" fmla="val 194541"/>
              </a:avLst>
            </a:prstGeom>
            <a:solidFill>
              <a:srgbClr val="EC5D57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/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812"/>
            </a:p>
          </p:txBody>
        </p:sp>
        <p:sp>
          <p:nvSpPr>
            <p:cNvPr id="170" name="Shape 170"/>
            <p:cNvSpPr/>
            <p:nvPr/>
          </p:nvSpPr>
          <p:spPr>
            <a:xfrm rot="20975647">
              <a:off x="57776" y="1126883"/>
              <a:ext cx="360213" cy="6564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5719" tIns="35719" rIns="35719" bIns="35719" numCol="1" anchor="ctr">
              <a:spAutoFit/>
            </a:bodyPr>
            <a:lstStyle>
              <a:lvl1pPr>
                <a:defRPr sz="3600">
                  <a:solidFill>
                    <a:srgbClr val="C82506"/>
                  </a:solidFill>
                  <a:latin typeface="Gill Sans SemiBold"/>
                  <a:ea typeface="Gill Sans SemiBold"/>
                  <a:cs typeface="Gill Sans SemiBold"/>
                  <a:sym typeface="Gill Sans Semi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531"/>
                <a:t>h</a:t>
              </a:r>
            </a:p>
          </p:txBody>
        </p:sp>
        <p:sp>
          <p:nvSpPr>
            <p:cNvPr id="171" name="Shape 171"/>
            <p:cNvSpPr/>
            <p:nvPr/>
          </p:nvSpPr>
          <p:spPr>
            <a:xfrm rot="20975647" flipH="1">
              <a:off x="1564077" y="1016910"/>
              <a:ext cx="1064567" cy="297159"/>
            </a:xfrm>
            <a:prstGeom prst="rightArrow">
              <a:avLst>
                <a:gd name="adj1" fmla="val 32000"/>
                <a:gd name="adj2" fmla="val 194541"/>
              </a:avLst>
            </a:prstGeom>
            <a:solidFill>
              <a:srgbClr val="51A7F9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/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812"/>
            </a:p>
          </p:txBody>
        </p:sp>
        <p:sp>
          <p:nvSpPr>
            <p:cNvPr id="172" name="Shape 172"/>
            <p:cNvSpPr/>
            <p:nvPr/>
          </p:nvSpPr>
          <p:spPr>
            <a:xfrm rot="20975647">
              <a:off x="2682243" y="705640"/>
              <a:ext cx="257621" cy="5539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164F86"/>
                  </a:solidFill>
                  <a:latin typeface="Gill Sans SemiBold"/>
                  <a:ea typeface="Gill Sans SemiBold"/>
                  <a:cs typeface="Gill Sans SemiBold"/>
                  <a:sym typeface="Gill Sans Semi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531"/>
                <a:t>e</a:t>
              </a:r>
            </a:p>
          </p:txBody>
        </p:sp>
      </p:grpSp>
      <p:sp>
        <p:nvSpPr>
          <p:cNvPr id="174" name="Shape 174"/>
          <p:cNvSpPr/>
          <p:nvPr/>
        </p:nvSpPr>
        <p:spPr>
          <a:xfrm>
            <a:off x="1545459" y="5942531"/>
            <a:ext cx="1982915" cy="3751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defRPr sz="2800">
                <a:solidFill>
                  <a:srgbClr val="5E5E5E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969"/>
              <a:t>arXiv:1402.1209v1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DIS Electron Measurement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BDA32-63FC-44F1-B062-D0152B087B54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463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Screen Shot 2015-04-13 at 7.29.23 PM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56522" y="1723429"/>
            <a:ext cx="8678956" cy="4504568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184" name="Group 184"/>
          <p:cNvGrpSpPr/>
          <p:nvPr/>
        </p:nvGrpSpPr>
        <p:grpSpPr>
          <a:xfrm>
            <a:off x="8394099" y="200371"/>
            <a:ext cx="2246452" cy="1714599"/>
            <a:chOff x="57776" y="0"/>
            <a:chExt cx="3194953" cy="2438539"/>
          </a:xfrm>
        </p:grpSpPr>
        <p:pic>
          <p:nvPicPr>
            <p:cNvPr id="179" name="Screen Shot 2015-04-11 at 3.11.24 PM.png"/>
            <p:cNvPicPr/>
            <p:nvPr/>
          </p:nvPicPr>
          <p:blipFill>
            <a:blip r:embed="rId4">
              <a:alphaModFix amt="60000"/>
              <a:extLst/>
            </a:blip>
            <a:srcRect l="25501" t="15794" r="23582" b="15794"/>
            <a:stretch>
              <a:fillRect/>
            </a:stretch>
          </p:blipFill>
          <p:spPr>
            <a:xfrm>
              <a:off x="119964" y="0"/>
              <a:ext cx="3132765" cy="24385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0" name="Shape 180"/>
            <p:cNvSpPr/>
            <p:nvPr/>
          </p:nvSpPr>
          <p:spPr>
            <a:xfrm rot="20975647">
              <a:off x="439876" y="1223359"/>
              <a:ext cx="1064567" cy="297159"/>
            </a:xfrm>
            <a:prstGeom prst="rightArrow">
              <a:avLst>
                <a:gd name="adj1" fmla="val 32000"/>
                <a:gd name="adj2" fmla="val 194541"/>
              </a:avLst>
            </a:prstGeom>
            <a:solidFill>
              <a:srgbClr val="EC5D57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/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812"/>
            </a:p>
          </p:txBody>
        </p:sp>
        <p:sp>
          <p:nvSpPr>
            <p:cNvPr id="181" name="Shape 181"/>
            <p:cNvSpPr/>
            <p:nvPr/>
          </p:nvSpPr>
          <p:spPr>
            <a:xfrm rot="20975647">
              <a:off x="57776" y="1126884"/>
              <a:ext cx="360213" cy="6564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5719" tIns="35719" rIns="35719" bIns="35719" numCol="1" anchor="ctr">
              <a:spAutoFit/>
            </a:bodyPr>
            <a:lstStyle>
              <a:lvl1pPr>
                <a:defRPr sz="3600">
                  <a:solidFill>
                    <a:srgbClr val="C82506"/>
                  </a:solidFill>
                  <a:latin typeface="Gill Sans SemiBold"/>
                  <a:ea typeface="Gill Sans SemiBold"/>
                  <a:cs typeface="Gill Sans SemiBold"/>
                  <a:sym typeface="Gill Sans Semi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531"/>
                <a:t>h</a:t>
              </a:r>
            </a:p>
          </p:txBody>
        </p:sp>
        <p:sp>
          <p:nvSpPr>
            <p:cNvPr id="182" name="Shape 182"/>
            <p:cNvSpPr/>
            <p:nvPr/>
          </p:nvSpPr>
          <p:spPr>
            <a:xfrm rot="20975647" flipH="1">
              <a:off x="1564077" y="1016910"/>
              <a:ext cx="1064567" cy="297159"/>
            </a:xfrm>
            <a:prstGeom prst="rightArrow">
              <a:avLst>
                <a:gd name="adj1" fmla="val 32000"/>
                <a:gd name="adj2" fmla="val 194541"/>
              </a:avLst>
            </a:prstGeom>
            <a:solidFill>
              <a:srgbClr val="51A7F9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/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812"/>
            </a:p>
          </p:txBody>
        </p:sp>
        <p:sp>
          <p:nvSpPr>
            <p:cNvPr id="183" name="Shape 183"/>
            <p:cNvSpPr/>
            <p:nvPr/>
          </p:nvSpPr>
          <p:spPr>
            <a:xfrm rot="20975647">
              <a:off x="2682243" y="705641"/>
              <a:ext cx="257621" cy="5539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164F86"/>
                  </a:solidFill>
                  <a:latin typeface="Gill Sans SemiBold"/>
                  <a:ea typeface="Gill Sans SemiBold"/>
                  <a:cs typeface="Gill Sans SemiBold"/>
                  <a:sym typeface="Gill Sans Semi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531"/>
                <a:t>e</a:t>
              </a:r>
            </a:p>
          </p:txBody>
        </p:sp>
      </p:grpSp>
      <p:sp>
        <p:nvSpPr>
          <p:cNvPr id="185" name="Shape 185"/>
          <p:cNvSpPr/>
          <p:nvPr/>
        </p:nvSpPr>
        <p:spPr>
          <a:xfrm>
            <a:off x="8689209" y="5942531"/>
            <a:ext cx="1982915" cy="3751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defRPr sz="2800">
                <a:solidFill>
                  <a:srgbClr val="5E5E5E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969"/>
              <a:t>arXiv:1402.1209v1</a:t>
            </a:r>
          </a:p>
        </p:txBody>
      </p:sp>
      <p:sp>
        <p:nvSpPr>
          <p:cNvPr id="186" name="Shape 186"/>
          <p:cNvSpPr/>
          <p:nvPr/>
        </p:nvSpPr>
        <p:spPr>
          <a:xfrm>
            <a:off x="7213765" y="5182349"/>
            <a:ext cx="2704523" cy="3317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400"/>
            </a:lvl1pPr>
          </a:lstStyle>
          <a:p>
            <a:pPr lvl="0">
              <a:defRPr sz="1800"/>
            </a:pPr>
            <a:r>
              <a:rPr sz="1687"/>
              <a:t>MS: &lt; 1% (low η) to 3% (η = 3)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Tracking Resolution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FDF61-037F-4FA8-A7BC-83F60DE538B5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5360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2" name="Group 192"/>
          <p:cNvGrpSpPr/>
          <p:nvPr/>
        </p:nvGrpSpPr>
        <p:grpSpPr>
          <a:xfrm>
            <a:off x="1523226" y="1067388"/>
            <a:ext cx="7181016" cy="5252591"/>
            <a:chOff x="0" y="0"/>
            <a:chExt cx="10212998" cy="7470350"/>
          </a:xfrm>
        </p:grpSpPr>
        <p:pic>
          <p:nvPicPr>
            <p:cNvPr id="190" name="Screen Shot 2014-12-30 at 2.10.33 PM.png"/>
            <p:cNvPicPr/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10131944" cy="387908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1" name="Screen Shot 2014-12-30 at 2.10.49 PM.png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34738" y="3568105"/>
              <a:ext cx="10178261" cy="390224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198" name="Group 198"/>
          <p:cNvGrpSpPr/>
          <p:nvPr/>
        </p:nvGrpSpPr>
        <p:grpSpPr>
          <a:xfrm>
            <a:off x="8552234" y="1173706"/>
            <a:ext cx="2088316" cy="1565591"/>
            <a:chOff x="0" y="0"/>
            <a:chExt cx="2970049" cy="2226616"/>
          </a:xfrm>
        </p:grpSpPr>
        <p:pic>
          <p:nvPicPr>
            <p:cNvPr id="193" name="Screen Shot 2015-04-11 at 3.11.24 PM.png"/>
            <p:cNvPicPr/>
            <p:nvPr/>
          </p:nvPicPr>
          <p:blipFill>
            <a:blip r:embed="rId5">
              <a:alphaModFix amt="60000"/>
              <a:extLst/>
            </a:blip>
            <a:srcRect l="25501" t="15794" r="23582" b="15794"/>
            <a:stretch>
              <a:fillRect/>
            </a:stretch>
          </p:blipFill>
          <p:spPr>
            <a:xfrm>
              <a:off x="109538" y="0"/>
              <a:ext cx="2860512" cy="22266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4" name="Shape 194"/>
            <p:cNvSpPr/>
            <p:nvPr/>
          </p:nvSpPr>
          <p:spPr>
            <a:xfrm rot="20975647">
              <a:off x="401649" y="1117043"/>
              <a:ext cx="972050" cy="271335"/>
            </a:xfrm>
            <a:prstGeom prst="rightArrow">
              <a:avLst>
                <a:gd name="adj1" fmla="val 32000"/>
                <a:gd name="adj2" fmla="val 194541"/>
              </a:avLst>
            </a:prstGeom>
            <a:solidFill>
              <a:srgbClr val="EC5D57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/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812"/>
            </a:p>
          </p:txBody>
        </p:sp>
        <p:sp>
          <p:nvSpPr>
            <p:cNvPr id="195" name="Shape 195"/>
            <p:cNvSpPr/>
            <p:nvPr/>
          </p:nvSpPr>
          <p:spPr>
            <a:xfrm rot="20975647">
              <a:off x="50671" y="1032968"/>
              <a:ext cx="333078" cy="5914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35719" tIns="35719" rIns="35719" bIns="35719" numCol="1" anchor="ctr">
              <a:noAutofit/>
            </a:bodyPr>
            <a:lstStyle>
              <a:lvl1pPr>
                <a:defRPr sz="3600">
                  <a:solidFill>
                    <a:srgbClr val="C82506"/>
                  </a:solidFill>
                  <a:latin typeface="Gill Sans SemiBold"/>
                  <a:ea typeface="Gill Sans SemiBold"/>
                  <a:cs typeface="Gill Sans SemiBold"/>
                  <a:sym typeface="Gill Sans Semi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531"/>
                <a:t>h</a:t>
              </a:r>
            </a:p>
          </p:txBody>
        </p:sp>
        <p:sp>
          <p:nvSpPr>
            <p:cNvPr id="196" name="Shape 196"/>
            <p:cNvSpPr/>
            <p:nvPr/>
          </p:nvSpPr>
          <p:spPr>
            <a:xfrm rot="20975647" flipH="1">
              <a:off x="1428151" y="928535"/>
              <a:ext cx="972050" cy="271335"/>
            </a:xfrm>
            <a:prstGeom prst="rightArrow">
              <a:avLst>
                <a:gd name="adj1" fmla="val 32000"/>
                <a:gd name="adj2" fmla="val 194541"/>
              </a:avLst>
            </a:prstGeom>
            <a:solidFill>
              <a:srgbClr val="51A7F9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/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812"/>
            </a:p>
          </p:txBody>
        </p:sp>
        <p:sp>
          <p:nvSpPr>
            <p:cNvPr id="197" name="Shape 197"/>
            <p:cNvSpPr/>
            <p:nvPr/>
          </p:nvSpPr>
          <p:spPr>
            <a:xfrm rot="20975647">
              <a:off x="2406845" y="601495"/>
              <a:ext cx="319828" cy="59141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164F86"/>
                  </a:solidFill>
                  <a:latin typeface="Gill Sans SemiBold"/>
                  <a:ea typeface="Gill Sans SemiBold"/>
                  <a:cs typeface="Gill Sans SemiBold"/>
                  <a:sym typeface="Gill Sans Semi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531"/>
                <a:t>e</a:t>
              </a:r>
            </a:p>
          </p:txBody>
        </p:sp>
      </p:grpSp>
      <p:sp>
        <p:nvSpPr>
          <p:cNvPr id="199" name="Shape 199"/>
          <p:cNvSpPr/>
          <p:nvPr/>
        </p:nvSpPr>
        <p:spPr>
          <a:xfrm flipV="1">
            <a:off x="2256234" y="3679908"/>
            <a:ext cx="1" cy="2240476"/>
          </a:xfrm>
          <a:prstGeom prst="line">
            <a:avLst/>
          </a:prstGeom>
          <a:ln w="25400">
            <a:solidFill>
              <a:srgbClr val="000000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812"/>
          </a:p>
        </p:txBody>
      </p:sp>
      <p:sp>
        <p:nvSpPr>
          <p:cNvPr id="200" name="Shape 200"/>
          <p:cNvSpPr/>
          <p:nvPr/>
        </p:nvSpPr>
        <p:spPr>
          <a:xfrm flipV="1">
            <a:off x="4461867" y="3679908"/>
            <a:ext cx="1" cy="2240476"/>
          </a:xfrm>
          <a:prstGeom prst="line">
            <a:avLst/>
          </a:prstGeom>
          <a:ln w="25400">
            <a:solidFill>
              <a:srgbClr val="000000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812"/>
          </a:p>
        </p:txBody>
      </p:sp>
      <p:sp>
        <p:nvSpPr>
          <p:cNvPr id="201" name="Shape 201"/>
          <p:cNvSpPr/>
          <p:nvPr/>
        </p:nvSpPr>
        <p:spPr>
          <a:xfrm flipV="1">
            <a:off x="6676430" y="3679908"/>
            <a:ext cx="1" cy="2240476"/>
          </a:xfrm>
          <a:prstGeom prst="line">
            <a:avLst/>
          </a:prstGeom>
          <a:ln w="25400">
            <a:solidFill>
              <a:srgbClr val="000000">
                <a:alpha val="50000"/>
              </a:srgbClr>
            </a:solidFill>
            <a:miter lim="400000"/>
          </a:ln>
        </p:spPr>
        <p:txBody>
          <a:bodyPr lIns="0" tIns="0" rIns="0" bIns="0" anchor="ctr"/>
          <a:lstStyle/>
          <a:p>
            <a:pPr lvl="0">
              <a:defRPr sz="4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</a:defRPr>
            </a:pPr>
            <a:endParaRPr sz="2812"/>
          </a:p>
        </p:txBody>
      </p:sp>
      <p:sp>
        <p:nvSpPr>
          <p:cNvPr id="202" name="Shape 202"/>
          <p:cNvSpPr/>
          <p:nvPr/>
        </p:nvSpPr>
        <p:spPr>
          <a:xfrm>
            <a:off x="8644442" y="4679866"/>
            <a:ext cx="2309536" cy="11758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35719" tIns="35719" rIns="35719" bIns="35719" anchor="ctr">
            <a:spAutoFit/>
          </a:bodyPr>
          <a:lstStyle/>
          <a:p>
            <a:pPr lvl="0" algn="l">
              <a:defRPr sz="1800"/>
            </a:pPr>
            <a:r>
              <a:rPr sz="2391"/>
              <a:t>2 Calorimeter:</a:t>
            </a:r>
          </a:p>
          <a:p>
            <a:pPr lvl="0" algn="l">
              <a:defRPr sz="1800"/>
            </a:pPr>
            <a:r>
              <a:rPr sz="2391"/>
              <a:t>σ</a:t>
            </a:r>
            <a:r>
              <a:rPr sz="2391" baseline="-5999"/>
              <a:t>E</a:t>
            </a:r>
            <a:r>
              <a:rPr sz="2391"/>
              <a:t>/E = 1.5%/√E</a:t>
            </a:r>
          </a:p>
          <a:p>
            <a:pPr lvl="0" algn="l">
              <a:defRPr sz="1800"/>
            </a:pPr>
            <a:r>
              <a:rPr sz="2391"/>
              <a:t>σ</a:t>
            </a:r>
            <a:r>
              <a:rPr sz="2391" baseline="-5999"/>
              <a:t>E</a:t>
            </a:r>
            <a:r>
              <a:rPr sz="2391"/>
              <a:t>/E = 12%/√E</a:t>
            </a:r>
          </a:p>
        </p:txBody>
      </p:sp>
      <p:grpSp>
        <p:nvGrpSpPr>
          <p:cNvPr id="205" name="Group 205"/>
          <p:cNvGrpSpPr/>
          <p:nvPr/>
        </p:nvGrpSpPr>
        <p:grpSpPr>
          <a:xfrm>
            <a:off x="8599476" y="2909406"/>
            <a:ext cx="2029429" cy="1514988"/>
            <a:chOff x="0" y="0"/>
            <a:chExt cx="2886297" cy="2154647"/>
          </a:xfrm>
        </p:grpSpPr>
        <p:pic>
          <p:nvPicPr>
            <p:cNvPr id="203" name="detectorGeometry_etas_v0.png"/>
            <p:cNvPicPr/>
            <p:nvPr/>
          </p:nvPicPr>
          <p:blipFill>
            <a:blip r:embed="rId6">
              <a:extLst/>
            </a:blip>
            <a:srcRect l="19427" r="28515" b="18170"/>
            <a:stretch>
              <a:fillRect/>
            </a:stretch>
          </p:blipFill>
          <p:spPr>
            <a:xfrm>
              <a:off x="0" y="0"/>
              <a:ext cx="2886298" cy="2154648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4" name="Shape 204"/>
            <p:cNvSpPr/>
            <p:nvPr/>
          </p:nvSpPr>
          <p:spPr>
            <a:xfrm flipV="1">
              <a:off x="2179901" y="77809"/>
              <a:ext cx="1" cy="1999016"/>
            </a:xfrm>
            <a:prstGeom prst="line">
              <a:avLst/>
            </a:prstGeom>
            <a:noFill/>
            <a:ln w="38100" cap="flat">
              <a:solidFill>
                <a:srgbClr val="F13144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812"/>
            </a:p>
          </p:txBody>
        </p:sp>
      </p:grpSp>
      <p:sp>
        <p:nvSpPr>
          <p:cNvPr id="206" name="Shape 206"/>
          <p:cNvSpPr/>
          <p:nvPr/>
        </p:nvSpPr>
        <p:spPr>
          <a:xfrm>
            <a:off x="10163740" y="4077831"/>
            <a:ext cx="266099" cy="3751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800">
                <a:solidFill>
                  <a:srgbClr val="941100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969"/>
              <a:t>IP</a:t>
            </a:r>
          </a:p>
        </p:txBody>
      </p:sp>
      <p:sp>
        <p:nvSpPr>
          <p:cNvPr id="207" name="Shape 207"/>
          <p:cNvSpPr/>
          <p:nvPr/>
        </p:nvSpPr>
        <p:spPr>
          <a:xfrm>
            <a:off x="9517582" y="2870927"/>
            <a:ext cx="577082" cy="3751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800">
                <a:solidFill>
                  <a:srgbClr val="941100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969"/>
              <a:t>η = 0</a:t>
            </a:r>
          </a:p>
        </p:txBody>
      </p:sp>
      <p:sp>
        <p:nvSpPr>
          <p:cNvPr id="208" name="Shape 208"/>
          <p:cNvSpPr/>
          <p:nvPr/>
        </p:nvSpPr>
        <p:spPr>
          <a:xfrm>
            <a:off x="9233047" y="3303925"/>
            <a:ext cx="654026" cy="3751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800">
                <a:solidFill>
                  <a:srgbClr val="941100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969"/>
              <a:t>η = -1</a:t>
            </a:r>
          </a:p>
        </p:txBody>
      </p:sp>
      <p:sp>
        <p:nvSpPr>
          <p:cNvPr id="209" name="Shape 209"/>
          <p:cNvSpPr/>
          <p:nvPr/>
        </p:nvSpPr>
        <p:spPr>
          <a:xfrm>
            <a:off x="8786563" y="3750409"/>
            <a:ext cx="654026" cy="3751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800">
                <a:solidFill>
                  <a:srgbClr val="941100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969"/>
              <a:t>η = -2</a:t>
            </a:r>
          </a:p>
        </p:txBody>
      </p:sp>
      <p:sp>
        <p:nvSpPr>
          <p:cNvPr id="210" name="Shape 210"/>
          <p:cNvSpPr/>
          <p:nvPr/>
        </p:nvSpPr>
        <p:spPr>
          <a:xfrm>
            <a:off x="8697266" y="4286190"/>
            <a:ext cx="654026" cy="3751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2800">
                <a:solidFill>
                  <a:srgbClr val="941100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969"/>
              <a:t>η = -3</a:t>
            </a:r>
          </a:p>
        </p:txBody>
      </p:sp>
      <p:sp>
        <p:nvSpPr>
          <p:cNvPr id="211" name="Shape 211"/>
          <p:cNvSpPr/>
          <p:nvPr/>
        </p:nvSpPr>
        <p:spPr>
          <a:xfrm>
            <a:off x="8689209" y="5942531"/>
            <a:ext cx="1982915" cy="3751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defRPr sz="2800">
                <a:solidFill>
                  <a:srgbClr val="5E5E5E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969"/>
              <a:t>arXiv:1402.1209v1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0717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Electron Identification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DEF848-BE4B-464B-BF2B-A256E722312D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67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" name="Screen Shot 2015-04-12 at 9.18.51 PM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752486" y="1630472"/>
            <a:ext cx="6694611" cy="4092339"/>
          </a:xfrm>
          <a:prstGeom prst="rect">
            <a:avLst/>
          </a:prstGeom>
          <a:ln w="12700">
            <a:miter lim="400000"/>
          </a:ln>
        </p:spPr>
      </p:pic>
      <p:sp>
        <p:nvSpPr>
          <p:cNvPr id="229" name="Shape 229"/>
          <p:cNvSpPr/>
          <p:nvPr/>
        </p:nvSpPr>
        <p:spPr>
          <a:xfrm>
            <a:off x="6084499" y="4176276"/>
            <a:ext cx="1087863" cy="46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600"/>
            </a:lvl1pPr>
          </a:lstStyle>
          <a:p>
            <a:pPr lvl="0">
              <a:defRPr sz="1800"/>
            </a:pPr>
            <a:r>
              <a:rPr sz="2531"/>
              <a:t>Kaon ID</a:t>
            </a:r>
          </a:p>
        </p:txBody>
      </p:sp>
      <p:grpSp>
        <p:nvGrpSpPr>
          <p:cNvPr id="232" name="Group 232"/>
          <p:cNvGrpSpPr/>
          <p:nvPr/>
        </p:nvGrpSpPr>
        <p:grpSpPr>
          <a:xfrm>
            <a:off x="8530182" y="3232433"/>
            <a:ext cx="1845167" cy="2009181"/>
            <a:chOff x="-38100" y="-38100"/>
            <a:chExt cx="2624236" cy="2857501"/>
          </a:xfrm>
        </p:grpSpPr>
        <p:sp>
          <p:nvSpPr>
            <p:cNvPr id="231" name="Shape 231"/>
            <p:cNvSpPr/>
            <p:nvPr/>
          </p:nvSpPr>
          <p:spPr>
            <a:xfrm>
              <a:off x="0" y="5884"/>
              <a:ext cx="2128718" cy="27695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/>
            <a:p>
              <a:pPr lvl="0" algn="l">
                <a:defRPr sz="1800"/>
              </a:pPr>
              <a:r>
                <a:rPr sz="2531">
                  <a:solidFill>
                    <a:srgbClr val="941100"/>
                  </a:solidFill>
                </a:rPr>
                <a:t>Need:</a:t>
              </a:r>
            </a:p>
            <a:p>
              <a:pPr marL="160729" indent="-160729">
                <a:buSzPct val="70000"/>
                <a:buChar char="๏"/>
                <a:defRPr sz="1800"/>
              </a:pPr>
              <a:r>
                <a:rPr sz="2531"/>
                <a:t>Hadron ID</a:t>
              </a:r>
            </a:p>
            <a:p>
              <a:pPr lvl="0" algn="l">
                <a:defRPr sz="1800"/>
              </a:pPr>
              <a:endParaRPr sz="2531"/>
            </a:p>
            <a:p>
              <a:pPr lvl="0" algn="l">
                <a:defRPr sz="1800"/>
              </a:pPr>
              <a:r>
                <a:rPr sz="2531">
                  <a:solidFill>
                    <a:srgbClr val="008F00"/>
                  </a:solidFill>
                </a:rPr>
                <a:t>Solution:</a:t>
              </a:r>
            </a:p>
            <a:p>
              <a:pPr marL="160729" indent="-160729">
                <a:buSzPct val="80000"/>
                <a:buChar char="✓"/>
                <a:defRPr sz="1800"/>
              </a:pPr>
              <a:r>
                <a:rPr sz="2531"/>
                <a:t>RICH</a:t>
              </a:r>
            </a:p>
          </p:txBody>
        </p:sp>
        <p:pic>
          <p:nvPicPr>
            <p:cNvPr id="230" name="Picture 229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38100" y="-38100"/>
              <a:ext cx="2624236" cy="2857501"/>
            </a:xfrm>
            <a:prstGeom prst="rect">
              <a:avLst/>
            </a:prstGeom>
            <a:effectLst/>
          </p:spPr>
        </p:pic>
      </p:grpSp>
      <p:grpSp>
        <p:nvGrpSpPr>
          <p:cNvPr id="238" name="Group 238"/>
          <p:cNvGrpSpPr/>
          <p:nvPr/>
        </p:nvGrpSpPr>
        <p:grpSpPr>
          <a:xfrm>
            <a:off x="8394099" y="1137988"/>
            <a:ext cx="2246452" cy="1714599"/>
            <a:chOff x="57776" y="0"/>
            <a:chExt cx="3194953" cy="2438539"/>
          </a:xfrm>
        </p:grpSpPr>
        <p:pic>
          <p:nvPicPr>
            <p:cNvPr id="233" name="Screen Shot 2015-04-11 at 3.11.24 PM.png"/>
            <p:cNvPicPr/>
            <p:nvPr/>
          </p:nvPicPr>
          <p:blipFill>
            <a:blip r:embed="rId5">
              <a:alphaModFix amt="60000"/>
              <a:extLst/>
            </a:blip>
            <a:srcRect l="25501" t="15794" r="23582" b="15794"/>
            <a:stretch>
              <a:fillRect/>
            </a:stretch>
          </p:blipFill>
          <p:spPr>
            <a:xfrm>
              <a:off x="119964" y="0"/>
              <a:ext cx="3132765" cy="243853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34" name="Shape 234"/>
            <p:cNvSpPr/>
            <p:nvPr/>
          </p:nvSpPr>
          <p:spPr>
            <a:xfrm rot="20975647">
              <a:off x="439876" y="1223359"/>
              <a:ext cx="1064567" cy="297159"/>
            </a:xfrm>
            <a:prstGeom prst="rightArrow">
              <a:avLst>
                <a:gd name="adj1" fmla="val 32000"/>
                <a:gd name="adj2" fmla="val 194541"/>
              </a:avLst>
            </a:prstGeom>
            <a:solidFill>
              <a:srgbClr val="EC5D57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/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812"/>
            </a:p>
          </p:txBody>
        </p:sp>
        <p:sp>
          <p:nvSpPr>
            <p:cNvPr id="235" name="Shape 235"/>
            <p:cNvSpPr/>
            <p:nvPr/>
          </p:nvSpPr>
          <p:spPr>
            <a:xfrm rot="20975647">
              <a:off x="57776" y="1126884"/>
              <a:ext cx="360213" cy="65649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35719" tIns="35719" rIns="35719" bIns="35719" numCol="1" anchor="ctr">
              <a:spAutoFit/>
            </a:bodyPr>
            <a:lstStyle>
              <a:lvl1pPr>
                <a:defRPr sz="3600">
                  <a:solidFill>
                    <a:srgbClr val="C82506"/>
                  </a:solidFill>
                  <a:latin typeface="Gill Sans SemiBold"/>
                  <a:ea typeface="Gill Sans SemiBold"/>
                  <a:cs typeface="Gill Sans SemiBold"/>
                  <a:sym typeface="Gill Sans Semi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531"/>
                <a:t>h</a:t>
              </a:r>
            </a:p>
          </p:txBody>
        </p:sp>
        <p:sp>
          <p:nvSpPr>
            <p:cNvPr id="236" name="Shape 236"/>
            <p:cNvSpPr/>
            <p:nvPr/>
          </p:nvSpPr>
          <p:spPr>
            <a:xfrm rot="20975647" flipH="1">
              <a:off x="1564077" y="1016910"/>
              <a:ext cx="1064567" cy="297159"/>
            </a:xfrm>
            <a:prstGeom prst="rightArrow">
              <a:avLst>
                <a:gd name="adj1" fmla="val 32000"/>
                <a:gd name="adj2" fmla="val 194541"/>
              </a:avLst>
            </a:prstGeom>
            <a:solidFill>
              <a:srgbClr val="51A7F9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/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812"/>
            </a:p>
          </p:txBody>
        </p:sp>
        <p:sp>
          <p:nvSpPr>
            <p:cNvPr id="237" name="Shape 237"/>
            <p:cNvSpPr/>
            <p:nvPr/>
          </p:nvSpPr>
          <p:spPr>
            <a:xfrm rot="20975647">
              <a:off x="2682243" y="705641"/>
              <a:ext cx="257621" cy="553907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600">
                  <a:solidFill>
                    <a:srgbClr val="164F86"/>
                  </a:solidFill>
                  <a:latin typeface="Gill Sans SemiBold"/>
                  <a:ea typeface="Gill Sans SemiBold"/>
                  <a:cs typeface="Gill Sans SemiBold"/>
                  <a:sym typeface="Gill Sans Semi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531"/>
                <a:t>e</a:t>
              </a:r>
            </a:p>
          </p:txBody>
        </p:sp>
      </p:grpSp>
      <p:sp>
        <p:nvSpPr>
          <p:cNvPr id="239" name="Shape 239"/>
          <p:cNvSpPr/>
          <p:nvPr/>
        </p:nvSpPr>
        <p:spPr>
          <a:xfrm>
            <a:off x="1555080" y="5994748"/>
            <a:ext cx="1982915" cy="3751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defRPr sz="2800">
                <a:solidFill>
                  <a:srgbClr val="5E5E5E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969"/>
              <a:t>arXiv:1402.1209v1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SIDIS: Hadrons from DIS Events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5FB0CD-15D2-4003-8E5C-A28C4645C89A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104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5" name="Screen Shot 2015-06-15 at 8.23.46 AM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66896" y="1533846"/>
            <a:ext cx="9292804" cy="4122373"/>
          </a:xfrm>
          <a:prstGeom prst="rect">
            <a:avLst/>
          </a:prstGeom>
          <a:ln w="12700">
            <a:miter lim="400000"/>
          </a:ln>
        </p:spPr>
      </p:pic>
      <p:sp>
        <p:nvSpPr>
          <p:cNvPr id="266" name="Shape 266"/>
          <p:cNvSpPr/>
          <p:nvPr/>
        </p:nvSpPr>
        <p:spPr>
          <a:xfrm>
            <a:off x="1555080" y="5994748"/>
            <a:ext cx="1982915" cy="3751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defRPr sz="2800">
                <a:solidFill>
                  <a:srgbClr val="5E5E5E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969"/>
              <a:t>arXiv:1402.1209v1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chemeClr val="accent1"/>
                </a:solidFill>
              </a:rPr>
              <a:t>Kaon</a:t>
            </a:r>
            <a:r>
              <a:rPr lang="en-US" b="1" dirty="0">
                <a:solidFill>
                  <a:schemeClr val="accent1"/>
                </a:solidFill>
              </a:rPr>
              <a:t> ID / Acceptance / Kinematics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ED18FE-39BD-4B0F-A5E0-1768184A0998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15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Screen Shot 2015-04-12 at 9.46.02 PM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697148" y="1380199"/>
            <a:ext cx="6895304" cy="4563437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73" name="Group 273"/>
          <p:cNvGrpSpPr/>
          <p:nvPr/>
        </p:nvGrpSpPr>
        <p:grpSpPr>
          <a:xfrm>
            <a:off x="9442715" y="1630667"/>
            <a:ext cx="2161387" cy="4673587"/>
            <a:chOff x="-38100" y="-110337"/>
            <a:chExt cx="3073971" cy="6646878"/>
          </a:xfrm>
        </p:grpSpPr>
        <p:sp>
          <p:nvSpPr>
            <p:cNvPr id="272" name="Shape 272"/>
            <p:cNvSpPr/>
            <p:nvPr/>
          </p:nvSpPr>
          <p:spPr>
            <a:xfrm>
              <a:off x="0" y="-110337"/>
              <a:ext cx="2737159" cy="66468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0" tIns="0" rIns="0" bIns="0" numCol="1" anchor="ctr">
              <a:spAutoFit/>
            </a:bodyPr>
            <a:lstStyle/>
            <a:p>
              <a:pPr lvl="0" algn="l">
                <a:defRPr sz="1800"/>
              </a:pPr>
              <a:r>
                <a:rPr sz="2531">
                  <a:solidFill>
                    <a:srgbClr val="941100"/>
                  </a:solidFill>
                </a:rPr>
                <a:t>Need:</a:t>
              </a:r>
            </a:p>
            <a:p>
              <a:pPr marL="160729" indent="-160729">
                <a:buSzPct val="70000"/>
                <a:buChar char="๏"/>
                <a:defRPr sz="1800"/>
              </a:pPr>
              <a:r>
                <a:rPr sz="2531"/>
                <a:t>Electron /</a:t>
              </a:r>
              <a:br>
                <a:rPr sz="2531"/>
              </a:br>
              <a:r>
                <a:rPr sz="2531"/>
                <a:t>photon</a:t>
              </a:r>
              <a:br>
                <a:rPr sz="2531"/>
              </a:br>
              <a:r>
                <a:rPr sz="2531"/>
                <a:t>separation</a:t>
              </a:r>
            </a:p>
            <a:p>
              <a:pPr marL="160729" indent="-160729">
                <a:buSzPct val="70000"/>
                <a:buChar char="๏"/>
                <a:defRPr sz="1800"/>
              </a:pPr>
              <a:r>
                <a:rPr sz="2531"/>
                <a:t>Confirm</a:t>
              </a:r>
              <a:br>
                <a:rPr sz="2531"/>
              </a:br>
              <a:r>
                <a:rPr sz="2531"/>
                <a:t>exclusiveness</a:t>
              </a:r>
              <a:br>
                <a:rPr sz="2531"/>
              </a:br>
              <a:endParaRPr sz="2531"/>
            </a:p>
            <a:p>
              <a:pPr lvl="0" algn="l">
                <a:defRPr sz="1800"/>
              </a:pPr>
              <a:r>
                <a:rPr sz="2531">
                  <a:solidFill>
                    <a:srgbClr val="008F00"/>
                  </a:solidFill>
                </a:rPr>
                <a:t>Solution:</a:t>
              </a:r>
            </a:p>
            <a:p>
              <a:pPr marL="160729" indent="-160729">
                <a:buSzPct val="80000"/>
                <a:buChar char="✓"/>
                <a:defRPr sz="1800"/>
              </a:pPr>
              <a:r>
                <a:rPr sz="2531"/>
                <a:t>Granular</a:t>
              </a:r>
              <a:br>
                <a:rPr sz="2531"/>
              </a:br>
              <a:r>
                <a:rPr sz="2531"/>
                <a:t>EMCal</a:t>
              </a:r>
            </a:p>
            <a:p>
              <a:pPr marL="160729" indent="-160729">
                <a:buSzPct val="80000"/>
                <a:buChar char="✓"/>
                <a:defRPr sz="1800"/>
              </a:pPr>
              <a:r>
                <a:rPr sz="2531"/>
                <a:t>Roman Pots</a:t>
              </a:r>
              <a:br>
                <a:rPr sz="2531"/>
              </a:br>
              <a:r>
                <a:rPr sz="2531"/>
                <a:t>(ZDC for eA)</a:t>
              </a:r>
            </a:p>
          </p:txBody>
        </p:sp>
        <p:pic>
          <p:nvPicPr>
            <p:cNvPr id="271" name="Picture 270"/>
            <p:cNvPicPr/>
            <p:nvPr/>
          </p:nvPicPr>
          <p:blipFill>
            <a:blip r:embed="rId4">
              <a:extLst/>
            </a:blip>
            <a:stretch>
              <a:fillRect/>
            </a:stretch>
          </p:blipFill>
          <p:spPr>
            <a:xfrm>
              <a:off x="-38100" y="-38100"/>
              <a:ext cx="3073971" cy="6502400"/>
            </a:xfrm>
            <a:prstGeom prst="rect">
              <a:avLst/>
            </a:prstGeom>
            <a:effectLst/>
          </p:spPr>
        </p:pic>
      </p:grpSp>
      <p:grpSp>
        <p:nvGrpSpPr>
          <p:cNvPr id="279" name="Group 279"/>
          <p:cNvGrpSpPr/>
          <p:nvPr/>
        </p:nvGrpSpPr>
        <p:grpSpPr>
          <a:xfrm>
            <a:off x="9525005" y="207539"/>
            <a:ext cx="1828795" cy="1371030"/>
            <a:chOff x="0" y="0"/>
            <a:chExt cx="2600952" cy="1949908"/>
          </a:xfrm>
        </p:grpSpPr>
        <p:pic>
          <p:nvPicPr>
            <p:cNvPr id="274" name="Screen Shot 2015-04-11 at 3.11.24 PM.png"/>
            <p:cNvPicPr/>
            <p:nvPr/>
          </p:nvPicPr>
          <p:blipFill>
            <a:blip r:embed="rId5">
              <a:alphaModFix amt="60000"/>
              <a:extLst/>
            </a:blip>
            <a:srcRect l="25501" t="15794" r="23582" b="15794"/>
            <a:stretch>
              <a:fillRect/>
            </a:stretch>
          </p:blipFill>
          <p:spPr>
            <a:xfrm>
              <a:off x="95926" y="0"/>
              <a:ext cx="2505027" cy="194990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75" name="Shape 275"/>
            <p:cNvSpPr/>
            <p:nvPr/>
          </p:nvSpPr>
          <p:spPr>
            <a:xfrm rot="20975647">
              <a:off x="351735" y="978224"/>
              <a:ext cx="851251" cy="237616"/>
            </a:xfrm>
            <a:prstGeom prst="rightArrow">
              <a:avLst>
                <a:gd name="adj1" fmla="val 32000"/>
                <a:gd name="adj2" fmla="val 194541"/>
              </a:avLst>
            </a:prstGeom>
            <a:solidFill>
              <a:srgbClr val="EC5D57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/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812"/>
            </a:p>
          </p:txBody>
        </p:sp>
        <p:sp>
          <p:nvSpPr>
            <p:cNvPr id="276" name="Shape 276"/>
            <p:cNvSpPr/>
            <p:nvPr/>
          </p:nvSpPr>
          <p:spPr>
            <a:xfrm rot="20975647">
              <a:off x="44374" y="904597"/>
              <a:ext cx="291685" cy="5179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35719" tIns="35719" rIns="35719" bIns="35719" numCol="1" anchor="ctr">
              <a:noAutofit/>
            </a:bodyPr>
            <a:lstStyle>
              <a:lvl1pPr>
                <a:defRPr sz="3600">
                  <a:solidFill>
                    <a:srgbClr val="C82506"/>
                  </a:solidFill>
                  <a:latin typeface="Gill Sans SemiBold"/>
                  <a:ea typeface="Gill Sans SemiBold"/>
                  <a:cs typeface="Gill Sans SemiBold"/>
                  <a:sym typeface="Gill Sans Semi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531"/>
                <a:t>h</a:t>
              </a:r>
            </a:p>
          </p:txBody>
        </p:sp>
        <p:sp>
          <p:nvSpPr>
            <p:cNvPr id="277" name="Shape 277"/>
            <p:cNvSpPr/>
            <p:nvPr/>
          </p:nvSpPr>
          <p:spPr>
            <a:xfrm rot="20975647" flipH="1">
              <a:off x="1250670" y="813143"/>
              <a:ext cx="851251" cy="237616"/>
            </a:xfrm>
            <a:prstGeom prst="rightArrow">
              <a:avLst>
                <a:gd name="adj1" fmla="val 32000"/>
                <a:gd name="adj2" fmla="val 194541"/>
              </a:avLst>
            </a:prstGeom>
            <a:solidFill>
              <a:srgbClr val="51A7F9"/>
            </a:solidFill>
            <a:ln w="12700" cap="flat">
              <a:noFill/>
              <a:miter lim="400000"/>
            </a:ln>
            <a:effectLst>
              <a:outerShdw blurRad="38100" dist="25400" dir="5400000" rotWithShape="0">
                <a:srgbClr val="000000"/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>
                <a:defRPr sz="4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sz="2812"/>
            </a:p>
          </p:txBody>
        </p:sp>
        <p:sp>
          <p:nvSpPr>
            <p:cNvPr id="278" name="Shape 278"/>
            <p:cNvSpPr/>
            <p:nvPr/>
          </p:nvSpPr>
          <p:spPr>
            <a:xfrm rot="20975647">
              <a:off x="2107739" y="526745"/>
              <a:ext cx="280082" cy="5179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600">
                  <a:solidFill>
                    <a:srgbClr val="164F86"/>
                  </a:solidFill>
                  <a:latin typeface="Gill Sans SemiBold"/>
                  <a:ea typeface="Gill Sans SemiBold"/>
                  <a:cs typeface="Gill Sans SemiBold"/>
                  <a:sym typeface="Gill Sans SemiBol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sz="2531"/>
                <a:t>e</a:t>
              </a:r>
            </a:p>
          </p:txBody>
        </p:sp>
      </p:grpSp>
      <p:sp>
        <p:nvSpPr>
          <p:cNvPr id="280" name="Shape 280"/>
          <p:cNvSpPr/>
          <p:nvPr/>
        </p:nvSpPr>
        <p:spPr>
          <a:xfrm>
            <a:off x="1555080" y="5994748"/>
            <a:ext cx="1982915" cy="3751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defRPr sz="2800">
                <a:solidFill>
                  <a:srgbClr val="5E5E5E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969"/>
              <a:t>arXiv:1402.1209v1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97486" y="207539"/>
            <a:ext cx="10515600" cy="1325563"/>
          </a:xfrm>
        </p:spPr>
        <p:txBody>
          <a:bodyPr/>
          <a:lstStyle/>
          <a:p>
            <a:r>
              <a:rPr lang="en-US" b="1" dirty="0">
                <a:solidFill>
                  <a:schemeClr val="accent1"/>
                </a:solidFill>
              </a:rPr>
              <a:t>DVCS Photons</a:t>
            </a:r>
          </a:p>
        </p:txBody>
      </p:sp>
      <p:pic>
        <p:nvPicPr>
          <p:cNvPr id="26626" name="Picture 2" descr="http://inspirehep.net/record/730970/files/ndelta_dvcs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460" y="4373591"/>
            <a:ext cx="3068606" cy="1500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9BF35D-2B63-4427-AD40-0078FD059114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24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Screen Shot 2015-06-15 at 8.13.38 AM.png"/>
          <p:cNvPicPr/>
          <p:nvPr/>
        </p:nvPicPr>
        <p:blipFill>
          <a:blip r:embed="rId3">
            <a:extLst/>
          </a:blip>
          <a:srcRect l="51487"/>
          <a:stretch>
            <a:fillRect/>
          </a:stretch>
        </p:blipFill>
        <p:spPr>
          <a:xfrm>
            <a:off x="6127674" y="1858335"/>
            <a:ext cx="4487985" cy="4449616"/>
          </a:xfrm>
          <a:prstGeom prst="rect">
            <a:avLst/>
          </a:prstGeom>
          <a:ln w="12700">
            <a:miter lim="400000"/>
          </a:ln>
        </p:spPr>
      </p:pic>
      <p:pic>
        <p:nvPicPr>
          <p:cNvPr id="299" name="Screen Shot 2015-04-14 at 9.08.55 AM.png"/>
          <p:cNvPicPr/>
          <p:nvPr/>
        </p:nvPicPr>
        <p:blipFill>
          <a:blip r:embed="rId4">
            <a:extLst/>
          </a:blip>
          <a:srcRect b="50752"/>
          <a:stretch>
            <a:fillRect/>
          </a:stretch>
        </p:blipFill>
        <p:spPr>
          <a:xfrm>
            <a:off x="6400519" y="1061686"/>
            <a:ext cx="2013318" cy="930705"/>
          </a:xfrm>
          <a:prstGeom prst="rect">
            <a:avLst/>
          </a:prstGeom>
          <a:ln w="12700">
            <a:miter lim="400000"/>
          </a:ln>
        </p:spPr>
      </p:pic>
      <p:pic>
        <p:nvPicPr>
          <p:cNvPr id="300" name="Screen Shot 2015-06-15 at 8.14.04 AM.pn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1465475" y="1963425"/>
            <a:ext cx="4392006" cy="4089495"/>
          </a:xfrm>
          <a:prstGeom prst="rect">
            <a:avLst/>
          </a:prstGeom>
          <a:ln w="12700">
            <a:miter lim="400000"/>
          </a:ln>
        </p:spPr>
      </p:pic>
      <p:sp>
        <p:nvSpPr>
          <p:cNvPr id="301" name="Shape 301"/>
          <p:cNvSpPr/>
          <p:nvPr/>
        </p:nvSpPr>
        <p:spPr>
          <a:xfrm>
            <a:off x="1555080" y="5994748"/>
            <a:ext cx="1982915" cy="3751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 algn="l">
              <a:defRPr sz="2800">
                <a:solidFill>
                  <a:srgbClr val="5E5E5E"/>
                </a:solidFill>
              </a:defRPr>
            </a:lvl1pPr>
          </a:lstStyle>
          <a:p>
            <a:pPr lvl="0">
              <a:defRPr sz="1800">
                <a:solidFill>
                  <a:srgbClr val="000000"/>
                </a:solidFill>
              </a:defRPr>
            </a:pPr>
            <a:r>
              <a:rPr sz="1969"/>
              <a:t>arXiv:1402.1209v1</a:t>
            </a:r>
          </a:p>
        </p:txBody>
      </p:sp>
      <p:pic>
        <p:nvPicPr>
          <p:cNvPr id="302" name="Screen Shot 2015-04-22 at 1.13.10 AM.png"/>
          <p:cNvPicPr/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2049074" y="971174"/>
            <a:ext cx="1707632" cy="1009055"/>
          </a:xfrm>
          <a:prstGeom prst="rect">
            <a:avLst/>
          </a:prstGeom>
          <a:ln w="12700">
            <a:miter lim="400000"/>
          </a:ln>
        </p:spPr>
      </p:pic>
      <p:pic>
        <p:nvPicPr>
          <p:cNvPr id="303" name="Screen Shot 2015-04-14 at 9.08.55 AM.png"/>
          <p:cNvPicPr/>
          <p:nvPr/>
        </p:nvPicPr>
        <p:blipFill>
          <a:blip r:embed="rId4">
            <a:extLst/>
          </a:blip>
          <a:srcRect t="48945"/>
          <a:stretch>
            <a:fillRect/>
          </a:stretch>
        </p:blipFill>
        <p:spPr>
          <a:xfrm>
            <a:off x="8680496" y="1023692"/>
            <a:ext cx="2013318" cy="964848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89222"/>
          </a:xfrm>
        </p:spPr>
        <p:txBody>
          <a:bodyPr/>
          <a:lstStyle/>
          <a:p>
            <a:r>
              <a:rPr lang="en-US" b="1" dirty="0" err="1">
                <a:solidFill>
                  <a:schemeClr val="accent1"/>
                </a:solidFill>
              </a:rPr>
              <a:t>e+A</a:t>
            </a:r>
            <a:r>
              <a:rPr lang="en-US" b="1" dirty="0">
                <a:solidFill>
                  <a:schemeClr val="accent1"/>
                </a:solidFill>
              </a:rPr>
              <a:t> Physics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8F9A20-A2A1-48C2-806B-D10365CC1C3F}" type="datetime1">
              <a:rPr lang="en-US" smtClean="0"/>
              <a:t>7/15/2015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964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eAST-2014-11-13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1" t="11020" r="2001" b="4027"/>
          <a:stretch/>
        </p:blipFill>
        <p:spPr>
          <a:xfrm>
            <a:off x="2286001" y="1295400"/>
            <a:ext cx="7919027" cy="51063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28800" y="1447801"/>
            <a:ext cx="1547924" cy="276999"/>
          </a:xfrm>
          <a:prstGeom prst="rect">
            <a:avLst/>
          </a:prstGeom>
          <a:solidFill>
            <a:srgbClr val="00E100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 err="1">
                <a:solidFill>
                  <a:srgbClr val="FFFFFF"/>
                </a:solidFill>
              </a:rPr>
              <a:t>hadronic</a:t>
            </a:r>
            <a:r>
              <a:rPr lang="en-US" sz="1200" dirty="0">
                <a:solidFill>
                  <a:srgbClr val="FFFFFF"/>
                </a:solidFill>
              </a:rPr>
              <a:t> calorimeters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7162800" y="6096001"/>
            <a:ext cx="421910" cy="276999"/>
          </a:xfrm>
          <a:prstGeom prst="rect">
            <a:avLst/>
          </a:prstGeom>
          <a:solidFill>
            <a:srgbClr val="4BD7E1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chemeClr val="bg2">
                    <a:lumMod val="10000"/>
                  </a:schemeClr>
                </a:solidFill>
              </a:rPr>
              <a:t>TPC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581400" y="1447801"/>
            <a:ext cx="1447800" cy="276999"/>
          </a:xfrm>
          <a:prstGeom prst="rect">
            <a:avLst/>
          </a:prstGeom>
          <a:solidFill>
            <a:schemeClr val="tx1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e/m calorimeters          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5105400" y="1447801"/>
            <a:ext cx="1295400" cy="276999"/>
          </a:xfrm>
          <a:prstGeom prst="rect">
            <a:avLst/>
          </a:prstGeom>
          <a:solidFill>
            <a:srgbClr val="E006D5">
              <a:alpha val="64000"/>
            </a:srgb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FFFFF"/>
                </a:solidFill>
              </a:rPr>
              <a:t>RICH detectors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867400" y="6096001"/>
            <a:ext cx="1107226" cy="276999"/>
          </a:xfrm>
          <a:prstGeom prst="rect">
            <a:avLst/>
          </a:prstGeom>
          <a:solidFill>
            <a:srgbClr val="F2FF5F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1E1C11"/>
                </a:solidFill>
              </a:rPr>
              <a:t>silicon trackers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772400" y="6096001"/>
            <a:ext cx="1018740" cy="276999"/>
          </a:xfrm>
          <a:prstGeom prst="rect">
            <a:avLst/>
          </a:prstGeom>
          <a:solidFill>
            <a:srgbClr val="FFD63F"/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1E1C11"/>
                </a:solidFill>
              </a:rPr>
              <a:t>GEM trackers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8991601" y="6096001"/>
            <a:ext cx="1218923" cy="27699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chemeClr val="bg2">
                <a:lumMod val="10000"/>
                <a:alpha val="63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1E1C11"/>
                </a:solidFill>
              </a:rPr>
              <a:t>3T solenoid coils</a:t>
            </a:r>
          </a:p>
        </p:txBody>
      </p:sp>
      <p:sp useBgFill="1">
        <p:nvSpPr>
          <p:cNvPr id="58" name="Rectangular Callout 57"/>
          <p:cNvSpPr/>
          <p:nvPr/>
        </p:nvSpPr>
        <p:spPr>
          <a:xfrm>
            <a:off x="9144000" y="4648200"/>
            <a:ext cx="1371600" cy="1371600"/>
          </a:xfrm>
          <a:prstGeom prst="wedgeRectCallout">
            <a:avLst>
              <a:gd name="adj1" fmla="val -179582"/>
              <a:gd name="adj2" fmla="val -104578"/>
            </a:avLst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Picture 46" descr="femc-torez.pn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8" t="4500"/>
          <a:stretch/>
        </p:blipFill>
        <p:spPr>
          <a:xfrm>
            <a:off x="9144001" y="4648200"/>
            <a:ext cx="1390815" cy="1371600"/>
          </a:xfrm>
          <a:prstGeom prst="rect">
            <a:avLst/>
          </a:prstGeom>
          <a:ln>
            <a:solidFill>
              <a:srgbClr val="1E1C11"/>
            </a:solidFill>
          </a:ln>
        </p:spPr>
      </p:pic>
      <p:sp useBgFill="1">
        <p:nvSpPr>
          <p:cNvPr id="57" name="Rectangular Callout 56"/>
          <p:cNvSpPr/>
          <p:nvPr/>
        </p:nvSpPr>
        <p:spPr>
          <a:xfrm>
            <a:off x="4724400" y="1828800"/>
            <a:ext cx="1524000" cy="1295400"/>
          </a:xfrm>
          <a:prstGeom prst="wedgeRectCallout">
            <a:avLst>
              <a:gd name="adj1" fmla="val 85379"/>
              <a:gd name="adj2" fmla="val 74736"/>
            </a:avLst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9" name="Picture 48" descr="fst.pn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0" t="12829" r="16512" b="4323"/>
          <a:stretch/>
        </p:blipFill>
        <p:spPr>
          <a:xfrm>
            <a:off x="4800601" y="1905000"/>
            <a:ext cx="1387739" cy="1145182"/>
          </a:xfrm>
          <a:prstGeom prst="rect">
            <a:avLst/>
          </a:prstGeom>
          <a:ln>
            <a:solidFill>
              <a:srgbClr val="1E1C11"/>
            </a:solidFill>
          </a:ln>
        </p:spPr>
      </p:pic>
      <p:sp useBgFill="1">
        <p:nvSpPr>
          <p:cNvPr id="56" name="Rectangular Callout 55"/>
          <p:cNvSpPr/>
          <p:nvPr/>
        </p:nvSpPr>
        <p:spPr>
          <a:xfrm>
            <a:off x="6400800" y="4800600"/>
            <a:ext cx="1905000" cy="1219200"/>
          </a:xfrm>
          <a:prstGeom prst="wedgeRectCallout">
            <a:avLst>
              <a:gd name="adj1" fmla="val -58724"/>
              <a:gd name="adj2" fmla="val -150463"/>
            </a:avLst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0" name="Picture 49" descr="vst-inner-layer.pn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4" t="12255" r="13581" b="2597"/>
          <a:stretch/>
        </p:blipFill>
        <p:spPr>
          <a:xfrm>
            <a:off x="6400800" y="4778091"/>
            <a:ext cx="1905000" cy="1233873"/>
          </a:xfrm>
          <a:prstGeom prst="rect">
            <a:avLst/>
          </a:prstGeom>
          <a:ln>
            <a:solidFill>
              <a:srgbClr val="1E1C11"/>
            </a:solidFill>
          </a:ln>
        </p:spPr>
      </p:pic>
      <p:sp useBgFill="1">
        <p:nvSpPr>
          <p:cNvPr id="51" name="Rectangular Callout 50"/>
          <p:cNvSpPr/>
          <p:nvPr/>
        </p:nvSpPr>
        <p:spPr>
          <a:xfrm>
            <a:off x="1676400" y="1828800"/>
            <a:ext cx="1905000" cy="1143000"/>
          </a:xfrm>
          <a:prstGeom prst="wedgeRectCallout">
            <a:avLst>
              <a:gd name="adj1" fmla="val 140364"/>
              <a:gd name="adj2" fmla="val 99537"/>
            </a:avLst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8" name="Picture 47" descr="sbs.png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81" t="21547" r="14660" b="8787"/>
          <a:stretch/>
        </p:blipFill>
        <p:spPr>
          <a:xfrm>
            <a:off x="1676400" y="1828801"/>
            <a:ext cx="1905000" cy="1147097"/>
          </a:xfrm>
          <a:prstGeom prst="rect">
            <a:avLst/>
          </a:prstGeom>
          <a:ln>
            <a:solidFill>
              <a:schemeClr val="bg2">
                <a:lumMod val="10000"/>
                <a:alpha val="94000"/>
              </a:schemeClr>
            </a:solidFill>
          </a:ln>
        </p:spPr>
      </p:pic>
      <p:sp useBgFill="1">
        <p:nvSpPr>
          <p:cNvPr id="55" name="Rectangular Callout 54"/>
          <p:cNvSpPr/>
          <p:nvPr/>
        </p:nvSpPr>
        <p:spPr>
          <a:xfrm>
            <a:off x="1600200" y="4800600"/>
            <a:ext cx="1981200" cy="1219200"/>
          </a:xfrm>
          <a:prstGeom prst="wedgeRectCallout">
            <a:avLst>
              <a:gd name="adj1" fmla="val 51333"/>
              <a:gd name="adj2" fmla="val -78704"/>
            </a:avLst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34" descr="hcal-tower.png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60" t="7505" r="10950" b="2444"/>
          <a:stretch/>
        </p:blipFill>
        <p:spPr>
          <a:xfrm>
            <a:off x="1600200" y="4800601"/>
            <a:ext cx="1981200" cy="1251281"/>
          </a:xfrm>
          <a:prstGeom prst="rect">
            <a:avLst/>
          </a:prstGeom>
          <a:ln>
            <a:solidFill>
              <a:srgbClr val="1E1C11"/>
            </a:solidFill>
          </a:ln>
        </p:spPr>
      </p:pic>
      <p:sp useBgFill="1">
        <p:nvSpPr>
          <p:cNvPr id="60" name="Rectangular Callout 59"/>
          <p:cNvSpPr/>
          <p:nvPr/>
        </p:nvSpPr>
        <p:spPr>
          <a:xfrm>
            <a:off x="8610600" y="1295400"/>
            <a:ext cx="1981200" cy="1295400"/>
          </a:xfrm>
          <a:prstGeom prst="wedgeRectCallout">
            <a:avLst>
              <a:gd name="adj1" fmla="val -94868"/>
              <a:gd name="adj2" fmla="val 142130"/>
            </a:avLst>
          </a:prstGeom>
          <a:ln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2" name="Picture 51" descr="hades_cbm.png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86800" y="1371600"/>
            <a:ext cx="1828800" cy="1143000"/>
          </a:xfrm>
          <a:prstGeom prst="rect">
            <a:avLst/>
          </a:prstGeom>
        </p:spPr>
      </p:pic>
      <p:sp>
        <p:nvSpPr>
          <p:cNvPr id="46" name="TextBox 45"/>
          <p:cNvSpPr txBox="1"/>
          <p:nvPr/>
        </p:nvSpPr>
        <p:spPr>
          <a:xfrm>
            <a:off x="1828801" y="762001"/>
            <a:ext cx="7303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u="sng" dirty="0">
                <a:solidFill>
                  <a:srgbClr val="008000"/>
                </a:solidFill>
              </a:rPr>
              <a:t>-4&lt;</a:t>
            </a:r>
            <a:r>
              <a:rPr lang="en-US" sz="2400" u="sng" dirty="0">
                <a:solidFill>
                  <a:srgbClr val="008000"/>
                </a:solidFill>
                <a:latin typeface="Symbol" charset="2"/>
                <a:cs typeface="Symbol" charset="2"/>
              </a:rPr>
              <a:t>h</a:t>
            </a:r>
            <a:r>
              <a:rPr lang="en-US" sz="2400" u="sng" dirty="0">
                <a:solidFill>
                  <a:srgbClr val="008000"/>
                </a:solidFill>
              </a:rPr>
              <a:t>&lt;4: Tracking &amp; e/m </a:t>
            </a:r>
            <a:r>
              <a:rPr lang="en-US" sz="2400" u="sng" dirty="0" err="1">
                <a:solidFill>
                  <a:srgbClr val="008000"/>
                </a:solidFill>
              </a:rPr>
              <a:t>Calorimetry</a:t>
            </a:r>
            <a:r>
              <a:rPr lang="en-US" sz="2400" u="sng" dirty="0">
                <a:solidFill>
                  <a:srgbClr val="008000"/>
                </a:solidFill>
              </a:rPr>
              <a:t> (hermetic coverage) 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6531064" y="5715001"/>
            <a:ext cx="5341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2">
                    <a:lumMod val="10000"/>
                  </a:schemeClr>
                </a:solidFill>
              </a:rPr>
              <a:t>ALICE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9294251" y="4724401"/>
            <a:ext cx="934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EIC R&amp;D</a:t>
            </a: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(UCLA, BNL)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8785706" y="2209801"/>
            <a:ext cx="4812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1"/>
                </a:solidFill>
              </a:rPr>
              <a:t>CBM</a:t>
            </a:r>
          </a:p>
        </p:txBody>
      </p:sp>
      <p:sp>
        <p:nvSpPr>
          <p:cNvPr id="65" name="TextBox 64"/>
          <p:cNvSpPr txBox="1"/>
          <p:nvPr/>
        </p:nvSpPr>
        <p:spPr>
          <a:xfrm>
            <a:off x="1718153" y="1905001"/>
            <a:ext cx="40908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2">
                    <a:lumMod val="10000"/>
                  </a:schemeClr>
                </a:solidFill>
              </a:rPr>
              <a:t>SBS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598051" y="4800601"/>
            <a:ext cx="934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>
                <a:solidFill>
                  <a:schemeClr val="bg2">
                    <a:lumMod val="10000"/>
                  </a:schemeClr>
                </a:solidFill>
              </a:rPr>
              <a:t>EIC R&amp;D</a:t>
            </a:r>
          </a:p>
          <a:p>
            <a:pPr algn="ctr"/>
            <a:r>
              <a:rPr lang="en-US" sz="1200" dirty="0">
                <a:solidFill>
                  <a:schemeClr val="bg2">
                    <a:lumMod val="10000"/>
                  </a:schemeClr>
                </a:solidFill>
              </a:rPr>
              <a:t>(UCLA, BNL)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06879" y="180642"/>
            <a:ext cx="10515600" cy="778208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EIC Dedicated Detector – the BEAST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E8227-1A5D-469A-A212-1A7830A40DC2}" type="datetime1">
              <a:rPr lang="en-US" smtClean="0"/>
              <a:t>7/15/2015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3020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7" grpId="0" animBg="1"/>
      <p:bldP spid="56" grpId="0" animBg="1"/>
      <p:bldP spid="51" grpId="0" animBg="1"/>
      <p:bldP spid="55" grpId="0" animBg="1"/>
      <p:bldP spid="60" grpId="0" animBg="1"/>
      <p:bldP spid="61" grpId="0"/>
      <p:bldP spid="62" grpId="0"/>
      <p:bldP spid="63" grpId="0"/>
      <p:bldP spid="65" grpId="0"/>
      <p:bldP spid="68" grpId="0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79075" y="11319"/>
            <a:ext cx="10515600" cy="924437"/>
          </a:xfrm>
        </p:spPr>
        <p:txBody>
          <a:bodyPr/>
          <a:lstStyle/>
          <a:p>
            <a:r>
              <a:rPr lang="en-US" b="1" dirty="0" smtClean="0">
                <a:solidFill>
                  <a:schemeClr val="accent1"/>
                </a:solidFill>
              </a:rPr>
              <a:t>Particle Kinematics</a:t>
            </a:r>
            <a:endParaRPr lang="en-US" b="1" dirty="0">
              <a:solidFill>
                <a:schemeClr val="accent1"/>
              </a:soli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879" y="832424"/>
            <a:ext cx="6480810" cy="2045970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8292061" y="1497593"/>
            <a:ext cx="141929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scattered lepton </a:t>
            </a:r>
          </a:p>
          <a:p>
            <a:pPr algn="ctr"/>
            <a:r>
              <a:rPr lang="en-US" sz="1400" dirty="0"/>
              <a:t>more and more</a:t>
            </a:r>
          </a:p>
          <a:p>
            <a:pPr algn="ctr"/>
            <a:r>
              <a:rPr lang="en-US" sz="1400" dirty="0"/>
              <a:t>at </a:t>
            </a:r>
            <a:r>
              <a:rPr lang="en-US" sz="1400" dirty="0">
                <a:solidFill>
                  <a:srgbClr val="FF00FF"/>
                </a:solidFill>
              </a:rPr>
              <a:t>-</a:t>
            </a:r>
            <a:r>
              <a:rPr lang="en-US" sz="1400" dirty="0">
                <a:solidFill>
                  <a:srgbClr val="FF00FF"/>
                </a:solidFill>
                <a:latin typeface="Symbol" charset="2"/>
                <a:cs typeface="Symbol" charset="2"/>
              </a:rPr>
              <a:t>h</a:t>
            </a:r>
            <a:r>
              <a:rPr lang="en-US" sz="1400" dirty="0"/>
              <a:t> </a:t>
            </a:r>
          </a:p>
          <a:p>
            <a:pPr algn="ctr"/>
            <a:endParaRPr lang="en-US" sz="1400" dirty="0"/>
          </a:p>
        </p:txBody>
      </p:sp>
      <p:pic>
        <p:nvPicPr>
          <p:cNvPr id="12" name="Picture 11" descr="EtaVsp.10.15.20GeV.SIDIS.Pion.eps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621" y="3853786"/>
            <a:ext cx="6480810" cy="204597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989685" y="5953304"/>
            <a:ext cx="549894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Increasing hadron beam energy influences max. hadron energy at fixed </a:t>
            </a:r>
            <a:r>
              <a:rPr lang="en-US" sz="1400" dirty="0">
                <a:latin typeface="Symbol" charset="2"/>
                <a:cs typeface="Symbol" charset="2"/>
              </a:rPr>
              <a:t>h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400" dirty="0">
                <a:sym typeface="Wingdings"/>
              </a:rPr>
              <a:t>no difference between </a:t>
            </a:r>
            <a:r>
              <a:rPr lang="en-US" sz="1400" dirty="0">
                <a:latin typeface="Symbol" charset="2"/>
                <a:cs typeface="Symbol" charset="2"/>
                <a:sym typeface="Wingdings"/>
              </a:rPr>
              <a:t>p</a:t>
            </a:r>
            <a:r>
              <a:rPr lang="en-US" sz="1400" baseline="30000" dirty="0">
                <a:latin typeface="Symbol" charset="2"/>
                <a:cs typeface="Symbol" charset="2"/>
                <a:sym typeface="Wingdings"/>
              </a:rPr>
              <a:t>±</a:t>
            </a:r>
            <a:r>
              <a:rPr lang="en-US" sz="1400" dirty="0">
                <a:sym typeface="Wingdings"/>
              </a:rPr>
              <a:t>, K</a:t>
            </a:r>
            <a:r>
              <a:rPr lang="en-US" sz="1400" baseline="30000" dirty="0">
                <a:sym typeface="Wingdings"/>
              </a:rPr>
              <a:t>±</a:t>
            </a:r>
            <a:r>
              <a:rPr lang="en-US" sz="1400" dirty="0">
                <a:sym typeface="Wingdings"/>
              </a:rPr>
              <a:t>, p</a:t>
            </a:r>
            <a:r>
              <a:rPr lang="en-US" sz="1400" baseline="30000" dirty="0">
                <a:sym typeface="Wingdings"/>
              </a:rPr>
              <a:t>±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400" dirty="0">
                <a:sym typeface="Wingdings"/>
              </a:rPr>
              <a:t>Impact on hadron and lepton PID</a:t>
            </a:r>
            <a:endParaRPr lang="en-US" sz="1400" dirty="0"/>
          </a:p>
        </p:txBody>
      </p:sp>
      <p:grpSp>
        <p:nvGrpSpPr>
          <p:cNvPr id="16" name="Group 15"/>
          <p:cNvGrpSpPr/>
          <p:nvPr/>
        </p:nvGrpSpPr>
        <p:grpSpPr>
          <a:xfrm rot="5400000">
            <a:off x="8594618" y="197467"/>
            <a:ext cx="845264" cy="1854476"/>
            <a:chOff x="5564943" y="819097"/>
            <a:chExt cx="876300" cy="2874824"/>
          </a:xfrm>
        </p:grpSpPr>
        <p:sp>
          <p:nvSpPr>
            <p:cNvPr id="17" name="AutoShape 19"/>
            <p:cNvSpPr>
              <a:spLocks/>
            </p:cNvSpPr>
            <p:nvPr/>
          </p:nvSpPr>
          <p:spPr bwMode="auto">
            <a:xfrm rot="16200000">
              <a:off x="4565681" y="1818359"/>
              <a:ext cx="2874824" cy="876300"/>
            </a:xfrm>
            <a:prstGeom prst="rightArrow">
              <a:avLst>
                <a:gd name="adj1" fmla="val 32000"/>
                <a:gd name="adj2" fmla="val 63778"/>
              </a:avLst>
            </a:prstGeom>
            <a:gradFill flip="none" rotWithShape="1">
              <a:gsLst>
                <a:gs pos="0">
                  <a:srgbClr val="00FF00"/>
                </a:gs>
                <a:gs pos="100000">
                  <a:srgbClr val="FF0000"/>
                </a:gs>
              </a:gsLst>
              <a:lin ang="0" scaled="1"/>
              <a:tileRect/>
            </a:gra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18" name="Rectangle 20"/>
            <p:cNvSpPr>
              <a:spLocks/>
            </p:cNvSpPr>
            <p:nvPr/>
          </p:nvSpPr>
          <p:spPr bwMode="auto">
            <a:xfrm rot="16200000">
              <a:off x="4721421" y="2163777"/>
              <a:ext cx="2566883" cy="248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l"/>
              <a:r>
                <a:rPr lang="en-US" sz="1300" dirty="0">
                  <a:solidFill>
                    <a:schemeClr val="bg1"/>
                  </a:solidFill>
                  <a:latin typeface="Corbel Bold" charset="0"/>
                  <a:ea typeface="ＭＳ Ｐゴシック" charset="0"/>
                  <a:cs typeface="Corbel Bold" charset="0"/>
                  <a:sym typeface="Corbel Bold" charset="0"/>
                </a:rPr>
                <a:t>lepton beam energy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8717335" y="4466388"/>
            <a:ext cx="1314847" cy="1169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/>
              <a:t>hadrons are </a:t>
            </a:r>
          </a:p>
          <a:p>
            <a:pPr algn="ctr"/>
            <a:r>
              <a:rPr lang="en-US" sz="1400" dirty="0"/>
              <a:t>boosted</a:t>
            </a:r>
          </a:p>
          <a:p>
            <a:pPr algn="ctr"/>
            <a:r>
              <a:rPr lang="en-US" sz="1400" dirty="0"/>
              <a:t>more and more</a:t>
            </a:r>
          </a:p>
          <a:p>
            <a:pPr algn="ctr"/>
            <a:r>
              <a:rPr lang="en-US" sz="1400" dirty="0"/>
              <a:t>to </a:t>
            </a:r>
            <a:r>
              <a:rPr lang="en-US" sz="1400" dirty="0">
                <a:solidFill>
                  <a:srgbClr val="FF00FF"/>
                </a:solidFill>
              </a:rPr>
              <a:t>-</a:t>
            </a:r>
            <a:r>
              <a:rPr lang="en-US" sz="1400" dirty="0">
                <a:solidFill>
                  <a:srgbClr val="FF00FF"/>
                </a:solidFill>
                <a:latin typeface="Symbol" charset="2"/>
                <a:cs typeface="Symbol" charset="2"/>
              </a:rPr>
              <a:t>h</a:t>
            </a:r>
            <a:r>
              <a:rPr lang="en-US" sz="1400" dirty="0"/>
              <a:t> </a:t>
            </a:r>
          </a:p>
          <a:p>
            <a:pPr algn="ctr"/>
            <a:endParaRPr lang="en-US" sz="1400" dirty="0"/>
          </a:p>
        </p:txBody>
      </p:sp>
      <p:sp>
        <p:nvSpPr>
          <p:cNvPr id="11" name="TextBox 10"/>
          <p:cNvSpPr txBox="1"/>
          <p:nvPr/>
        </p:nvSpPr>
        <p:spPr>
          <a:xfrm>
            <a:off x="5418694" y="3600715"/>
            <a:ext cx="238270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Cuts: Q</a:t>
            </a:r>
            <a:r>
              <a:rPr lang="en-US" sz="1200" baseline="30000" dirty="0"/>
              <a:t>2</a:t>
            </a:r>
            <a:r>
              <a:rPr lang="en-US" sz="1200" dirty="0"/>
              <a:t>&gt;1 </a:t>
            </a:r>
            <a:r>
              <a:rPr lang="en-US" sz="1200" dirty="0" err="1"/>
              <a:t>GeV</a:t>
            </a:r>
            <a:r>
              <a:rPr lang="en-US" sz="1200" dirty="0"/>
              <a:t>, 0.01&lt;y&lt;0.95, z&gt;0.1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69063" y="3589869"/>
            <a:ext cx="814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PIONs: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1989182" y="578744"/>
            <a:ext cx="17795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scattered lepton: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2004493" y="2785117"/>
            <a:ext cx="718184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charset="0"/>
              <a:buChar char="à"/>
            </a:pPr>
            <a:r>
              <a:rPr lang="en-US" sz="1400" dirty="0">
                <a:latin typeface="Comic Sans MS"/>
                <a:cs typeface="Comic Sans MS"/>
                <a:sym typeface="Wingdings"/>
              </a:rPr>
              <a:t>main detector; -5 &lt; </a:t>
            </a:r>
            <a:r>
              <a:rPr lang="en-US" sz="1400" dirty="0">
                <a:latin typeface="Symbol" charset="2"/>
                <a:cs typeface="Symbol" charset="2"/>
                <a:sym typeface="Wingdings"/>
              </a:rPr>
              <a:t>h </a:t>
            </a:r>
            <a:r>
              <a:rPr lang="en-US" sz="1400" dirty="0">
                <a:latin typeface="Comic Sans MS"/>
                <a:cs typeface="Comic Sans MS"/>
                <a:sym typeface="Wingdings"/>
              </a:rPr>
              <a:t>&lt; 5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400" dirty="0">
                <a:latin typeface="Symbol" charset="2"/>
                <a:cs typeface="Symbol" charset="2"/>
                <a:sym typeface="Wingdings"/>
              </a:rPr>
              <a:t>h</a:t>
            </a:r>
            <a:r>
              <a:rPr lang="en-US" sz="1400" dirty="0">
                <a:sym typeface="Wingdings"/>
              </a:rPr>
              <a:t> &lt;-5 : scattered lepton needs to be detected in dedicated low-Q</a:t>
            </a:r>
            <a:r>
              <a:rPr lang="en-US" sz="1400" baseline="30000" dirty="0">
                <a:sym typeface="Wingdings"/>
              </a:rPr>
              <a:t>2</a:t>
            </a:r>
            <a:r>
              <a:rPr lang="en-US" sz="1400" dirty="0">
                <a:sym typeface="Wingdings"/>
              </a:rPr>
              <a:t> tagger</a:t>
            </a:r>
          </a:p>
          <a:p>
            <a:pPr marL="285750" indent="-285750">
              <a:buFont typeface="Wingdings" charset="0"/>
              <a:buChar char="à"/>
            </a:pPr>
            <a:r>
              <a:rPr lang="en-US" sz="1400" dirty="0">
                <a:sym typeface="Wingdings"/>
              </a:rPr>
              <a:t>kinematic coverage in Q</a:t>
            </a:r>
            <a:r>
              <a:rPr lang="en-US" sz="1400" baseline="30000" dirty="0">
                <a:sym typeface="Wingdings"/>
              </a:rPr>
              <a:t>2</a:t>
            </a:r>
            <a:r>
              <a:rPr lang="en-US" sz="1400" dirty="0">
                <a:sym typeface="Wingdings"/>
              </a:rPr>
              <a:t>-x-</a:t>
            </a:r>
            <a:r>
              <a:rPr lang="en-US" sz="1400" dirty="0">
                <a:latin typeface="Symbol" charset="2"/>
                <a:cs typeface="Symbol" charset="2"/>
                <a:sym typeface="Wingdings"/>
              </a:rPr>
              <a:t>h  </a:t>
            </a:r>
            <a:r>
              <a:rPr lang="en-US" sz="1400" dirty="0">
                <a:latin typeface="Comic Sans MS"/>
                <a:cs typeface="Comic Sans MS"/>
                <a:sym typeface="Wingdings"/>
              </a:rPr>
              <a:t>critical for physics</a:t>
            </a:r>
          </a:p>
        </p:txBody>
      </p:sp>
      <p:grpSp>
        <p:nvGrpSpPr>
          <p:cNvPr id="27" name="Group 26"/>
          <p:cNvGrpSpPr/>
          <p:nvPr/>
        </p:nvGrpSpPr>
        <p:grpSpPr>
          <a:xfrm rot="5400000">
            <a:off x="9052298" y="3217061"/>
            <a:ext cx="845264" cy="1854476"/>
            <a:chOff x="5564943" y="819097"/>
            <a:chExt cx="876300" cy="2874824"/>
          </a:xfrm>
        </p:grpSpPr>
        <p:sp>
          <p:nvSpPr>
            <p:cNvPr id="28" name="AutoShape 19"/>
            <p:cNvSpPr>
              <a:spLocks/>
            </p:cNvSpPr>
            <p:nvPr/>
          </p:nvSpPr>
          <p:spPr bwMode="auto">
            <a:xfrm rot="16200000">
              <a:off x="4565681" y="1818359"/>
              <a:ext cx="2874824" cy="876300"/>
            </a:xfrm>
            <a:prstGeom prst="rightArrow">
              <a:avLst>
                <a:gd name="adj1" fmla="val 32000"/>
                <a:gd name="adj2" fmla="val 63778"/>
              </a:avLst>
            </a:prstGeom>
            <a:gradFill flip="none" rotWithShape="1">
              <a:gsLst>
                <a:gs pos="0">
                  <a:srgbClr val="00FF00"/>
                </a:gs>
                <a:gs pos="100000">
                  <a:srgbClr val="FF0000"/>
                </a:gs>
              </a:gsLst>
              <a:lin ang="0" scaled="1"/>
              <a:tileRect/>
            </a:gradFill>
            <a:ln w="25400" cap="flat">
              <a:solidFill>
                <a:schemeClr val="tx1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en-US">
                <a:latin typeface="Comic Sans MS"/>
                <a:cs typeface="Comic Sans MS"/>
              </a:endParaRPr>
            </a:p>
          </p:txBody>
        </p:sp>
        <p:sp>
          <p:nvSpPr>
            <p:cNvPr id="29" name="Rectangle 20"/>
            <p:cNvSpPr>
              <a:spLocks/>
            </p:cNvSpPr>
            <p:nvPr/>
          </p:nvSpPr>
          <p:spPr bwMode="auto">
            <a:xfrm rot="16200000">
              <a:off x="4721421" y="2163777"/>
              <a:ext cx="2566883" cy="2486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l"/>
              <a:r>
                <a:rPr lang="en-US" sz="1300" dirty="0">
                  <a:solidFill>
                    <a:schemeClr val="bg1"/>
                  </a:solidFill>
                  <a:latin typeface="Corbel Bold" charset="0"/>
                  <a:ea typeface="ＭＳ Ｐゴシック" charset="0"/>
                  <a:cs typeface="Corbel Bold" charset="0"/>
                  <a:sym typeface="Corbel Bold" charset="0"/>
                </a:rPr>
                <a:t>lepton beam energy</a:t>
              </a:r>
            </a:p>
          </p:txBody>
        </p:sp>
      </p:grp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D688A2-FBA0-4120-8CD2-BEEC23FB2178}" type="datetime1">
              <a:rPr lang="en-US" smtClean="0"/>
              <a:t>7/15/2015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40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9" grpId="0"/>
      <p:bldP spid="11" grpId="0"/>
      <p:bldP spid="2" grpId="0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0" name="Straight Arrow Connector 49"/>
          <p:cNvCxnSpPr/>
          <p:nvPr/>
        </p:nvCxnSpPr>
        <p:spPr>
          <a:xfrm>
            <a:off x="3254493" y="2417761"/>
            <a:ext cx="0" cy="29768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6677" y="107943"/>
            <a:ext cx="8229600" cy="738506"/>
          </a:xfrm>
        </p:spPr>
        <p:txBody>
          <a:bodyPr>
            <a:normAutofit/>
          </a:bodyPr>
          <a:lstStyle/>
          <a:p>
            <a:pPr algn="ctr"/>
            <a:r>
              <a:rPr lang="en-US" b="1" dirty="0" smtClean="0">
                <a:solidFill>
                  <a:schemeClr val="accent1"/>
                </a:solidFill>
                <a:latin typeface="+mn-lt"/>
              </a:rPr>
              <a:t>Timeline for the LHC and RHIC</a:t>
            </a:r>
            <a:endParaRPr lang="en-US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2011361" y="2969355"/>
            <a:ext cx="8229600" cy="601582"/>
          </a:xfrm>
          <a:prstGeom prst="rightArrow">
            <a:avLst>
              <a:gd name="adj1" fmla="val 50000"/>
              <a:gd name="adj2" fmla="val 70000"/>
            </a:avLst>
          </a:prstGeom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181561" y="3692845"/>
            <a:ext cx="2155919" cy="276081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8265249" y="3709564"/>
            <a:ext cx="1663031" cy="6420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2937539" y="3745682"/>
            <a:ext cx="1679253" cy="270797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2024729" y="2973190"/>
            <a:ext cx="7470274" cy="464056"/>
            <a:chOff x="470568" y="1300572"/>
            <a:chExt cx="5473645" cy="464056"/>
          </a:xfrm>
        </p:grpSpPr>
        <p:cxnSp>
          <p:nvCxnSpPr>
            <p:cNvPr id="15" name="Straight Connector 14"/>
            <p:cNvCxnSpPr/>
            <p:nvPr/>
          </p:nvCxnSpPr>
          <p:spPr>
            <a:xfrm>
              <a:off x="470568" y="1304407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1371645" y="1304407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>
              <a:off x="2272715" y="1308241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3221214" y="1300572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4122291" y="1304407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5043143" y="1300572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5944213" y="1304407"/>
              <a:ext cx="0" cy="456387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2" name="TextBox 21"/>
          <p:cNvSpPr txBox="1"/>
          <p:nvPr/>
        </p:nvSpPr>
        <p:spPr>
          <a:xfrm>
            <a:off x="2937645" y="2620796"/>
            <a:ext cx="1191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2015-2017</a:t>
            </a:r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231126" y="2610896"/>
            <a:ext cx="11913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2021-2023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881160" y="2620605"/>
            <a:ext cx="7681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&gt;2025</a:t>
            </a:r>
          </a:p>
        </p:txBody>
      </p:sp>
      <p:sp>
        <p:nvSpPr>
          <p:cNvPr id="26" name="Isosceles Triangle 25"/>
          <p:cNvSpPr/>
          <p:nvPr/>
        </p:nvSpPr>
        <p:spPr>
          <a:xfrm>
            <a:off x="2937539" y="3415291"/>
            <a:ext cx="1679252" cy="330391"/>
          </a:xfrm>
          <a:prstGeom prst="triangle">
            <a:avLst>
              <a:gd name="adj" fmla="val 18152"/>
            </a:avLst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</a:gradFill>
          <a:ln>
            <a:solidFill>
              <a:schemeClr val="accent1">
                <a:shade val="95000"/>
                <a:satMod val="10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sosceles Triangle 27"/>
          <p:cNvSpPr>
            <a:spLocks noChangeAspect="1"/>
          </p:cNvSpPr>
          <p:nvPr/>
        </p:nvSpPr>
        <p:spPr bwMode="auto">
          <a:xfrm>
            <a:off x="8261999" y="3433413"/>
            <a:ext cx="1666281" cy="270467"/>
          </a:xfrm>
          <a:prstGeom prst="triangle">
            <a:avLst>
              <a:gd name="adj" fmla="val 0"/>
            </a:avLst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29" name="Isosceles Triangle 28"/>
          <p:cNvSpPr/>
          <p:nvPr/>
        </p:nvSpPr>
        <p:spPr bwMode="auto">
          <a:xfrm>
            <a:off x="5173645" y="3447766"/>
            <a:ext cx="2163835" cy="227839"/>
          </a:xfrm>
          <a:prstGeom prst="triangle">
            <a:avLst>
              <a:gd name="adj" fmla="val 28006"/>
            </a:avLst>
          </a:prstGeom>
          <a:gradFill>
            <a:gsLst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lin ang="16200000" scaled="0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800">
              <a:latin typeface="Arial" pitchFamily="-112" charset="0"/>
              <a:ea typeface="ＭＳ Ｐゴシック" pitchFamily="-112" charset="-128"/>
              <a:cs typeface="ＭＳ Ｐゴシック" pitchFamily="-112" charset="-128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2983085" y="3776000"/>
            <a:ext cx="1582505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00FF"/>
                </a:solidFill>
              </a:rPr>
              <a:t>STAR Upgrades: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FMS-</a:t>
            </a:r>
            <a:r>
              <a:rPr lang="en-US" sz="1050" dirty="0" err="1"/>
              <a:t>Preshower</a:t>
            </a:r>
            <a:r>
              <a:rPr lang="en-US" sz="1050" dirty="0"/>
              <a:t>, Roman Pots-II*</a:t>
            </a:r>
          </a:p>
          <a:p>
            <a:pPr>
              <a:buClr>
                <a:srgbClr val="0000FF"/>
              </a:buClr>
            </a:pPr>
            <a:endParaRPr lang="en-US" sz="1050" dirty="0"/>
          </a:p>
          <a:p>
            <a:r>
              <a:rPr lang="en-US" sz="1050" dirty="0">
                <a:solidFill>
                  <a:srgbClr val="0000FF"/>
                </a:solidFill>
              </a:rPr>
              <a:t>PHENIX Upgrade: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MPC-EX </a:t>
            </a:r>
            <a:r>
              <a:rPr lang="en-US" sz="1050" dirty="0" err="1"/>
              <a:t>Preshower</a:t>
            </a:r>
            <a:endParaRPr lang="en-US" sz="1050" dirty="0"/>
          </a:p>
          <a:p>
            <a:pPr>
              <a:buClr>
                <a:srgbClr val="0000FF"/>
              </a:buClr>
            </a:pPr>
            <a:endParaRPr lang="en-US" sz="1050" dirty="0">
              <a:solidFill>
                <a:srgbClr val="0000FF"/>
              </a:solidFill>
            </a:endParaRPr>
          </a:p>
          <a:p>
            <a:pPr>
              <a:buClr>
                <a:srgbClr val="0000FF"/>
              </a:buClr>
            </a:pPr>
            <a:r>
              <a:rPr lang="en-US" sz="1050" dirty="0">
                <a:solidFill>
                  <a:srgbClr val="0000FF"/>
                </a:solidFill>
              </a:rPr>
              <a:t>Run: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 err="1"/>
              <a:t>p+p</a:t>
            </a:r>
            <a:r>
              <a:rPr lang="en-US" sz="1050" dirty="0"/>
              <a:t> 200 </a:t>
            </a:r>
            <a:r>
              <a:rPr lang="en-US" sz="1050" dirty="0" err="1"/>
              <a:t>GeV</a:t>
            </a:r>
            <a:endParaRPr lang="en-US" sz="1050" dirty="0"/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p↑+Au 200 </a:t>
            </a:r>
            <a:r>
              <a:rPr lang="en-US" sz="1050" dirty="0" err="1"/>
              <a:t>GeV</a:t>
            </a:r>
            <a:endParaRPr lang="en-US" sz="1050" dirty="0"/>
          </a:p>
          <a:p>
            <a:pPr>
              <a:buClr>
                <a:srgbClr val="0000FF"/>
              </a:buClr>
            </a:pPr>
            <a:r>
              <a:rPr lang="en-US" sz="1050" dirty="0"/>
              <a:t>   transverse</a:t>
            </a:r>
          </a:p>
          <a:p>
            <a:pPr>
              <a:buClr>
                <a:srgbClr val="0000FF"/>
              </a:buClr>
            </a:pPr>
            <a:endParaRPr lang="en-US" sz="1050" dirty="0"/>
          </a:p>
          <a:p>
            <a:pPr>
              <a:buClr>
                <a:srgbClr val="0000FF"/>
              </a:buClr>
            </a:pPr>
            <a:r>
              <a:rPr lang="en-US" sz="1050" dirty="0">
                <a:solidFill>
                  <a:srgbClr val="0000FF"/>
                </a:solidFill>
              </a:rPr>
              <a:t>Goals: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 err="1"/>
              <a:t>nPDF</a:t>
            </a:r>
            <a:r>
              <a:rPr lang="en-US" sz="1050" dirty="0"/>
              <a:t>: g(x,Q</a:t>
            </a:r>
            <a:r>
              <a:rPr lang="en-US" sz="1050" baseline="30000" dirty="0"/>
              <a:t>2</a:t>
            </a:r>
            <a:r>
              <a:rPr lang="en-US" sz="1050" dirty="0"/>
              <a:t>)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Saturation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Energy loss in CNM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5157758" y="3677073"/>
            <a:ext cx="213997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rgbClr val="0000FF"/>
                </a:solidFill>
              </a:rPr>
              <a:t>STAR Upgrades: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Forward tracker, </a:t>
            </a:r>
            <a:r>
              <a:rPr lang="en-US" sz="1050" dirty="0" err="1"/>
              <a:t>Ecal+Hcal</a:t>
            </a:r>
            <a:r>
              <a:rPr lang="en-US" sz="1050" dirty="0"/>
              <a:t>, Roman Pots-II</a:t>
            </a:r>
          </a:p>
          <a:p>
            <a:pPr>
              <a:buClr>
                <a:srgbClr val="0000FF"/>
              </a:buClr>
            </a:pPr>
            <a:endParaRPr lang="en-US" sz="1050" dirty="0"/>
          </a:p>
          <a:p>
            <a:r>
              <a:rPr lang="en-US" sz="1050" dirty="0">
                <a:solidFill>
                  <a:srgbClr val="0000FF"/>
                </a:solidFill>
              </a:rPr>
              <a:t>PHENIX Upgrades: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f/</a:t>
            </a:r>
            <a:r>
              <a:rPr lang="en-US" sz="1050" dirty="0" err="1"/>
              <a:t>sPHENIX</a:t>
            </a:r>
            <a:r>
              <a:rPr lang="en-US" sz="1050" dirty="0"/>
              <a:t> barrel + forward</a:t>
            </a:r>
          </a:p>
          <a:p>
            <a:pPr>
              <a:buClr>
                <a:srgbClr val="0000FF"/>
              </a:buClr>
            </a:pPr>
            <a:endParaRPr lang="en-US" sz="1050" dirty="0"/>
          </a:p>
          <a:p>
            <a:pPr>
              <a:buClr>
                <a:srgbClr val="0000FF"/>
              </a:buClr>
            </a:pPr>
            <a:r>
              <a:rPr lang="en-US" sz="1050" dirty="0">
                <a:solidFill>
                  <a:srgbClr val="0000FF"/>
                </a:solidFill>
              </a:rPr>
              <a:t>Run: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 err="1"/>
              <a:t>p+p</a:t>
            </a:r>
            <a:r>
              <a:rPr lang="en-US" sz="1050" dirty="0"/>
              <a:t> 200 </a:t>
            </a:r>
            <a:r>
              <a:rPr lang="en-US" sz="1050" dirty="0" err="1"/>
              <a:t>GeV</a:t>
            </a:r>
            <a:endParaRPr lang="en-US" sz="1050" dirty="0"/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p↑+A (Au, Cu, C…) 200 </a:t>
            </a:r>
            <a:r>
              <a:rPr lang="en-US" sz="1050" dirty="0" err="1"/>
              <a:t>GeV</a:t>
            </a:r>
            <a:endParaRPr lang="en-US" sz="1050" dirty="0"/>
          </a:p>
          <a:p>
            <a:pPr>
              <a:buClr>
                <a:srgbClr val="0000FF"/>
              </a:buClr>
            </a:pPr>
            <a:r>
              <a:rPr lang="en-US" sz="1050" dirty="0"/>
              <a:t>   transverse</a:t>
            </a:r>
          </a:p>
          <a:p>
            <a:pPr>
              <a:buClr>
                <a:srgbClr val="0000FF"/>
              </a:buClr>
            </a:pPr>
            <a:r>
              <a:rPr lang="en-US" sz="1050" dirty="0"/>
              <a:t>   </a:t>
            </a:r>
          </a:p>
          <a:p>
            <a:pPr>
              <a:buClr>
                <a:srgbClr val="0000FF"/>
              </a:buClr>
            </a:pPr>
            <a:r>
              <a:rPr lang="en-US" sz="1050" dirty="0">
                <a:solidFill>
                  <a:srgbClr val="0000FF"/>
                </a:solidFill>
              </a:rPr>
              <a:t>Goals:</a:t>
            </a:r>
            <a:endParaRPr lang="en-US" sz="1050" dirty="0"/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 err="1"/>
              <a:t>nPDF</a:t>
            </a:r>
            <a:r>
              <a:rPr lang="en-US" sz="1050" dirty="0"/>
              <a:t>: g(x,Q</a:t>
            </a:r>
            <a:r>
              <a:rPr lang="en-US" sz="1050" baseline="30000" dirty="0"/>
              <a:t>2</a:t>
            </a:r>
            <a:r>
              <a:rPr lang="en-US" sz="1050" dirty="0"/>
              <a:t>), q(x,Q</a:t>
            </a:r>
            <a:r>
              <a:rPr lang="en-US" sz="1050" baseline="30000" dirty="0"/>
              <a:t>2</a:t>
            </a:r>
            <a:r>
              <a:rPr lang="en-US" sz="1050" dirty="0"/>
              <a:t>)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Saturation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/>
              <a:t>Energy loss in CNM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261998" y="3894061"/>
            <a:ext cx="1955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0000FF"/>
                </a:solidFill>
              </a:rPr>
              <a:t>Electron-Ion Collider</a:t>
            </a:r>
          </a:p>
        </p:txBody>
      </p:sp>
      <p:sp>
        <p:nvSpPr>
          <p:cNvPr id="38" name="Rectangle 37"/>
          <p:cNvSpPr/>
          <p:nvPr/>
        </p:nvSpPr>
        <p:spPr>
          <a:xfrm>
            <a:off x="2716340" y="2152304"/>
            <a:ext cx="887340" cy="302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2777577" y="2158915"/>
            <a:ext cx="8526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End of LS1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622480" y="2065647"/>
            <a:ext cx="6719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LHC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1618842" y="4755630"/>
            <a:ext cx="79701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RHIC</a:t>
            </a:r>
          </a:p>
        </p:txBody>
      </p:sp>
      <p:sp>
        <p:nvSpPr>
          <p:cNvPr id="3" name="Rectangle 2"/>
          <p:cNvSpPr/>
          <p:nvPr/>
        </p:nvSpPr>
        <p:spPr>
          <a:xfrm>
            <a:off x="2981937" y="1736341"/>
            <a:ext cx="3196784" cy="29208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2939842" y="1732803"/>
            <a:ext cx="32624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 Month Ion Running 11/2015, 11/2016, 6/2018 </a:t>
            </a:r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3451280" y="2049711"/>
            <a:ext cx="629317" cy="9402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 flipH="1">
            <a:off x="3832280" y="2065647"/>
            <a:ext cx="248317" cy="92429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4080597" y="2049710"/>
            <a:ext cx="285083" cy="9196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Rectangle 45"/>
          <p:cNvSpPr/>
          <p:nvPr/>
        </p:nvSpPr>
        <p:spPr>
          <a:xfrm>
            <a:off x="4508329" y="2135652"/>
            <a:ext cx="1234477" cy="3029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4565590" y="2131289"/>
            <a:ext cx="135201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LS2 7/18-12/19</a:t>
            </a:r>
          </a:p>
        </p:txBody>
      </p:sp>
      <p:sp>
        <p:nvSpPr>
          <p:cNvPr id="48" name="Rectangle 47"/>
          <p:cNvSpPr/>
          <p:nvPr/>
        </p:nvSpPr>
        <p:spPr>
          <a:xfrm>
            <a:off x="6448950" y="1725259"/>
            <a:ext cx="3250729" cy="29208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6474381" y="1717790"/>
            <a:ext cx="330149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 Month Ion Running 11/2020, 11/2021, 12/2022</a:t>
            </a:r>
          </a:p>
        </p:txBody>
      </p:sp>
      <p:cxnSp>
        <p:nvCxnSpPr>
          <p:cNvPr id="51" name="Straight Arrow Connector 50"/>
          <p:cNvCxnSpPr/>
          <p:nvPr/>
        </p:nvCxnSpPr>
        <p:spPr>
          <a:xfrm flipH="1">
            <a:off x="5965879" y="2032215"/>
            <a:ext cx="781826" cy="64451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>
            <a:off x="6430395" y="2015932"/>
            <a:ext cx="330511" cy="95339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6760906" y="2017348"/>
            <a:ext cx="247591" cy="90147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1618842" y="1218081"/>
            <a:ext cx="2267359" cy="4308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100" dirty="0"/>
              <a:t>Future ion running at LHC to be split between </a:t>
            </a:r>
            <a:r>
              <a:rPr lang="en-US" sz="1100" dirty="0" err="1"/>
              <a:t>p+Pb</a:t>
            </a:r>
            <a:r>
              <a:rPr lang="en-US" sz="1100" dirty="0"/>
              <a:t> and </a:t>
            </a:r>
            <a:r>
              <a:rPr lang="en-US" sz="1100" dirty="0" err="1"/>
              <a:t>Pb+Pb</a:t>
            </a:r>
            <a:r>
              <a:rPr lang="en-US" sz="1100" dirty="0"/>
              <a:t>…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267200" y="923664"/>
            <a:ext cx="1337226" cy="5770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lvl="0"/>
            <a:r>
              <a:rPr lang="en-US" sz="1050" dirty="0">
                <a:solidFill>
                  <a:srgbClr val="0000FF"/>
                </a:solidFill>
              </a:rPr>
              <a:t>ATLAS: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>
                <a:solidFill>
                  <a:prstClr val="black"/>
                </a:solidFill>
              </a:rPr>
              <a:t>Trigger Upgrades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>
                <a:solidFill>
                  <a:prstClr val="black"/>
                </a:solidFill>
              </a:rPr>
              <a:t>Inner Tracker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654659" y="923218"/>
            <a:ext cx="1148071" cy="5770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lvl="0"/>
            <a:r>
              <a:rPr lang="en-US" sz="1050" dirty="0">
                <a:solidFill>
                  <a:srgbClr val="0000FF"/>
                </a:solidFill>
              </a:rPr>
              <a:t>CMS: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>
                <a:solidFill>
                  <a:prstClr val="black"/>
                </a:solidFill>
              </a:rPr>
              <a:t>L1 Trigger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>
                <a:solidFill>
                  <a:prstClr val="black"/>
                </a:solidFill>
              </a:rPr>
              <a:t>HCAL Upgrade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6852962" y="925723"/>
            <a:ext cx="1292341" cy="5770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none" rtlCol="0">
            <a:spAutoFit/>
          </a:bodyPr>
          <a:lstStyle/>
          <a:p>
            <a:pPr lvl="0"/>
            <a:r>
              <a:rPr lang="en-US" sz="1050" dirty="0">
                <a:solidFill>
                  <a:srgbClr val="0000FF"/>
                </a:solidFill>
              </a:rPr>
              <a:t>ALICE: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>
                <a:solidFill>
                  <a:prstClr val="black"/>
                </a:solidFill>
              </a:rPr>
              <a:t>ITS Upgrade</a:t>
            </a:r>
          </a:p>
          <a:p>
            <a:pPr marL="171450" indent="-171450">
              <a:buClr>
                <a:srgbClr val="0000FF"/>
              </a:buClr>
              <a:buFont typeface="Wingdings" charset="2"/>
              <a:buChar char="q"/>
            </a:pPr>
            <a:r>
              <a:rPr lang="en-US" sz="1050" dirty="0">
                <a:solidFill>
                  <a:prstClr val="black"/>
                </a:solidFill>
              </a:rPr>
              <a:t>Trigger and DAQ </a:t>
            </a:r>
          </a:p>
        </p:txBody>
      </p:sp>
      <p:sp>
        <p:nvSpPr>
          <p:cNvPr id="7" name="Rectangle 6"/>
          <p:cNvSpPr/>
          <p:nvPr/>
        </p:nvSpPr>
        <p:spPr>
          <a:xfrm>
            <a:off x="3747775" y="3433412"/>
            <a:ext cx="1635629" cy="226591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/>
              <a:t>Low Energy Scan</a:t>
            </a:r>
            <a:endParaRPr lang="en-US" sz="1200" dirty="0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1DA873-E915-4A4A-BA6D-EB7FBBFF7BBE}" type="datetime1">
              <a:rPr lang="en-US" smtClean="0"/>
              <a:t>7/15/2015</a:t>
            </a:fld>
            <a:endParaRPr lang="en-US"/>
          </a:p>
        </p:txBody>
      </p:sp>
      <p:sp>
        <p:nvSpPr>
          <p:cNvPr id="33" name="Footer Placeholder 3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SpinFest 2015 - Future of RHIC Spin</a:t>
            </a:r>
            <a:endParaRPr lang="en-US"/>
          </a:p>
        </p:txBody>
      </p:sp>
      <p:sp>
        <p:nvSpPr>
          <p:cNvPr id="34" name="Slide Number Placeholder 3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3F02E2-3D8B-4F63-90AF-A5CADD095EA5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529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</TotalTime>
  <Words>5983</Words>
  <Application>Microsoft Office PowerPoint</Application>
  <PresentationFormat>Widescreen</PresentationFormat>
  <Paragraphs>1513</Paragraphs>
  <Slides>103</Slides>
  <Notes>102</Notes>
  <HiddenSlides>0</HiddenSlides>
  <MMClips>0</MMClips>
  <ScaleCrop>false</ScaleCrop>
  <HeadingPairs>
    <vt:vector size="8" baseType="variant">
      <vt:variant>
        <vt:lpstr>Fonts Used</vt:lpstr>
      </vt:variant>
      <vt:variant>
        <vt:i4>25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103</vt:i4>
      </vt:variant>
    </vt:vector>
  </HeadingPairs>
  <TitlesOfParts>
    <vt:vector size="130" baseType="lpstr">
      <vt:lpstr>Arial Unicode MS</vt:lpstr>
      <vt:lpstr>Gulim</vt:lpstr>
      <vt:lpstr>ＭＳ Ｐゴシック</vt:lpstr>
      <vt:lpstr>宋体</vt:lpstr>
      <vt:lpstr>Apple Casual</vt:lpstr>
      <vt:lpstr>Arial</vt:lpstr>
      <vt:lpstr>Arial </vt:lpstr>
      <vt:lpstr>Arial Rounded MT Bold</vt:lpstr>
      <vt:lpstr>Calibri</vt:lpstr>
      <vt:lpstr>Calibri Light</vt:lpstr>
      <vt:lpstr>Comic Sans MS</vt:lpstr>
      <vt:lpstr>Corbel Bold</vt:lpstr>
      <vt:lpstr>Gill Sans</vt:lpstr>
      <vt:lpstr>Gill Sans SemiBold</vt:lpstr>
      <vt:lpstr>Harlow Solid Italic</vt:lpstr>
      <vt:lpstr>Helvetica</vt:lpstr>
      <vt:lpstr>Helvetica Light</vt:lpstr>
      <vt:lpstr>Helvetica Neue</vt:lpstr>
      <vt:lpstr>Lucida Calligraphy</vt:lpstr>
      <vt:lpstr>Monotype Sorts</vt:lpstr>
      <vt:lpstr>Symath</vt:lpstr>
      <vt:lpstr>Symbol</vt:lpstr>
      <vt:lpstr>Times</vt:lpstr>
      <vt:lpstr>Times New Roman</vt:lpstr>
      <vt:lpstr>Wingdings</vt:lpstr>
      <vt:lpstr>Office Theme</vt:lpstr>
      <vt:lpstr>Equation</vt:lpstr>
      <vt:lpstr>The Future of RHIC Spin Physics</vt:lpstr>
      <vt:lpstr>Outline</vt:lpstr>
      <vt:lpstr>Outline: Day 1</vt:lpstr>
      <vt:lpstr>Questions Driving Spin Physics</vt:lpstr>
      <vt:lpstr>Parton Distribution Functions</vt:lpstr>
      <vt:lpstr>Unified View of Nucleon Structure</vt:lpstr>
      <vt:lpstr>Cross Sections and Asymmetries</vt:lpstr>
      <vt:lpstr>Deep Inelastic Scattering</vt:lpstr>
      <vt:lpstr>DIS Unpolarized Structure Functions</vt:lpstr>
      <vt:lpstr>Semi-Inclusive DIS</vt:lpstr>
      <vt:lpstr>Transverse SSA’s in p+p</vt:lpstr>
      <vt:lpstr>AN : Sources of Transverse SSA’s</vt:lpstr>
      <vt:lpstr>Current and Future Experiments</vt:lpstr>
      <vt:lpstr>Current and Near Future at JLab</vt:lpstr>
      <vt:lpstr>JLab Experimental Halls</vt:lpstr>
      <vt:lpstr>SIDIS and TMD’s</vt:lpstr>
      <vt:lpstr>Hall A E06-10 : Polarized Neutron Target</vt:lpstr>
      <vt:lpstr>e+He3 Asymmetries</vt:lpstr>
      <vt:lpstr>Hall A E12-10-006 (SoLID)</vt:lpstr>
      <vt:lpstr>SIDIS Sivers/Collins for Kaons</vt:lpstr>
      <vt:lpstr>Fragmentation Functions from Belle</vt:lpstr>
      <vt:lpstr>The Present and Near Future at RHIC</vt:lpstr>
      <vt:lpstr>Precision ALL Results from STAR and PHENIX</vt:lpstr>
      <vt:lpstr>New Results on Gluon Polarization </vt:lpstr>
      <vt:lpstr>Latest from PHENIX…</vt:lpstr>
      <vt:lpstr>PHENIX Transverse Spin Run-15</vt:lpstr>
      <vt:lpstr>The MPC-EX Detector</vt:lpstr>
      <vt:lpstr>MPC-EX Prompt Photon AN (xF&gt;0)</vt:lpstr>
      <vt:lpstr>MPC-EX Prompt Photon AN (xF&lt;0)</vt:lpstr>
      <vt:lpstr>Collins Asymmetry in Jets</vt:lpstr>
      <vt:lpstr>…or maybe it’s more complicated…</vt:lpstr>
      <vt:lpstr>STAR in Run-15:</vt:lpstr>
      <vt:lpstr>Using Spin as a Tool – Cold Nuclear Matter</vt:lpstr>
      <vt:lpstr>Polarized p+A Collisions at RHIC</vt:lpstr>
      <vt:lpstr>Future Running at RHIC</vt:lpstr>
      <vt:lpstr>STAR in Run-16 17: AN for W+/-</vt:lpstr>
      <vt:lpstr>W pT Reconstruction</vt:lpstr>
      <vt:lpstr>Run-11 Proof-of-Principle</vt:lpstr>
      <vt:lpstr>Run-16 17 Projections</vt:lpstr>
      <vt:lpstr>Q2 Evolution of Structure Functions</vt:lpstr>
      <vt:lpstr>Altarelli-Parisi/DGLAP</vt:lpstr>
      <vt:lpstr>Drell-Yan and Modified Universality</vt:lpstr>
      <vt:lpstr>COMPASS @ CERN</vt:lpstr>
      <vt:lpstr>Compatibility with SIDIS</vt:lpstr>
      <vt:lpstr>Polarized DY at FNAL</vt:lpstr>
      <vt:lpstr>Drell-Yan vs. pT</vt:lpstr>
      <vt:lpstr>STAR Forward Upgrades for 2020+</vt:lpstr>
      <vt:lpstr>STAR p+p/p+A Timeline</vt:lpstr>
      <vt:lpstr>The PHENIX -&gt; EIC Detector Path</vt:lpstr>
      <vt:lpstr>The PHENIX -&gt; EIC Detector Path</vt:lpstr>
      <vt:lpstr>Timeline for the LHC and RHIC</vt:lpstr>
      <vt:lpstr>Future Experiments Timeline</vt:lpstr>
      <vt:lpstr>What kind of questions can we dream of asking?</vt:lpstr>
      <vt:lpstr>The EIC: A QCD Laboratory</vt:lpstr>
      <vt:lpstr>The Power of the EIC</vt:lpstr>
      <vt:lpstr>The EIC and Sivers (Example)</vt:lpstr>
      <vt:lpstr>The EIC Detectors (1) - eSTAR</vt:lpstr>
      <vt:lpstr>The EIC Detectors (2) – An EIC Detector Built Around the BaBar Solenoid</vt:lpstr>
      <vt:lpstr>Conclusions Day-1</vt:lpstr>
      <vt:lpstr>Future Running at RHIC</vt:lpstr>
      <vt:lpstr>Outline: Day-2</vt:lpstr>
      <vt:lpstr>The Big Picture At RHIC and the LHC</vt:lpstr>
      <vt:lpstr>Quantum Chromodynamics</vt:lpstr>
      <vt:lpstr>Lattice Quantum Chromodynamics</vt:lpstr>
      <vt:lpstr>The Quark-Gluon Plasma</vt:lpstr>
      <vt:lpstr>Elliptic Flow</vt:lpstr>
      <vt:lpstr>PowerPoint Presentation</vt:lpstr>
      <vt:lpstr>PowerPoint Presentation</vt:lpstr>
      <vt:lpstr>PowerPoint Presentation</vt:lpstr>
      <vt:lpstr>PowerPoint Presentation</vt:lpstr>
      <vt:lpstr>Higher Harmonics Used to Determine h/s</vt:lpstr>
      <vt:lpstr>PowerPoint Presentation</vt:lpstr>
      <vt:lpstr>PowerPoint Presentation</vt:lpstr>
      <vt:lpstr>PowerPoint Presentation</vt:lpstr>
      <vt:lpstr>Combining time evolution of virtuality and temperature</vt:lpstr>
      <vt:lpstr>PowerPoint Presentation</vt:lpstr>
      <vt:lpstr>sPHENIX Detector Design</vt:lpstr>
      <vt:lpstr>The PHENIX -&gt; EIC Detector Path</vt:lpstr>
      <vt:lpstr>The PHENIX -&gt; EIC Detector Path</vt:lpstr>
      <vt:lpstr>fsPHENIX –”forward” sPHENIX!</vt:lpstr>
      <vt:lpstr>fsPHENIX Jets @ 200GeV</vt:lpstr>
      <vt:lpstr>Jet Sources</vt:lpstr>
      <vt:lpstr>Jet Measurements in fsPHENIX</vt:lpstr>
      <vt:lpstr>Jet Measurements in fsPHENIX</vt:lpstr>
      <vt:lpstr>Collins in Jets</vt:lpstr>
      <vt:lpstr>Drell-Yan : fsPHENIX and COMPASS-II</vt:lpstr>
      <vt:lpstr>Dueling EIC Designs</vt:lpstr>
      <vt:lpstr>PowerPoint Presentation</vt:lpstr>
      <vt:lpstr>PowerPoint Presentation</vt:lpstr>
      <vt:lpstr>DIS Electron Measurement</vt:lpstr>
      <vt:lpstr>Tracking Resolution</vt:lpstr>
      <vt:lpstr>Electron Identification</vt:lpstr>
      <vt:lpstr>SIDIS: Hadrons from DIS Events</vt:lpstr>
      <vt:lpstr>Kaon ID / Acceptance / Kinematics</vt:lpstr>
      <vt:lpstr>DVCS Photons</vt:lpstr>
      <vt:lpstr>e+A Physics</vt:lpstr>
      <vt:lpstr>EIC Dedicated Detector – the BEAST</vt:lpstr>
      <vt:lpstr>Particle Kinematics</vt:lpstr>
      <vt:lpstr>Timeline for the LHC and RHIC</vt:lpstr>
      <vt:lpstr>PowerPoint Presentation</vt:lpstr>
      <vt:lpstr>What’s It All Good For?</vt:lpstr>
      <vt:lpstr>The Future of Nuclear Physics</vt:lpstr>
      <vt:lpstr>Conclusions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Future Transverse Spin Experiments</dc:title>
  <dc:creator>Lajoie Admin [PHYSA]</dc:creator>
  <cp:lastModifiedBy>Lajoie Admin [PHYSA]</cp:lastModifiedBy>
  <cp:revision>337</cp:revision>
  <cp:lastPrinted>2014-08-01T10:37:18Z</cp:lastPrinted>
  <dcterms:created xsi:type="dcterms:W3CDTF">2014-07-28T15:55:09Z</dcterms:created>
  <dcterms:modified xsi:type="dcterms:W3CDTF">2015-07-15T04:04:27Z</dcterms:modified>
</cp:coreProperties>
</file>