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</p:sldMasterIdLst>
  <p:notesMasterIdLst>
    <p:notesMasterId r:id="rId44"/>
  </p:notesMasterIdLst>
  <p:sldIdLst>
    <p:sldId id="684" r:id="rId12"/>
    <p:sldId id="699" r:id="rId13"/>
    <p:sldId id="730" r:id="rId14"/>
    <p:sldId id="716" r:id="rId15"/>
    <p:sldId id="717" r:id="rId16"/>
    <p:sldId id="712" r:id="rId17"/>
    <p:sldId id="718" r:id="rId18"/>
    <p:sldId id="700" r:id="rId19"/>
    <p:sldId id="706" r:id="rId20"/>
    <p:sldId id="707" r:id="rId21"/>
    <p:sldId id="711" r:id="rId22"/>
    <p:sldId id="714" r:id="rId23"/>
    <p:sldId id="708" r:id="rId24"/>
    <p:sldId id="703" r:id="rId25"/>
    <p:sldId id="702" r:id="rId26"/>
    <p:sldId id="719" r:id="rId27"/>
    <p:sldId id="720" r:id="rId28"/>
    <p:sldId id="709" r:id="rId29"/>
    <p:sldId id="710" r:id="rId30"/>
    <p:sldId id="687" r:id="rId31"/>
    <p:sldId id="721" r:id="rId32"/>
    <p:sldId id="722" r:id="rId33"/>
    <p:sldId id="731" r:id="rId34"/>
    <p:sldId id="723" r:id="rId35"/>
    <p:sldId id="724" r:id="rId36"/>
    <p:sldId id="726" r:id="rId37"/>
    <p:sldId id="728" r:id="rId38"/>
    <p:sldId id="727" r:id="rId39"/>
    <p:sldId id="732" r:id="rId40"/>
    <p:sldId id="729" r:id="rId41"/>
    <p:sldId id="725" r:id="rId42"/>
    <p:sldId id="704" r:id="rId4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006600"/>
    <a:srgbClr val="3333FF"/>
    <a:srgbClr val="6600CC"/>
    <a:srgbClr val="FF0000"/>
    <a:srgbClr val="CC0000"/>
    <a:srgbClr val="C0C0C0"/>
    <a:srgbClr val="CCCC00"/>
    <a:srgbClr val="CC66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10" autoAdjust="0"/>
    <p:restoredTop sz="96488" autoAdjust="0"/>
  </p:normalViewPr>
  <p:slideViewPr>
    <p:cSldViewPr>
      <p:cViewPr varScale="1">
        <p:scale>
          <a:sx n="75" d="100"/>
          <a:sy n="75" d="100"/>
        </p:scale>
        <p:origin x="76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7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viewProps" Target="view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C838E-31EC-40C1-8940-369804504364}" type="datetimeFigureOut">
              <a:rPr kumimoji="1" lang="ja-JP" altLang="en-US" smtClean="0"/>
              <a:t>2015/8/5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0489-EC92-4AD8-80DC-FB4734E5B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2015/8/5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2015/8/5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0280-4ED6-4A04-B5D0-A616E49FF54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87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6E02-460C-457B-BF52-3B3A36E970B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146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9C9E-9DAA-4F43-809E-5A04F15C1BA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01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B5BC9-2E1D-4D8D-865C-C7C34CF3A2E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026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AFC4-BF84-49A6-B5A8-8F7781E6CE9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435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A7B8-C719-4913-9A61-9EE5201C35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278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7A17-1EA7-4B90-8BE0-62CC5CB1C7B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622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D06C0-BDE6-4B5C-A869-5D0D59AB36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76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6310-EF35-47F1-98B6-F802197864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671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B955D-5B63-4586-90FB-AF3FC58B51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2015/8/5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B8AF3-FD12-43C9-8FB8-C9859BC34E3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6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36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0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1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2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1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2015/8/5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6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1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98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80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58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38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62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93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7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2015/8/5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2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45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9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ADCA2C-FC34-442B-B817-9B6FE2EB153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93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8AB4D4-16F2-491E-990B-27C0A1CE1C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25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2FA289-6C46-4373-B8AA-6EAC03ED18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72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B9FD4-6F8D-4D9B-8E5F-B4A8F3D5D02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14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946317-69C4-4A20-944B-C56A2BD219F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28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44CE9B-4878-400E-AE25-55AC03D8B4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3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2015/8/5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D1D449-36DE-46C3-B501-F9E0E01AAC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97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832D78-0839-4130-9AB6-AFC9B8BD68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92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2CABDA-C7BF-4804-B125-BABFB407CD7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17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B3EE71-6EE6-43BE-A199-25F91A8E1A4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21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F72A77-EF65-4648-BDBF-1EED054B1FB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01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4F7714-AB2F-45B8-9CA4-688FE9C608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22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62058C-FD52-4BD6-B4E4-7F0BAA07DE1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888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6AB9F8-023F-46E3-A1C7-6F4E7D55B94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216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A23457-13E4-4286-A113-83315A7AE0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62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1E550-548F-4705-B63A-EBC23A483E5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0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2015/8/5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EF2AAC-CBD1-427A-B44F-0EA698E21E0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8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FA7358-DF85-4CBC-BDD5-6C7BEF9F139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83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9F3AE5-E20A-4828-AEDE-C3481EF360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31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5ED11B-958E-4B67-A403-29DFAF2C091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268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8D4C73-B2AE-49E1-A064-E7989C4F29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79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ECB298-1FC3-4E41-9CBB-4AC910D9B2F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226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03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774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84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8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2015/8/5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379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003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3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187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32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43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89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892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2015/8/5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879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531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35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130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794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144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0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922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84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6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2015/8/5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098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138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079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481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364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58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07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849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779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55DF1C-4B4B-462B-BF7F-7BA85D6187D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9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2015/8/5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429D18-ED90-401B-A5B7-CC9BB2E8D9E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160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F1BAEB-8563-4B0C-95CC-98AEC03CDE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672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2B84C4-FDED-4800-A3AA-46B8EC9B48A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4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4902C0-B453-4519-A6B5-29ED20C2203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572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D813A9-F6D3-44FC-97E1-7E13869CAFA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982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0DB02-23C8-41E7-8265-A70707B45DE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876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446665-68C8-434E-ACE0-726E59EA56D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019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60ADD-3A42-48AE-BF29-6A69F0EA43B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408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AB1DB3-DC79-4189-A92D-A270FD527A7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578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655B52-CDD2-40A9-A24D-99A41C0B87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8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2015/8/5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20314-A0AF-4EFD-8BD2-9452FAF952E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0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9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5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61B43D-4D5D-42D8-97AD-1495229DA0E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4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8EED0-6F72-4327-AEE0-8F59B10A11D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1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6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3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3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BC8EF1-B808-4DA1-96F6-7C2CCF4E364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8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88547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ja-JP" sz="4800" dirty="0" smtClean="0"/>
              <a:t>Physics of Dense Matter</a:t>
            </a:r>
            <a:br>
              <a:rPr kumimoji="1" lang="en-US" altLang="ja-JP" sz="4800" dirty="0" smtClean="0"/>
            </a:br>
            <a:r>
              <a:rPr kumimoji="1" lang="en-US" altLang="ja-JP" sz="4800" dirty="0" smtClean="0"/>
              <a:t>in Heavy-ion Collisions </a:t>
            </a:r>
            <a:r>
              <a:rPr lang="en-US" altLang="ja-JP" sz="4800" dirty="0" smtClean="0"/>
              <a:t>at J-PARC</a:t>
            </a:r>
            <a:endParaRPr kumimoji="1" lang="ja-JP" altLang="en-US" sz="4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09857" y="3862789"/>
            <a:ext cx="3724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dirty="0" smtClean="0"/>
              <a:t>Masakiyo Kitazawa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93903" y="6309320"/>
            <a:ext cx="4356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J-PARC</a:t>
            </a:r>
            <a:r>
              <a:rPr kumimoji="1" lang="ja-JP" altLang="en-US" sz="2400" dirty="0" smtClean="0"/>
              <a:t>研究会、</a:t>
            </a:r>
            <a:r>
              <a:rPr kumimoji="1" lang="en-US" altLang="ja-JP" sz="2400" dirty="0" smtClean="0"/>
              <a:t>2015/8/5</a:t>
            </a:r>
            <a:r>
              <a:rPr kumimoji="1" lang="ja-JP" altLang="en-US" sz="2400" dirty="0" err="1" smtClean="0"/>
              <a:t>、</a:t>
            </a:r>
            <a:r>
              <a:rPr kumimoji="1" lang="en-US" altLang="ja-JP" sz="2400" dirty="0" smtClean="0"/>
              <a:t>J-PARC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9531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852610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√</a:t>
            </a:r>
            <a:r>
              <a:rPr kumimoji="1" lang="en-US" altLang="ja-JP" dirty="0" smtClean="0"/>
              <a:t>s Dependence of QNS  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6" r="9178"/>
          <a:stretch/>
        </p:blipFill>
        <p:spPr bwMode="auto">
          <a:xfrm>
            <a:off x="1067426" y="836712"/>
            <a:ext cx="6600918" cy="395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56070" y="4869160"/>
            <a:ext cx="6094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QNS is well applicable even for 19.6GeV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80206" y="5330825"/>
            <a:ext cx="6304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Evidence of QGP formation for this energy??</a:t>
            </a:r>
            <a:endParaRPr kumimoji="1" lang="ja-JP" altLang="en-US" sz="2400" dirty="0"/>
          </a:p>
        </p:txBody>
      </p:sp>
      <p:sp>
        <p:nvSpPr>
          <p:cNvPr id="6" name="右矢印 5"/>
          <p:cNvSpPr/>
          <p:nvPr/>
        </p:nvSpPr>
        <p:spPr>
          <a:xfrm>
            <a:off x="1086990" y="5330825"/>
            <a:ext cx="5040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6070" y="5815457"/>
            <a:ext cx="5378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Deviation of strangeness &lt;11.5GeV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Why and how??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18466" y="260648"/>
            <a:ext cx="1870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STAR</a:t>
            </a:r>
            <a:r>
              <a:rPr lang="ja-JP" altLang="en-US" sz="2400" dirty="0" smtClean="0">
                <a:solidFill>
                  <a:srgbClr val="002060"/>
                </a:solidFill>
              </a:rPr>
              <a:t> </a:t>
            </a:r>
            <a:r>
              <a:rPr lang="en-US" altLang="ja-JP" sz="2400" dirty="0" smtClean="0">
                <a:solidFill>
                  <a:srgbClr val="002060"/>
                </a:solidFill>
              </a:rPr>
              <a:t>BES-I</a:t>
            </a:r>
            <a:endParaRPr kumimoji="1" lang="en-US" altLang="ja-JP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1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969904" cy="584775"/>
          </a:xfrm>
        </p:spPr>
        <p:txBody>
          <a:bodyPr/>
          <a:lstStyle/>
          <a:p>
            <a:r>
              <a:rPr kumimoji="1" lang="en-US" altLang="ja-JP" dirty="0" smtClean="0"/>
              <a:t> Chemical / Kinetic </a:t>
            </a:r>
            <a:r>
              <a:rPr kumimoji="1" lang="en-US" altLang="ja-JP" dirty="0" err="1" smtClean="0"/>
              <a:t>Freezeouts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36712"/>
            <a:ext cx="3302672" cy="291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39552" y="1691664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Particle abundances are well described by a thermal fit.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1052736"/>
            <a:ext cx="3866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Chemical </a:t>
            </a:r>
            <a:r>
              <a:rPr kumimoji="1" lang="en-US" altLang="ja-JP" sz="2800" dirty="0" err="1" smtClean="0"/>
              <a:t>Freezeout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3667821"/>
            <a:ext cx="5105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Kinetic (</a:t>
            </a:r>
            <a:r>
              <a:rPr lang="en-US" altLang="ja-JP" sz="2800" dirty="0" smtClean="0"/>
              <a:t>Thermal)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err="1" smtClean="0"/>
              <a:t>Freezeout</a:t>
            </a:r>
            <a:endParaRPr kumimoji="1" lang="ja-JP" altLang="en-US" sz="2800" dirty="0"/>
          </a:p>
        </p:txBody>
      </p:sp>
      <p:sp>
        <p:nvSpPr>
          <p:cNvPr id="7" name="右矢印 6"/>
          <p:cNvSpPr/>
          <p:nvPr/>
        </p:nvSpPr>
        <p:spPr>
          <a:xfrm>
            <a:off x="971600" y="2536449"/>
            <a:ext cx="648072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21088" y="2579957"/>
            <a:ext cx="3496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chemical equilibration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estimate </a:t>
            </a:r>
            <a:r>
              <a:rPr lang="en-US" altLang="ja-JP" sz="2400" i="1" dirty="0" smtClean="0"/>
              <a:t>T</a:t>
            </a:r>
            <a:r>
              <a:rPr lang="en-US" altLang="ja-JP" sz="2400" dirty="0" smtClean="0"/>
              <a:t> and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endParaRPr kumimoji="1" lang="ja-JP" altLang="en-US" sz="2400" dirty="0">
              <a:latin typeface="Symbol" panose="05050102010706020507" pitchFamily="18" charset="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17032"/>
            <a:ext cx="3302672" cy="315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755576" y="4293096"/>
            <a:ext cx="4601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err="1" smtClean="0"/>
              <a:t>pT</a:t>
            </a:r>
            <a:r>
              <a:rPr kumimoji="1" lang="en-US" altLang="ja-JP" sz="2400" dirty="0" smtClean="0"/>
              <a:t> spectra is well described by thermal + </a:t>
            </a:r>
            <a:r>
              <a:rPr kumimoji="1" lang="en-US" altLang="ja-JP" sz="2400" dirty="0" err="1" smtClean="0"/>
              <a:t>blastwave</a:t>
            </a:r>
            <a:r>
              <a:rPr kumimoji="1" lang="en-US" altLang="ja-JP" sz="2400" dirty="0" smtClean="0"/>
              <a:t> model.</a:t>
            </a:r>
            <a:endParaRPr kumimoji="1" lang="ja-JP" altLang="en-US" sz="2400" dirty="0"/>
          </a:p>
        </p:txBody>
      </p:sp>
      <p:sp>
        <p:nvSpPr>
          <p:cNvPr id="11" name="右矢印 10"/>
          <p:cNvSpPr/>
          <p:nvPr/>
        </p:nvSpPr>
        <p:spPr>
          <a:xfrm>
            <a:off x="971600" y="5260503"/>
            <a:ext cx="648072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21088" y="5304011"/>
            <a:ext cx="34772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(radial) collective flow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estimate </a:t>
            </a:r>
            <a:r>
              <a:rPr lang="en-US" altLang="ja-JP" sz="2400" i="1" dirty="0" smtClean="0"/>
              <a:t>T</a:t>
            </a:r>
            <a:endParaRPr kumimoji="1" lang="ja-JP" altLang="en-US" sz="24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831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正方形/長方形 64"/>
          <p:cNvSpPr/>
          <p:nvPr/>
        </p:nvSpPr>
        <p:spPr>
          <a:xfrm flipH="1">
            <a:off x="2406533" y="2490063"/>
            <a:ext cx="6745933" cy="569123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0"/>
                </a:schemeClr>
              </a:gs>
              <a:gs pos="29202">
                <a:schemeClr val="accent6">
                  <a:lumMod val="75000"/>
                </a:schemeClr>
              </a:gs>
              <a:gs pos="4000">
                <a:schemeClr val="accent6">
                  <a:lumMod val="75000"/>
                  <a:alpha val="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 flipH="1">
            <a:off x="3419871" y="3136922"/>
            <a:ext cx="5732595" cy="100811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alpha val="0"/>
                </a:schemeClr>
              </a:gs>
              <a:gs pos="9000">
                <a:schemeClr val="accent2">
                  <a:lumMod val="60000"/>
                  <a:lumOff val="40000"/>
                  <a:alpha val="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-8466" y="3140968"/>
            <a:ext cx="2852275" cy="100811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0"/>
                </a:schemeClr>
              </a:gs>
              <a:gs pos="9000">
                <a:schemeClr val="tx2">
                  <a:lumMod val="60000"/>
                  <a:lumOff val="40000"/>
                  <a:alpha val="4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333785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ja-JP" altLang="en-US" dirty="0" smtClean="0"/>
              <a:t>√</a:t>
            </a:r>
            <a:r>
              <a:rPr lang="en-US" altLang="ja-JP" dirty="0" smtClean="0"/>
              <a:t>s Dep. of Heavy Ion Collisions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414908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 flipV="1">
            <a:off x="4644008" y="4005064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1979712" y="4005064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7308304" y="4005064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8183870" y="4293096"/>
            <a:ext cx="0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458351" y="4797152"/>
            <a:ext cx="14510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FF0000"/>
                </a:solidFill>
              </a:rPr>
              <a:t>top </a:t>
            </a:r>
            <a:r>
              <a:rPr lang="en-US" altLang="ja-JP" sz="2400" dirty="0" smtClean="0">
                <a:solidFill>
                  <a:srgbClr val="FF0000"/>
                </a:solidFill>
              </a:rPr>
              <a:t>RHIC</a:t>
            </a:r>
          </a:p>
          <a:p>
            <a:pPr algn="ctr"/>
            <a:r>
              <a:rPr kumimoji="1" lang="en-US" altLang="ja-JP" dirty="0" smtClean="0"/>
              <a:t>200GeV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8604448" y="5758804"/>
            <a:ext cx="504056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7637452" y="5570656"/>
            <a:ext cx="10311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C00000"/>
                </a:solidFill>
              </a:rPr>
              <a:t>LHC</a:t>
            </a:r>
          </a:p>
          <a:p>
            <a:pPr algn="ctr"/>
            <a:r>
              <a:rPr lang="en-US" altLang="ja-JP" dirty="0" smtClean="0"/>
              <a:t>2.76TeV</a:t>
            </a:r>
            <a:endParaRPr kumimoji="1" lang="ja-JP" altLang="en-US" dirty="0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100&#10;\&#10;{\rm GeV}&#10;\end{align*}&lt;/body&gt;&#10;  &lt;fcolor&gt;FF000000&lt;/fcolor&gt;&#10;  &lt;bcolor&gt;FFFFFFFF&lt;/bcolor&gt;&#10;  &lt;transparent&gt;True&lt;/transparent&gt;&#10;  &lt;resolution&gt;1800&lt;/resolution&gt;&#10;  &lt;imageh&gt;181&lt;/imageh&gt;&#10;  &lt;imagew&gt;923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23" y="4437112"/>
            <a:ext cx="976842" cy="191558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10&#10;\&#10;{\rm GeV}&#10;\end{align*}&lt;/body&gt;&#10;  &lt;fcolor&gt;FF000000&lt;/fcolor&gt;&#10;  &lt;bcolor&gt;FFFFFFFF&lt;/bcolor&gt;&#10;  &lt;transparent&gt;True&lt;/transparent&gt;&#10;  &lt;resolution&gt;1800&lt;/resolution&gt;&#10;  &lt;imageh&gt;181&lt;/imageh&gt;&#10;  &lt;imagew&gt;798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33" y="4437112"/>
            <a:ext cx="844550" cy="191558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1&#10;\&#10;{\rm GeV}&#10;\end{align*}&lt;/body&gt;&#10;  &lt;fcolor&gt;FF000000&lt;/fcolor&gt;&#10;  &lt;bcolor&gt;FFFFFFFF&lt;/bcolor&gt;&#10;  &lt;transparent&gt;True&lt;/transparent&gt;&#10;  &lt;resolution&gt;1800&lt;/resolution&gt;&#10;  &lt;imageh&gt;181&lt;/imageh&gt;&#10;  &lt;imagew&gt;67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53" y="4437112"/>
            <a:ext cx="713317" cy="191558"/>
          </a:xfrm>
          <a:prstGeom prst="rect">
            <a:avLst/>
          </a:prstGeom>
        </p:spPr>
      </p:pic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sqrt{s_{_{\rm NN}}}&#10;\end{align*}&lt;/body&gt;&#10;  &lt;fcolor&gt;FF000000&lt;/fcolor&gt;&#10;  &lt;bcolor&gt;FFFFFFFF&lt;/bcolor&gt;&#10;  &lt;transparent&gt;True&lt;/transparent&gt;&#10;  &lt;resolution&gt;1800&lt;/resolution&gt;&#10;  &lt;imageh&gt;249&lt;/imageh&gt;&#10;  &lt;imagew&gt;576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969" y="4307936"/>
            <a:ext cx="798535" cy="345200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1089" y="3140968"/>
            <a:ext cx="17251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Hadronic </a:t>
            </a:r>
          </a:p>
          <a:p>
            <a:r>
              <a:rPr kumimoji="1" lang="en-US" altLang="ja-JP" sz="2800" dirty="0" err="1" smtClean="0">
                <a:solidFill>
                  <a:schemeClr val="bg1"/>
                </a:solidFill>
              </a:rPr>
              <a:t>DoF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904053" y="3137193"/>
            <a:ext cx="22044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800" dirty="0" smtClean="0">
                <a:solidFill>
                  <a:schemeClr val="bg1"/>
                </a:solidFill>
              </a:rPr>
              <a:t>Formation of</a:t>
            </a:r>
          </a:p>
          <a:p>
            <a:pPr algn="r"/>
            <a:r>
              <a:rPr lang="en-US" altLang="ja-JP" sz="2800" dirty="0" smtClean="0">
                <a:solidFill>
                  <a:schemeClr val="bg1"/>
                </a:solidFill>
              </a:rPr>
              <a:t>“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s”QGP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0" y="922953"/>
            <a:ext cx="15055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Nuclear </a:t>
            </a:r>
          </a:p>
          <a:p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liquid-gas</a:t>
            </a:r>
          </a:p>
          <a:p>
            <a:r>
              <a:rPr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transition</a:t>
            </a:r>
            <a:endParaRPr kumimoji="1" lang="en-US" altLang="ja-JP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altLang="ja-JP" dirty="0" smtClean="0"/>
              <a:t>~0.3GeV</a:t>
            </a:r>
            <a:endParaRPr kumimoji="1" lang="en-US" altLang="ja-JP" dirty="0" smtClean="0"/>
          </a:p>
        </p:txBody>
      </p:sp>
      <p:sp>
        <p:nvSpPr>
          <p:cNvPr id="59" name="正方形/長方形 58"/>
          <p:cNvSpPr/>
          <p:nvPr/>
        </p:nvSpPr>
        <p:spPr>
          <a:xfrm flipH="1">
            <a:off x="4187713" y="1844824"/>
            <a:ext cx="4964754" cy="56912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alpha val="0"/>
                </a:schemeClr>
              </a:gs>
              <a:gs pos="29202">
                <a:srgbClr val="77933C"/>
              </a:gs>
              <a:gs pos="4000">
                <a:schemeClr val="accent3">
                  <a:lumMod val="75000"/>
                  <a:alpha val="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851563" y="1880273"/>
            <a:ext cx="3300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Quark Number Scaling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935503" y="2439399"/>
            <a:ext cx="85792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5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?</a:t>
            </a:r>
            <a:endParaRPr kumimoji="1" lang="ja-JP" altLang="en-US" sz="115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44173" y="2524236"/>
            <a:ext cx="4523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solidFill>
                  <a:schemeClr val="bg1"/>
                </a:solidFill>
              </a:rPr>
              <a:t>F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reezeout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 Pictures ~ near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equil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.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323527" y="2362013"/>
            <a:ext cx="1" cy="72495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3707904" y="4797152"/>
            <a:ext cx="1440160" cy="0"/>
          </a:xfrm>
          <a:prstGeom prst="straightConnector1">
            <a:avLst/>
          </a:prstGeom>
          <a:ln w="25400">
            <a:solidFill>
              <a:srgbClr val="0066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4043697" y="482376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SPS</a:t>
            </a:r>
            <a:endParaRPr kumimoji="1" lang="ja-JP" altLang="en-US" dirty="0"/>
          </a:p>
        </p:txBody>
      </p:sp>
      <p:cxnSp>
        <p:nvCxnSpPr>
          <p:cNvPr id="48" name="直線矢印コネクタ 47"/>
          <p:cNvCxnSpPr/>
          <p:nvPr/>
        </p:nvCxnSpPr>
        <p:spPr>
          <a:xfrm>
            <a:off x="3059832" y="4797152"/>
            <a:ext cx="648072" cy="0"/>
          </a:xfrm>
          <a:prstGeom prst="straightConnector1">
            <a:avLst/>
          </a:prstGeom>
          <a:ln w="25400">
            <a:solidFill>
              <a:srgbClr val="0066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2966926" y="4823767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AGS</a:t>
            </a:r>
            <a:endParaRPr kumimoji="1" lang="ja-JP" altLang="en-US" sz="2400" dirty="0"/>
          </a:p>
        </p:txBody>
      </p:sp>
      <p:sp>
        <p:nvSpPr>
          <p:cNvPr id="52" name="正方形/長方形 51"/>
          <p:cNvSpPr/>
          <p:nvPr/>
        </p:nvSpPr>
        <p:spPr>
          <a:xfrm>
            <a:off x="2515758" y="5378432"/>
            <a:ext cx="1396099" cy="81793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J-PARC</a:t>
            </a:r>
            <a:endParaRPr kumimoji="1" lang="ja-JP" altLang="en-US" sz="24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406534" y="6233236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1.9 ~ 6.2 GeV</a:t>
            </a:r>
            <a:endParaRPr kumimoji="1" lang="ja-JP" altLang="en-US" dirty="0"/>
          </a:p>
        </p:txBody>
      </p:sp>
      <p:cxnSp>
        <p:nvCxnSpPr>
          <p:cNvPr id="56" name="直線矢印コネクタ 55"/>
          <p:cNvCxnSpPr/>
          <p:nvPr/>
        </p:nvCxnSpPr>
        <p:spPr>
          <a:xfrm>
            <a:off x="4067944" y="5450440"/>
            <a:ext cx="2448272" cy="0"/>
          </a:xfrm>
          <a:prstGeom prst="straightConnector1">
            <a:avLst/>
          </a:prstGeom>
          <a:ln w="25400">
            <a:solidFill>
              <a:srgbClr val="0066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4090501" y="5520557"/>
            <a:ext cx="3276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006600"/>
                </a:solidFill>
              </a:rPr>
              <a:t>RHIC-BES I </a:t>
            </a:r>
            <a:r>
              <a:rPr lang="en-US" altLang="ja-JP" dirty="0" smtClean="0"/>
              <a:t>7.7 ~ 62 GeV</a:t>
            </a:r>
            <a:endParaRPr kumimoji="1" lang="ja-JP" altLang="en-US" dirty="0"/>
          </a:p>
        </p:txBody>
      </p:sp>
      <p:cxnSp>
        <p:nvCxnSpPr>
          <p:cNvPr id="62" name="直線矢印コネクタ 61"/>
          <p:cNvCxnSpPr/>
          <p:nvPr/>
        </p:nvCxnSpPr>
        <p:spPr>
          <a:xfrm flipV="1">
            <a:off x="4080933" y="6019443"/>
            <a:ext cx="1266771" cy="7061"/>
          </a:xfrm>
          <a:prstGeom prst="straightConnector1">
            <a:avLst/>
          </a:prstGeom>
          <a:ln w="38100">
            <a:solidFill>
              <a:srgbClr val="0066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4090501" y="6092958"/>
            <a:ext cx="3361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006600"/>
                </a:solidFill>
              </a:rPr>
              <a:t>RHIC-BES II </a:t>
            </a:r>
            <a:r>
              <a:rPr lang="en-US" altLang="ja-JP" dirty="0" smtClean="0"/>
              <a:t>7.7 ~ 20 GeV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35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角丸四角形 140"/>
          <p:cNvSpPr/>
          <p:nvPr/>
        </p:nvSpPr>
        <p:spPr>
          <a:xfrm>
            <a:off x="755576" y="2420888"/>
            <a:ext cx="7776864" cy="381642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716356" cy="584775"/>
          </a:xfrm>
        </p:spPr>
        <p:txBody>
          <a:bodyPr/>
          <a:lstStyle/>
          <a:p>
            <a:r>
              <a:rPr kumimoji="1" lang="en-US" altLang="ja-JP" dirty="0" smtClean="0"/>
              <a:t> Crossover Phenomena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980728"/>
            <a:ext cx="3597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low </a:t>
            </a:r>
            <a:r>
              <a:rPr kumimoji="1" lang="en-US" altLang="ja-JP" sz="2400" i="1" dirty="0" smtClean="0"/>
              <a:t>T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 high </a:t>
            </a:r>
            <a:r>
              <a:rPr kumimoji="1" lang="en-US" altLang="ja-JP" sz="2400" i="1" dirty="0" smtClean="0">
                <a:sym typeface="Wingdings" panose="05000000000000000000" pitchFamily="2" charset="2"/>
              </a:rPr>
              <a:t>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sym typeface="Wingdings" panose="05000000000000000000" pitchFamily="2" charset="2"/>
              </a:rPr>
              <a:t>weak-strong couplings</a:t>
            </a:r>
            <a:endParaRPr kumimoji="1" lang="ja-JP" altLang="en-US" sz="2400" dirty="0"/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3843840" y="4264224"/>
            <a:ext cx="1488820" cy="785363"/>
          </a:xfrm>
          <a:prstGeom prst="leftRightArrow">
            <a:avLst>
              <a:gd name="adj1" fmla="val 55259"/>
              <a:gd name="adj2" fmla="val 37194"/>
            </a:avLst>
          </a:prstGeom>
          <a:solidFill>
            <a:srgbClr val="666699"/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Oval 131"/>
          <p:cNvSpPr>
            <a:spLocks noChangeArrowheads="1"/>
          </p:cNvSpPr>
          <p:nvPr/>
        </p:nvSpPr>
        <p:spPr bwMode="auto">
          <a:xfrm>
            <a:off x="1901621" y="4686189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" name="Oval 137"/>
          <p:cNvSpPr>
            <a:spLocks noChangeArrowheads="1"/>
          </p:cNvSpPr>
          <p:nvPr/>
        </p:nvSpPr>
        <p:spPr bwMode="auto">
          <a:xfrm>
            <a:off x="1541258" y="4252801"/>
            <a:ext cx="144463" cy="1444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" name="Oval 138"/>
          <p:cNvSpPr>
            <a:spLocks noChangeArrowheads="1"/>
          </p:cNvSpPr>
          <p:nvPr/>
        </p:nvSpPr>
        <p:spPr bwMode="auto">
          <a:xfrm>
            <a:off x="1612696" y="4181364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" name="Oval 139"/>
          <p:cNvSpPr>
            <a:spLocks noChangeArrowheads="1"/>
          </p:cNvSpPr>
          <p:nvPr/>
        </p:nvSpPr>
        <p:spPr bwMode="auto">
          <a:xfrm rot="7733386">
            <a:off x="1497602" y="4199620"/>
            <a:ext cx="304800" cy="192088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6" name="Group 140"/>
          <p:cNvGrpSpPr>
            <a:grpSpLocks/>
          </p:cNvGrpSpPr>
          <p:nvPr/>
        </p:nvGrpSpPr>
        <p:grpSpPr bwMode="auto">
          <a:xfrm rot="17497632">
            <a:off x="2334215" y="5006070"/>
            <a:ext cx="214312" cy="304800"/>
            <a:chOff x="4051" y="2704"/>
            <a:chExt cx="135" cy="192"/>
          </a:xfrm>
        </p:grpSpPr>
        <p:sp>
          <p:nvSpPr>
            <p:cNvPr id="17" name="Oval 141"/>
            <p:cNvSpPr>
              <a:spLocks noChangeArrowheads="1"/>
            </p:cNvSpPr>
            <p:nvPr/>
          </p:nvSpPr>
          <p:spPr bwMode="auto">
            <a:xfrm>
              <a:off x="4096" y="2728"/>
              <a:ext cx="90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" name="Oval 142"/>
            <p:cNvSpPr>
              <a:spLocks noChangeArrowheads="1"/>
            </p:cNvSpPr>
            <p:nvPr/>
          </p:nvSpPr>
          <p:spPr bwMode="auto">
            <a:xfrm>
              <a:off x="4051" y="2773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" name="Oval 143"/>
            <p:cNvSpPr>
              <a:spLocks noChangeArrowheads="1"/>
            </p:cNvSpPr>
            <p:nvPr/>
          </p:nvSpPr>
          <p:spPr bwMode="auto">
            <a:xfrm rot="7733386">
              <a:off x="4024" y="2739"/>
              <a:ext cx="192" cy="12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0" name="Group 144"/>
          <p:cNvGrpSpPr>
            <a:grpSpLocks/>
          </p:cNvGrpSpPr>
          <p:nvPr/>
        </p:nvGrpSpPr>
        <p:grpSpPr bwMode="auto">
          <a:xfrm rot="26185671">
            <a:off x="2839040" y="4142470"/>
            <a:ext cx="214312" cy="304800"/>
            <a:chOff x="4369" y="2160"/>
            <a:chExt cx="135" cy="192"/>
          </a:xfrm>
        </p:grpSpPr>
        <p:sp>
          <p:nvSpPr>
            <p:cNvPr id="21" name="Oval 145"/>
            <p:cNvSpPr>
              <a:spLocks noChangeArrowheads="1"/>
            </p:cNvSpPr>
            <p:nvPr/>
          </p:nvSpPr>
          <p:spPr bwMode="auto">
            <a:xfrm>
              <a:off x="4414" y="2184"/>
              <a:ext cx="90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" name="Oval 146"/>
            <p:cNvSpPr>
              <a:spLocks noChangeArrowheads="1"/>
            </p:cNvSpPr>
            <p:nvPr/>
          </p:nvSpPr>
          <p:spPr bwMode="auto">
            <a:xfrm>
              <a:off x="4369" y="2229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" name="Oval 147"/>
            <p:cNvSpPr>
              <a:spLocks noChangeArrowheads="1"/>
            </p:cNvSpPr>
            <p:nvPr/>
          </p:nvSpPr>
          <p:spPr bwMode="auto">
            <a:xfrm rot="7733386">
              <a:off x="4342" y="2195"/>
              <a:ext cx="192" cy="12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6" name="Oval 150"/>
          <p:cNvSpPr>
            <a:spLocks noChangeArrowheads="1"/>
          </p:cNvSpPr>
          <p:nvPr/>
        </p:nvSpPr>
        <p:spPr bwMode="auto">
          <a:xfrm>
            <a:off x="1830183" y="4757626"/>
            <a:ext cx="144463" cy="1444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" name="Oval 151"/>
          <p:cNvSpPr>
            <a:spLocks noChangeArrowheads="1"/>
          </p:cNvSpPr>
          <p:nvPr/>
        </p:nvSpPr>
        <p:spPr bwMode="auto">
          <a:xfrm rot="7733386">
            <a:off x="1786527" y="4704445"/>
            <a:ext cx="304800" cy="192088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" name="Oval 155"/>
          <p:cNvSpPr>
            <a:spLocks noChangeArrowheads="1"/>
          </p:cNvSpPr>
          <p:nvPr/>
        </p:nvSpPr>
        <p:spPr bwMode="auto">
          <a:xfrm>
            <a:off x="2635046" y="4717939"/>
            <a:ext cx="144462" cy="1444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" name="Oval 156"/>
          <p:cNvSpPr>
            <a:spLocks noChangeArrowheads="1"/>
          </p:cNvSpPr>
          <p:nvPr/>
        </p:nvSpPr>
        <p:spPr bwMode="auto">
          <a:xfrm>
            <a:off x="2706483" y="4646501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" name="Oval 157"/>
          <p:cNvSpPr>
            <a:spLocks noChangeArrowheads="1"/>
          </p:cNvSpPr>
          <p:nvPr/>
        </p:nvSpPr>
        <p:spPr bwMode="auto">
          <a:xfrm rot="7733386">
            <a:off x="2591390" y="4664757"/>
            <a:ext cx="304800" cy="192087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44" name="Group 168"/>
          <p:cNvGrpSpPr>
            <a:grpSpLocks/>
          </p:cNvGrpSpPr>
          <p:nvPr/>
        </p:nvGrpSpPr>
        <p:grpSpPr bwMode="auto">
          <a:xfrm rot="17497632">
            <a:off x="1456327" y="4818745"/>
            <a:ext cx="214312" cy="304800"/>
            <a:chOff x="4051" y="2704"/>
            <a:chExt cx="135" cy="192"/>
          </a:xfrm>
        </p:grpSpPr>
        <p:sp>
          <p:nvSpPr>
            <p:cNvPr id="45" name="Oval 169"/>
            <p:cNvSpPr>
              <a:spLocks noChangeArrowheads="1"/>
            </p:cNvSpPr>
            <p:nvPr/>
          </p:nvSpPr>
          <p:spPr bwMode="auto">
            <a:xfrm>
              <a:off x="4096" y="2728"/>
              <a:ext cx="90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6" name="Oval 170"/>
            <p:cNvSpPr>
              <a:spLocks noChangeArrowheads="1"/>
            </p:cNvSpPr>
            <p:nvPr/>
          </p:nvSpPr>
          <p:spPr bwMode="auto">
            <a:xfrm>
              <a:off x="4051" y="2773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" name="Oval 171"/>
            <p:cNvSpPr>
              <a:spLocks noChangeArrowheads="1"/>
            </p:cNvSpPr>
            <p:nvPr/>
          </p:nvSpPr>
          <p:spPr bwMode="auto">
            <a:xfrm rot="7733386">
              <a:off x="4024" y="2739"/>
              <a:ext cx="192" cy="12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52" name="Group 176"/>
          <p:cNvGrpSpPr>
            <a:grpSpLocks/>
          </p:cNvGrpSpPr>
          <p:nvPr/>
        </p:nvGrpSpPr>
        <p:grpSpPr bwMode="auto">
          <a:xfrm rot="17497632">
            <a:off x="2319927" y="4313920"/>
            <a:ext cx="214312" cy="304800"/>
            <a:chOff x="4051" y="2704"/>
            <a:chExt cx="135" cy="192"/>
          </a:xfrm>
        </p:grpSpPr>
        <p:sp>
          <p:nvSpPr>
            <p:cNvPr id="53" name="Oval 177"/>
            <p:cNvSpPr>
              <a:spLocks noChangeArrowheads="1"/>
            </p:cNvSpPr>
            <p:nvPr/>
          </p:nvSpPr>
          <p:spPr bwMode="auto">
            <a:xfrm>
              <a:off x="4096" y="2728"/>
              <a:ext cx="90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4" name="Oval 178"/>
            <p:cNvSpPr>
              <a:spLocks noChangeArrowheads="1"/>
            </p:cNvSpPr>
            <p:nvPr/>
          </p:nvSpPr>
          <p:spPr bwMode="auto">
            <a:xfrm>
              <a:off x="4051" y="2773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5" name="Oval 179"/>
            <p:cNvSpPr>
              <a:spLocks noChangeArrowheads="1"/>
            </p:cNvSpPr>
            <p:nvPr/>
          </p:nvSpPr>
          <p:spPr bwMode="auto">
            <a:xfrm rot="7733386">
              <a:off x="4024" y="2739"/>
              <a:ext cx="192" cy="12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56" name="Group 180"/>
          <p:cNvGrpSpPr>
            <a:grpSpLocks/>
          </p:cNvGrpSpPr>
          <p:nvPr/>
        </p:nvGrpSpPr>
        <p:grpSpPr bwMode="auto">
          <a:xfrm rot="26185671">
            <a:off x="2104026" y="4026583"/>
            <a:ext cx="214313" cy="304800"/>
            <a:chOff x="4369" y="2160"/>
            <a:chExt cx="135" cy="192"/>
          </a:xfrm>
        </p:grpSpPr>
        <p:sp>
          <p:nvSpPr>
            <p:cNvPr id="57" name="Oval 181"/>
            <p:cNvSpPr>
              <a:spLocks noChangeArrowheads="1"/>
            </p:cNvSpPr>
            <p:nvPr/>
          </p:nvSpPr>
          <p:spPr bwMode="auto">
            <a:xfrm>
              <a:off x="4414" y="2184"/>
              <a:ext cx="90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8" name="Oval 182"/>
            <p:cNvSpPr>
              <a:spLocks noChangeArrowheads="1"/>
            </p:cNvSpPr>
            <p:nvPr/>
          </p:nvSpPr>
          <p:spPr bwMode="auto">
            <a:xfrm>
              <a:off x="4369" y="2229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9" name="Oval 183"/>
            <p:cNvSpPr>
              <a:spLocks noChangeArrowheads="1"/>
            </p:cNvSpPr>
            <p:nvPr/>
          </p:nvSpPr>
          <p:spPr bwMode="auto">
            <a:xfrm rot="7733386">
              <a:off x="4342" y="2195"/>
              <a:ext cx="192" cy="12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69" name="Oval 193"/>
          <p:cNvSpPr>
            <a:spLocks noChangeArrowheads="1"/>
          </p:cNvSpPr>
          <p:nvPr/>
        </p:nvSpPr>
        <p:spPr bwMode="auto">
          <a:xfrm>
            <a:off x="6875650" y="4373159"/>
            <a:ext cx="144463" cy="1444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0" name="Oval 194"/>
          <p:cNvSpPr>
            <a:spLocks noChangeArrowheads="1"/>
          </p:cNvSpPr>
          <p:nvPr/>
        </p:nvSpPr>
        <p:spPr bwMode="auto">
          <a:xfrm>
            <a:off x="7307450" y="4301721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" name="Oval 195"/>
          <p:cNvSpPr>
            <a:spLocks noChangeArrowheads="1"/>
          </p:cNvSpPr>
          <p:nvPr/>
        </p:nvSpPr>
        <p:spPr bwMode="auto">
          <a:xfrm>
            <a:off x="7091550" y="4589059"/>
            <a:ext cx="144463" cy="1444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2" name="Oval 196"/>
          <p:cNvSpPr>
            <a:spLocks noChangeArrowheads="1"/>
          </p:cNvSpPr>
          <p:nvPr/>
        </p:nvSpPr>
        <p:spPr bwMode="auto">
          <a:xfrm>
            <a:off x="7307450" y="4804959"/>
            <a:ext cx="144463" cy="1444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" name="Oval 197"/>
          <p:cNvSpPr>
            <a:spLocks noChangeArrowheads="1"/>
          </p:cNvSpPr>
          <p:nvPr/>
        </p:nvSpPr>
        <p:spPr bwMode="auto">
          <a:xfrm>
            <a:off x="7523350" y="4517621"/>
            <a:ext cx="144463" cy="1444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" name="Oval 198"/>
          <p:cNvSpPr>
            <a:spLocks noChangeArrowheads="1"/>
          </p:cNvSpPr>
          <p:nvPr/>
        </p:nvSpPr>
        <p:spPr bwMode="auto">
          <a:xfrm>
            <a:off x="7236013" y="4446184"/>
            <a:ext cx="144462" cy="1444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" name="Oval 200"/>
          <p:cNvSpPr>
            <a:spLocks noChangeArrowheads="1"/>
          </p:cNvSpPr>
          <p:nvPr/>
        </p:nvSpPr>
        <p:spPr bwMode="auto">
          <a:xfrm>
            <a:off x="7523350" y="4301721"/>
            <a:ext cx="144463" cy="1444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7" name="Oval 201"/>
          <p:cNvSpPr>
            <a:spLocks noChangeArrowheads="1"/>
          </p:cNvSpPr>
          <p:nvPr/>
        </p:nvSpPr>
        <p:spPr bwMode="auto">
          <a:xfrm>
            <a:off x="7091550" y="4157259"/>
            <a:ext cx="144463" cy="1444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" name="Oval 202"/>
          <p:cNvSpPr>
            <a:spLocks noChangeArrowheads="1"/>
          </p:cNvSpPr>
          <p:nvPr/>
        </p:nvSpPr>
        <p:spPr bwMode="auto">
          <a:xfrm>
            <a:off x="6802625" y="4949421"/>
            <a:ext cx="144463" cy="1444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9" name="Oval 203"/>
          <p:cNvSpPr>
            <a:spLocks noChangeArrowheads="1"/>
          </p:cNvSpPr>
          <p:nvPr/>
        </p:nvSpPr>
        <p:spPr bwMode="auto">
          <a:xfrm>
            <a:off x="7307450" y="4085821"/>
            <a:ext cx="144463" cy="1444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0" name="Oval 204"/>
          <p:cNvSpPr>
            <a:spLocks noChangeArrowheads="1"/>
          </p:cNvSpPr>
          <p:nvPr/>
        </p:nvSpPr>
        <p:spPr bwMode="auto">
          <a:xfrm>
            <a:off x="7378888" y="459064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" name="Oval 205"/>
          <p:cNvSpPr>
            <a:spLocks noChangeArrowheads="1"/>
          </p:cNvSpPr>
          <p:nvPr/>
        </p:nvSpPr>
        <p:spPr bwMode="auto">
          <a:xfrm>
            <a:off x="7594788" y="4517621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" name="Oval 206"/>
          <p:cNvSpPr>
            <a:spLocks noChangeArrowheads="1"/>
          </p:cNvSpPr>
          <p:nvPr/>
        </p:nvSpPr>
        <p:spPr bwMode="auto">
          <a:xfrm>
            <a:off x="6947088" y="4446184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" name="Oval 207"/>
          <p:cNvSpPr>
            <a:spLocks noChangeArrowheads="1"/>
          </p:cNvSpPr>
          <p:nvPr/>
        </p:nvSpPr>
        <p:spPr bwMode="auto">
          <a:xfrm>
            <a:off x="7236013" y="4877984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4" name="Oval 208"/>
          <p:cNvSpPr>
            <a:spLocks noChangeArrowheads="1"/>
          </p:cNvSpPr>
          <p:nvPr/>
        </p:nvSpPr>
        <p:spPr bwMode="auto">
          <a:xfrm>
            <a:off x="7667813" y="4662084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5" name="Oval 209"/>
          <p:cNvSpPr>
            <a:spLocks noChangeArrowheads="1"/>
          </p:cNvSpPr>
          <p:nvPr/>
        </p:nvSpPr>
        <p:spPr bwMode="auto">
          <a:xfrm>
            <a:off x="7594788" y="4949421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6" name="Oval 210"/>
          <p:cNvSpPr>
            <a:spLocks noChangeArrowheads="1"/>
          </p:cNvSpPr>
          <p:nvPr/>
        </p:nvSpPr>
        <p:spPr bwMode="auto">
          <a:xfrm>
            <a:off x="6802625" y="4662084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6" name="Oval 220"/>
          <p:cNvSpPr>
            <a:spLocks noChangeArrowheads="1"/>
          </p:cNvSpPr>
          <p:nvPr/>
        </p:nvSpPr>
        <p:spPr bwMode="auto">
          <a:xfrm rot="18398409">
            <a:off x="6694675" y="4409672"/>
            <a:ext cx="1081087" cy="144462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7" name="Oval 221"/>
          <p:cNvSpPr>
            <a:spLocks noChangeArrowheads="1"/>
          </p:cNvSpPr>
          <p:nvPr/>
        </p:nvSpPr>
        <p:spPr bwMode="auto">
          <a:xfrm rot="3307561">
            <a:off x="6839138" y="4482696"/>
            <a:ext cx="1081087" cy="144463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8" name="Oval 222"/>
          <p:cNvSpPr>
            <a:spLocks noChangeArrowheads="1"/>
          </p:cNvSpPr>
          <p:nvPr/>
        </p:nvSpPr>
        <p:spPr bwMode="auto">
          <a:xfrm rot="666671">
            <a:off x="6731188" y="4517621"/>
            <a:ext cx="1081087" cy="144463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9" name="Oval 223"/>
          <p:cNvSpPr>
            <a:spLocks noChangeArrowheads="1"/>
          </p:cNvSpPr>
          <p:nvPr/>
        </p:nvSpPr>
        <p:spPr bwMode="auto">
          <a:xfrm rot="20481384">
            <a:off x="6802625" y="4662084"/>
            <a:ext cx="1081088" cy="2159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0" name="Oval 224"/>
          <p:cNvSpPr>
            <a:spLocks noChangeArrowheads="1"/>
          </p:cNvSpPr>
          <p:nvPr/>
        </p:nvSpPr>
        <p:spPr bwMode="auto">
          <a:xfrm rot="5604378">
            <a:off x="6693881" y="4410465"/>
            <a:ext cx="865188" cy="2159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1" name="Oval 225"/>
          <p:cNvSpPr>
            <a:spLocks noChangeArrowheads="1"/>
          </p:cNvSpPr>
          <p:nvPr/>
        </p:nvSpPr>
        <p:spPr bwMode="auto">
          <a:xfrm>
            <a:off x="6023020" y="4407099"/>
            <a:ext cx="144463" cy="1444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" name="Oval 226"/>
          <p:cNvSpPr>
            <a:spLocks noChangeArrowheads="1"/>
          </p:cNvSpPr>
          <p:nvPr/>
        </p:nvSpPr>
        <p:spPr bwMode="auto">
          <a:xfrm>
            <a:off x="6454820" y="4335661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" name="Oval 227"/>
          <p:cNvSpPr>
            <a:spLocks noChangeArrowheads="1"/>
          </p:cNvSpPr>
          <p:nvPr/>
        </p:nvSpPr>
        <p:spPr bwMode="auto">
          <a:xfrm>
            <a:off x="6238920" y="4622999"/>
            <a:ext cx="144463" cy="1444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" name="Oval 228"/>
          <p:cNvSpPr>
            <a:spLocks noChangeArrowheads="1"/>
          </p:cNvSpPr>
          <p:nvPr/>
        </p:nvSpPr>
        <p:spPr bwMode="auto">
          <a:xfrm>
            <a:off x="6454820" y="4838899"/>
            <a:ext cx="144463" cy="1444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" name="Oval 229"/>
          <p:cNvSpPr>
            <a:spLocks noChangeArrowheads="1"/>
          </p:cNvSpPr>
          <p:nvPr/>
        </p:nvSpPr>
        <p:spPr bwMode="auto">
          <a:xfrm>
            <a:off x="6670720" y="5054799"/>
            <a:ext cx="144463" cy="1444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6" name="Oval 230"/>
          <p:cNvSpPr>
            <a:spLocks noChangeArrowheads="1"/>
          </p:cNvSpPr>
          <p:nvPr/>
        </p:nvSpPr>
        <p:spPr bwMode="auto">
          <a:xfrm>
            <a:off x="6383383" y="4480124"/>
            <a:ext cx="144462" cy="1444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7" name="Oval 231"/>
          <p:cNvSpPr>
            <a:spLocks noChangeArrowheads="1"/>
          </p:cNvSpPr>
          <p:nvPr/>
        </p:nvSpPr>
        <p:spPr bwMode="auto">
          <a:xfrm>
            <a:off x="6165895" y="4840486"/>
            <a:ext cx="144463" cy="1444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8" name="Oval 232"/>
          <p:cNvSpPr>
            <a:spLocks noChangeArrowheads="1"/>
          </p:cNvSpPr>
          <p:nvPr/>
        </p:nvSpPr>
        <p:spPr bwMode="auto">
          <a:xfrm>
            <a:off x="6670720" y="4335661"/>
            <a:ext cx="144463" cy="1444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9" name="Oval 233"/>
          <p:cNvSpPr>
            <a:spLocks noChangeArrowheads="1"/>
          </p:cNvSpPr>
          <p:nvPr/>
        </p:nvSpPr>
        <p:spPr bwMode="auto">
          <a:xfrm>
            <a:off x="6238920" y="4191199"/>
            <a:ext cx="144463" cy="1444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0" name="Oval 234"/>
          <p:cNvSpPr>
            <a:spLocks noChangeArrowheads="1"/>
          </p:cNvSpPr>
          <p:nvPr/>
        </p:nvSpPr>
        <p:spPr bwMode="auto">
          <a:xfrm>
            <a:off x="6958058" y="4840486"/>
            <a:ext cx="144462" cy="1444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" name="Oval 235"/>
          <p:cNvSpPr>
            <a:spLocks noChangeArrowheads="1"/>
          </p:cNvSpPr>
          <p:nvPr/>
        </p:nvSpPr>
        <p:spPr bwMode="auto">
          <a:xfrm>
            <a:off x="6454820" y="4119761"/>
            <a:ext cx="144463" cy="1444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" name="Oval 236"/>
          <p:cNvSpPr>
            <a:spLocks noChangeArrowheads="1"/>
          </p:cNvSpPr>
          <p:nvPr/>
        </p:nvSpPr>
        <p:spPr bwMode="auto">
          <a:xfrm>
            <a:off x="6526258" y="462458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3" name="Oval 237"/>
          <p:cNvSpPr>
            <a:spLocks noChangeArrowheads="1"/>
          </p:cNvSpPr>
          <p:nvPr/>
        </p:nvSpPr>
        <p:spPr bwMode="auto">
          <a:xfrm>
            <a:off x="6742158" y="4551561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4" name="Oval 238"/>
          <p:cNvSpPr>
            <a:spLocks noChangeArrowheads="1"/>
          </p:cNvSpPr>
          <p:nvPr/>
        </p:nvSpPr>
        <p:spPr bwMode="auto">
          <a:xfrm>
            <a:off x="6094458" y="4480124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5" name="Oval 239"/>
          <p:cNvSpPr>
            <a:spLocks noChangeArrowheads="1"/>
          </p:cNvSpPr>
          <p:nvPr/>
        </p:nvSpPr>
        <p:spPr bwMode="auto">
          <a:xfrm>
            <a:off x="6383383" y="4911924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6" name="Oval 240"/>
          <p:cNvSpPr>
            <a:spLocks noChangeArrowheads="1"/>
          </p:cNvSpPr>
          <p:nvPr/>
        </p:nvSpPr>
        <p:spPr bwMode="auto">
          <a:xfrm>
            <a:off x="6815183" y="4696024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7" name="Oval 241"/>
          <p:cNvSpPr>
            <a:spLocks noChangeArrowheads="1"/>
          </p:cNvSpPr>
          <p:nvPr/>
        </p:nvSpPr>
        <p:spPr bwMode="auto">
          <a:xfrm>
            <a:off x="6742158" y="4983361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" name="Oval 244"/>
          <p:cNvSpPr>
            <a:spLocks noChangeArrowheads="1"/>
          </p:cNvSpPr>
          <p:nvPr/>
        </p:nvSpPr>
        <p:spPr bwMode="auto">
          <a:xfrm rot="18398409">
            <a:off x="5842045" y="4443612"/>
            <a:ext cx="1081087" cy="144462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1" name="Oval 245"/>
          <p:cNvSpPr>
            <a:spLocks noChangeArrowheads="1"/>
          </p:cNvSpPr>
          <p:nvPr/>
        </p:nvSpPr>
        <p:spPr bwMode="auto">
          <a:xfrm rot="3307561">
            <a:off x="5986508" y="4516636"/>
            <a:ext cx="1081087" cy="144463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" name="Oval 246"/>
          <p:cNvSpPr>
            <a:spLocks noChangeArrowheads="1"/>
          </p:cNvSpPr>
          <p:nvPr/>
        </p:nvSpPr>
        <p:spPr bwMode="auto">
          <a:xfrm rot="666671">
            <a:off x="6021433" y="4551561"/>
            <a:ext cx="1081087" cy="144463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" name="Oval 247"/>
          <p:cNvSpPr>
            <a:spLocks noChangeArrowheads="1"/>
          </p:cNvSpPr>
          <p:nvPr/>
        </p:nvSpPr>
        <p:spPr bwMode="auto">
          <a:xfrm rot="20481384">
            <a:off x="5949995" y="4696024"/>
            <a:ext cx="1081088" cy="2159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" name="Oval 248"/>
          <p:cNvSpPr>
            <a:spLocks noChangeArrowheads="1"/>
          </p:cNvSpPr>
          <p:nvPr/>
        </p:nvSpPr>
        <p:spPr bwMode="auto">
          <a:xfrm rot="5604378">
            <a:off x="5841251" y="4444405"/>
            <a:ext cx="865188" cy="2159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5" name="Oval 249"/>
          <p:cNvSpPr>
            <a:spLocks noChangeArrowheads="1"/>
          </p:cNvSpPr>
          <p:nvPr/>
        </p:nvSpPr>
        <p:spPr bwMode="auto">
          <a:xfrm rot="5604378">
            <a:off x="6909781" y="4626365"/>
            <a:ext cx="865188" cy="2159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8" name="Oval 252"/>
          <p:cNvSpPr>
            <a:spLocks noChangeArrowheads="1"/>
          </p:cNvSpPr>
          <p:nvPr/>
        </p:nvSpPr>
        <p:spPr bwMode="auto">
          <a:xfrm>
            <a:off x="6885033" y="419278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9" name="Oval 253"/>
          <p:cNvSpPr>
            <a:spLocks noChangeArrowheads="1"/>
          </p:cNvSpPr>
          <p:nvPr/>
        </p:nvSpPr>
        <p:spPr bwMode="auto">
          <a:xfrm rot="5604378">
            <a:off x="6417514" y="4444405"/>
            <a:ext cx="865188" cy="2159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1239675" y="2782864"/>
            <a:ext cx="20858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Bose-Einstein</a:t>
            </a:r>
          </a:p>
          <a:p>
            <a:pPr algn="ctr"/>
            <a:r>
              <a:rPr kumimoji="1" lang="en-US" altLang="ja-JP" sz="2400" dirty="0" smtClean="0"/>
              <a:t>condensate</a:t>
            </a:r>
          </a:p>
          <a:p>
            <a:pPr algn="ctr"/>
            <a:r>
              <a:rPr lang="en-US" altLang="ja-JP" sz="2400" dirty="0" smtClean="0"/>
              <a:t>(BEC)</a:t>
            </a:r>
            <a:endParaRPr kumimoji="1" lang="ja-JP" altLang="en-US" sz="2400" dirty="0"/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5719739" y="2780928"/>
            <a:ext cx="23086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Conventional</a:t>
            </a:r>
          </a:p>
          <a:p>
            <a:pPr algn="ctr"/>
            <a:r>
              <a:rPr lang="en-US" altLang="ja-JP" sz="2400" dirty="0" smtClean="0"/>
              <a:t>superconductor</a:t>
            </a:r>
          </a:p>
          <a:p>
            <a:pPr algn="ctr"/>
            <a:r>
              <a:rPr kumimoji="1" lang="en-US" altLang="ja-JP" sz="2400" dirty="0" smtClean="0"/>
              <a:t>(BCS state)</a:t>
            </a:r>
            <a:endParaRPr kumimoji="1" lang="ja-JP" altLang="en-US" sz="2400" dirty="0"/>
          </a:p>
        </p:txBody>
      </p:sp>
      <p:sp>
        <p:nvSpPr>
          <p:cNvPr id="134" name="左右矢印 133"/>
          <p:cNvSpPr/>
          <p:nvPr/>
        </p:nvSpPr>
        <p:spPr>
          <a:xfrm>
            <a:off x="1259632" y="5228154"/>
            <a:ext cx="6551056" cy="699101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テキスト ボックス 134"/>
          <p:cNvSpPr txBox="1"/>
          <p:nvPr/>
        </p:nvSpPr>
        <p:spPr>
          <a:xfrm>
            <a:off x="3909769" y="5336564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coupling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6471478" y="5336563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weak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1594376" y="5316821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strong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4065319" y="2834277"/>
            <a:ext cx="1658809" cy="1259919"/>
          </a:xfrm>
          <a:prstGeom prst="wedgeRoundRectCallout">
            <a:avLst>
              <a:gd name="adj1" fmla="val -21914"/>
              <a:gd name="adj2" fmla="val 7103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unitary</a:t>
            </a:r>
          </a:p>
          <a:p>
            <a:pPr algn="ctr"/>
            <a:r>
              <a:rPr lang="en-US" altLang="ja-JP" sz="2400" dirty="0" smtClean="0"/>
              <a:t>Fermi gas</a:t>
            </a:r>
          </a:p>
          <a:p>
            <a:pPr algn="ctr"/>
            <a:r>
              <a:rPr kumimoji="1" lang="en-US" altLang="ja-JP" sz="2000" dirty="0" smtClean="0"/>
              <a:t>2005~</a:t>
            </a:r>
            <a:endParaRPr kumimoji="1" lang="ja-JP" altLang="en-US" sz="2000" dirty="0"/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2058801" y="1916832"/>
            <a:ext cx="5211683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Example: BCS-BEC crossover</a:t>
            </a:r>
          </a:p>
          <a:p>
            <a:pPr algn="ctr"/>
            <a:r>
              <a:rPr lang="en-US" altLang="ja-JP" sz="2000" dirty="0" smtClean="0"/>
              <a:t>Leggett, 1980; </a:t>
            </a:r>
            <a:r>
              <a:rPr lang="en-US" altLang="ja-JP" sz="2000" dirty="0" err="1" smtClean="0"/>
              <a:t>Nozieres</a:t>
            </a:r>
            <a:r>
              <a:rPr lang="en-US" altLang="ja-JP" sz="2000" dirty="0" smtClean="0"/>
              <a:t>, Schmitt-Rink, 1985</a:t>
            </a:r>
            <a:endParaRPr kumimoji="1" lang="ja-JP" altLang="en-US" sz="2000" dirty="0"/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236738" y="6372349"/>
            <a:ext cx="870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History of physics: simple limiting cases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intermediate region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3090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376519" cy="584775"/>
          </a:xfrm>
        </p:spPr>
        <p:txBody>
          <a:bodyPr/>
          <a:lstStyle/>
          <a:p>
            <a:r>
              <a:rPr kumimoji="1" lang="en-US" altLang="ja-JP" dirty="0" smtClean="0"/>
              <a:t> QCD Phase Diagram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  <p:sp>
        <p:nvSpPr>
          <p:cNvPr id="27" name="下矢印 26"/>
          <p:cNvSpPr/>
          <p:nvPr/>
        </p:nvSpPr>
        <p:spPr>
          <a:xfrm rot="209270">
            <a:off x="1378803" y="2298190"/>
            <a:ext cx="454100" cy="129241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02757" y="1747708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RHIC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5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683568" y="1372358"/>
            <a:ext cx="7110412" cy="4607128"/>
            <a:chOff x="683568" y="1372358"/>
            <a:chExt cx="7110412" cy="4607128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4355455" y="4257346"/>
              <a:ext cx="2879725" cy="1312862"/>
            </a:xfrm>
            <a:custGeom>
              <a:avLst/>
              <a:gdLst>
                <a:gd name="T0" fmla="*/ 94 w 2009"/>
                <a:gd name="T1" fmla="*/ 827 h 827"/>
                <a:gd name="T2" fmla="*/ 50 w 2009"/>
                <a:gd name="T3" fmla="*/ 525 h 827"/>
                <a:gd name="T4" fmla="*/ 0 w 2009"/>
                <a:gd name="T5" fmla="*/ 325 h 827"/>
                <a:gd name="T6" fmla="*/ 345 w 2009"/>
                <a:gd name="T7" fmla="*/ 199 h 827"/>
                <a:gd name="T8" fmla="*/ 679 w 2009"/>
                <a:gd name="T9" fmla="*/ 117 h 827"/>
                <a:gd name="T10" fmla="*/ 964 w 2009"/>
                <a:gd name="T11" fmla="*/ 63 h 827"/>
                <a:gd name="T12" fmla="*/ 1400 w 2009"/>
                <a:gd name="T13" fmla="*/ 31 h 827"/>
                <a:gd name="T14" fmla="*/ 1748 w 2009"/>
                <a:gd name="T15" fmla="*/ 15 h 827"/>
                <a:gd name="T16" fmla="*/ 2009 w 2009"/>
                <a:gd name="T17" fmla="*/ 81 h 827"/>
                <a:gd name="T18" fmla="*/ 1996 w 2009"/>
                <a:gd name="T19" fmla="*/ 812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9" h="827">
                  <a:moveTo>
                    <a:pt x="94" y="827"/>
                  </a:moveTo>
                  <a:cubicBezTo>
                    <a:pt x="87" y="777"/>
                    <a:pt x="66" y="609"/>
                    <a:pt x="50" y="525"/>
                  </a:cubicBezTo>
                  <a:cubicBezTo>
                    <a:pt x="34" y="441"/>
                    <a:pt x="32" y="425"/>
                    <a:pt x="0" y="325"/>
                  </a:cubicBezTo>
                  <a:cubicBezTo>
                    <a:pt x="93" y="280"/>
                    <a:pt x="232" y="234"/>
                    <a:pt x="345" y="199"/>
                  </a:cubicBezTo>
                  <a:cubicBezTo>
                    <a:pt x="458" y="164"/>
                    <a:pt x="576" y="140"/>
                    <a:pt x="679" y="117"/>
                  </a:cubicBezTo>
                  <a:cubicBezTo>
                    <a:pt x="782" y="94"/>
                    <a:pt x="844" y="78"/>
                    <a:pt x="964" y="63"/>
                  </a:cubicBezTo>
                  <a:cubicBezTo>
                    <a:pt x="1084" y="49"/>
                    <a:pt x="1269" y="39"/>
                    <a:pt x="1400" y="31"/>
                  </a:cubicBezTo>
                  <a:cubicBezTo>
                    <a:pt x="1531" y="23"/>
                    <a:pt x="1647" y="7"/>
                    <a:pt x="1748" y="15"/>
                  </a:cubicBezTo>
                  <a:cubicBezTo>
                    <a:pt x="1849" y="23"/>
                    <a:pt x="1842" y="0"/>
                    <a:pt x="2009" y="81"/>
                  </a:cubicBezTo>
                  <a:cubicBezTo>
                    <a:pt x="2002" y="446"/>
                    <a:pt x="1996" y="812"/>
                    <a:pt x="1996" y="812"/>
                  </a:cubicBezTo>
                </a:path>
              </a:pathLst>
            </a:custGeom>
            <a:gradFill rotWithShape="1">
              <a:gsLst>
                <a:gs pos="0">
                  <a:srgbClr val="3366FF">
                    <a:alpha val="20000"/>
                  </a:srgbClr>
                </a:gs>
                <a:gs pos="100000">
                  <a:srgbClr val="3366FF">
                    <a:gamma/>
                    <a:invGamma/>
                    <a:alpha val="5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186805" y="3176258"/>
              <a:ext cx="3333750" cy="2379663"/>
            </a:xfrm>
            <a:custGeom>
              <a:avLst/>
              <a:gdLst>
                <a:gd name="T0" fmla="*/ 4 w 2100"/>
                <a:gd name="T1" fmla="*/ 1491 h 1499"/>
                <a:gd name="T2" fmla="*/ 0 w 2100"/>
                <a:gd name="T3" fmla="*/ 9 h 1499"/>
                <a:gd name="T4" fmla="*/ 434 w 2100"/>
                <a:gd name="T5" fmla="*/ 13 h 1499"/>
                <a:gd name="T6" fmla="*/ 710 w 2100"/>
                <a:gd name="T7" fmla="*/ 67 h 1499"/>
                <a:gd name="T8" fmla="*/ 1164 w 2100"/>
                <a:gd name="T9" fmla="*/ 217 h 1499"/>
                <a:gd name="T10" fmla="*/ 1719 w 2100"/>
                <a:gd name="T11" fmla="*/ 630 h 1499"/>
                <a:gd name="T12" fmla="*/ 2027 w 2100"/>
                <a:gd name="T13" fmla="*/ 1078 h 1499"/>
                <a:gd name="T14" fmla="*/ 2100 w 2100"/>
                <a:gd name="T15" fmla="*/ 1499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0" h="1499">
                  <a:moveTo>
                    <a:pt x="4" y="1491"/>
                  </a:moveTo>
                  <a:cubicBezTo>
                    <a:pt x="3" y="1244"/>
                    <a:pt x="0" y="359"/>
                    <a:pt x="0" y="9"/>
                  </a:cubicBezTo>
                  <a:cubicBezTo>
                    <a:pt x="115" y="17"/>
                    <a:pt x="316" y="0"/>
                    <a:pt x="434" y="13"/>
                  </a:cubicBezTo>
                  <a:cubicBezTo>
                    <a:pt x="552" y="23"/>
                    <a:pt x="589" y="33"/>
                    <a:pt x="710" y="67"/>
                  </a:cubicBezTo>
                  <a:cubicBezTo>
                    <a:pt x="832" y="101"/>
                    <a:pt x="996" y="123"/>
                    <a:pt x="1164" y="217"/>
                  </a:cubicBezTo>
                  <a:cubicBezTo>
                    <a:pt x="1332" y="311"/>
                    <a:pt x="1575" y="487"/>
                    <a:pt x="1719" y="630"/>
                  </a:cubicBezTo>
                  <a:cubicBezTo>
                    <a:pt x="1863" y="773"/>
                    <a:pt x="1964" y="933"/>
                    <a:pt x="2027" y="1078"/>
                  </a:cubicBezTo>
                  <a:cubicBezTo>
                    <a:pt x="2100" y="1386"/>
                    <a:pt x="2085" y="1411"/>
                    <a:pt x="2100" y="1499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92D050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1043930" y="5554333"/>
              <a:ext cx="64087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 flipV="1">
              <a:off x="1186805" y="2384096"/>
              <a:ext cx="0" cy="34559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802630" y="5517821"/>
              <a:ext cx="356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400" i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4355455" y="4257346"/>
              <a:ext cx="2663825" cy="503237"/>
            </a:xfrm>
            <a:custGeom>
              <a:avLst/>
              <a:gdLst>
                <a:gd name="T0" fmla="*/ 0 w 1709"/>
                <a:gd name="T1" fmla="*/ 404 h 404"/>
                <a:gd name="T2" fmla="*/ 363 w 1709"/>
                <a:gd name="T3" fmla="*/ 255 h 404"/>
                <a:gd name="T4" fmla="*/ 800 w 1709"/>
                <a:gd name="T5" fmla="*/ 123 h 404"/>
                <a:gd name="T6" fmla="*/ 1213 w 1709"/>
                <a:gd name="T7" fmla="*/ 54 h 404"/>
                <a:gd name="T8" fmla="*/ 1709 w 1709"/>
                <a:gd name="T9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9" h="404">
                  <a:moveTo>
                    <a:pt x="0" y="404"/>
                  </a:moveTo>
                  <a:cubicBezTo>
                    <a:pt x="60" y="379"/>
                    <a:pt x="230" y="302"/>
                    <a:pt x="363" y="255"/>
                  </a:cubicBezTo>
                  <a:cubicBezTo>
                    <a:pt x="496" y="208"/>
                    <a:pt x="658" y="157"/>
                    <a:pt x="800" y="123"/>
                  </a:cubicBezTo>
                  <a:cubicBezTo>
                    <a:pt x="942" y="89"/>
                    <a:pt x="1062" y="74"/>
                    <a:pt x="1213" y="54"/>
                  </a:cubicBezTo>
                  <a:cubicBezTo>
                    <a:pt x="1364" y="34"/>
                    <a:pt x="1606" y="11"/>
                    <a:pt x="1709" y="0"/>
                  </a:cubicBezTo>
                </a:path>
              </a:pathLst>
            </a:custGeom>
            <a:noFill/>
            <a:ln w="19050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5300018" y="4765346"/>
              <a:ext cx="1422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400">
                  <a:solidFill>
                    <a:srgbClr val="0000FF"/>
                  </a:solidFill>
                </a:rPr>
                <a:t>Color SC</a:t>
              </a: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7433618" y="5401933"/>
              <a:ext cx="3603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400" i="1">
                  <a:solidFill>
                    <a:srgbClr val="000000"/>
                  </a:solidFill>
                  <a:latin typeface="Symbol" pitchFamily="18" charset="2"/>
                </a:rPr>
                <a:t>m</a:t>
              </a: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2626668" y="3392158"/>
              <a:ext cx="1885950" cy="2122488"/>
            </a:xfrm>
            <a:custGeom>
              <a:avLst/>
              <a:gdLst>
                <a:gd name="T0" fmla="*/ 2049 w 2049"/>
                <a:gd name="T1" fmla="*/ 2115 h 2115"/>
                <a:gd name="T2" fmla="*/ 1976 w 2049"/>
                <a:gd name="T3" fmla="*/ 1691 h 2115"/>
                <a:gd name="T4" fmla="*/ 1777 w 2049"/>
                <a:gd name="T5" fmla="*/ 1201 h 2115"/>
                <a:gd name="T6" fmla="*/ 1360 w 2049"/>
                <a:gd name="T7" fmla="*/ 731 h 2115"/>
                <a:gd name="T8" fmla="*/ 817 w 2049"/>
                <a:gd name="T9" fmla="*/ 321 h 2115"/>
                <a:gd name="T10" fmla="*/ 426 w 2049"/>
                <a:gd name="T11" fmla="*/ 119 h 2115"/>
                <a:gd name="T12" fmla="*/ 0 w 2049"/>
                <a:gd name="T13" fmla="*/ 0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9" h="2115">
                  <a:moveTo>
                    <a:pt x="2049" y="2115"/>
                  </a:moveTo>
                  <a:cubicBezTo>
                    <a:pt x="2036" y="2044"/>
                    <a:pt x="2021" y="1843"/>
                    <a:pt x="1976" y="1691"/>
                  </a:cubicBezTo>
                  <a:cubicBezTo>
                    <a:pt x="1931" y="1539"/>
                    <a:pt x="1880" y="1361"/>
                    <a:pt x="1777" y="1201"/>
                  </a:cubicBezTo>
                  <a:cubicBezTo>
                    <a:pt x="1674" y="1041"/>
                    <a:pt x="1520" y="878"/>
                    <a:pt x="1360" y="731"/>
                  </a:cubicBezTo>
                  <a:cubicBezTo>
                    <a:pt x="1200" y="584"/>
                    <a:pt x="973" y="423"/>
                    <a:pt x="817" y="321"/>
                  </a:cubicBezTo>
                  <a:cubicBezTo>
                    <a:pt x="661" y="219"/>
                    <a:pt x="562" y="172"/>
                    <a:pt x="426" y="119"/>
                  </a:cubicBezTo>
                  <a:cubicBezTo>
                    <a:pt x="290" y="66"/>
                    <a:pt x="89" y="25"/>
                    <a:pt x="0" y="0"/>
                  </a:cubicBez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683568" y="2339646"/>
              <a:ext cx="37221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400" i="1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2555230" y="3320721"/>
              <a:ext cx="144463" cy="14446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1694033" y="4224802"/>
              <a:ext cx="13382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solidFill>
                    <a:srgbClr val="00B050"/>
                  </a:solidFill>
                </a:rPr>
                <a:t>Hadrons</a:t>
              </a:r>
            </a:p>
          </p:txBody>
        </p:sp>
        <p:sp>
          <p:nvSpPr>
            <p:cNvPr id="17" name="下矢印 16"/>
            <p:cNvSpPr/>
            <p:nvPr/>
          </p:nvSpPr>
          <p:spPr>
            <a:xfrm rot="255889">
              <a:off x="1514218" y="2614268"/>
              <a:ext cx="454100" cy="1040631"/>
            </a:xfrm>
            <a:prstGeom prst="down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9" name="下矢印 18"/>
            <p:cNvSpPr/>
            <p:nvPr/>
          </p:nvSpPr>
          <p:spPr>
            <a:xfrm rot="687617">
              <a:off x="2078566" y="2777578"/>
              <a:ext cx="454100" cy="1040631"/>
            </a:xfrm>
            <a:prstGeom prst="down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20" name="下矢印 19"/>
            <p:cNvSpPr/>
            <p:nvPr/>
          </p:nvSpPr>
          <p:spPr>
            <a:xfrm rot="1153134">
              <a:off x="2879157" y="3024618"/>
              <a:ext cx="454100" cy="1040631"/>
            </a:xfrm>
            <a:prstGeom prst="down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21" name="下矢印 20"/>
            <p:cNvSpPr/>
            <p:nvPr/>
          </p:nvSpPr>
          <p:spPr>
            <a:xfrm rot="1907133">
              <a:off x="3589847" y="3570942"/>
              <a:ext cx="454100" cy="1040631"/>
            </a:xfrm>
            <a:prstGeom prst="down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フリーフォーム 21"/>
            <p:cNvSpPr/>
            <p:nvPr/>
          </p:nvSpPr>
          <p:spPr>
            <a:xfrm>
              <a:off x="1895590" y="1834023"/>
              <a:ext cx="2444443" cy="1267381"/>
            </a:xfrm>
            <a:custGeom>
              <a:avLst/>
              <a:gdLst>
                <a:gd name="connsiteX0" fmla="*/ 0 w 2292439"/>
                <a:gd name="connsiteY0" fmla="*/ 12540 h 682241"/>
                <a:gd name="connsiteX1" fmla="*/ 1133341 w 2292439"/>
                <a:gd name="connsiteY1" fmla="*/ 89813 h 682241"/>
                <a:gd name="connsiteX2" fmla="*/ 2292439 w 2292439"/>
                <a:gd name="connsiteY2" fmla="*/ 682241 h 682241"/>
                <a:gd name="connsiteX0" fmla="*/ 0 w 2292439"/>
                <a:gd name="connsiteY0" fmla="*/ 1253 h 670954"/>
                <a:gd name="connsiteX1" fmla="*/ 592428 w 2292439"/>
                <a:gd name="connsiteY1" fmla="*/ 258830 h 670954"/>
                <a:gd name="connsiteX2" fmla="*/ 2292439 w 2292439"/>
                <a:gd name="connsiteY2" fmla="*/ 670954 h 670954"/>
                <a:gd name="connsiteX0" fmla="*/ 0 w 2369712"/>
                <a:gd name="connsiteY0" fmla="*/ 873 h 747847"/>
                <a:gd name="connsiteX1" fmla="*/ 669701 w 2369712"/>
                <a:gd name="connsiteY1" fmla="*/ 335723 h 747847"/>
                <a:gd name="connsiteX2" fmla="*/ 2369712 w 2369712"/>
                <a:gd name="connsiteY2" fmla="*/ 747847 h 747847"/>
                <a:gd name="connsiteX0" fmla="*/ 0 w 2369712"/>
                <a:gd name="connsiteY0" fmla="*/ 0 h 746974"/>
                <a:gd name="connsiteX1" fmla="*/ 669701 w 2369712"/>
                <a:gd name="connsiteY1" fmla="*/ 334850 h 746974"/>
                <a:gd name="connsiteX2" fmla="*/ 2369712 w 2369712"/>
                <a:gd name="connsiteY2" fmla="*/ 746974 h 746974"/>
                <a:gd name="connsiteX0" fmla="*/ 0 w 2472743"/>
                <a:gd name="connsiteY0" fmla="*/ 0 h 991672"/>
                <a:gd name="connsiteX1" fmla="*/ 772732 w 2472743"/>
                <a:gd name="connsiteY1" fmla="*/ 579548 h 991672"/>
                <a:gd name="connsiteX2" fmla="*/ 2472743 w 2472743"/>
                <a:gd name="connsiteY2" fmla="*/ 991672 h 991672"/>
                <a:gd name="connsiteX0" fmla="*/ 0 w 2472743"/>
                <a:gd name="connsiteY0" fmla="*/ 0 h 991672"/>
                <a:gd name="connsiteX1" fmla="*/ 772732 w 2472743"/>
                <a:gd name="connsiteY1" fmla="*/ 579548 h 991672"/>
                <a:gd name="connsiteX2" fmla="*/ 2472743 w 2472743"/>
                <a:gd name="connsiteY2" fmla="*/ 991672 h 991672"/>
                <a:gd name="connsiteX0" fmla="*/ 0 w 2472743"/>
                <a:gd name="connsiteY0" fmla="*/ 0 h 991672"/>
                <a:gd name="connsiteX1" fmla="*/ 772732 w 2472743"/>
                <a:gd name="connsiteY1" fmla="*/ 579548 h 991672"/>
                <a:gd name="connsiteX2" fmla="*/ 2472743 w 2472743"/>
                <a:gd name="connsiteY2" fmla="*/ 991672 h 991672"/>
                <a:gd name="connsiteX0" fmla="*/ 0 w 2395470"/>
                <a:gd name="connsiteY0" fmla="*/ 0 h 1171976"/>
                <a:gd name="connsiteX1" fmla="*/ 772732 w 2395470"/>
                <a:gd name="connsiteY1" fmla="*/ 579548 h 1171976"/>
                <a:gd name="connsiteX2" fmla="*/ 2395470 w 2395470"/>
                <a:gd name="connsiteY2" fmla="*/ 1171976 h 1171976"/>
                <a:gd name="connsiteX0" fmla="*/ 0 w 2421228"/>
                <a:gd name="connsiteY0" fmla="*/ 0 h 1094703"/>
                <a:gd name="connsiteX1" fmla="*/ 772732 w 2421228"/>
                <a:gd name="connsiteY1" fmla="*/ 579548 h 1094703"/>
                <a:gd name="connsiteX2" fmla="*/ 2421228 w 2421228"/>
                <a:gd name="connsiteY2" fmla="*/ 1094703 h 1094703"/>
                <a:gd name="connsiteX0" fmla="*/ 0 w 2421228"/>
                <a:gd name="connsiteY0" fmla="*/ 0 h 1094703"/>
                <a:gd name="connsiteX1" fmla="*/ 746974 w 2421228"/>
                <a:gd name="connsiteY1" fmla="*/ 476517 h 1094703"/>
                <a:gd name="connsiteX2" fmla="*/ 2421228 w 2421228"/>
                <a:gd name="connsiteY2" fmla="*/ 1094703 h 1094703"/>
                <a:gd name="connsiteX0" fmla="*/ 0 w 2408349"/>
                <a:gd name="connsiteY0" fmla="*/ 0 h 1159097"/>
                <a:gd name="connsiteX1" fmla="*/ 734095 w 2408349"/>
                <a:gd name="connsiteY1" fmla="*/ 540911 h 1159097"/>
                <a:gd name="connsiteX2" fmla="*/ 2408349 w 2408349"/>
                <a:gd name="connsiteY2" fmla="*/ 1159097 h 1159097"/>
                <a:gd name="connsiteX0" fmla="*/ 0 w 2408349"/>
                <a:gd name="connsiteY0" fmla="*/ 0 h 1159097"/>
                <a:gd name="connsiteX1" fmla="*/ 721216 w 2408349"/>
                <a:gd name="connsiteY1" fmla="*/ 489395 h 1159097"/>
                <a:gd name="connsiteX2" fmla="*/ 2408349 w 2408349"/>
                <a:gd name="connsiteY2" fmla="*/ 1159097 h 1159097"/>
                <a:gd name="connsiteX0" fmla="*/ 0 w 2408349"/>
                <a:gd name="connsiteY0" fmla="*/ 0 h 1159097"/>
                <a:gd name="connsiteX1" fmla="*/ 721216 w 2408349"/>
                <a:gd name="connsiteY1" fmla="*/ 489395 h 1159097"/>
                <a:gd name="connsiteX2" fmla="*/ 2408349 w 2408349"/>
                <a:gd name="connsiteY2" fmla="*/ 1159097 h 1159097"/>
                <a:gd name="connsiteX0" fmla="*/ 0 w 2408349"/>
                <a:gd name="connsiteY0" fmla="*/ 0 h 1159097"/>
                <a:gd name="connsiteX1" fmla="*/ 721216 w 2408349"/>
                <a:gd name="connsiteY1" fmla="*/ 489395 h 1159097"/>
                <a:gd name="connsiteX2" fmla="*/ 2408349 w 2408349"/>
                <a:gd name="connsiteY2" fmla="*/ 1159097 h 1159097"/>
                <a:gd name="connsiteX0" fmla="*/ 0 w 2444443"/>
                <a:gd name="connsiteY0" fmla="*/ 0 h 1267381"/>
                <a:gd name="connsiteX1" fmla="*/ 721216 w 2444443"/>
                <a:gd name="connsiteY1" fmla="*/ 489395 h 1267381"/>
                <a:gd name="connsiteX2" fmla="*/ 2444443 w 2444443"/>
                <a:gd name="connsiteY2" fmla="*/ 1267381 h 1267381"/>
                <a:gd name="connsiteX0" fmla="*/ 0 w 2444443"/>
                <a:gd name="connsiteY0" fmla="*/ 0 h 1267381"/>
                <a:gd name="connsiteX1" fmla="*/ 721216 w 2444443"/>
                <a:gd name="connsiteY1" fmla="*/ 489395 h 1267381"/>
                <a:gd name="connsiteX2" fmla="*/ 2444443 w 2444443"/>
                <a:gd name="connsiteY2" fmla="*/ 1267381 h 126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4443" h="1267381">
                  <a:moveTo>
                    <a:pt x="0" y="0"/>
                  </a:moveTo>
                  <a:cubicBezTo>
                    <a:pt x="195330" y="227527"/>
                    <a:pt x="339143" y="377778"/>
                    <a:pt x="721216" y="489395"/>
                  </a:cubicBezTo>
                  <a:cubicBezTo>
                    <a:pt x="1103289" y="601012"/>
                    <a:pt x="1964083" y="978849"/>
                    <a:pt x="2444443" y="1267381"/>
                  </a:cubicBezTo>
                </a:path>
              </a:pathLst>
            </a:custGeom>
            <a:ln w="34925">
              <a:solidFill>
                <a:srgbClr val="C0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589698" y="1372358"/>
              <a:ext cx="768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CC3300"/>
                  </a:solidFill>
                </a:rPr>
                <a:t>high</a:t>
              </a:r>
              <a:endParaRPr lang="ja-JP" altLang="en-US" sz="2400" dirty="0">
                <a:solidFill>
                  <a:srgbClr val="CC3300"/>
                </a:solidFill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924332" y="3067060"/>
              <a:ext cx="647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CC3300"/>
                  </a:solidFill>
                </a:rPr>
                <a:t>low</a:t>
              </a:r>
              <a:endParaRPr lang="ja-JP" altLang="en-US" sz="2400" dirty="0">
                <a:solidFill>
                  <a:srgbClr val="CC3300"/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 rot="1279305">
              <a:off x="2425476" y="2161042"/>
              <a:ext cx="16802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C00000"/>
                  </a:solidFill>
                </a:rPr>
                <a:t>beam energy</a:t>
              </a:r>
              <a:endParaRPr lang="ja-JP" alt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27" name="下矢印 26"/>
            <p:cNvSpPr/>
            <p:nvPr/>
          </p:nvSpPr>
          <p:spPr>
            <a:xfrm rot="209270">
              <a:off x="1378803" y="2298190"/>
              <a:ext cx="454100" cy="1292415"/>
            </a:xfrm>
            <a:prstGeom prst="down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28" name="下矢印 27"/>
            <p:cNvSpPr/>
            <p:nvPr/>
          </p:nvSpPr>
          <p:spPr>
            <a:xfrm rot="156018">
              <a:off x="1253328" y="1869066"/>
              <a:ext cx="454100" cy="1685735"/>
            </a:xfrm>
            <a:prstGeom prst="down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4662984" y="260648"/>
            <a:ext cx="4277086" cy="3960440"/>
            <a:chOff x="4662984" y="260648"/>
            <a:chExt cx="4277086" cy="3960440"/>
          </a:xfrm>
        </p:grpSpPr>
        <p:pic>
          <p:nvPicPr>
            <p:cNvPr id="29" name="Picture 19" descr="tch_mub_strange_gce_w_sabita_la_pim_linear.gif"/>
            <p:cNvPicPr>
              <a:picLocks noChangeAspect="1"/>
            </p:cNvPicPr>
            <p:nvPr/>
          </p:nvPicPr>
          <p:blipFill>
            <a:blip r:embed="rId2"/>
            <a:srcRect l="1420" t="8372" r="8521" b="1674"/>
            <a:stretch>
              <a:fillRect/>
            </a:stretch>
          </p:blipFill>
          <p:spPr>
            <a:xfrm>
              <a:off x="4662984" y="597813"/>
              <a:ext cx="4277086" cy="3623275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7380312" y="260648"/>
              <a:ext cx="14929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70C0"/>
                  </a:solidFill>
                </a:rPr>
                <a:t>STAR 2012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865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852610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√</a:t>
            </a:r>
            <a:r>
              <a:rPr kumimoji="1" lang="en-US" altLang="ja-JP" dirty="0" smtClean="0"/>
              <a:t>s vs Maximum Density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665836"/>
            <a:ext cx="4320480" cy="320942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690224"/>
            <a:ext cx="4104456" cy="310324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71600" y="1124744"/>
            <a:ext cx="2922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Density at </a:t>
            </a:r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60032" y="1124743"/>
            <a:ext cx="3331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Trajectory on </a:t>
            </a:r>
            <a:r>
              <a:rPr kumimoji="1" lang="en-US" altLang="ja-JP" sz="2400" i="1" dirty="0" smtClean="0"/>
              <a:t>T</a:t>
            </a:r>
            <a:r>
              <a:rPr kumimoji="1" lang="en-US" altLang="ja-JP" sz="2400" dirty="0" smtClean="0"/>
              <a:t>-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r</a:t>
            </a:r>
            <a:r>
              <a:rPr kumimoji="1" lang="en-US" altLang="ja-JP" sz="2400" dirty="0" smtClean="0"/>
              <a:t> plane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71651" y="3820978"/>
            <a:ext cx="2079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A. </a:t>
            </a:r>
            <a:r>
              <a:rPr lang="en-US" altLang="ja-JP" sz="2000" dirty="0" smtClean="0"/>
              <a:t>Ohnishi, 2002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8228" y="5096291"/>
            <a:ext cx="7723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Maximally compressed medium would be created at J-PARC energy.</a:t>
            </a: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Density would </a:t>
            </a:r>
            <a:r>
              <a:rPr lang="en-US" altLang="ja-JP" sz="2400" dirty="0" smtClean="0"/>
              <a:t>exceed 5~10</a:t>
            </a:r>
            <a:r>
              <a:rPr lang="en-US" altLang="ja-JP" sz="2400" dirty="0" smtClean="0">
                <a:latin typeface="Symbol" panose="05050102010706020507" pitchFamily="18" charset="2"/>
              </a:rPr>
              <a:t>r</a:t>
            </a:r>
            <a:r>
              <a:rPr lang="en-US" altLang="ja-JP" sz="2400" baseline="-25000" dirty="0" smtClean="0"/>
              <a:t>0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Large event-by-event fluctuations of stopping?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993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正方形/長方形 64"/>
          <p:cNvSpPr/>
          <p:nvPr/>
        </p:nvSpPr>
        <p:spPr>
          <a:xfrm flipH="1">
            <a:off x="2406533" y="2346047"/>
            <a:ext cx="6745933" cy="569123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0"/>
                </a:schemeClr>
              </a:gs>
              <a:gs pos="29202">
                <a:schemeClr val="accent6">
                  <a:lumMod val="75000"/>
                </a:schemeClr>
              </a:gs>
              <a:gs pos="4000">
                <a:schemeClr val="accent6">
                  <a:lumMod val="75000"/>
                  <a:alpha val="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 flipH="1">
            <a:off x="3419871" y="3136922"/>
            <a:ext cx="5732595" cy="100811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alpha val="0"/>
                </a:schemeClr>
              </a:gs>
              <a:gs pos="9000">
                <a:schemeClr val="accent2">
                  <a:lumMod val="60000"/>
                  <a:lumOff val="40000"/>
                  <a:alpha val="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-8466" y="3140968"/>
            <a:ext cx="2852275" cy="100811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0"/>
                </a:schemeClr>
              </a:gs>
              <a:gs pos="9000">
                <a:schemeClr val="tx2">
                  <a:lumMod val="60000"/>
                  <a:lumOff val="40000"/>
                  <a:alpha val="4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333785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ja-JP" altLang="en-US" dirty="0" smtClean="0"/>
              <a:t>√</a:t>
            </a:r>
            <a:r>
              <a:rPr lang="en-US" altLang="ja-JP" dirty="0" smtClean="0"/>
              <a:t>s Dep. of Heavy Ion Collisions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414908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 flipV="1">
            <a:off x="4644008" y="4005064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1979712" y="4005064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7308304" y="4005064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8183870" y="4293096"/>
            <a:ext cx="0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458351" y="4797152"/>
            <a:ext cx="14510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FF0000"/>
                </a:solidFill>
              </a:rPr>
              <a:t>top </a:t>
            </a:r>
            <a:r>
              <a:rPr lang="en-US" altLang="ja-JP" sz="2400" dirty="0" smtClean="0">
                <a:solidFill>
                  <a:srgbClr val="FF0000"/>
                </a:solidFill>
              </a:rPr>
              <a:t>RHIC</a:t>
            </a:r>
          </a:p>
          <a:p>
            <a:pPr algn="ctr"/>
            <a:r>
              <a:rPr kumimoji="1" lang="en-US" altLang="ja-JP" dirty="0" smtClean="0"/>
              <a:t>200GeV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8604448" y="5758804"/>
            <a:ext cx="504056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7637452" y="5570656"/>
            <a:ext cx="10311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C00000"/>
                </a:solidFill>
              </a:rPr>
              <a:t>LHC</a:t>
            </a:r>
          </a:p>
          <a:p>
            <a:pPr algn="ctr"/>
            <a:r>
              <a:rPr lang="en-US" altLang="ja-JP" dirty="0" smtClean="0"/>
              <a:t>2.76TeV</a:t>
            </a:r>
            <a:endParaRPr kumimoji="1" lang="ja-JP" altLang="en-US" dirty="0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100&#10;\&#10;{\rm GeV}&#10;\end{align*}&lt;/body&gt;&#10;  &lt;fcolor&gt;FF000000&lt;/fcolor&gt;&#10;  &lt;bcolor&gt;FFFFFFFF&lt;/bcolor&gt;&#10;  &lt;transparent&gt;True&lt;/transparent&gt;&#10;  &lt;resolution&gt;1800&lt;/resolution&gt;&#10;  &lt;imageh&gt;181&lt;/imageh&gt;&#10;  &lt;imagew&gt;923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23" y="4437112"/>
            <a:ext cx="976842" cy="191558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10&#10;\&#10;{\rm GeV}&#10;\end{align*}&lt;/body&gt;&#10;  &lt;fcolor&gt;FF000000&lt;/fcolor&gt;&#10;  &lt;bcolor&gt;FFFFFFFF&lt;/bcolor&gt;&#10;  &lt;transparent&gt;True&lt;/transparent&gt;&#10;  &lt;resolution&gt;1800&lt;/resolution&gt;&#10;  &lt;imageh&gt;181&lt;/imageh&gt;&#10;  &lt;imagew&gt;798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33" y="4437112"/>
            <a:ext cx="844550" cy="191558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1&#10;\&#10;{\rm GeV}&#10;\end{align*}&lt;/body&gt;&#10;  &lt;fcolor&gt;FF000000&lt;/fcolor&gt;&#10;  &lt;bcolor&gt;FFFFFFFF&lt;/bcolor&gt;&#10;  &lt;transparent&gt;True&lt;/transparent&gt;&#10;  &lt;resolution&gt;1800&lt;/resolution&gt;&#10;  &lt;imageh&gt;181&lt;/imageh&gt;&#10;  &lt;imagew&gt;67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53" y="4437112"/>
            <a:ext cx="713317" cy="191558"/>
          </a:xfrm>
          <a:prstGeom prst="rect">
            <a:avLst/>
          </a:prstGeom>
        </p:spPr>
      </p:pic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sqrt{s_{_{\rm NN}}}&#10;\end{align*}&lt;/body&gt;&#10;  &lt;fcolor&gt;FF000000&lt;/fcolor&gt;&#10;  &lt;bcolor&gt;FFFFFFFF&lt;/bcolor&gt;&#10;  &lt;transparent&gt;True&lt;/transparent&gt;&#10;  &lt;resolution&gt;1800&lt;/resolution&gt;&#10;  &lt;imageh&gt;249&lt;/imageh&gt;&#10;  &lt;imagew&gt;576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969" y="4307936"/>
            <a:ext cx="798535" cy="345200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1089" y="3140968"/>
            <a:ext cx="17251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Hadronic </a:t>
            </a:r>
          </a:p>
          <a:p>
            <a:r>
              <a:rPr kumimoji="1" lang="en-US" altLang="ja-JP" sz="2800" dirty="0" err="1" smtClean="0">
                <a:solidFill>
                  <a:schemeClr val="bg1"/>
                </a:solidFill>
              </a:rPr>
              <a:t>DoF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904053" y="3137193"/>
            <a:ext cx="22044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800" dirty="0" smtClean="0">
                <a:solidFill>
                  <a:schemeClr val="bg1"/>
                </a:solidFill>
              </a:rPr>
              <a:t>Formation of</a:t>
            </a:r>
          </a:p>
          <a:p>
            <a:pPr algn="r"/>
            <a:r>
              <a:rPr lang="en-US" altLang="ja-JP" sz="2800" dirty="0" smtClean="0">
                <a:solidFill>
                  <a:schemeClr val="bg1"/>
                </a:solidFill>
              </a:rPr>
              <a:t>“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s”QGP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9" name="正方形/長方形 58"/>
          <p:cNvSpPr/>
          <p:nvPr/>
        </p:nvSpPr>
        <p:spPr>
          <a:xfrm flipH="1">
            <a:off x="4187713" y="1635741"/>
            <a:ext cx="4964754" cy="56912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alpha val="0"/>
                </a:schemeClr>
              </a:gs>
              <a:gs pos="29202">
                <a:srgbClr val="77933C"/>
              </a:gs>
              <a:gs pos="4000">
                <a:schemeClr val="accent3">
                  <a:lumMod val="75000"/>
                  <a:alpha val="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851563" y="1671190"/>
            <a:ext cx="3300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Quark Number Scaling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44173" y="2380220"/>
            <a:ext cx="4523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solidFill>
                  <a:schemeClr val="bg1"/>
                </a:solidFill>
              </a:rPr>
              <a:t>F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reezeout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 Pictures ~ near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equil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.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43" name="直線矢印コネクタ 42"/>
          <p:cNvCxnSpPr/>
          <p:nvPr/>
        </p:nvCxnSpPr>
        <p:spPr>
          <a:xfrm>
            <a:off x="3851920" y="4797152"/>
            <a:ext cx="1440160" cy="0"/>
          </a:xfrm>
          <a:prstGeom prst="straightConnector1">
            <a:avLst/>
          </a:prstGeom>
          <a:ln w="25400">
            <a:solidFill>
              <a:srgbClr val="0066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4187713" y="482376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SPS</a:t>
            </a:r>
            <a:endParaRPr kumimoji="1" lang="ja-JP" altLang="en-US" dirty="0"/>
          </a:p>
        </p:txBody>
      </p:sp>
      <p:cxnSp>
        <p:nvCxnSpPr>
          <p:cNvPr id="48" name="直線矢印コネクタ 47"/>
          <p:cNvCxnSpPr/>
          <p:nvPr/>
        </p:nvCxnSpPr>
        <p:spPr>
          <a:xfrm>
            <a:off x="3059832" y="4797152"/>
            <a:ext cx="648072" cy="0"/>
          </a:xfrm>
          <a:prstGeom prst="straightConnector1">
            <a:avLst/>
          </a:prstGeom>
          <a:ln w="25400">
            <a:solidFill>
              <a:srgbClr val="0066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2966926" y="4823767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AGS</a:t>
            </a:r>
            <a:endParaRPr kumimoji="1" lang="ja-JP" altLang="en-US" sz="2400" dirty="0"/>
          </a:p>
        </p:txBody>
      </p:sp>
      <p:sp>
        <p:nvSpPr>
          <p:cNvPr id="52" name="正方形/長方形 51"/>
          <p:cNvSpPr/>
          <p:nvPr/>
        </p:nvSpPr>
        <p:spPr>
          <a:xfrm>
            <a:off x="2515758" y="5378432"/>
            <a:ext cx="1396099" cy="81793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J-PARC</a:t>
            </a:r>
            <a:endParaRPr kumimoji="1" lang="ja-JP" altLang="en-US" sz="24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406534" y="6233236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1.9 ~ 6.2 GeV</a:t>
            </a:r>
            <a:endParaRPr kumimoji="1" lang="ja-JP" altLang="en-US" dirty="0"/>
          </a:p>
        </p:txBody>
      </p:sp>
      <p:cxnSp>
        <p:nvCxnSpPr>
          <p:cNvPr id="56" name="直線矢印コネクタ 55"/>
          <p:cNvCxnSpPr/>
          <p:nvPr/>
        </p:nvCxnSpPr>
        <p:spPr>
          <a:xfrm>
            <a:off x="4067944" y="5450440"/>
            <a:ext cx="2448272" cy="0"/>
          </a:xfrm>
          <a:prstGeom prst="straightConnector1">
            <a:avLst/>
          </a:prstGeom>
          <a:ln w="25400">
            <a:solidFill>
              <a:srgbClr val="0066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4090501" y="5520557"/>
            <a:ext cx="3276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006600"/>
                </a:solidFill>
              </a:rPr>
              <a:t>RHIC-BES I </a:t>
            </a:r>
            <a:r>
              <a:rPr lang="en-US" altLang="ja-JP" dirty="0" smtClean="0"/>
              <a:t>7.7 ~ 62 GeV</a:t>
            </a:r>
            <a:endParaRPr kumimoji="1" lang="ja-JP" altLang="en-US" dirty="0"/>
          </a:p>
        </p:txBody>
      </p:sp>
      <p:cxnSp>
        <p:nvCxnSpPr>
          <p:cNvPr id="62" name="直線矢印コネクタ 61"/>
          <p:cNvCxnSpPr/>
          <p:nvPr/>
        </p:nvCxnSpPr>
        <p:spPr>
          <a:xfrm flipV="1">
            <a:off x="4080933" y="6019443"/>
            <a:ext cx="1266771" cy="7061"/>
          </a:xfrm>
          <a:prstGeom prst="straightConnector1">
            <a:avLst/>
          </a:prstGeom>
          <a:ln w="38100">
            <a:solidFill>
              <a:srgbClr val="0066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4090501" y="6092958"/>
            <a:ext cx="3361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006600"/>
                </a:solidFill>
              </a:rPr>
              <a:t>RHIC-BES II </a:t>
            </a:r>
            <a:r>
              <a:rPr lang="en-US" altLang="ja-JP" dirty="0" smtClean="0"/>
              <a:t>7.7 ~ 20 GeV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514" y="1190525"/>
            <a:ext cx="7236000" cy="3619685"/>
          </a:xfrm>
          <a:prstGeom prst="rect">
            <a:avLst/>
          </a:prstGeom>
          <a:scene3d>
            <a:camera prst="perspectiveBelow" fov="3000000">
              <a:rot lat="270000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1755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546711" cy="584775"/>
          </a:xfrm>
        </p:spPr>
        <p:txBody>
          <a:bodyPr/>
          <a:lstStyle/>
          <a:p>
            <a:r>
              <a:rPr kumimoji="1" lang="en-US" altLang="ja-JP" dirty="0" smtClean="0"/>
              <a:t> HIC@J-PARC : Motivations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43608" y="1772816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Fill the gap between two different pictures for low- and high-energy collisions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Onset of </a:t>
            </a:r>
            <a:r>
              <a:rPr lang="en-US" altLang="ja-JP" sz="2400" dirty="0" err="1" smtClean="0"/>
              <a:t>deconfinement</a:t>
            </a:r>
            <a:r>
              <a:rPr lang="en-US" altLang="ja-JP" sz="2400" dirty="0" smtClean="0"/>
              <a:t> phase transition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Construction of dynamical models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3717032"/>
            <a:ext cx="5546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Medium at high baryon density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8987" y="1134820"/>
            <a:ext cx="5407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Intermediate energy collisions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4365104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QCD phase structure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err="1" smtClean="0"/>
              <a:t>EoS</a:t>
            </a:r>
            <a:r>
              <a:rPr lang="en-US" altLang="ja-JP" sz="2400" dirty="0" smtClean="0"/>
              <a:t> of dense medium </a:t>
            </a:r>
            <a:r>
              <a:rPr lang="en-US" altLang="ja-JP" sz="2400" dirty="0" smtClean="0">
                <a:sym typeface="Wingdings" panose="05000000000000000000" pitchFamily="2" charset="2"/>
              </a:rPr>
              <a:t> Neutron stars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873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78473" y="2564904"/>
            <a:ext cx="82693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/>
              <a:t>T</a:t>
            </a:r>
            <a:r>
              <a:rPr kumimoji="1" lang="en-US" altLang="ja-JP" sz="3200" dirty="0" smtClean="0"/>
              <a:t>oward </a:t>
            </a:r>
            <a:r>
              <a:rPr lang="en-US" altLang="ja-JP" sz="3200" dirty="0"/>
              <a:t>D</a:t>
            </a:r>
            <a:r>
              <a:rPr lang="en-US" altLang="ja-JP" sz="3200" dirty="0" smtClean="0"/>
              <a:t>ynamical </a:t>
            </a:r>
            <a:r>
              <a:rPr lang="en-US" altLang="ja-JP" sz="3200" dirty="0"/>
              <a:t>P</a:t>
            </a:r>
            <a:r>
              <a:rPr lang="en-US" altLang="ja-JP" sz="3200" dirty="0" smtClean="0"/>
              <a:t>icture for Time Evolution</a:t>
            </a:r>
          </a:p>
          <a:p>
            <a:pPr algn="ctr"/>
            <a:r>
              <a:rPr kumimoji="1" lang="en-US" altLang="ja-JP" sz="3200" dirty="0" smtClean="0"/>
              <a:t>/ Collective Flow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1463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538970" cy="584775"/>
          </a:xfrm>
        </p:spPr>
        <p:txBody>
          <a:bodyPr/>
          <a:lstStyle/>
          <a:p>
            <a:r>
              <a:rPr kumimoji="1" lang="en-US" altLang="ja-JP" dirty="0" smtClean="0"/>
              <a:t> Heavy Ion Collisions before 2005  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41527" y="1052736"/>
            <a:ext cx="4963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relativistic heavy ion collisions</a:t>
            </a:r>
            <a:endParaRPr kumimoji="1" lang="ja-JP" altLang="en-US" sz="2800" dirty="0"/>
          </a:p>
        </p:txBody>
      </p:sp>
      <p:pic>
        <p:nvPicPr>
          <p:cNvPr id="9" name="Picture 3" descr="H:\tex\paris01\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7" y="1804979"/>
            <a:ext cx="8637546" cy="164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右中かっこ 9"/>
          <p:cNvSpPr/>
          <p:nvPr/>
        </p:nvSpPr>
        <p:spPr>
          <a:xfrm rot="5400000">
            <a:off x="4430721" y="1919569"/>
            <a:ext cx="421468" cy="3461490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82186" y="3840146"/>
            <a:ext cx="3318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hot and dense medium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9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744154" cy="584775"/>
          </a:xfrm>
        </p:spPr>
        <p:txBody>
          <a:bodyPr/>
          <a:lstStyle/>
          <a:p>
            <a:r>
              <a:rPr kumimoji="1" lang="ja-JP" altLang="en-US" dirty="0" smtClean="0"/>
              <a:t> </a:t>
            </a:r>
            <a:r>
              <a:rPr lang="en-US" altLang="ja-JP" dirty="0" smtClean="0"/>
              <a:t>Dynamical Model for RHIC Energy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3" name="Picture 3" descr="H:\tex\paris01\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7" y="1196752"/>
            <a:ext cx="8259131" cy="157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右矢印 3"/>
          <p:cNvSpPr/>
          <p:nvPr/>
        </p:nvSpPr>
        <p:spPr>
          <a:xfrm>
            <a:off x="4593789" y="2891846"/>
            <a:ext cx="3347863" cy="825186"/>
          </a:xfrm>
          <a:prstGeom prst="rightArrow">
            <a:avLst/>
          </a:prstGeom>
          <a:gradFill>
            <a:gsLst>
              <a:gs pos="0">
                <a:srgbClr val="006600"/>
              </a:gs>
              <a:gs pos="100000">
                <a:srgbClr val="92D050"/>
              </a:gs>
            </a:gsLst>
            <a:lin ang="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Hadronic</a:t>
            </a:r>
            <a:endParaRPr kumimoji="1" lang="ja-JP" altLang="en-US" sz="2400" dirty="0"/>
          </a:p>
        </p:txBody>
      </p:sp>
      <p:sp>
        <p:nvSpPr>
          <p:cNvPr id="5" name="右矢印 4"/>
          <p:cNvSpPr/>
          <p:nvPr/>
        </p:nvSpPr>
        <p:spPr>
          <a:xfrm>
            <a:off x="2937605" y="2895838"/>
            <a:ext cx="2414520" cy="825187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9900"/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QGP</a:t>
            </a:r>
            <a:endParaRPr kumimoji="1" lang="ja-JP" altLang="en-US" sz="28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2937605" y="2780928"/>
            <a:ext cx="0" cy="108012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801299" y="3992199"/>
            <a:ext cx="21034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 smtClean="0"/>
              <a:t>thermalization</a:t>
            </a:r>
            <a:endParaRPr kumimoji="1" lang="en-US" altLang="ja-JP" sz="2400" dirty="0" smtClean="0"/>
          </a:p>
          <a:p>
            <a:pPr algn="ctr"/>
            <a:r>
              <a:rPr lang="en-US" altLang="ja-JP" sz="2400" dirty="0" smtClean="0"/>
              <a:t>~0.6fm/c</a:t>
            </a:r>
            <a:endParaRPr kumimoji="1" lang="ja-JP" altLang="en-US" sz="2400" dirty="0"/>
          </a:p>
        </p:txBody>
      </p:sp>
      <p:cxnSp>
        <p:nvCxnSpPr>
          <p:cNvPr id="11" name="直線コネクタ 10"/>
          <p:cNvCxnSpPr/>
          <p:nvPr/>
        </p:nvCxnSpPr>
        <p:spPr>
          <a:xfrm>
            <a:off x="2649573" y="3090155"/>
            <a:ext cx="28803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649573" y="3550531"/>
            <a:ext cx="28803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2898724" y="4321423"/>
            <a:ext cx="21547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Hydrodynamic</a:t>
            </a:r>
          </a:p>
          <a:p>
            <a:pPr algn="ctr"/>
            <a:r>
              <a:rPr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equation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115699" y="4321422"/>
            <a:ext cx="2736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Hadronic cascade</a:t>
            </a:r>
          </a:p>
          <a:p>
            <a:pPr algn="ctr"/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model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" name="左中かっこ 27"/>
          <p:cNvSpPr/>
          <p:nvPr/>
        </p:nvSpPr>
        <p:spPr>
          <a:xfrm rot="16200000">
            <a:off x="3841608" y="3117568"/>
            <a:ext cx="359818" cy="2109078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左中かっこ 28"/>
          <p:cNvSpPr/>
          <p:nvPr/>
        </p:nvSpPr>
        <p:spPr>
          <a:xfrm rot="16200000">
            <a:off x="6363985" y="2831633"/>
            <a:ext cx="359818" cy="2680948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55576" y="5373216"/>
            <a:ext cx="7803149" cy="12618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Heavy ion collisions at J-PARC energy does not have this kind of dynamical picture.</a:t>
            </a:r>
          </a:p>
          <a:p>
            <a:pPr algn="ctr"/>
            <a:r>
              <a:rPr lang="en-US" altLang="ja-JP" sz="2000" dirty="0" smtClean="0"/>
              <a:t>Is hydro applicable? Then, how long??</a:t>
            </a:r>
            <a:endParaRPr kumimoji="1" lang="ja-JP" altLang="en-US" sz="2000" dirty="0"/>
          </a:p>
        </p:txBody>
      </p:sp>
      <p:cxnSp>
        <p:nvCxnSpPr>
          <p:cNvPr id="32" name="直線矢印コネクタ 31"/>
          <p:cNvCxnSpPr/>
          <p:nvPr/>
        </p:nvCxnSpPr>
        <p:spPr>
          <a:xfrm flipV="1">
            <a:off x="2411760" y="3717032"/>
            <a:ext cx="432048" cy="275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61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245621" cy="584775"/>
          </a:xfrm>
        </p:spPr>
        <p:txBody>
          <a:bodyPr/>
          <a:lstStyle/>
          <a:p>
            <a:r>
              <a:rPr kumimoji="1" lang="en-US" altLang="ja-JP" dirty="0" smtClean="0"/>
              <a:t> High Intensity Beam at J-PARC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" y="908720"/>
            <a:ext cx="5665063" cy="343803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619472" y="1340768"/>
            <a:ext cx="3489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Statistics at J-PARC 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63488" y="1909772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more than </a:t>
            </a:r>
            <a:r>
              <a:rPr lang="en-US" altLang="ja-JP" sz="2400" b="1" dirty="0"/>
              <a:t>4 </a:t>
            </a:r>
            <a:r>
              <a:rPr kumimoji="1" lang="en-US" altLang="ja-JP" sz="2400" b="1" dirty="0" smtClean="0"/>
              <a:t>order </a:t>
            </a:r>
            <a:r>
              <a:rPr kumimoji="1" lang="en-US" altLang="ja-JP" sz="2400" dirty="0" smtClean="0"/>
              <a:t>better than previous </a:t>
            </a:r>
            <a:r>
              <a:rPr lang="en-US" altLang="ja-JP" sz="2400" dirty="0" err="1" smtClean="0"/>
              <a:t>exp</a:t>
            </a:r>
            <a:r>
              <a:rPr kumimoji="1" lang="en-US" altLang="ja-JP" sz="2400" dirty="0" err="1" smtClean="0"/>
              <a:t>s</a:t>
            </a:r>
            <a:r>
              <a:rPr kumimoji="1" lang="en-US" altLang="ja-JP" sz="2400" dirty="0" smtClean="0"/>
              <a:t>. with similar energy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79712" y="5390258"/>
            <a:ext cx="67048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high-precision</a:t>
            </a:r>
            <a:r>
              <a:rPr kumimoji="1" lang="en-US" altLang="ja-JP" sz="2400" dirty="0" smtClean="0"/>
              <a:t> data</a:t>
            </a: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/>
              <a:t>detailed </a:t>
            </a:r>
            <a:r>
              <a:rPr lang="en-US" altLang="ja-JP" sz="2400" dirty="0" smtClean="0"/>
              <a:t>bin dependences (centrality, </a:t>
            </a:r>
            <a:r>
              <a:rPr lang="en-US" altLang="ja-JP" sz="2400" dirty="0" err="1" smtClean="0"/>
              <a:t>p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, etc.)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various event selections</a:t>
            </a:r>
            <a:endParaRPr kumimoji="1" lang="ja-JP" altLang="en-US" sz="2400" dirty="0"/>
          </a:p>
        </p:txBody>
      </p:sp>
      <p:sp>
        <p:nvSpPr>
          <p:cNvPr id="7" name="下矢印 6"/>
          <p:cNvSpPr/>
          <p:nvPr/>
        </p:nvSpPr>
        <p:spPr>
          <a:xfrm>
            <a:off x="1187624" y="4365105"/>
            <a:ext cx="1944216" cy="576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9592" y="4941168"/>
            <a:ext cx="5015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J-PARC will provide us with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944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578224" cy="584775"/>
          </a:xfrm>
        </p:spPr>
        <p:txBody>
          <a:bodyPr/>
          <a:lstStyle/>
          <a:p>
            <a:r>
              <a:rPr kumimoji="1" lang="en-US" altLang="ja-JP" dirty="0" smtClean="0"/>
              <a:t> Directed Flow v</a:t>
            </a:r>
            <a:r>
              <a:rPr kumimoji="1" lang="en-US" altLang="ja-JP" baseline="-25000" dirty="0" smtClean="0"/>
              <a:t>1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467544" y="1430305"/>
            <a:ext cx="3651250" cy="2800349"/>
            <a:chOff x="127" y="624"/>
            <a:chExt cx="2299" cy="1764"/>
          </a:xfrm>
        </p:grpSpPr>
        <p:sp>
          <p:nvSpPr>
            <p:cNvPr id="4" name="Text Box 61"/>
            <p:cNvSpPr txBox="1">
              <a:spLocks noChangeArrowheads="1"/>
            </p:cNvSpPr>
            <p:nvPr/>
          </p:nvSpPr>
          <p:spPr bwMode="auto">
            <a:xfrm rot="18280003">
              <a:off x="284" y="1063"/>
              <a:ext cx="63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beam</a:t>
              </a:r>
              <a:r>
                <a:rPr kumimoji="0" lang="ja-JP" altLang="en-US" sz="1400" kern="0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kumimoji="0" lang="en-US" altLang="ja-JP" sz="1400" kern="0" dirty="0" smtClean="0">
                  <a:solidFill>
                    <a:srgbClr val="000000"/>
                  </a:solidFill>
                  <a:latin typeface="Arial" charset="0"/>
                </a:rPr>
                <a:t>axis</a:t>
              </a:r>
              <a:endPara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5" name="Group 62"/>
            <p:cNvGrpSpPr>
              <a:grpSpLocks/>
            </p:cNvGrpSpPr>
            <p:nvPr/>
          </p:nvGrpSpPr>
          <p:grpSpPr bwMode="auto">
            <a:xfrm>
              <a:off x="127" y="624"/>
              <a:ext cx="2299" cy="1764"/>
              <a:chOff x="22" y="550"/>
              <a:chExt cx="2299" cy="1764"/>
            </a:xfrm>
          </p:grpSpPr>
          <p:grpSp>
            <p:nvGrpSpPr>
              <p:cNvPr id="6" name="Group 63"/>
              <p:cNvGrpSpPr>
                <a:grpSpLocks/>
              </p:cNvGrpSpPr>
              <p:nvPr/>
            </p:nvGrpSpPr>
            <p:grpSpPr bwMode="auto">
              <a:xfrm>
                <a:off x="22" y="550"/>
                <a:ext cx="2299" cy="1764"/>
                <a:chOff x="97" y="448"/>
                <a:chExt cx="2399" cy="1810"/>
              </a:xfrm>
            </p:grpSpPr>
            <p:grpSp>
              <p:nvGrpSpPr>
                <p:cNvPr id="9" name="Group 64"/>
                <p:cNvGrpSpPr>
                  <a:grpSpLocks/>
                </p:cNvGrpSpPr>
                <p:nvPr/>
              </p:nvGrpSpPr>
              <p:grpSpPr bwMode="auto">
                <a:xfrm>
                  <a:off x="192" y="624"/>
                  <a:ext cx="2064" cy="1634"/>
                  <a:chOff x="3234" y="567"/>
                  <a:chExt cx="2469" cy="1846"/>
                </a:xfrm>
              </p:grpSpPr>
              <p:sp>
                <p:nvSpPr>
                  <p:cNvPr id="13" name="Freeform 65"/>
                  <p:cNvSpPr>
                    <a:spLocks/>
                  </p:cNvSpPr>
                  <p:nvPr/>
                </p:nvSpPr>
                <p:spPr bwMode="auto">
                  <a:xfrm rot="10800000">
                    <a:off x="5078" y="567"/>
                    <a:ext cx="273" cy="236"/>
                  </a:xfrm>
                  <a:custGeom>
                    <a:avLst/>
                    <a:gdLst>
                      <a:gd name="T0" fmla="*/ 430 w 720"/>
                      <a:gd name="T1" fmla="*/ 0 h 622"/>
                      <a:gd name="T2" fmla="*/ 177 w 720"/>
                      <a:gd name="T3" fmla="*/ 379 h 622"/>
                      <a:gd name="T4" fmla="*/ 0 w 720"/>
                      <a:gd name="T5" fmla="*/ 379 h 622"/>
                      <a:gd name="T6" fmla="*/ 168 w 720"/>
                      <a:gd name="T7" fmla="*/ 622 h 622"/>
                      <a:gd name="T8" fmla="*/ 631 w 720"/>
                      <a:gd name="T9" fmla="*/ 379 h 622"/>
                      <a:gd name="T10" fmla="*/ 465 w 720"/>
                      <a:gd name="T11" fmla="*/ 382 h 622"/>
                      <a:gd name="T12" fmla="*/ 720 w 720"/>
                      <a:gd name="T13" fmla="*/ 0 h 622"/>
                      <a:gd name="T14" fmla="*/ 430 w 720"/>
                      <a:gd name="T15" fmla="*/ 0 h 6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20" h="622">
                        <a:moveTo>
                          <a:pt x="430" y="0"/>
                        </a:moveTo>
                        <a:lnTo>
                          <a:pt x="177" y="379"/>
                        </a:lnTo>
                        <a:lnTo>
                          <a:pt x="0" y="379"/>
                        </a:lnTo>
                        <a:lnTo>
                          <a:pt x="168" y="622"/>
                        </a:lnTo>
                        <a:lnTo>
                          <a:pt x="631" y="379"/>
                        </a:lnTo>
                        <a:lnTo>
                          <a:pt x="465" y="382"/>
                        </a:lnTo>
                        <a:lnTo>
                          <a:pt x="720" y="0"/>
                        </a:lnTo>
                        <a:lnTo>
                          <a:pt x="430" y="0"/>
                        </a:lnTo>
                        <a:close/>
                      </a:path>
                    </a:pathLst>
                  </a:custGeom>
                  <a:solidFill>
                    <a:srgbClr val="BBE0E3"/>
                  </a:solidFill>
                  <a:ln w="9525" cap="flat" cmpd="sng">
                    <a:prstDash val="solid"/>
                    <a:round/>
                    <a:headEnd/>
                    <a:tailEnd/>
                  </a:ln>
                  <a:effectLst/>
                  <a:scene3d>
                    <a:camera prst="legacyPerspectiveTopRight">
                      <a:rot lat="20099999" lon="21299999" rev="0"/>
                    </a:camera>
                    <a:lightRig rig="legacyFlat1" dir="t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BBE0E3"/>
                    </a:extrusionClr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flatTx/>
                  </a:bodyPr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4" name="Line 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77" y="815"/>
                    <a:ext cx="472" cy="701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5" name="Line 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05" y="815"/>
                    <a:ext cx="464" cy="69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6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4051" y="962"/>
                    <a:ext cx="155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7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4014" y="1696"/>
                    <a:ext cx="109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" name="AutoShape 70"/>
                  <p:cNvSpPr>
                    <a:spLocks noChangeArrowheads="1"/>
                  </p:cNvSpPr>
                  <p:nvPr/>
                </p:nvSpPr>
                <p:spPr bwMode="auto">
                  <a:xfrm>
                    <a:off x="3234" y="812"/>
                    <a:ext cx="2469" cy="1361"/>
                  </a:xfrm>
                  <a:prstGeom prst="parallelogram">
                    <a:avLst>
                      <a:gd name="adj" fmla="val 67307"/>
                    </a:avLst>
                  </a:prstGeom>
                  <a:noFill/>
                  <a:ln w="28575">
                    <a:solidFill>
                      <a:srgbClr val="99CC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9" name="Line 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34" y="1879"/>
                    <a:ext cx="198" cy="296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0" name="Line 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15" y="815"/>
                    <a:ext cx="574" cy="854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1" name="Freeform 73"/>
                  <p:cNvSpPr>
                    <a:spLocks/>
                  </p:cNvSpPr>
                  <p:nvPr/>
                </p:nvSpPr>
                <p:spPr bwMode="auto">
                  <a:xfrm rot="10800000" flipV="1">
                    <a:off x="3992" y="1585"/>
                    <a:ext cx="192" cy="546"/>
                  </a:xfrm>
                  <a:custGeom>
                    <a:avLst/>
                    <a:gdLst>
                      <a:gd name="T0" fmla="*/ 84 w 252"/>
                      <a:gd name="T1" fmla="*/ 643 h 715"/>
                      <a:gd name="T2" fmla="*/ 24 w 252"/>
                      <a:gd name="T3" fmla="*/ 519 h 715"/>
                      <a:gd name="T4" fmla="*/ 1 w 252"/>
                      <a:gd name="T5" fmla="*/ 351 h 715"/>
                      <a:gd name="T6" fmla="*/ 30 w 252"/>
                      <a:gd name="T7" fmla="*/ 205 h 715"/>
                      <a:gd name="T8" fmla="*/ 100 w 252"/>
                      <a:gd name="T9" fmla="*/ 73 h 715"/>
                      <a:gd name="T10" fmla="*/ 166 w 252"/>
                      <a:gd name="T11" fmla="*/ 4 h 715"/>
                      <a:gd name="T12" fmla="*/ 225 w 252"/>
                      <a:gd name="T13" fmla="*/ 171 h 715"/>
                      <a:gd name="T14" fmla="*/ 249 w 252"/>
                      <a:gd name="T15" fmla="*/ 337 h 715"/>
                      <a:gd name="T16" fmla="*/ 241 w 252"/>
                      <a:gd name="T17" fmla="*/ 514 h 715"/>
                      <a:gd name="T18" fmla="*/ 199 w 252"/>
                      <a:gd name="T19" fmla="*/ 636 h 715"/>
                      <a:gd name="T20" fmla="*/ 142 w 252"/>
                      <a:gd name="T21" fmla="*/ 712 h 715"/>
                      <a:gd name="T22" fmla="*/ 84 w 252"/>
                      <a:gd name="T23" fmla="*/ 643 h 7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2" h="715">
                        <a:moveTo>
                          <a:pt x="84" y="643"/>
                        </a:moveTo>
                        <a:cubicBezTo>
                          <a:pt x="64" y="611"/>
                          <a:pt x="38" y="568"/>
                          <a:pt x="24" y="519"/>
                        </a:cubicBezTo>
                        <a:cubicBezTo>
                          <a:pt x="10" y="470"/>
                          <a:pt x="0" y="403"/>
                          <a:pt x="1" y="351"/>
                        </a:cubicBezTo>
                        <a:cubicBezTo>
                          <a:pt x="2" y="299"/>
                          <a:pt x="14" y="251"/>
                          <a:pt x="30" y="205"/>
                        </a:cubicBezTo>
                        <a:cubicBezTo>
                          <a:pt x="46" y="159"/>
                          <a:pt x="77" y="106"/>
                          <a:pt x="100" y="73"/>
                        </a:cubicBezTo>
                        <a:cubicBezTo>
                          <a:pt x="123" y="40"/>
                          <a:pt x="163" y="0"/>
                          <a:pt x="166" y="4"/>
                        </a:cubicBezTo>
                        <a:cubicBezTo>
                          <a:pt x="198" y="57"/>
                          <a:pt x="212" y="120"/>
                          <a:pt x="225" y="171"/>
                        </a:cubicBezTo>
                        <a:cubicBezTo>
                          <a:pt x="239" y="226"/>
                          <a:pt x="246" y="280"/>
                          <a:pt x="249" y="337"/>
                        </a:cubicBezTo>
                        <a:cubicBezTo>
                          <a:pt x="252" y="394"/>
                          <a:pt x="249" y="464"/>
                          <a:pt x="241" y="514"/>
                        </a:cubicBezTo>
                        <a:cubicBezTo>
                          <a:pt x="233" y="564"/>
                          <a:pt x="216" y="603"/>
                          <a:pt x="199" y="636"/>
                        </a:cubicBezTo>
                        <a:cubicBezTo>
                          <a:pt x="182" y="669"/>
                          <a:pt x="142" y="715"/>
                          <a:pt x="142" y="712"/>
                        </a:cubicBezTo>
                        <a:cubicBezTo>
                          <a:pt x="142" y="711"/>
                          <a:pt x="104" y="675"/>
                          <a:pt x="84" y="64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8100" cap="flat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" name="Line 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89" y="1542"/>
                    <a:ext cx="423" cy="628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48" y="2190"/>
                    <a:ext cx="214" cy="22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ja-JP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</a:rPr>
                      <a:t>x</a:t>
                    </a:r>
                  </a:p>
                </p:txBody>
              </p:sp>
              <p:sp>
                <p:nvSpPr>
                  <p:cNvPr id="24" name="Text Box 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13" y="751"/>
                    <a:ext cx="214" cy="22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ja-JP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</a:rPr>
                      <a:t>z</a:t>
                    </a:r>
                  </a:p>
                </p:txBody>
              </p:sp>
              <p:grpSp>
                <p:nvGrpSpPr>
                  <p:cNvPr id="25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4646" y="686"/>
                    <a:ext cx="784" cy="763"/>
                    <a:chOff x="3157" y="3025"/>
                    <a:chExt cx="1026" cy="999"/>
                  </a:xfrm>
                </p:grpSpPr>
                <p:grpSp>
                  <p:nvGrpSpPr>
                    <p:cNvPr id="93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57" y="3025"/>
                      <a:ext cx="1026" cy="999"/>
                      <a:chOff x="4130" y="2180"/>
                      <a:chExt cx="1026" cy="999"/>
                    </a:xfrm>
                  </p:grpSpPr>
                  <p:sp>
                    <p:nvSpPr>
                      <p:cNvPr id="95" name="Oval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53" y="2181"/>
                        <a:ext cx="981" cy="981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FFFF"/>
                          </a:gs>
                          <a:gs pos="100000">
                            <a:srgbClr val="333399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ja-JP" alt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96" name="Oval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53" y="2180"/>
                        <a:ext cx="981" cy="981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bg1"/>
                                </a:gs>
                                <a:gs pos="100000">
                                  <a:schemeClr val="accent2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ja-JP" alt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97" name="Freeform 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30" y="2579"/>
                        <a:ext cx="1026" cy="600"/>
                      </a:xfrm>
                      <a:custGeom>
                        <a:avLst/>
                        <a:gdLst>
                          <a:gd name="T0" fmla="*/ 43 w 1026"/>
                          <a:gd name="T1" fmla="*/ 123 h 600"/>
                          <a:gd name="T2" fmla="*/ 120 w 1026"/>
                          <a:gd name="T3" fmla="*/ 181 h 600"/>
                          <a:gd name="T4" fmla="*/ 262 w 1026"/>
                          <a:gd name="T5" fmla="*/ 250 h 600"/>
                          <a:gd name="T6" fmla="*/ 432 w 1026"/>
                          <a:gd name="T7" fmla="*/ 280 h 600"/>
                          <a:gd name="T8" fmla="*/ 634 w 1026"/>
                          <a:gd name="T9" fmla="*/ 259 h 600"/>
                          <a:gd name="T10" fmla="*/ 799 w 1026"/>
                          <a:gd name="T11" fmla="*/ 201 h 600"/>
                          <a:gd name="T12" fmla="*/ 937 w 1026"/>
                          <a:gd name="T13" fmla="*/ 90 h 600"/>
                          <a:gd name="T14" fmla="*/ 1026 w 1026"/>
                          <a:gd name="T15" fmla="*/ 9 h 600"/>
                          <a:gd name="T16" fmla="*/ 1019 w 1026"/>
                          <a:gd name="T17" fmla="*/ 144 h 600"/>
                          <a:gd name="T18" fmla="*/ 992 w 1026"/>
                          <a:gd name="T19" fmla="*/ 267 h 600"/>
                          <a:gd name="T20" fmla="*/ 929 w 1026"/>
                          <a:gd name="T21" fmla="*/ 384 h 600"/>
                          <a:gd name="T22" fmla="*/ 857 w 1026"/>
                          <a:gd name="T23" fmla="*/ 467 h 600"/>
                          <a:gd name="T24" fmla="*/ 749 w 1026"/>
                          <a:gd name="T25" fmla="*/ 542 h 600"/>
                          <a:gd name="T26" fmla="*/ 610 w 1026"/>
                          <a:gd name="T27" fmla="*/ 588 h 600"/>
                          <a:gd name="T28" fmla="*/ 455 w 1026"/>
                          <a:gd name="T29" fmla="*/ 594 h 600"/>
                          <a:gd name="T30" fmla="*/ 310 w 1026"/>
                          <a:gd name="T31" fmla="*/ 553 h 600"/>
                          <a:gd name="T32" fmla="*/ 193 w 1026"/>
                          <a:gd name="T33" fmla="*/ 479 h 600"/>
                          <a:gd name="T34" fmla="*/ 95 w 1026"/>
                          <a:gd name="T35" fmla="*/ 368 h 600"/>
                          <a:gd name="T36" fmla="*/ 36 w 1026"/>
                          <a:gd name="T37" fmla="*/ 237 h 600"/>
                          <a:gd name="T38" fmla="*/ 1 w 1026"/>
                          <a:gd name="T39" fmla="*/ 73 h 600"/>
                          <a:gd name="T40" fmla="*/ 43 w 1026"/>
                          <a:gd name="T41" fmla="*/ 123 h 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1026" h="600">
                            <a:moveTo>
                              <a:pt x="43" y="123"/>
                            </a:moveTo>
                            <a:cubicBezTo>
                              <a:pt x="61" y="136"/>
                              <a:pt x="84" y="160"/>
                              <a:pt x="120" y="181"/>
                            </a:cubicBezTo>
                            <a:cubicBezTo>
                              <a:pt x="156" y="202"/>
                              <a:pt x="210" y="233"/>
                              <a:pt x="262" y="250"/>
                            </a:cubicBezTo>
                            <a:cubicBezTo>
                              <a:pt x="314" y="267"/>
                              <a:pt x="370" y="279"/>
                              <a:pt x="432" y="280"/>
                            </a:cubicBezTo>
                            <a:cubicBezTo>
                              <a:pt x="494" y="281"/>
                              <a:pt x="573" y="272"/>
                              <a:pt x="634" y="259"/>
                            </a:cubicBezTo>
                            <a:cubicBezTo>
                              <a:pt x="695" y="246"/>
                              <a:pt x="749" y="229"/>
                              <a:pt x="799" y="201"/>
                            </a:cubicBezTo>
                            <a:cubicBezTo>
                              <a:pt x="849" y="173"/>
                              <a:pt x="899" y="122"/>
                              <a:pt x="937" y="90"/>
                            </a:cubicBezTo>
                            <a:cubicBezTo>
                              <a:pt x="975" y="58"/>
                              <a:pt x="1012" y="0"/>
                              <a:pt x="1026" y="9"/>
                            </a:cubicBezTo>
                            <a:cubicBezTo>
                              <a:pt x="1021" y="13"/>
                              <a:pt x="1025" y="101"/>
                              <a:pt x="1019" y="144"/>
                            </a:cubicBezTo>
                            <a:cubicBezTo>
                              <a:pt x="1013" y="187"/>
                              <a:pt x="1007" y="227"/>
                              <a:pt x="992" y="267"/>
                            </a:cubicBezTo>
                            <a:cubicBezTo>
                              <a:pt x="978" y="307"/>
                              <a:pt x="952" y="351"/>
                              <a:pt x="929" y="384"/>
                            </a:cubicBezTo>
                            <a:cubicBezTo>
                              <a:pt x="907" y="417"/>
                              <a:pt x="886" y="440"/>
                              <a:pt x="857" y="467"/>
                            </a:cubicBezTo>
                            <a:cubicBezTo>
                              <a:pt x="827" y="493"/>
                              <a:pt x="790" y="521"/>
                              <a:pt x="749" y="542"/>
                            </a:cubicBezTo>
                            <a:cubicBezTo>
                              <a:pt x="708" y="562"/>
                              <a:pt x="659" y="580"/>
                              <a:pt x="610" y="588"/>
                            </a:cubicBezTo>
                            <a:cubicBezTo>
                              <a:pt x="561" y="596"/>
                              <a:pt x="505" y="600"/>
                              <a:pt x="455" y="594"/>
                            </a:cubicBezTo>
                            <a:cubicBezTo>
                              <a:pt x="404" y="588"/>
                              <a:pt x="353" y="572"/>
                              <a:pt x="310" y="553"/>
                            </a:cubicBezTo>
                            <a:cubicBezTo>
                              <a:pt x="267" y="533"/>
                              <a:pt x="229" y="510"/>
                              <a:pt x="193" y="479"/>
                            </a:cubicBezTo>
                            <a:cubicBezTo>
                              <a:pt x="157" y="448"/>
                              <a:pt x="121" y="408"/>
                              <a:pt x="95" y="368"/>
                            </a:cubicBezTo>
                            <a:cubicBezTo>
                              <a:pt x="69" y="328"/>
                              <a:pt x="52" y="286"/>
                              <a:pt x="36" y="237"/>
                            </a:cubicBezTo>
                            <a:cubicBezTo>
                              <a:pt x="20" y="188"/>
                              <a:pt x="0" y="92"/>
                              <a:pt x="1" y="73"/>
                            </a:cubicBezTo>
                            <a:lnTo>
                              <a:pt x="43" y="123"/>
                            </a:lnTo>
                            <a:close/>
                          </a:path>
                        </a:pathLst>
                      </a:custGeom>
                      <a:solidFill>
                        <a:srgbClr val="FFFFFF">
                          <a:alpha val="5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ja-JP" alt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98" name="Freeform 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53" y="2604"/>
                        <a:ext cx="979" cy="257"/>
                      </a:xfrm>
                      <a:custGeom>
                        <a:avLst/>
                        <a:gdLst>
                          <a:gd name="T0" fmla="*/ 0 w 979"/>
                          <a:gd name="T1" fmla="*/ 78 h 257"/>
                          <a:gd name="T2" fmla="*/ 101 w 979"/>
                          <a:gd name="T3" fmla="*/ 160 h 257"/>
                          <a:gd name="T4" fmla="*/ 263 w 979"/>
                          <a:gd name="T5" fmla="*/ 232 h 257"/>
                          <a:gd name="T6" fmla="*/ 404 w 979"/>
                          <a:gd name="T7" fmla="*/ 256 h 257"/>
                          <a:gd name="T8" fmla="*/ 608 w 979"/>
                          <a:gd name="T9" fmla="*/ 238 h 257"/>
                          <a:gd name="T10" fmla="*/ 800 w 979"/>
                          <a:gd name="T11" fmla="*/ 160 h 257"/>
                          <a:gd name="T12" fmla="*/ 979 w 979"/>
                          <a:gd name="T13" fmla="*/ 0 h 2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979" h="257">
                            <a:moveTo>
                              <a:pt x="0" y="78"/>
                            </a:moveTo>
                            <a:cubicBezTo>
                              <a:pt x="17" y="92"/>
                              <a:pt x="57" y="134"/>
                              <a:pt x="101" y="160"/>
                            </a:cubicBezTo>
                            <a:cubicBezTo>
                              <a:pt x="145" y="186"/>
                              <a:pt x="213" y="216"/>
                              <a:pt x="263" y="232"/>
                            </a:cubicBezTo>
                            <a:cubicBezTo>
                              <a:pt x="313" y="248"/>
                              <a:pt x="347" y="255"/>
                              <a:pt x="404" y="256"/>
                            </a:cubicBezTo>
                            <a:cubicBezTo>
                              <a:pt x="461" y="257"/>
                              <a:pt x="542" y="254"/>
                              <a:pt x="608" y="238"/>
                            </a:cubicBezTo>
                            <a:cubicBezTo>
                              <a:pt x="674" y="222"/>
                              <a:pt x="738" y="200"/>
                              <a:pt x="800" y="160"/>
                            </a:cubicBezTo>
                            <a:cubicBezTo>
                              <a:pt x="862" y="120"/>
                              <a:pt x="942" y="33"/>
                              <a:pt x="979" y="0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ja-JP" alt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94" name="Freeform 83"/>
                    <p:cNvSpPr>
                      <a:spLocks/>
                    </p:cNvSpPr>
                    <p:nvPr/>
                  </p:nvSpPr>
                  <p:spPr bwMode="auto">
                    <a:xfrm>
                      <a:off x="3175" y="3162"/>
                      <a:ext cx="252" cy="715"/>
                    </a:xfrm>
                    <a:custGeom>
                      <a:avLst/>
                      <a:gdLst>
                        <a:gd name="T0" fmla="*/ 84 w 252"/>
                        <a:gd name="T1" fmla="*/ 643 h 715"/>
                        <a:gd name="T2" fmla="*/ 24 w 252"/>
                        <a:gd name="T3" fmla="*/ 519 h 715"/>
                        <a:gd name="T4" fmla="*/ 1 w 252"/>
                        <a:gd name="T5" fmla="*/ 351 h 715"/>
                        <a:gd name="T6" fmla="*/ 30 w 252"/>
                        <a:gd name="T7" fmla="*/ 205 h 715"/>
                        <a:gd name="T8" fmla="*/ 100 w 252"/>
                        <a:gd name="T9" fmla="*/ 73 h 715"/>
                        <a:gd name="T10" fmla="*/ 166 w 252"/>
                        <a:gd name="T11" fmla="*/ 4 h 715"/>
                        <a:gd name="T12" fmla="*/ 225 w 252"/>
                        <a:gd name="T13" fmla="*/ 171 h 715"/>
                        <a:gd name="T14" fmla="*/ 249 w 252"/>
                        <a:gd name="T15" fmla="*/ 337 h 715"/>
                        <a:gd name="T16" fmla="*/ 241 w 252"/>
                        <a:gd name="T17" fmla="*/ 514 h 715"/>
                        <a:gd name="T18" fmla="*/ 199 w 252"/>
                        <a:gd name="T19" fmla="*/ 636 h 715"/>
                        <a:gd name="T20" fmla="*/ 142 w 252"/>
                        <a:gd name="T21" fmla="*/ 712 h 715"/>
                        <a:gd name="T22" fmla="*/ 84 w 252"/>
                        <a:gd name="T23" fmla="*/ 643 h 7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252" h="715">
                          <a:moveTo>
                            <a:pt x="84" y="643"/>
                          </a:moveTo>
                          <a:cubicBezTo>
                            <a:pt x="64" y="611"/>
                            <a:pt x="38" y="568"/>
                            <a:pt x="24" y="519"/>
                          </a:cubicBezTo>
                          <a:cubicBezTo>
                            <a:pt x="10" y="470"/>
                            <a:pt x="0" y="403"/>
                            <a:pt x="1" y="351"/>
                          </a:cubicBezTo>
                          <a:cubicBezTo>
                            <a:pt x="2" y="299"/>
                            <a:pt x="14" y="251"/>
                            <a:pt x="30" y="205"/>
                          </a:cubicBezTo>
                          <a:cubicBezTo>
                            <a:pt x="46" y="159"/>
                            <a:pt x="77" y="106"/>
                            <a:pt x="100" y="73"/>
                          </a:cubicBezTo>
                          <a:cubicBezTo>
                            <a:pt x="123" y="40"/>
                            <a:pt x="163" y="0"/>
                            <a:pt x="166" y="4"/>
                          </a:cubicBezTo>
                          <a:cubicBezTo>
                            <a:pt x="198" y="57"/>
                            <a:pt x="212" y="120"/>
                            <a:pt x="225" y="171"/>
                          </a:cubicBezTo>
                          <a:cubicBezTo>
                            <a:pt x="239" y="226"/>
                            <a:pt x="246" y="280"/>
                            <a:pt x="249" y="337"/>
                          </a:cubicBezTo>
                          <a:cubicBezTo>
                            <a:pt x="252" y="394"/>
                            <a:pt x="249" y="464"/>
                            <a:pt x="241" y="514"/>
                          </a:cubicBezTo>
                          <a:cubicBezTo>
                            <a:pt x="233" y="564"/>
                            <a:pt x="216" y="603"/>
                            <a:pt x="199" y="636"/>
                          </a:cubicBezTo>
                          <a:cubicBezTo>
                            <a:pt x="182" y="669"/>
                            <a:pt x="142" y="715"/>
                            <a:pt x="142" y="712"/>
                          </a:cubicBezTo>
                          <a:cubicBezTo>
                            <a:pt x="142" y="711"/>
                            <a:pt x="104" y="675"/>
                            <a:pt x="84" y="64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57150" cap="flat" cmpd="sng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26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4160" y="812"/>
                    <a:ext cx="641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7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4394" y="962"/>
                    <a:ext cx="45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8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3950" y="1108"/>
                    <a:ext cx="91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9" name="Line 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12" y="1052"/>
                    <a:ext cx="248" cy="369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0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3851" y="1255"/>
                    <a:ext cx="155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1" name="Line 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92" y="812"/>
                    <a:ext cx="910" cy="1355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2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3752" y="1402"/>
                    <a:ext cx="155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33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4241" y="1112"/>
                    <a:ext cx="374" cy="753"/>
                    <a:chOff x="3811" y="2604"/>
                    <a:chExt cx="489" cy="985"/>
                  </a:xfrm>
                </p:grpSpPr>
                <p:sp>
                  <p:nvSpPr>
                    <p:cNvPr id="89" name="Oval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1" y="2605"/>
                      <a:ext cx="488" cy="981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33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0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3811" y="3074"/>
                      <a:ext cx="489" cy="515"/>
                    </a:xfrm>
                    <a:custGeom>
                      <a:avLst/>
                      <a:gdLst>
                        <a:gd name="T0" fmla="*/ 13 w 489"/>
                        <a:gd name="T1" fmla="*/ 46 h 515"/>
                        <a:gd name="T2" fmla="*/ 65 w 489"/>
                        <a:gd name="T3" fmla="*/ 81 h 515"/>
                        <a:gd name="T4" fmla="*/ 121 w 489"/>
                        <a:gd name="T5" fmla="*/ 97 h 515"/>
                        <a:gd name="T6" fmla="*/ 176 w 489"/>
                        <a:gd name="T7" fmla="*/ 112 h 515"/>
                        <a:gd name="T8" fmla="*/ 241 w 489"/>
                        <a:gd name="T9" fmla="*/ 114 h 515"/>
                        <a:gd name="T10" fmla="*/ 313 w 489"/>
                        <a:gd name="T11" fmla="*/ 103 h 515"/>
                        <a:gd name="T12" fmla="*/ 385 w 489"/>
                        <a:gd name="T13" fmla="*/ 78 h 515"/>
                        <a:gd name="T14" fmla="*/ 452 w 489"/>
                        <a:gd name="T15" fmla="*/ 29 h 515"/>
                        <a:gd name="T16" fmla="*/ 485 w 489"/>
                        <a:gd name="T17" fmla="*/ 7 h 515"/>
                        <a:gd name="T18" fmla="*/ 487 w 489"/>
                        <a:gd name="T19" fmla="*/ 70 h 515"/>
                        <a:gd name="T20" fmla="*/ 474 w 489"/>
                        <a:gd name="T21" fmla="*/ 190 h 515"/>
                        <a:gd name="T22" fmla="*/ 444 w 489"/>
                        <a:gd name="T23" fmla="*/ 304 h 515"/>
                        <a:gd name="T24" fmla="*/ 408 w 489"/>
                        <a:gd name="T25" fmla="*/ 385 h 515"/>
                        <a:gd name="T26" fmla="*/ 356 w 489"/>
                        <a:gd name="T27" fmla="*/ 458 h 515"/>
                        <a:gd name="T28" fmla="*/ 289 w 489"/>
                        <a:gd name="T29" fmla="*/ 503 h 515"/>
                        <a:gd name="T30" fmla="*/ 214 w 489"/>
                        <a:gd name="T31" fmla="*/ 509 h 515"/>
                        <a:gd name="T32" fmla="*/ 143 w 489"/>
                        <a:gd name="T33" fmla="*/ 469 h 515"/>
                        <a:gd name="T34" fmla="*/ 87 w 489"/>
                        <a:gd name="T35" fmla="*/ 397 h 515"/>
                        <a:gd name="T36" fmla="*/ 39 w 489"/>
                        <a:gd name="T37" fmla="*/ 289 h 515"/>
                        <a:gd name="T38" fmla="*/ 10 w 489"/>
                        <a:gd name="T39" fmla="*/ 161 h 515"/>
                        <a:gd name="T40" fmla="*/ 0 w 489"/>
                        <a:gd name="T41" fmla="*/ 28 h 515"/>
                        <a:gd name="T42" fmla="*/ 13 w 489"/>
                        <a:gd name="T43" fmla="*/ 46 h 5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489" h="515">
                          <a:moveTo>
                            <a:pt x="13" y="46"/>
                          </a:moveTo>
                          <a:cubicBezTo>
                            <a:pt x="24" y="55"/>
                            <a:pt x="47" y="72"/>
                            <a:pt x="65" y="81"/>
                          </a:cubicBezTo>
                          <a:cubicBezTo>
                            <a:pt x="83" y="90"/>
                            <a:pt x="103" y="92"/>
                            <a:pt x="121" y="97"/>
                          </a:cubicBezTo>
                          <a:cubicBezTo>
                            <a:pt x="139" y="102"/>
                            <a:pt x="156" y="109"/>
                            <a:pt x="176" y="112"/>
                          </a:cubicBezTo>
                          <a:cubicBezTo>
                            <a:pt x="196" y="115"/>
                            <a:pt x="218" y="115"/>
                            <a:pt x="241" y="114"/>
                          </a:cubicBezTo>
                          <a:cubicBezTo>
                            <a:pt x="264" y="113"/>
                            <a:pt x="289" y="109"/>
                            <a:pt x="313" y="103"/>
                          </a:cubicBezTo>
                          <a:cubicBezTo>
                            <a:pt x="337" y="97"/>
                            <a:pt x="362" y="90"/>
                            <a:pt x="385" y="78"/>
                          </a:cubicBezTo>
                          <a:cubicBezTo>
                            <a:pt x="408" y="66"/>
                            <a:pt x="435" y="41"/>
                            <a:pt x="452" y="29"/>
                          </a:cubicBezTo>
                          <a:cubicBezTo>
                            <a:pt x="469" y="17"/>
                            <a:pt x="479" y="0"/>
                            <a:pt x="485" y="7"/>
                          </a:cubicBezTo>
                          <a:cubicBezTo>
                            <a:pt x="483" y="11"/>
                            <a:pt x="489" y="40"/>
                            <a:pt x="487" y="70"/>
                          </a:cubicBezTo>
                          <a:cubicBezTo>
                            <a:pt x="485" y="100"/>
                            <a:pt x="481" y="151"/>
                            <a:pt x="474" y="190"/>
                          </a:cubicBezTo>
                          <a:cubicBezTo>
                            <a:pt x="467" y="229"/>
                            <a:pt x="455" y="272"/>
                            <a:pt x="444" y="304"/>
                          </a:cubicBezTo>
                          <a:cubicBezTo>
                            <a:pt x="433" y="336"/>
                            <a:pt x="423" y="359"/>
                            <a:pt x="408" y="385"/>
                          </a:cubicBezTo>
                          <a:cubicBezTo>
                            <a:pt x="394" y="411"/>
                            <a:pt x="376" y="438"/>
                            <a:pt x="356" y="458"/>
                          </a:cubicBezTo>
                          <a:cubicBezTo>
                            <a:pt x="336" y="478"/>
                            <a:pt x="313" y="495"/>
                            <a:pt x="289" y="503"/>
                          </a:cubicBezTo>
                          <a:cubicBezTo>
                            <a:pt x="265" y="511"/>
                            <a:pt x="238" y="515"/>
                            <a:pt x="214" y="509"/>
                          </a:cubicBezTo>
                          <a:cubicBezTo>
                            <a:pt x="189" y="503"/>
                            <a:pt x="164" y="488"/>
                            <a:pt x="143" y="469"/>
                          </a:cubicBezTo>
                          <a:cubicBezTo>
                            <a:pt x="122" y="450"/>
                            <a:pt x="104" y="427"/>
                            <a:pt x="87" y="397"/>
                          </a:cubicBezTo>
                          <a:cubicBezTo>
                            <a:pt x="69" y="367"/>
                            <a:pt x="52" y="328"/>
                            <a:pt x="39" y="289"/>
                          </a:cubicBezTo>
                          <a:cubicBezTo>
                            <a:pt x="27" y="250"/>
                            <a:pt x="17" y="204"/>
                            <a:pt x="10" y="161"/>
                          </a:cubicBezTo>
                          <a:cubicBezTo>
                            <a:pt x="4" y="118"/>
                            <a:pt x="0" y="47"/>
                            <a:pt x="0" y="28"/>
                          </a:cubicBezTo>
                          <a:lnTo>
                            <a:pt x="13" y="46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1" name="Freeform 94"/>
                    <p:cNvSpPr>
                      <a:spLocks/>
                    </p:cNvSpPr>
                    <p:nvPr/>
                  </p:nvSpPr>
                  <p:spPr bwMode="auto">
                    <a:xfrm>
                      <a:off x="3811" y="3076"/>
                      <a:ext cx="487" cy="110"/>
                    </a:xfrm>
                    <a:custGeom>
                      <a:avLst/>
                      <a:gdLst>
                        <a:gd name="T0" fmla="*/ 0 w 979"/>
                        <a:gd name="T1" fmla="*/ 78 h 257"/>
                        <a:gd name="T2" fmla="*/ 101 w 979"/>
                        <a:gd name="T3" fmla="*/ 160 h 257"/>
                        <a:gd name="T4" fmla="*/ 263 w 979"/>
                        <a:gd name="T5" fmla="*/ 232 h 257"/>
                        <a:gd name="T6" fmla="*/ 404 w 979"/>
                        <a:gd name="T7" fmla="*/ 256 h 257"/>
                        <a:gd name="T8" fmla="*/ 608 w 979"/>
                        <a:gd name="T9" fmla="*/ 238 h 257"/>
                        <a:gd name="T10" fmla="*/ 800 w 979"/>
                        <a:gd name="T11" fmla="*/ 160 h 257"/>
                        <a:gd name="T12" fmla="*/ 979 w 979"/>
                        <a:gd name="T13" fmla="*/ 0 h 25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979" h="257">
                          <a:moveTo>
                            <a:pt x="0" y="78"/>
                          </a:moveTo>
                          <a:cubicBezTo>
                            <a:pt x="17" y="92"/>
                            <a:pt x="57" y="134"/>
                            <a:pt x="101" y="160"/>
                          </a:cubicBezTo>
                          <a:cubicBezTo>
                            <a:pt x="145" y="186"/>
                            <a:pt x="213" y="216"/>
                            <a:pt x="263" y="232"/>
                          </a:cubicBezTo>
                          <a:cubicBezTo>
                            <a:pt x="313" y="248"/>
                            <a:pt x="347" y="255"/>
                            <a:pt x="404" y="256"/>
                          </a:cubicBezTo>
                          <a:cubicBezTo>
                            <a:pt x="461" y="257"/>
                            <a:pt x="542" y="254"/>
                            <a:pt x="608" y="238"/>
                          </a:cubicBezTo>
                          <a:cubicBezTo>
                            <a:pt x="674" y="222"/>
                            <a:pt x="738" y="200"/>
                            <a:pt x="800" y="160"/>
                          </a:cubicBezTo>
                          <a:cubicBezTo>
                            <a:pt x="862" y="120"/>
                            <a:pt x="942" y="33"/>
                            <a:pt x="979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bg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2" name="Oval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1" y="2604"/>
                      <a:ext cx="488" cy="981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accent2"/>
                              </a:gs>
                            </a:gsLst>
                            <a:path path="shape">
                              <a:fillToRect l="50000" t="50000" r="50000" b="50000"/>
                            </a:path>
                          </a:gra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34" name="Line 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0" y="1152"/>
                    <a:ext cx="683" cy="1018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5" name="Line 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41" y="1209"/>
                    <a:ext cx="644" cy="958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6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4493" y="1548"/>
                    <a:ext cx="71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" name="Line 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82" y="733"/>
                    <a:ext cx="119" cy="17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 type="triangle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8" name="Line 1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08" y="1530"/>
                    <a:ext cx="432" cy="643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9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07" y="1541"/>
                    <a:ext cx="106" cy="158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0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3967" y="1549"/>
                    <a:ext cx="36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1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3424" y="1488"/>
                    <a:ext cx="776" cy="764"/>
                    <a:chOff x="3424" y="1488"/>
                    <a:chExt cx="776" cy="764"/>
                  </a:xfrm>
                </p:grpSpPr>
                <p:sp>
                  <p:nvSpPr>
                    <p:cNvPr id="83" name="Oval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35" y="1489"/>
                      <a:ext cx="749" cy="74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333399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4" name="Oval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33" y="1488"/>
                      <a:ext cx="749" cy="749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accent2"/>
                              </a:gs>
                            </a:gsLst>
                            <a:path path="shape">
                              <a:fillToRect l="50000" t="50000" r="50000" b="50000"/>
                            </a:path>
                          </a:gra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5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3424" y="1799"/>
                      <a:ext cx="776" cy="453"/>
                    </a:xfrm>
                    <a:custGeom>
                      <a:avLst/>
                      <a:gdLst>
                        <a:gd name="T0" fmla="*/ 22 w 982"/>
                        <a:gd name="T1" fmla="*/ 106 h 568"/>
                        <a:gd name="T2" fmla="*/ 100 w 982"/>
                        <a:gd name="T3" fmla="*/ 166 h 568"/>
                        <a:gd name="T4" fmla="*/ 262 w 982"/>
                        <a:gd name="T5" fmla="*/ 238 h 568"/>
                        <a:gd name="T6" fmla="*/ 403 w 982"/>
                        <a:gd name="T7" fmla="*/ 262 h 568"/>
                        <a:gd name="T8" fmla="*/ 607 w 982"/>
                        <a:gd name="T9" fmla="*/ 244 h 568"/>
                        <a:gd name="T10" fmla="*/ 769 w 982"/>
                        <a:gd name="T11" fmla="*/ 183 h 568"/>
                        <a:gd name="T12" fmla="*/ 907 w 982"/>
                        <a:gd name="T13" fmla="*/ 82 h 568"/>
                        <a:gd name="T14" fmla="*/ 978 w 982"/>
                        <a:gd name="T15" fmla="*/ 7 h 568"/>
                        <a:gd name="T16" fmla="*/ 978 w 982"/>
                        <a:gd name="T17" fmla="*/ 123 h 568"/>
                        <a:gd name="T18" fmla="*/ 952 w 982"/>
                        <a:gd name="T19" fmla="*/ 243 h 568"/>
                        <a:gd name="T20" fmla="*/ 891 w 982"/>
                        <a:gd name="T21" fmla="*/ 357 h 568"/>
                        <a:gd name="T22" fmla="*/ 820 w 982"/>
                        <a:gd name="T23" fmla="*/ 438 h 568"/>
                        <a:gd name="T24" fmla="*/ 715 w 982"/>
                        <a:gd name="T25" fmla="*/ 511 h 568"/>
                        <a:gd name="T26" fmla="*/ 580 w 982"/>
                        <a:gd name="T27" fmla="*/ 556 h 568"/>
                        <a:gd name="T28" fmla="*/ 429 w 982"/>
                        <a:gd name="T29" fmla="*/ 562 h 568"/>
                        <a:gd name="T30" fmla="*/ 288 w 982"/>
                        <a:gd name="T31" fmla="*/ 522 h 568"/>
                        <a:gd name="T32" fmla="*/ 174 w 982"/>
                        <a:gd name="T33" fmla="*/ 450 h 568"/>
                        <a:gd name="T34" fmla="*/ 79 w 982"/>
                        <a:gd name="T35" fmla="*/ 342 h 568"/>
                        <a:gd name="T36" fmla="*/ 21 w 982"/>
                        <a:gd name="T37" fmla="*/ 214 h 568"/>
                        <a:gd name="T38" fmla="*/ 0 w 982"/>
                        <a:gd name="T39" fmla="*/ 81 h 568"/>
                        <a:gd name="T40" fmla="*/ 22 w 982"/>
                        <a:gd name="T41" fmla="*/ 106 h 5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982" h="568">
                          <a:moveTo>
                            <a:pt x="22" y="106"/>
                          </a:moveTo>
                          <a:cubicBezTo>
                            <a:pt x="39" y="120"/>
                            <a:pt x="60" y="144"/>
                            <a:pt x="100" y="166"/>
                          </a:cubicBezTo>
                          <a:cubicBezTo>
                            <a:pt x="140" y="188"/>
                            <a:pt x="212" y="222"/>
                            <a:pt x="262" y="238"/>
                          </a:cubicBezTo>
                          <a:cubicBezTo>
                            <a:pt x="312" y="254"/>
                            <a:pt x="346" y="261"/>
                            <a:pt x="403" y="262"/>
                          </a:cubicBezTo>
                          <a:cubicBezTo>
                            <a:pt x="460" y="263"/>
                            <a:pt x="546" y="257"/>
                            <a:pt x="607" y="244"/>
                          </a:cubicBezTo>
                          <a:cubicBezTo>
                            <a:pt x="668" y="231"/>
                            <a:pt x="719" y="210"/>
                            <a:pt x="769" y="183"/>
                          </a:cubicBezTo>
                          <a:cubicBezTo>
                            <a:pt x="819" y="156"/>
                            <a:pt x="872" y="111"/>
                            <a:pt x="907" y="82"/>
                          </a:cubicBezTo>
                          <a:cubicBezTo>
                            <a:pt x="942" y="53"/>
                            <a:pt x="966" y="0"/>
                            <a:pt x="978" y="7"/>
                          </a:cubicBezTo>
                          <a:cubicBezTo>
                            <a:pt x="973" y="11"/>
                            <a:pt x="982" y="84"/>
                            <a:pt x="978" y="123"/>
                          </a:cubicBezTo>
                          <a:cubicBezTo>
                            <a:pt x="974" y="162"/>
                            <a:pt x="966" y="204"/>
                            <a:pt x="952" y="243"/>
                          </a:cubicBezTo>
                          <a:cubicBezTo>
                            <a:pt x="938" y="282"/>
                            <a:pt x="913" y="325"/>
                            <a:pt x="891" y="357"/>
                          </a:cubicBezTo>
                          <a:cubicBezTo>
                            <a:pt x="869" y="389"/>
                            <a:pt x="849" y="412"/>
                            <a:pt x="820" y="438"/>
                          </a:cubicBezTo>
                          <a:cubicBezTo>
                            <a:pt x="791" y="464"/>
                            <a:pt x="755" y="491"/>
                            <a:pt x="715" y="511"/>
                          </a:cubicBezTo>
                          <a:cubicBezTo>
                            <a:pt x="675" y="531"/>
                            <a:pt x="628" y="548"/>
                            <a:pt x="580" y="556"/>
                          </a:cubicBezTo>
                          <a:cubicBezTo>
                            <a:pt x="532" y="564"/>
                            <a:pt x="478" y="568"/>
                            <a:pt x="429" y="562"/>
                          </a:cubicBezTo>
                          <a:cubicBezTo>
                            <a:pt x="380" y="556"/>
                            <a:pt x="330" y="541"/>
                            <a:pt x="288" y="522"/>
                          </a:cubicBezTo>
                          <a:cubicBezTo>
                            <a:pt x="246" y="503"/>
                            <a:pt x="209" y="480"/>
                            <a:pt x="174" y="450"/>
                          </a:cubicBezTo>
                          <a:cubicBezTo>
                            <a:pt x="139" y="420"/>
                            <a:pt x="104" y="381"/>
                            <a:pt x="79" y="342"/>
                          </a:cubicBezTo>
                          <a:cubicBezTo>
                            <a:pt x="54" y="303"/>
                            <a:pt x="34" y="257"/>
                            <a:pt x="21" y="214"/>
                          </a:cubicBezTo>
                          <a:cubicBezTo>
                            <a:pt x="8" y="171"/>
                            <a:pt x="0" y="99"/>
                            <a:pt x="0" y="81"/>
                          </a:cubicBezTo>
                          <a:lnTo>
                            <a:pt x="22" y="106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6" name="Freeform 107"/>
                    <p:cNvSpPr>
                      <a:spLocks/>
                    </p:cNvSpPr>
                    <p:nvPr/>
                  </p:nvSpPr>
                  <p:spPr bwMode="auto">
                    <a:xfrm rot="10800000" flipV="1">
                      <a:off x="3992" y="1580"/>
                      <a:ext cx="193" cy="546"/>
                    </a:xfrm>
                    <a:custGeom>
                      <a:avLst/>
                      <a:gdLst>
                        <a:gd name="T0" fmla="*/ 84 w 252"/>
                        <a:gd name="T1" fmla="*/ 643 h 715"/>
                        <a:gd name="T2" fmla="*/ 24 w 252"/>
                        <a:gd name="T3" fmla="*/ 519 h 715"/>
                        <a:gd name="T4" fmla="*/ 1 w 252"/>
                        <a:gd name="T5" fmla="*/ 351 h 715"/>
                        <a:gd name="T6" fmla="*/ 30 w 252"/>
                        <a:gd name="T7" fmla="*/ 205 h 715"/>
                        <a:gd name="T8" fmla="*/ 100 w 252"/>
                        <a:gd name="T9" fmla="*/ 73 h 715"/>
                        <a:gd name="T10" fmla="*/ 166 w 252"/>
                        <a:gd name="T11" fmla="*/ 4 h 715"/>
                        <a:gd name="T12" fmla="*/ 225 w 252"/>
                        <a:gd name="T13" fmla="*/ 171 h 715"/>
                        <a:gd name="T14" fmla="*/ 249 w 252"/>
                        <a:gd name="T15" fmla="*/ 337 h 715"/>
                        <a:gd name="T16" fmla="*/ 241 w 252"/>
                        <a:gd name="T17" fmla="*/ 514 h 715"/>
                        <a:gd name="T18" fmla="*/ 199 w 252"/>
                        <a:gd name="T19" fmla="*/ 636 h 715"/>
                        <a:gd name="T20" fmla="*/ 142 w 252"/>
                        <a:gd name="T21" fmla="*/ 712 h 715"/>
                        <a:gd name="T22" fmla="*/ 84 w 252"/>
                        <a:gd name="T23" fmla="*/ 643 h 7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252" h="715">
                          <a:moveTo>
                            <a:pt x="84" y="643"/>
                          </a:moveTo>
                          <a:cubicBezTo>
                            <a:pt x="64" y="611"/>
                            <a:pt x="38" y="568"/>
                            <a:pt x="24" y="519"/>
                          </a:cubicBezTo>
                          <a:cubicBezTo>
                            <a:pt x="10" y="470"/>
                            <a:pt x="0" y="403"/>
                            <a:pt x="1" y="351"/>
                          </a:cubicBezTo>
                          <a:cubicBezTo>
                            <a:pt x="2" y="299"/>
                            <a:pt x="14" y="251"/>
                            <a:pt x="30" y="205"/>
                          </a:cubicBezTo>
                          <a:cubicBezTo>
                            <a:pt x="46" y="159"/>
                            <a:pt x="77" y="106"/>
                            <a:pt x="100" y="73"/>
                          </a:cubicBezTo>
                          <a:cubicBezTo>
                            <a:pt x="123" y="40"/>
                            <a:pt x="163" y="0"/>
                            <a:pt x="166" y="4"/>
                          </a:cubicBezTo>
                          <a:cubicBezTo>
                            <a:pt x="198" y="57"/>
                            <a:pt x="212" y="120"/>
                            <a:pt x="225" y="171"/>
                          </a:cubicBezTo>
                          <a:cubicBezTo>
                            <a:pt x="239" y="226"/>
                            <a:pt x="246" y="280"/>
                            <a:pt x="249" y="337"/>
                          </a:cubicBezTo>
                          <a:cubicBezTo>
                            <a:pt x="252" y="394"/>
                            <a:pt x="249" y="464"/>
                            <a:pt x="241" y="514"/>
                          </a:cubicBezTo>
                          <a:cubicBezTo>
                            <a:pt x="233" y="564"/>
                            <a:pt x="216" y="603"/>
                            <a:pt x="199" y="636"/>
                          </a:cubicBezTo>
                          <a:cubicBezTo>
                            <a:pt x="182" y="669"/>
                            <a:pt x="142" y="715"/>
                            <a:pt x="142" y="712"/>
                          </a:cubicBezTo>
                          <a:cubicBezTo>
                            <a:pt x="142" y="711"/>
                            <a:pt x="104" y="675"/>
                            <a:pt x="84" y="64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8100" cap="flat" cmpd="sng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7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3974" y="1576"/>
                      <a:ext cx="87" cy="556"/>
                    </a:xfrm>
                    <a:custGeom>
                      <a:avLst/>
                      <a:gdLst>
                        <a:gd name="T0" fmla="*/ 90 w 114"/>
                        <a:gd name="T1" fmla="*/ 621 h 728"/>
                        <a:gd name="T2" fmla="*/ 84 w 114"/>
                        <a:gd name="T3" fmla="*/ 540 h 728"/>
                        <a:gd name="T4" fmla="*/ 78 w 114"/>
                        <a:gd name="T5" fmla="*/ 426 h 728"/>
                        <a:gd name="T6" fmla="*/ 81 w 114"/>
                        <a:gd name="T7" fmla="*/ 291 h 728"/>
                        <a:gd name="T8" fmla="*/ 84 w 114"/>
                        <a:gd name="T9" fmla="*/ 138 h 728"/>
                        <a:gd name="T10" fmla="*/ 86 w 114"/>
                        <a:gd name="T11" fmla="*/ 6 h 728"/>
                        <a:gd name="T12" fmla="*/ 27 w 114"/>
                        <a:gd name="T13" fmla="*/ 173 h 728"/>
                        <a:gd name="T14" fmla="*/ 3 w 114"/>
                        <a:gd name="T15" fmla="*/ 339 h 728"/>
                        <a:gd name="T16" fmla="*/ 11 w 114"/>
                        <a:gd name="T17" fmla="*/ 516 h 728"/>
                        <a:gd name="T18" fmla="*/ 52 w 114"/>
                        <a:gd name="T19" fmla="*/ 643 h 728"/>
                        <a:gd name="T20" fmla="*/ 114 w 114"/>
                        <a:gd name="T21" fmla="*/ 724 h 728"/>
                        <a:gd name="T22" fmla="*/ 90 w 114"/>
                        <a:gd name="T23" fmla="*/ 621 h 7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14" h="728">
                          <a:moveTo>
                            <a:pt x="90" y="621"/>
                          </a:moveTo>
                          <a:cubicBezTo>
                            <a:pt x="86" y="592"/>
                            <a:pt x="86" y="572"/>
                            <a:pt x="84" y="540"/>
                          </a:cubicBezTo>
                          <a:cubicBezTo>
                            <a:pt x="82" y="508"/>
                            <a:pt x="78" y="467"/>
                            <a:pt x="78" y="426"/>
                          </a:cubicBezTo>
                          <a:cubicBezTo>
                            <a:pt x="78" y="385"/>
                            <a:pt x="80" y="339"/>
                            <a:pt x="81" y="291"/>
                          </a:cubicBezTo>
                          <a:cubicBezTo>
                            <a:pt x="82" y="243"/>
                            <a:pt x="83" y="185"/>
                            <a:pt x="84" y="138"/>
                          </a:cubicBezTo>
                          <a:cubicBezTo>
                            <a:pt x="85" y="91"/>
                            <a:pt x="95" y="0"/>
                            <a:pt x="86" y="6"/>
                          </a:cubicBezTo>
                          <a:cubicBezTo>
                            <a:pt x="54" y="59"/>
                            <a:pt x="40" y="122"/>
                            <a:pt x="27" y="173"/>
                          </a:cubicBezTo>
                          <a:cubicBezTo>
                            <a:pt x="13" y="228"/>
                            <a:pt x="6" y="282"/>
                            <a:pt x="3" y="339"/>
                          </a:cubicBezTo>
                          <a:cubicBezTo>
                            <a:pt x="0" y="396"/>
                            <a:pt x="3" y="465"/>
                            <a:pt x="11" y="516"/>
                          </a:cubicBezTo>
                          <a:cubicBezTo>
                            <a:pt x="19" y="567"/>
                            <a:pt x="35" y="608"/>
                            <a:pt x="52" y="643"/>
                          </a:cubicBezTo>
                          <a:cubicBezTo>
                            <a:pt x="69" y="678"/>
                            <a:pt x="108" y="728"/>
                            <a:pt x="114" y="724"/>
                          </a:cubicBezTo>
                          <a:cubicBezTo>
                            <a:pt x="114" y="723"/>
                            <a:pt x="95" y="642"/>
                            <a:pt x="90" y="621"/>
                          </a:cubicBezTo>
                          <a:close/>
                        </a:path>
                      </a:pathLst>
                    </a:custGeom>
                    <a:solidFill>
                      <a:srgbClr val="009999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8100" cap="flat" cmpd="sng">
                          <a:solidFill>
                            <a:schemeClr val="bg1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8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3435" y="1872"/>
                      <a:ext cx="603" cy="136"/>
                    </a:xfrm>
                    <a:custGeom>
                      <a:avLst/>
                      <a:gdLst>
                        <a:gd name="T0" fmla="*/ 0 w 790"/>
                        <a:gd name="T1" fmla="*/ 0 h 179"/>
                        <a:gd name="T2" fmla="*/ 101 w 790"/>
                        <a:gd name="T3" fmla="*/ 82 h 179"/>
                        <a:gd name="T4" fmla="*/ 263 w 790"/>
                        <a:gd name="T5" fmla="*/ 154 h 179"/>
                        <a:gd name="T6" fmla="*/ 404 w 790"/>
                        <a:gd name="T7" fmla="*/ 178 h 179"/>
                        <a:gd name="T8" fmla="*/ 608 w 790"/>
                        <a:gd name="T9" fmla="*/ 160 h 179"/>
                        <a:gd name="T10" fmla="*/ 714 w 790"/>
                        <a:gd name="T11" fmla="*/ 123 h 179"/>
                        <a:gd name="T12" fmla="*/ 768 w 790"/>
                        <a:gd name="T13" fmla="*/ 60 h 179"/>
                        <a:gd name="T14" fmla="*/ 790 w 790"/>
                        <a:gd name="T15" fmla="*/ 42 h 1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790" h="179">
                          <a:moveTo>
                            <a:pt x="0" y="0"/>
                          </a:moveTo>
                          <a:cubicBezTo>
                            <a:pt x="17" y="14"/>
                            <a:pt x="57" y="56"/>
                            <a:pt x="101" y="82"/>
                          </a:cubicBezTo>
                          <a:cubicBezTo>
                            <a:pt x="145" y="108"/>
                            <a:pt x="213" y="138"/>
                            <a:pt x="263" y="154"/>
                          </a:cubicBezTo>
                          <a:cubicBezTo>
                            <a:pt x="313" y="170"/>
                            <a:pt x="347" y="177"/>
                            <a:pt x="404" y="178"/>
                          </a:cubicBezTo>
                          <a:cubicBezTo>
                            <a:pt x="461" y="179"/>
                            <a:pt x="556" y="169"/>
                            <a:pt x="608" y="160"/>
                          </a:cubicBezTo>
                          <a:cubicBezTo>
                            <a:pt x="660" y="151"/>
                            <a:pt x="687" y="140"/>
                            <a:pt x="714" y="123"/>
                          </a:cubicBezTo>
                          <a:cubicBezTo>
                            <a:pt x="741" y="106"/>
                            <a:pt x="755" y="73"/>
                            <a:pt x="768" y="60"/>
                          </a:cubicBezTo>
                          <a:cubicBezTo>
                            <a:pt x="781" y="47"/>
                            <a:pt x="785" y="46"/>
                            <a:pt x="790" y="42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bg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42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21" y="1404"/>
                    <a:ext cx="172" cy="256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3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4013" y="1697"/>
                    <a:ext cx="96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4" name="Freeform 112"/>
                  <p:cNvSpPr>
                    <a:spLocks/>
                  </p:cNvSpPr>
                  <p:nvPr/>
                </p:nvSpPr>
                <p:spPr bwMode="auto">
                  <a:xfrm>
                    <a:off x="3943" y="1987"/>
                    <a:ext cx="968" cy="2"/>
                  </a:xfrm>
                  <a:custGeom>
                    <a:avLst/>
                    <a:gdLst>
                      <a:gd name="T0" fmla="*/ 0 w 1266"/>
                      <a:gd name="T1" fmla="*/ 3 h 3"/>
                      <a:gd name="T2" fmla="*/ 1266 w 1266"/>
                      <a:gd name="T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266" h="3">
                        <a:moveTo>
                          <a:pt x="0" y="3"/>
                        </a:moveTo>
                        <a:lnTo>
                          <a:pt x="1266" y="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val="99CC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5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4002" y="1842"/>
                    <a:ext cx="102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6" name="Line 1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88" y="1688"/>
                    <a:ext cx="325" cy="485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7" name="Line 1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77" y="2014"/>
                    <a:ext cx="106" cy="159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8" name="Line 1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60" y="1979"/>
                    <a:ext cx="126" cy="19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9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2173"/>
                    <a:ext cx="152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0" name="Freeform 118"/>
                  <p:cNvSpPr>
                    <a:spLocks/>
                  </p:cNvSpPr>
                  <p:nvPr/>
                </p:nvSpPr>
                <p:spPr bwMode="auto">
                  <a:xfrm>
                    <a:off x="3491" y="2018"/>
                    <a:ext cx="273" cy="236"/>
                  </a:xfrm>
                  <a:custGeom>
                    <a:avLst/>
                    <a:gdLst>
                      <a:gd name="T0" fmla="*/ 430 w 720"/>
                      <a:gd name="T1" fmla="*/ 0 h 622"/>
                      <a:gd name="T2" fmla="*/ 177 w 720"/>
                      <a:gd name="T3" fmla="*/ 379 h 622"/>
                      <a:gd name="T4" fmla="*/ 0 w 720"/>
                      <a:gd name="T5" fmla="*/ 379 h 622"/>
                      <a:gd name="T6" fmla="*/ 168 w 720"/>
                      <a:gd name="T7" fmla="*/ 622 h 622"/>
                      <a:gd name="T8" fmla="*/ 631 w 720"/>
                      <a:gd name="T9" fmla="*/ 379 h 622"/>
                      <a:gd name="T10" fmla="*/ 465 w 720"/>
                      <a:gd name="T11" fmla="*/ 382 h 622"/>
                      <a:gd name="T12" fmla="*/ 720 w 720"/>
                      <a:gd name="T13" fmla="*/ 0 h 622"/>
                      <a:gd name="T14" fmla="*/ 430 w 720"/>
                      <a:gd name="T15" fmla="*/ 0 h 6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20" h="622">
                        <a:moveTo>
                          <a:pt x="430" y="0"/>
                        </a:moveTo>
                        <a:lnTo>
                          <a:pt x="177" y="379"/>
                        </a:lnTo>
                        <a:lnTo>
                          <a:pt x="0" y="379"/>
                        </a:lnTo>
                        <a:lnTo>
                          <a:pt x="168" y="622"/>
                        </a:lnTo>
                        <a:lnTo>
                          <a:pt x="631" y="379"/>
                        </a:lnTo>
                        <a:lnTo>
                          <a:pt x="465" y="382"/>
                        </a:lnTo>
                        <a:lnTo>
                          <a:pt x="720" y="0"/>
                        </a:lnTo>
                        <a:lnTo>
                          <a:pt x="430" y="0"/>
                        </a:lnTo>
                        <a:close/>
                      </a:path>
                    </a:pathLst>
                  </a:custGeom>
                  <a:solidFill>
                    <a:srgbClr val="BBE0E3"/>
                  </a:solidFill>
                  <a:ln w="9525" cap="flat" cmpd="sng">
                    <a:prstDash val="solid"/>
                    <a:round/>
                    <a:headEnd/>
                    <a:tailEnd/>
                  </a:ln>
                  <a:effectLst/>
                  <a:scene3d>
                    <a:camera prst="legacyPerspectiveTopRight">
                      <a:rot lat="20099999" lon="21299999" rev="0"/>
                    </a:camera>
                    <a:lightRig rig="legacyFlat1" dir="t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BBE0E3"/>
                    </a:extrusionClr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flatTx/>
                  </a:bodyPr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51" name="Group 119"/>
                  <p:cNvGrpSpPr>
                    <a:grpSpLocks/>
                  </p:cNvGrpSpPr>
                  <p:nvPr/>
                </p:nvGrpSpPr>
                <p:grpSpPr bwMode="auto">
                  <a:xfrm>
                    <a:off x="3989" y="1244"/>
                    <a:ext cx="895" cy="260"/>
                    <a:chOff x="4074" y="2980"/>
                    <a:chExt cx="1170" cy="341"/>
                  </a:xfrm>
                </p:grpSpPr>
                <p:sp>
                  <p:nvSpPr>
                    <p:cNvPr id="70" name="Line 1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03" y="3046"/>
                      <a:ext cx="71" cy="10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1" name="Line 1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31" y="2980"/>
                      <a:ext cx="183" cy="15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2" name="Line 1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912" y="3148"/>
                      <a:ext cx="287" cy="7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3" name="Line 1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912" y="3268"/>
                      <a:ext cx="332" cy="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4" name="Line 12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189" y="3007"/>
                      <a:ext cx="298" cy="1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5" name="Line 12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096" y="3161"/>
                      <a:ext cx="323" cy="7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6" name="Line 12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074" y="3316"/>
                      <a:ext cx="287" cy="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7" name="Line 12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338" y="3264"/>
                      <a:ext cx="206" cy="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8" name="Line 12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361" y="3139"/>
                      <a:ext cx="183" cy="5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9" name="Line 12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544" y="3069"/>
                      <a:ext cx="68" cy="7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0" name="Line 1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74" y="3131"/>
                      <a:ext cx="125" cy="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1" name="Line 1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63" y="3237"/>
                      <a:ext cx="206" cy="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2" name="Line 13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512" y="3215"/>
                      <a:ext cx="115" cy="3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52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4004" y="1578"/>
                    <a:ext cx="860" cy="261"/>
                    <a:chOff x="3886" y="3532"/>
                    <a:chExt cx="1125" cy="341"/>
                  </a:xfrm>
                </p:grpSpPr>
                <p:sp>
                  <p:nvSpPr>
                    <p:cNvPr id="57" name="Line 134"/>
                    <p:cNvSpPr>
                      <a:spLocks noChangeShapeType="1"/>
                    </p:cNvSpPr>
                    <p:nvPr/>
                  </p:nvSpPr>
                  <p:spPr bwMode="auto">
                    <a:xfrm rot="10800000" flipV="1">
                      <a:off x="4302" y="3667"/>
                      <a:ext cx="76" cy="13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CC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58" name="Line 135"/>
                    <p:cNvSpPr>
                      <a:spLocks noChangeShapeType="1"/>
                    </p:cNvSpPr>
                    <p:nvPr/>
                  </p:nvSpPr>
                  <p:spPr bwMode="auto">
                    <a:xfrm rot="10800000" flipV="1">
                      <a:off x="4071" y="3718"/>
                      <a:ext cx="183" cy="15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CC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59" name="Line 136"/>
                    <p:cNvSpPr>
                      <a:spLocks noChangeShapeType="1"/>
                    </p:cNvSpPr>
                    <p:nvPr/>
                  </p:nvSpPr>
                  <p:spPr bwMode="auto">
                    <a:xfrm rot="10800000" flipV="1">
                      <a:off x="3886" y="3630"/>
                      <a:ext cx="287" cy="7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CC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0" name="Line 137"/>
                    <p:cNvSpPr>
                      <a:spLocks noChangeShapeType="1"/>
                    </p:cNvSpPr>
                    <p:nvPr/>
                  </p:nvSpPr>
                  <p:spPr bwMode="auto">
                    <a:xfrm rot="10800000" flipV="1">
                      <a:off x="3955" y="3564"/>
                      <a:ext cx="219" cy="1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CC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1" name="Line 138"/>
                    <p:cNvSpPr>
                      <a:spLocks noChangeShapeType="1"/>
                    </p:cNvSpPr>
                    <p:nvPr/>
                  </p:nvSpPr>
                  <p:spPr bwMode="auto">
                    <a:xfrm rot="10800000" flipH="1" flipV="1">
                      <a:off x="4599" y="3723"/>
                      <a:ext cx="298" cy="1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CC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2" name="Line 139"/>
                    <p:cNvSpPr>
                      <a:spLocks noChangeShapeType="1"/>
                    </p:cNvSpPr>
                    <p:nvPr/>
                  </p:nvSpPr>
                  <p:spPr bwMode="auto">
                    <a:xfrm rot="10800000" flipH="1" flipV="1">
                      <a:off x="4666" y="3617"/>
                      <a:ext cx="323" cy="7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CC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" name="Line 140"/>
                    <p:cNvSpPr>
                      <a:spLocks noChangeShapeType="1"/>
                    </p:cNvSpPr>
                    <p:nvPr/>
                  </p:nvSpPr>
                  <p:spPr bwMode="auto">
                    <a:xfrm rot="10800000" flipH="1" flipV="1">
                      <a:off x="4724" y="3532"/>
                      <a:ext cx="287" cy="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CC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4" name="Line 141"/>
                    <p:cNvSpPr>
                      <a:spLocks noChangeShapeType="1"/>
                    </p:cNvSpPr>
                    <p:nvPr/>
                  </p:nvSpPr>
                  <p:spPr bwMode="auto">
                    <a:xfrm rot="10800000" flipH="1" flipV="1">
                      <a:off x="4542" y="3568"/>
                      <a:ext cx="206" cy="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CC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5" name="Line 142"/>
                    <p:cNvSpPr>
                      <a:spLocks noChangeShapeType="1"/>
                    </p:cNvSpPr>
                    <p:nvPr/>
                  </p:nvSpPr>
                  <p:spPr bwMode="auto">
                    <a:xfrm rot="10800000" flipH="1" flipV="1">
                      <a:off x="4541" y="3661"/>
                      <a:ext cx="183" cy="5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CC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6" name="Line 143"/>
                    <p:cNvSpPr>
                      <a:spLocks noChangeShapeType="1"/>
                    </p:cNvSpPr>
                    <p:nvPr/>
                  </p:nvSpPr>
                  <p:spPr bwMode="auto">
                    <a:xfrm rot="10800000" flipH="1" flipV="1">
                      <a:off x="4474" y="3705"/>
                      <a:ext cx="68" cy="7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CC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7" name="Line 144"/>
                    <p:cNvSpPr>
                      <a:spLocks noChangeShapeType="1"/>
                    </p:cNvSpPr>
                    <p:nvPr/>
                  </p:nvSpPr>
                  <p:spPr bwMode="auto">
                    <a:xfrm rot="10800000" flipV="1">
                      <a:off x="4186" y="3679"/>
                      <a:ext cx="125" cy="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CC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8" name="Line 145"/>
                    <p:cNvSpPr>
                      <a:spLocks noChangeShapeType="1"/>
                    </p:cNvSpPr>
                    <p:nvPr/>
                  </p:nvSpPr>
                  <p:spPr bwMode="auto">
                    <a:xfrm rot="10800000" flipV="1">
                      <a:off x="4117" y="3603"/>
                      <a:ext cx="206" cy="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CC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9" name="Line 146"/>
                    <p:cNvSpPr>
                      <a:spLocks noChangeShapeType="1"/>
                    </p:cNvSpPr>
                    <p:nvPr/>
                  </p:nvSpPr>
                  <p:spPr bwMode="auto">
                    <a:xfrm rot="10800000" flipH="1" flipV="1">
                      <a:off x="4458" y="3603"/>
                      <a:ext cx="115" cy="3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CC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53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3359" y="1989"/>
                    <a:ext cx="25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4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5313" y="1108"/>
                    <a:ext cx="19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5" name="Line 1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394" y="811"/>
                    <a:ext cx="78" cy="117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6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4604" y="2175"/>
                    <a:ext cx="31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10" name="Line 151"/>
                <p:cNvSpPr>
                  <a:spLocks noChangeShapeType="1"/>
                </p:cNvSpPr>
                <p:nvPr/>
              </p:nvSpPr>
              <p:spPr bwMode="auto">
                <a:xfrm flipH="1" flipV="1">
                  <a:off x="1872" y="1440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rgbClr val="99CC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11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1776" y="1584"/>
                  <a:ext cx="720" cy="3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</a:rPr>
                    <a:t>reaction plane</a:t>
                  </a:r>
                  <a:endParaRPr kumimoji="0" lang="ja-JP" alt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97" y="448"/>
                  <a:ext cx="1776" cy="2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2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non-central collision</a:t>
                  </a:r>
                  <a:endParaRPr kumimoji="0" lang="ja-JP" alt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7" name="Line 154"/>
              <p:cNvSpPr>
                <a:spLocks noChangeShapeType="1"/>
              </p:cNvSpPr>
              <p:nvPr/>
            </p:nvSpPr>
            <p:spPr bwMode="auto">
              <a:xfrm flipV="1">
                <a:off x="113" y="1842"/>
                <a:ext cx="0" cy="27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" name="Text Box 155"/>
              <p:cNvSpPr txBox="1">
                <a:spLocks noChangeArrowheads="1"/>
              </p:cNvSpPr>
              <p:nvPr/>
            </p:nvSpPr>
            <p:spPr bwMode="auto">
              <a:xfrm>
                <a:off x="22" y="1650"/>
                <a:ext cx="15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Ｙ</a:t>
                </a:r>
              </a:p>
            </p:txBody>
          </p:sp>
        </p:grpSp>
      </p:grpSp>
      <p:sp>
        <p:nvSpPr>
          <p:cNvPr id="99" name="右矢印 98"/>
          <p:cNvSpPr/>
          <p:nvPr/>
        </p:nvSpPr>
        <p:spPr>
          <a:xfrm>
            <a:off x="2532138" y="2527989"/>
            <a:ext cx="978408" cy="484632"/>
          </a:xfrm>
          <a:prstGeom prst="rightArrow">
            <a:avLst/>
          </a:prstGeom>
          <a:scene3d>
            <a:camera prst="orthographicFront">
              <a:rot lat="3004065" lon="20018927" rev="535596"/>
            </a:camera>
            <a:lightRig rig="threePt" dir="t"/>
          </a:scene3d>
          <a:sp3d>
            <a:bevelB h="2286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角丸四角形 100"/>
          <p:cNvSpPr/>
          <p:nvPr/>
        </p:nvSpPr>
        <p:spPr>
          <a:xfrm>
            <a:off x="4355976" y="1899400"/>
            <a:ext cx="4680520" cy="10420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Line 171"/>
          <p:cNvSpPr>
            <a:spLocks noChangeShapeType="1"/>
          </p:cNvSpPr>
          <p:nvPr/>
        </p:nvSpPr>
        <p:spPr bwMode="auto">
          <a:xfrm flipV="1">
            <a:off x="5572499" y="3302116"/>
            <a:ext cx="0" cy="1152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03" name="Line 172"/>
          <p:cNvSpPr>
            <a:spLocks noChangeShapeType="1"/>
          </p:cNvSpPr>
          <p:nvPr/>
        </p:nvSpPr>
        <p:spPr bwMode="auto">
          <a:xfrm>
            <a:off x="4996236" y="3878378"/>
            <a:ext cx="12969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04" name="Oval 173"/>
          <p:cNvSpPr>
            <a:spLocks noChangeArrowheads="1"/>
          </p:cNvSpPr>
          <p:nvPr/>
        </p:nvSpPr>
        <p:spPr bwMode="auto">
          <a:xfrm>
            <a:off x="5364088" y="3535680"/>
            <a:ext cx="720000" cy="720000"/>
          </a:xfrm>
          <a:prstGeom prst="ellipse">
            <a:avLst/>
          </a:prstGeom>
          <a:gradFill rotWithShape="1">
            <a:gsLst>
              <a:gs pos="0">
                <a:srgbClr val="333399">
                  <a:alpha val="88000"/>
                </a:srgbClr>
              </a:gs>
              <a:gs pos="100000">
                <a:srgbClr val="333399">
                  <a:gamma/>
                  <a:tint val="89804"/>
                  <a:invGamma/>
                  <a:alpha val="59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05" name="Line 174"/>
          <p:cNvSpPr>
            <a:spLocks noChangeShapeType="1"/>
          </p:cNvSpPr>
          <p:nvPr/>
        </p:nvSpPr>
        <p:spPr bwMode="auto">
          <a:xfrm flipV="1">
            <a:off x="7523683" y="3300528"/>
            <a:ext cx="0" cy="1152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06" name="Line 175"/>
          <p:cNvSpPr>
            <a:spLocks noChangeShapeType="1"/>
          </p:cNvSpPr>
          <p:nvPr/>
        </p:nvSpPr>
        <p:spPr bwMode="auto">
          <a:xfrm>
            <a:off x="6947420" y="3876791"/>
            <a:ext cx="12969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08" name="Text Box 177"/>
          <p:cNvSpPr txBox="1">
            <a:spLocks noChangeArrowheads="1"/>
          </p:cNvSpPr>
          <p:nvPr/>
        </p:nvSpPr>
        <p:spPr bwMode="auto">
          <a:xfrm>
            <a:off x="4781924" y="3086216"/>
            <a:ext cx="8018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Times New Roman" pitchFamily="18" charset="0"/>
              </a:rPr>
              <a:t>v</a:t>
            </a:r>
            <a:r>
              <a:rPr lang="en-US" altLang="ja-JP" sz="2400" baseline="-25000" dirty="0" smtClean="0">
                <a:solidFill>
                  <a:srgbClr val="000000"/>
                </a:solidFill>
                <a:latin typeface="Times New Roman" pitchFamily="18" charset="0"/>
              </a:rPr>
              <a:t>1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&gt;0</a:t>
            </a:r>
          </a:p>
        </p:txBody>
      </p:sp>
      <p:sp>
        <p:nvSpPr>
          <p:cNvPr id="109" name="Text Box 178"/>
          <p:cNvSpPr txBox="1">
            <a:spLocks noChangeArrowheads="1"/>
          </p:cNvSpPr>
          <p:nvPr/>
        </p:nvSpPr>
        <p:spPr bwMode="auto">
          <a:xfrm>
            <a:off x="6660083" y="3086216"/>
            <a:ext cx="8018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Times New Roman" pitchFamily="18" charset="0"/>
              </a:rPr>
              <a:t>v</a:t>
            </a:r>
            <a:r>
              <a:rPr lang="en-US" altLang="ja-JP" sz="2400" baseline="-25000" dirty="0" smtClean="0">
                <a:solidFill>
                  <a:srgbClr val="000000"/>
                </a:solidFill>
                <a:latin typeface="Times New Roman" pitchFamily="18" charset="0"/>
              </a:rPr>
              <a:t>1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</a:rPr>
              <a:t>&lt;0</a:t>
            </a: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4283968" y="1542649"/>
            <a:ext cx="83548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Flow</a:t>
            </a:r>
            <a:endParaRPr kumimoji="1" lang="ja-JP" altLang="en-US" sz="2400" dirty="0"/>
          </a:p>
        </p:txBody>
      </p:sp>
      <p:pic>
        <p:nvPicPr>
          <p:cNvPr id="111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frac{dN}{d\phi}&#10;\sim 1 + v_1 \cos\phi&#10;+v_2 \cos 2\phi + \cdots&#10;\end{align*}&lt;/body&gt;&#10;  &lt;fcolor&gt;FF000000&lt;/fcolor&gt;&#10;  &lt;bcolor&gt;FFFFFFFF&lt;/bcolor&gt;&#10;  &lt;transparent&gt;True&lt;/transparent&gt;&#10;  &lt;resolution&gt;1800&lt;/resolution&gt;&#10;  &lt;imageh&gt;562&lt;/imageh&gt;&#10;  &lt;imagew&gt;3745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683" y="2160708"/>
            <a:ext cx="4304246" cy="645924"/>
          </a:xfrm>
          <a:prstGeom prst="rect">
            <a:avLst/>
          </a:prstGeom>
        </p:spPr>
      </p:pic>
      <p:sp>
        <p:nvSpPr>
          <p:cNvPr id="112" name="Oval 173"/>
          <p:cNvSpPr>
            <a:spLocks noChangeArrowheads="1"/>
          </p:cNvSpPr>
          <p:nvPr/>
        </p:nvSpPr>
        <p:spPr bwMode="auto">
          <a:xfrm>
            <a:off x="7046021" y="3516790"/>
            <a:ext cx="720000" cy="720000"/>
          </a:xfrm>
          <a:prstGeom prst="ellipse">
            <a:avLst/>
          </a:prstGeom>
          <a:gradFill rotWithShape="1">
            <a:gsLst>
              <a:gs pos="0">
                <a:srgbClr val="333399">
                  <a:alpha val="88000"/>
                </a:srgbClr>
              </a:gs>
              <a:gs pos="100000">
                <a:srgbClr val="333399">
                  <a:gamma/>
                  <a:tint val="89804"/>
                  <a:invGamma/>
                  <a:alpha val="59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13" name="右矢印 112"/>
          <p:cNvSpPr/>
          <p:nvPr/>
        </p:nvSpPr>
        <p:spPr>
          <a:xfrm flipH="1">
            <a:off x="882510" y="3014481"/>
            <a:ext cx="978408" cy="484632"/>
          </a:xfrm>
          <a:prstGeom prst="rightArrow">
            <a:avLst/>
          </a:prstGeom>
          <a:scene3d>
            <a:camera prst="orthographicFront">
              <a:rot lat="3004065" lon="20018927" rev="535596"/>
            </a:camera>
            <a:lightRig rig="threePt" dir="t"/>
          </a:scene3d>
          <a:sp3d>
            <a:bevelB h="2286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1220307" y="5139189"/>
            <a:ext cx="68788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v</a:t>
            </a:r>
            <a:r>
              <a:rPr kumimoji="1" lang="en-US" altLang="ja-JP" sz="2800" baseline="-25000" dirty="0" smtClean="0"/>
              <a:t>1</a:t>
            </a:r>
            <a:r>
              <a:rPr kumimoji="1" lang="en-US" altLang="ja-JP" sz="2800" dirty="0" smtClean="0"/>
              <a:t>=0 at mid-rapidity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v</a:t>
            </a:r>
            <a:r>
              <a:rPr lang="en-US" altLang="ja-JP" sz="2800" baseline="-25000" dirty="0" smtClean="0"/>
              <a:t>1</a:t>
            </a:r>
            <a:r>
              <a:rPr lang="en-US" altLang="ja-JP" sz="2800" dirty="0" smtClean="0"/>
              <a:t> can take nonzero value at nonzero </a:t>
            </a:r>
            <a:r>
              <a:rPr lang="en-US" altLang="ja-JP" sz="2800" dirty="0" smtClean="0">
                <a:latin typeface="Symbol" panose="05050102010706020507" pitchFamily="18" charset="2"/>
              </a:rPr>
              <a:t>h</a:t>
            </a:r>
            <a:r>
              <a:rPr kumimoji="1" lang="en-US" altLang="ja-JP" sz="2800" dirty="0" smtClean="0"/>
              <a:t> 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2869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95039" cy="584775"/>
          </a:xfrm>
        </p:spPr>
        <p:txBody>
          <a:bodyPr/>
          <a:lstStyle/>
          <a:p>
            <a:r>
              <a:rPr kumimoji="1" lang="en-US" altLang="ja-JP" dirty="0" smtClean="0"/>
              <a:t> Directed Flow v</a:t>
            </a:r>
            <a:r>
              <a:rPr kumimoji="1" lang="en-US" altLang="ja-JP" baseline="-25000" dirty="0" smtClean="0"/>
              <a:t>1</a:t>
            </a:r>
            <a:r>
              <a:rPr kumimoji="1" lang="en-US" altLang="ja-JP" dirty="0" smtClean="0"/>
              <a:t> @ BES-I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t="13478" b="1"/>
          <a:stretch/>
        </p:blipFill>
        <p:spPr>
          <a:xfrm>
            <a:off x="323528" y="1772816"/>
            <a:ext cx="3056216" cy="499226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043608" y="946539"/>
            <a:ext cx="2121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y dependence</a:t>
            </a:r>
          </a:p>
          <a:p>
            <a:pPr algn="ctr"/>
            <a:r>
              <a:rPr kumimoji="1" lang="en-US" altLang="ja-JP" sz="2000" dirty="0" smtClean="0"/>
              <a:t>STAR BES I</a:t>
            </a:r>
            <a:endParaRPr kumimoji="1" lang="ja-JP" altLang="en-US" sz="20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527443"/>
            <a:ext cx="3168352" cy="3718339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>
          <a:xfrm>
            <a:off x="3779912" y="1916832"/>
            <a:ext cx="648072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frac{ dv_1 }{ dy }\bigg|_{y=0}&#10;\end{align*}&lt;/body&gt;&#10;  &lt;fcolor&gt;FF000000&lt;/fcolor&gt;&#10;  &lt;bcolor&gt;FFFFFFFF&lt;/bcolor&gt;&#10;  &lt;transparent&gt;True&lt;/transparent&gt;&#10;  &lt;resolution&gt;1800&lt;/resolution&gt;&#10;  &lt;imageh&gt;650&lt;/imageh&gt;&#10;  &lt;imagew&gt;827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6" y="620688"/>
            <a:ext cx="1008112" cy="79234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040572" y="5602595"/>
            <a:ext cx="497764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sign change at </a:t>
            </a:r>
            <a:r>
              <a:rPr kumimoji="1" lang="ja-JP" altLang="en-US" sz="2400" dirty="0" smtClean="0"/>
              <a:t>√</a:t>
            </a:r>
            <a:r>
              <a:rPr kumimoji="1" lang="en-US" altLang="ja-JP" sz="2400" dirty="0" smtClean="0"/>
              <a:t>s ~ 9 GeV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not fully </a:t>
            </a:r>
            <a:r>
              <a:rPr lang="en-US" altLang="ja-JP" sz="2400" dirty="0" smtClean="0"/>
              <a:t>understood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recent progress: </a:t>
            </a:r>
            <a:r>
              <a:rPr lang="en-US" altLang="ja-JP" dirty="0" smtClean="0">
                <a:solidFill>
                  <a:srgbClr val="0070C0"/>
                </a:solidFill>
              </a:rPr>
              <a:t>Nara-san, heavy-ion pub</a:t>
            </a:r>
            <a:endParaRPr lang="en-US" altLang="ja-JP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908720"/>
            <a:ext cx="7111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High statistics will also provide us with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81185" y="1916832"/>
            <a:ext cx="65229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rare probes (anti-proton, strangeness, …)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higher harmonics v</a:t>
            </a:r>
            <a:r>
              <a:rPr lang="en-US" altLang="ja-JP" sz="2400" baseline="-25000" dirty="0" smtClean="0"/>
              <a:t>3</a:t>
            </a:r>
            <a:r>
              <a:rPr lang="en-US" altLang="ja-JP" sz="2400" dirty="0" smtClean="0"/>
              <a:t>, v</a:t>
            </a:r>
            <a:r>
              <a:rPr lang="en-US" altLang="ja-JP" sz="2400" baseline="-25000" dirty="0" smtClean="0"/>
              <a:t>4</a:t>
            </a:r>
            <a:r>
              <a:rPr lang="en-US" altLang="ja-JP" sz="2400" dirty="0" smtClean="0"/>
              <a:t>, …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event-by-event harmonics / baryon stopping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event selection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2002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761481" y="2204864"/>
            <a:ext cx="564770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400" dirty="0" smtClean="0"/>
              <a:t>New Observables</a:t>
            </a:r>
          </a:p>
          <a:p>
            <a:pPr algn="ctr"/>
            <a:r>
              <a:rPr lang="en-US" altLang="ja-JP" sz="4400" dirty="0" smtClean="0"/>
              <a:t>(at J-PARC energy)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5056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404317" cy="584775"/>
          </a:xfrm>
        </p:spPr>
        <p:txBody>
          <a:bodyPr/>
          <a:lstStyle/>
          <a:p>
            <a:r>
              <a:rPr kumimoji="1" lang="en-US" altLang="ja-JP" dirty="0" smtClean="0"/>
              <a:t> Advantages of J-PARC Detector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464" y="1340768"/>
            <a:ext cx="4409032" cy="344613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51066" y="2107213"/>
            <a:ext cx="3447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lepton and photon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4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p</a:t>
            </a:r>
            <a:r>
              <a:rPr kumimoji="1" lang="en-US" altLang="ja-JP" sz="2800" dirty="0" smtClean="0"/>
              <a:t> coverage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24128" y="853742"/>
            <a:ext cx="3384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(that I heard from </a:t>
            </a:r>
            <a:r>
              <a:rPr kumimoji="1" lang="en-US" altLang="ja-JP" sz="2000" dirty="0" err="1" smtClean="0"/>
              <a:t>Sako</a:t>
            </a:r>
            <a:r>
              <a:rPr kumimoji="1" lang="en-US" altLang="ja-JP" sz="2000" dirty="0" smtClean="0"/>
              <a:t>-san)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1066" y="4892967"/>
            <a:ext cx="46410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dilepton</a:t>
            </a:r>
            <a:r>
              <a:rPr lang="en-US" altLang="ja-JP" sz="2400" dirty="0" smtClean="0"/>
              <a:t> production 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conserved-charge fluctuations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correlation functions</a:t>
            </a:r>
            <a:endParaRPr kumimoji="1" lang="ja-JP" altLang="en-US" sz="2400" dirty="0"/>
          </a:p>
        </p:txBody>
      </p:sp>
      <p:sp>
        <p:nvSpPr>
          <p:cNvPr id="7" name="左中かっこ 6"/>
          <p:cNvSpPr/>
          <p:nvPr/>
        </p:nvSpPr>
        <p:spPr>
          <a:xfrm>
            <a:off x="353815" y="2154560"/>
            <a:ext cx="225103" cy="91440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左中かっこ 7"/>
          <p:cNvSpPr/>
          <p:nvPr/>
        </p:nvSpPr>
        <p:spPr>
          <a:xfrm>
            <a:off x="353815" y="4892966"/>
            <a:ext cx="225103" cy="107126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1763688" y="3149970"/>
            <a:ext cx="894383" cy="9991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5442" y="1539668"/>
            <a:ext cx="3166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Detector design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5441" y="4309835"/>
            <a:ext cx="2666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Observables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7009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ubcultureblog.fc2rs.com/img/neta94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833" y="4437112"/>
            <a:ext cx="396844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081840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Dilepton</a:t>
            </a:r>
            <a:r>
              <a:rPr kumimoji="1" lang="en-US" altLang="ja-JP" dirty="0" smtClean="0"/>
              <a:t> Production Rate  </a:t>
            </a:r>
            <a:endParaRPr kumimoji="1" lang="ja-JP" altLang="en-US" dirty="0"/>
          </a:p>
        </p:txBody>
      </p:sp>
      <p:sp>
        <p:nvSpPr>
          <p:cNvPr id="3" name="円/楕円 2"/>
          <p:cNvSpPr/>
          <p:nvPr/>
        </p:nvSpPr>
        <p:spPr>
          <a:xfrm>
            <a:off x="-2438402" y="2780928"/>
            <a:ext cx="6508376" cy="3063183"/>
          </a:xfrm>
          <a:prstGeom prst="ellipse">
            <a:avLst/>
          </a:prstGeom>
          <a:gradFill flip="none" rotWithShape="1">
            <a:gsLst>
              <a:gs pos="0">
                <a:srgbClr val="E9943A">
                  <a:lumMod val="67000"/>
                </a:srgbClr>
              </a:gs>
              <a:gs pos="48000">
                <a:srgbClr val="E9943A">
                  <a:lumMod val="97000"/>
                  <a:lumOff val="3000"/>
                </a:srgbClr>
              </a:gs>
              <a:gs pos="100000">
                <a:srgbClr val="E9943A">
                  <a:lumMod val="60000"/>
                  <a:lumOff val="4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-894299" y="3055811"/>
            <a:ext cx="3476634" cy="2553222"/>
          </a:xfrm>
          <a:prstGeom prst="ellipse">
            <a:avLst/>
          </a:prstGeom>
          <a:gradFill flip="none" rotWithShape="1">
            <a:gsLst>
              <a:gs pos="0">
                <a:srgbClr val="E33D6F"/>
              </a:gs>
              <a:gs pos="100000">
                <a:srgbClr val="B31166">
                  <a:lumMod val="100000"/>
                  <a:alpha val="31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Freeform 490"/>
          <p:cNvSpPr>
            <a:spLocks/>
          </p:cNvSpPr>
          <p:nvPr/>
        </p:nvSpPr>
        <p:spPr bwMode="auto">
          <a:xfrm rot="21344669">
            <a:off x="1588118" y="3723801"/>
            <a:ext cx="4608512" cy="175344"/>
          </a:xfrm>
          <a:custGeom>
            <a:avLst/>
            <a:gdLst>
              <a:gd name="T0" fmla="*/ 0 w 2903"/>
              <a:gd name="T1" fmla="*/ 91 h 91"/>
              <a:gd name="T2" fmla="*/ 181 w 2903"/>
              <a:gd name="T3" fmla="*/ 0 h 91"/>
              <a:gd name="T4" fmla="*/ 363 w 2903"/>
              <a:gd name="T5" fmla="*/ 91 h 91"/>
              <a:gd name="T6" fmla="*/ 544 w 2903"/>
              <a:gd name="T7" fmla="*/ 0 h 91"/>
              <a:gd name="T8" fmla="*/ 726 w 2903"/>
              <a:gd name="T9" fmla="*/ 91 h 91"/>
              <a:gd name="T10" fmla="*/ 907 w 2903"/>
              <a:gd name="T11" fmla="*/ 0 h 91"/>
              <a:gd name="T12" fmla="*/ 1089 w 2903"/>
              <a:gd name="T13" fmla="*/ 91 h 91"/>
              <a:gd name="T14" fmla="*/ 1270 w 2903"/>
              <a:gd name="T15" fmla="*/ 0 h 91"/>
              <a:gd name="T16" fmla="*/ 1451 w 2903"/>
              <a:gd name="T17" fmla="*/ 91 h 91"/>
              <a:gd name="T18" fmla="*/ 1633 w 2903"/>
              <a:gd name="T19" fmla="*/ 0 h 91"/>
              <a:gd name="T20" fmla="*/ 1814 w 2903"/>
              <a:gd name="T21" fmla="*/ 91 h 91"/>
              <a:gd name="T22" fmla="*/ 1996 w 2903"/>
              <a:gd name="T23" fmla="*/ 0 h 91"/>
              <a:gd name="T24" fmla="*/ 2177 w 2903"/>
              <a:gd name="T25" fmla="*/ 91 h 91"/>
              <a:gd name="T26" fmla="*/ 2359 w 2903"/>
              <a:gd name="T27" fmla="*/ 0 h 91"/>
              <a:gd name="T28" fmla="*/ 2540 w 2903"/>
              <a:gd name="T29" fmla="*/ 91 h 91"/>
              <a:gd name="T30" fmla="*/ 2722 w 2903"/>
              <a:gd name="T31" fmla="*/ 0 h 91"/>
              <a:gd name="T32" fmla="*/ 2903 w 2903"/>
              <a:gd name="T33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03" h="91">
                <a:moveTo>
                  <a:pt x="0" y="91"/>
                </a:moveTo>
                <a:cubicBezTo>
                  <a:pt x="60" y="45"/>
                  <a:pt x="121" y="0"/>
                  <a:pt x="181" y="0"/>
                </a:cubicBezTo>
                <a:cubicBezTo>
                  <a:pt x="241" y="0"/>
                  <a:pt x="303" y="91"/>
                  <a:pt x="363" y="91"/>
                </a:cubicBezTo>
                <a:cubicBezTo>
                  <a:pt x="423" y="91"/>
                  <a:pt x="484" y="0"/>
                  <a:pt x="544" y="0"/>
                </a:cubicBezTo>
                <a:cubicBezTo>
                  <a:pt x="604" y="0"/>
                  <a:pt x="666" y="91"/>
                  <a:pt x="726" y="91"/>
                </a:cubicBezTo>
                <a:cubicBezTo>
                  <a:pt x="786" y="91"/>
                  <a:pt x="847" y="0"/>
                  <a:pt x="907" y="0"/>
                </a:cubicBezTo>
                <a:cubicBezTo>
                  <a:pt x="967" y="0"/>
                  <a:pt x="1029" y="91"/>
                  <a:pt x="1089" y="91"/>
                </a:cubicBezTo>
                <a:cubicBezTo>
                  <a:pt x="1149" y="91"/>
                  <a:pt x="1210" y="0"/>
                  <a:pt x="1270" y="0"/>
                </a:cubicBezTo>
                <a:cubicBezTo>
                  <a:pt x="1330" y="0"/>
                  <a:pt x="1391" y="91"/>
                  <a:pt x="1451" y="91"/>
                </a:cubicBezTo>
                <a:cubicBezTo>
                  <a:pt x="1511" y="91"/>
                  <a:pt x="1573" y="0"/>
                  <a:pt x="1633" y="0"/>
                </a:cubicBezTo>
                <a:cubicBezTo>
                  <a:pt x="1693" y="0"/>
                  <a:pt x="1754" y="91"/>
                  <a:pt x="1814" y="91"/>
                </a:cubicBezTo>
                <a:cubicBezTo>
                  <a:pt x="1874" y="91"/>
                  <a:pt x="1936" y="0"/>
                  <a:pt x="1996" y="0"/>
                </a:cubicBezTo>
                <a:cubicBezTo>
                  <a:pt x="2056" y="0"/>
                  <a:pt x="2117" y="91"/>
                  <a:pt x="2177" y="91"/>
                </a:cubicBezTo>
                <a:cubicBezTo>
                  <a:pt x="2237" y="91"/>
                  <a:pt x="2299" y="0"/>
                  <a:pt x="2359" y="0"/>
                </a:cubicBezTo>
                <a:cubicBezTo>
                  <a:pt x="2419" y="0"/>
                  <a:pt x="2480" y="91"/>
                  <a:pt x="2540" y="91"/>
                </a:cubicBezTo>
                <a:cubicBezTo>
                  <a:pt x="2600" y="91"/>
                  <a:pt x="2662" y="0"/>
                  <a:pt x="2722" y="0"/>
                </a:cubicBezTo>
                <a:cubicBezTo>
                  <a:pt x="2782" y="0"/>
                  <a:pt x="2842" y="45"/>
                  <a:pt x="2903" y="91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Century Gothic" panose="020B0502020202020204"/>
              <a:ea typeface="メイリオ" panose="020B0604030504040204" pitchFamily="50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6196783" y="3660631"/>
            <a:ext cx="1720843" cy="61564"/>
          </a:xfrm>
          <a:prstGeom prst="line">
            <a:avLst/>
          </a:prstGeom>
          <a:noFill/>
          <a:ln w="28575" cap="rnd" cmpd="sng" algn="ctr">
            <a:solidFill>
              <a:srgbClr val="E9943A">
                <a:lumMod val="75000"/>
              </a:srgbClr>
            </a:solidFill>
            <a:prstDash val="solid"/>
          </a:ln>
          <a:effectLst/>
        </p:spPr>
      </p:cxnSp>
      <p:cxnSp>
        <p:nvCxnSpPr>
          <p:cNvPr id="7" name="直線コネクタ 6"/>
          <p:cNvCxnSpPr/>
          <p:nvPr/>
        </p:nvCxnSpPr>
        <p:spPr>
          <a:xfrm>
            <a:off x="6200695" y="3727974"/>
            <a:ext cx="1716931" cy="309830"/>
          </a:xfrm>
          <a:prstGeom prst="line">
            <a:avLst/>
          </a:prstGeom>
          <a:noFill/>
          <a:ln w="28575" cap="rnd" cmpd="sng" algn="ctr">
            <a:solidFill>
              <a:srgbClr val="E9943A">
                <a:lumMod val="75000"/>
              </a:srgbClr>
            </a:solidFill>
            <a:prstDash val="solid"/>
          </a:ln>
          <a:effectLst/>
        </p:spPr>
      </p:cxn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e^+&#10;\end{align*}&lt;/body&gt;&#10;  &lt;fcolor&gt;FF000000&lt;/fcolor&gt;&#10;  &lt;bcolor&gt;FFFFFFFF&lt;/bcolor&gt;&#10;  &lt;transparent&gt;True&lt;/transparent&gt;&#10;  &lt;resolution&gt;1800&lt;/resolution&gt;&#10;  &lt;imageh&gt;213&lt;/imageh&gt;&#10;  &lt;imagew&gt;24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301" y="3840601"/>
            <a:ext cx="352023" cy="304800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e^-&#10;\end{align*}&lt;/body&gt;&#10;  &lt;fcolor&gt;FF000000&lt;/fcolor&gt;&#10;  &lt;bcolor&gt;FFFFFFFF&lt;/bcolor&gt;&#10;  &lt;transparent&gt;True&lt;/transparent&gt;&#10;  &lt;resolution&gt;1800&lt;/resolution&gt;&#10;  &lt;imageh&gt;153&lt;/imageh&gt;&#10;  &lt;imagew&gt;24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025" y="3508231"/>
            <a:ext cx="346299" cy="21894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63157" y="1012860"/>
            <a:ext cx="4980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Photon / lepton : no color charge</a:t>
            </a:r>
            <a:endParaRPr kumimoji="1" lang="ja-JP" altLang="en-US" sz="2400" dirty="0"/>
          </a:p>
        </p:txBody>
      </p:sp>
      <p:sp>
        <p:nvSpPr>
          <p:cNvPr id="11" name="右矢印 10"/>
          <p:cNvSpPr/>
          <p:nvPr/>
        </p:nvSpPr>
        <p:spPr>
          <a:xfrm>
            <a:off x="595205" y="1523907"/>
            <a:ext cx="5040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15616" y="1539261"/>
            <a:ext cx="6227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pass through hot medium without interaction</a:t>
            </a:r>
            <a:endParaRPr kumimoji="1" lang="ja-JP" altLang="en-US" sz="2400" dirty="0"/>
          </a:p>
        </p:txBody>
      </p:sp>
      <p:sp>
        <p:nvSpPr>
          <p:cNvPr id="13" name="右矢印 12"/>
          <p:cNvSpPr/>
          <p:nvPr/>
        </p:nvSpPr>
        <p:spPr>
          <a:xfrm>
            <a:off x="595205" y="2056460"/>
            <a:ext cx="5040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15616" y="2080952"/>
            <a:ext cx="4721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direct observables of hot medium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137394" y="4390505"/>
            <a:ext cx="178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CAVEATES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subcultureblog.fc2rs.com/img/neta94/1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0" t="38640" r="10225" b="2000"/>
          <a:stretch/>
        </p:blipFill>
        <p:spPr bwMode="auto">
          <a:xfrm>
            <a:off x="3203848" y="5609033"/>
            <a:ext cx="2049326" cy="118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17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081840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Dilepton</a:t>
            </a:r>
            <a:r>
              <a:rPr kumimoji="1" lang="en-US" altLang="ja-JP" dirty="0" smtClean="0"/>
              <a:t> Production Rate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2"/>
            <a:ext cx="4896544" cy="369611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085267" y="1484784"/>
            <a:ext cx="3668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R</a:t>
            </a:r>
            <a:r>
              <a:rPr lang="en-US" altLang="ja-JP" sz="2800" dirty="0" smtClean="0"/>
              <a:t>esult at STAR BES-I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92080" y="2132856"/>
            <a:ext cx="3680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minimum bias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large </a:t>
            </a:r>
            <a:r>
              <a:rPr lang="en-US" altLang="ja-JP" sz="2400" dirty="0" err="1" smtClean="0"/>
              <a:t>errorbar</a:t>
            </a:r>
            <a:r>
              <a:rPr lang="en-US" altLang="ja-JP" sz="2400" dirty="0" smtClean="0"/>
              <a:t> for low 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7919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081840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Dilepton</a:t>
            </a:r>
            <a:r>
              <a:rPr kumimoji="1" lang="en-US" altLang="ja-JP" dirty="0" smtClean="0"/>
              <a:t> Production Rate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2"/>
            <a:ext cx="4896544" cy="369611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83568" y="4845159"/>
            <a:ext cx="2616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at J-PARC …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7584" y="5517232"/>
            <a:ext cx="41545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high precision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centrality / </a:t>
            </a:r>
            <a:r>
              <a:rPr kumimoji="1" lang="en-US" altLang="ja-JP" sz="2400" dirty="0" err="1" smtClean="0"/>
              <a:t>pT</a:t>
            </a:r>
            <a:r>
              <a:rPr kumimoji="1" lang="en-US" altLang="ja-JP" sz="2400" dirty="0" smtClean="0"/>
              <a:t> dependence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moment analysis</a:t>
            </a:r>
            <a:endParaRPr kumimoji="1" lang="ja-JP" altLang="en-US" sz="2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4194403"/>
            <a:ext cx="3672408" cy="2649130"/>
          </a:xfrm>
          <a:prstGeom prst="rect">
            <a:avLst/>
          </a:prstGeom>
        </p:spPr>
      </p:pic>
      <p:sp>
        <p:nvSpPr>
          <p:cNvPr id="9" name="下矢印 8"/>
          <p:cNvSpPr/>
          <p:nvPr/>
        </p:nvSpPr>
        <p:spPr>
          <a:xfrm rot="17929651">
            <a:off x="3826999" y="3397833"/>
            <a:ext cx="2507325" cy="1469255"/>
          </a:xfrm>
          <a:prstGeom prst="downArrow">
            <a:avLst/>
          </a:prstGeom>
          <a:solidFill>
            <a:srgbClr val="4F81BD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85267" y="1484784"/>
            <a:ext cx="3668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R</a:t>
            </a:r>
            <a:r>
              <a:rPr lang="en-US" altLang="ja-JP" sz="2800" dirty="0" smtClean="0"/>
              <a:t>esult at STAR BES-I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92080" y="2132856"/>
            <a:ext cx="3680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minimum bias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large </a:t>
            </a:r>
            <a:r>
              <a:rPr lang="en-US" altLang="ja-JP" sz="2400" dirty="0" err="1" smtClean="0"/>
              <a:t>errorbar</a:t>
            </a:r>
            <a:r>
              <a:rPr lang="en-US" altLang="ja-JP" sz="2400" dirty="0" smtClean="0"/>
              <a:t> for low 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9972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755576" y="4500408"/>
            <a:ext cx="7560840" cy="159462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538970" cy="584775"/>
          </a:xfrm>
        </p:spPr>
        <p:txBody>
          <a:bodyPr/>
          <a:lstStyle/>
          <a:p>
            <a:r>
              <a:rPr kumimoji="1" lang="en-US" altLang="ja-JP" dirty="0" smtClean="0"/>
              <a:t> Heavy Ion Collisions before 2005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65385" y="4716433"/>
            <a:ext cx="5934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</a:rPr>
              <a:t>The most important objective 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before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 2005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63860" y="5364505"/>
            <a:ext cx="6942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chemeClr val="bg1"/>
                </a:solidFill>
              </a:rPr>
              <a:t>Creation of the quark-gluon plasma (QGP)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42348" y="6074132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2">
                    <a:lumMod val="50000"/>
                  </a:schemeClr>
                </a:solidFill>
              </a:rPr>
              <a:t>established at RHIC</a:t>
            </a:r>
            <a:endParaRPr kumimoji="1" lang="ja-JP" alt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4522268" y="5955377"/>
            <a:ext cx="720080" cy="78163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41527" y="1052736"/>
            <a:ext cx="4963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relativistic heavy ion collisions</a:t>
            </a:r>
            <a:endParaRPr kumimoji="1" lang="ja-JP" altLang="en-US" sz="2800" dirty="0"/>
          </a:p>
        </p:txBody>
      </p:sp>
      <p:pic>
        <p:nvPicPr>
          <p:cNvPr id="9" name="Picture 3" descr="H:\tex\paris01\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7" y="1804979"/>
            <a:ext cx="8637546" cy="164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右中かっこ 9"/>
          <p:cNvSpPr/>
          <p:nvPr/>
        </p:nvSpPr>
        <p:spPr>
          <a:xfrm rot="5400000">
            <a:off x="4430721" y="1919569"/>
            <a:ext cx="421468" cy="3461490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82186" y="3840146"/>
            <a:ext cx="3318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hot and dense medium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4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604419" cy="584775"/>
          </a:xfrm>
        </p:spPr>
        <p:txBody>
          <a:bodyPr/>
          <a:lstStyle/>
          <a:p>
            <a:r>
              <a:rPr kumimoji="1" lang="en-US" altLang="ja-JP" dirty="0" smtClean="0"/>
              <a:t> Event-by-event Fluctuations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121723"/>
            <a:ext cx="3938686" cy="454763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95536" y="4000599"/>
            <a:ext cx="4379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particle numbers in each event</a:t>
            </a:r>
            <a:endParaRPr kumimoji="1" lang="ja-JP" alt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2834"/>
            <a:ext cx="3384376" cy="271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167913" y="895843"/>
            <a:ext cx="253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STAR, PRL</a:t>
            </a:r>
            <a:r>
              <a:rPr lang="en-US" altLang="ja-JP" b="1" dirty="0" smtClean="0">
                <a:solidFill>
                  <a:srgbClr val="000000"/>
                </a:solidFill>
              </a:rPr>
              <a:t>105</a:t>
            </a:r>
            <a:r>
              <a:rPr lang="ja-JP" altLang="en-US" dirty="0" smtClean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(</a:t>
            </a:r>
            <a:r>
              <a:rPr lang="en-US" altLang="ja-JP" dirty="0" smtClean="0">
                <a:solidFill>
                  <a:srgbClr val="000000"/>
                </a:solidFill>
              </a:rPr>
              <a:t>2010)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7" name="上下矢印 6"/>
          <p:cNvSpPr/>
          <p:nvPr/>
        </p:nvSpPr>
        <p:spPr>
          <a:xfrm>
            <a:off x="2009333" y="4437112"/>
            <a:ext cx="1152128" cy="686040"/>
          </a:xfrm>
          <a:prstGeom prst="upDownArrow">
            <a:avLst>
              <a:gd name="adj1" fmla="val 48040"/>
              <a:gd name="adj2" fmla="val 2942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34707" y="5157192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thermal fluctuation</a:t>
            </a:r>
            <a:endParaRPr kumimoji="1" lang="ja-JP" altLang="en-US" sz="2400" dirty="0"/>
          </a:p>
        </p:txBody>
      </p:sp>
      <p:sp>
        <p:nvSpPr>
          <p:cNvPr id="9" name="下矢印 8"/>
          <p:cNvSpPr/>
          <p:nvPr/>
        </p:nvSpPr>
        <p:spPr>
          <a:xfrm>
            <a:off x="2025192" y="5733256"/>
            <a:ext cx="1109741" cy="4320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8521" y="6165304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thermal property of hot medium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04458" y="1001806"/>
            <a:ext cx="3610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Event-by-event </a:t>
            </a:r>
          </a:p>
          <a:p>
            <a:r>
              <a:rPr kumimoji="1" lang="en-US" altLang="ja-JP" sz="2400" dirty="0" smtClean="0"/>
              <a:t>non-</a:t>
            </a:r>
            <a:r>
              <a:rPr kumimoji="1" lang="en-US" altLang="ja-JP" sz="2400" dirty="0" err="1" smtClean="0"/>
              <a:t>Gauusian</a:t>
            </a:r>
            <a:r>
              <a:rPr kumimoji="1" lang="en-US" altLang="ja-JP" sz="2400" dirty="0" smtClean="0"/>
              <a:t> fluctuation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08304" y="1739797"/>
            <a:ext cx="1592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STAR BES-I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1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79791" cy="584775"/>
          </a:xfrm>
        </p:spPr>
        <p:txBody>
          <a:bodyPr/>
          <a:lstStyle/>
          <a:p>
            <a:r>
              <a:rPr kumimoji="1" lang="en-US" altLang="ja-JP" dirty="0" smtClean="0"/>
              <a:t> Summary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0120" y="1052736"/>
            <a:ext cx="851989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Many interesting Physics in heavy ion collisions at J-PARC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onset of </a:t>
            </a:r>
            <a:r>
              <a:rPr lang="en-US" altLang="ja-JP" sz="2400" dirty="0" err="1" smtClean="0"/>
              <a:t>deconfinement</a:t>
            </a:r>
            <a:endParaRPr lang="en-US" altLang="ja-JP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medium with highest baryon density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limits of hadronic and </a:t>
            </a:r>
            <a:r>
              <a:rPr lang="en-US" altLang="ja-JP" sz="2400" dirty="0" err="1" smtClean="0"/>
              <a:t>partonic</a:t>
            </a:r>
            <a:r>
              <a:rPr lang="en-US" altLang="ja-JP" sz="2400" dirty="0" smtClean="0"/>
              <a:t> models</a:t>
            </a:r>
            <a:endParaRPr kumimoji="1" lang="en-US" altLang="ja-JP" sz="2400" dirty="0" smtClean="0"/>
          </a:p>
          <a:p>
            <a:pPr marL="800100" lvl="1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Experimental data with high statistics</a:t>
            </a:r>
            <a:endParaRPr kumimoji="1" lang="en-US" altLang="ja-JP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needed for a </a:t>
            </a:r>
            <a:r>
              <a:rPr lang="en-US" altLang="ja-JP" sz="2400" dirty="0" err="1" smtClean="0"/>
              <a:t>contruction</a:t>
            </a:r>
            <a:r>
              <a:rPr lang="en-US" altLang="ja-JP" sz="2400" dirty="0" smtClean="0"/>
              <a:t> of dynamical model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precise understanding of the dense medium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New experimental techniques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dilepton</a:t>
            </a:r>
            <a:r>
              <a:rPr lang="en-US" altLang="ja-JP" sz="2400" dirty="0" smtClean="0"/>
              <a:t> production rate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fluctuations / </a:t>
            </a:r>
            <a:r>
              <a:rPr kumimoji="1" lang="en-US" altLang="ja-JP" sz="2400" dirty="0" err="1" smtClean="0"/>
              <a:t>correlaions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11444" y="5805264"/>
            <a:ext cx="6958572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Understanding of the dense QCD medium will be </a:t>
            </a:r>
          </a:p>
          <a:p>
            <a:r>
              <a:rPr kumimoji="1" lang="en-US" altLang="ja-JP" sz="2400" dirty="0" smtClean="0"/>
              <a:t>deepened </a:t>
            </a:r>
            <a:r>
              <a:rPr lang="en-US" altLang="ja-JP" sz="2400" dirty="0" smtClean="0"/>
              <a:t>with heavy ion collisions at J-PARC!!</a:t>
            </a:r>
            <a:endParaRPr kumimoji="1" lang="ja-JP" altLang="en-US" sz="2400" dirty="0"/>
          </a:p>
        </p:txBody>
      </p:sp>
      <p:sp>
        <p:nvSpPr>
          <p:cNvPr id="5" name="右矢印 4"/>
          <p:cNvSpPr/>
          <p:nvPr/>
        </p:nvSpPr>
        <p:spPr>
          <a:xfrm>
            <a:off x="806272" y="5860722"/>
            <a:ext cx="864096" cy="72008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27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67544" y="2420888"/>
            <a:ext cx="8208912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195736" y="2924944"/>
            <a:ext cx="4104456" cy="20882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15000"/>
                </a:schemeClr>
              </a:gs>
              <a:gs pos="74000">
                <a:schemeClr val="bg1">
                  <a:alpha val="9000"/>
                </a:schemeClr>
              </a:gs>
              <a:gs pos="86000">
                <a:schemeClr val="bg1">
                  <a:alpha val="28000"/>
                </a:schemeClr>
              </a:gs>
              <a:gs pos="61538">
                <a:srgbClr val="FEFEFF">
                  <a:alpha val="40000"/>
                </a:srgbClr>
              </a:gs>
              <a:gs pos="50000">
                <a:srgbClr val="FCFCFE">
                  <a:alpha val="21000"/>
                </a:srgbClr>
              </a:gs>
              <a:gs pos="38000">
                <a:srgbClr val="FBFCFE">
                  <a:alpha val="40000"/>
                </a:srgbClr>
              </a:gs>
              <a:gs pos="27000">
                <a:srgbClr val="FAFBFE">
                  <a:alpha val="29000"/>
                </a:srgbClr>
              </a:gs>
              <a:gs pos="17690">
                <a:srgbClr val="F9FAFD">
                  <a:alpha val="23000"/>
                </a:srgbClr>
              </a:gs>
              <a:gs pos="13000">
                <a:srgbClr val="F8FAFD">
                  <a:alpha val="39000"/>
                </a:srgbClr>
              </a:gs>
              <a:gs pos="100000">
                <a:schemeClr val="bg1">
                  <a:alpha val="16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cxnSp>
        <p:nvCxnSpPr>
          <p:cNvPr id="4" name="直線コネクタ 3"/>
          <p:cNvCxnSpPr/>
          <p:nvPr/>
        </p:nvCxnSpPr>
        <p:spPr>
          <a:xfrm>
            <a:off x="4355976" y="2924944"/>
            <a:ext cx="0" cy="20882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2699792" y="2924944"/>
            <a:ext cx="0" cy="2088232"/>
          </a:xfrm>
          <a:prstGeom prst="line">
            <a:avLst/>
          </a:prstGeom>
          <a:ln>
            <a:solidFill>
              <a:schemeClr val="tx1"/>
            </a:solidFill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6024157" y="2924944"/>
            <a:ext cx="0" cy="20882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フリーフォーム 8"/>
          <p:cNvSpPr/>
          <p:nvPr/>
        </p:nvSpPr>
        <p:spPr>
          <a:xfrm>
            <a:off x="2339751" y="3291594"/>
            <a:ext cx="3773181" cy="1577565"/>
          </a:xfrm>
          <a:custGeom>
            <a:avLst/>
            <a:gdLst>
              <a:gd name="connsiteX0" fmla="*/ 0 w 3623733"/>
              <a:gd name="connsiteY0" fmla="*/ 1388923 h 1397390"/>
              <a:gd name="connsiteX1" fmla="*/ 956733 w 3623733"/>
              <a:gd name="connsiteY1" fmla="*/ 8857 h 1397390"/>
              <a:gd name="connsiteX2" fmla="*/ 1905000 w 3623733"/>
              <a:gd name="connsiteY2" fmla="*/ 813190 h 1397390"/>
              <a:gd name="connsiteX3" fmla="*/ 2353733 w 3623733"/>
              <a:gd name="connsiteY3" fmla="*/ 1143390 h 1397390"/>
              <a:gd name="connsiteX4" fmla="*/ 3623733 w 3623733"/>
              <a:gd name="connsiteY4" fmla="*/ 1397390 h 1397390"/>
              <a:gd name="connsiteX0" fmla="*/ 0 w 3623733"/>
              <a:gd name="connsiteY0" fmla="*/ 1389049 h 1397516"/>
              <a:gd name="connsiteX1" fmla="*/ 956733 w 3623733"/>
              <a:gd name="connsiteY1" fmla="*/ 8983 h 1397516"/>
              <a:gd name="connsiteX2" fmla="*/ 1905000 w 3623733"/>
              <a:gd name="connsiteY2" fmla="*/ 813316 h 1397516"/>
              <a:gd name="connsiteX3" fmla="*/ 2489200 w 3623733"/>
              <a:gd name="connsiteY3" fmla="*/ 1211250 h 1397516"/>
              <a:gd name="connsiteX4" fmla="*/ 3623733 w 3623733"/>
              <a:gd name="connsiteY4" fmla="*/ 1397516 h 1397516"/>
              <a:gd name="connsiteX0" fmla="*/ 0 w 3623733"/>
              <a:gd name="connsiteY0" fmla="*/ 1388971 h 1397438"/>
              <a:gd name="connsiteX1" fmla="*/ 956733 w 3623733"/>
              <a:gd name="connsiteY1" fmla="*/ 8905 h 1397438"/>
              <a:gd name="connsiteX2" fmla="*/ 1905000 w 3623733"/>
              <a:gd name="connsiteY2" fmla="*/ 813238 h 1397438"/>
              <a:gd name="connsiteX3" fmla="*/ 2480733 w 3623733"/>
              <a:gd name="connsiteY3" fmla="*/ 1168839 h 1397438"/>
              <a:gd name="connsiteX4" fmla="*/ 3623733 w 3623733"/>
              <a:gd name="connsiteY4" fmla="*/ 1397438 h 1397438"/>
              <a:gd name="connsiteX0" fmla="*/ 0 w 3623733"/>
              <a:gd name="connsiteY0" fmla="*/ 1382729 h 1391196"/>
              <a:gd name="connsiteX1" fmla="*/ 146424 w 3623733"/>
              <a:gd name="connsiteY1" fmla="*/ 1105341 h 1391196"/>
              <a:gd name="connsiteX2" fmla="*/ 956733 w 3623733"/>
              <a:gd name="connsiteY2" fmla="*/ 2663 h 1391196"/>
              <a:gd name="connsiteX3" fmla="*/ 1905000 w 3623733"/>
              <a:gd name="connsiteY3" fmla="*/ 806996 h 1391196"/>
              <a:gd name="connsiteX4" fmla="*/ 2480733 w 3623733"/>
              <a:gd name="connsiteY4" fmla="*/ 1162597 h 1391196"/>
              <a:gd name="connsiteX5" fmla="*/ 3623733 w 3623733"/>
              <a:gd name="connsiteY5" fmla="*/ 1391196 h 1391196"/>
              <a:gd name="connsiteX0" fmla="*/ 0 w 3865780"/>
              <a:gd name="connsiteY0" fmla="*/ 1382729 h 1391196"/>
              <a:gd name="connsiteX1" fmla="*/ 388471 w 3865780"/>
              <a:gd name="connsiteY1" fmla="*/ 1105341 h 1391196"/>
              <a:gd name="connsiteX2" fmla="*/ 1198780 w 3865780"/>
              <a:gd name="connsiteY2" fmla="*/ 2663 h 1391196"/>
              <a:gd name="connsiteX3" fmla="*/ 2147047 w 3865780"/>
              <a:gd name="connsiteY3" fmla="*/ 806996 h 1391196"/>
              <a:gd name="connsiteX4" fmla="*/ 2722780 w 3865780"/>
              <a:gd name="connsiteY4" fmla="*/ 1162597 h 1391196"/>
              <a:gd name="connsiteX5" fmla="*/ 3865780 w 3865780"/>
              <a:gd name="connsiteY5" fmla="*/ 1391196 h 1391196"/>
              <a:gd name="connsiteX0" fmla="*/ 0 w 3865780"/>
              <a:gd name="connsiteY0" fmla="*/ 1383139 h 1391606"/>
              <a:gd name="connsiteX1" fmla="*/ 388471 w 3865780"/>
              <a:gd name="connsiteY1" fmla="*/ 1129475 h 1391606"/>
              <a:gd name="connsiteX2" fmla="*/ 1198780 w 3865780"/>
              <a:gd name="connsiteY2" fmla="*/ 3073 h 1391606"/>
              <a:gd name="connsiteX3" fmla="*/ 2147047 w 3865780"/>
              <a:gd name="connsiteY3" fmla="*/ 807406 h 1391606"/>
              <a:gd name="connsiteX4" fmla="*/ 2722780 w 3865780"/>
              <a:gd name="connsiteY4" fmla="*/ 1163007 h 1391606"/>
              <a:gd name="connsiteX5" fmla="*/ 3865780 w 3865780"/>
              <a:gd name="connsiteY5" fmla="*/ 1391606 h 139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65780" h="1391606">
                <a:moveTo>
                  <a:pt x="0" y="1383139"/>
                </a:moveTo>
                <a:cubicBezTo>
                  <a:pt x="24404" y="1336908"/>
                  <a:pt x="229015" y="1359486"/>
                  <a:pt x="388471" y="1129475"/>
                </a:cubicBezTo>
                <a:cubicBezTo>
                  <a:pt x="547927" y="899464"/>
                  <a:pt x="905684" y="56751"/>
                  <a:pt x="1198780" y="3073"/>
                </a:cubicBezTo>
                <a:cubicBezTo>
                  <a:pt x="1491876" y="-50605"/>
                  <a:pt x="1893047" y="614084"/>
                  <a:pt x="2147047" y="807406"/>
                </a:cubicBezTo>
                <a:cubicBezTo>
                  <a:pt x="2401047" y="1000728"/>
                  <a:pt x="2436325" y="1065640"/>
                  <a:pt x="2722780" y="1163007"/>
                </a:cubicBezTo>
                <a:cubicBezTo>
                  <a:pt x="3009235" y="1260374"/>
                  <a:pt x="3374007" y="1313289"/>
                  <a:pt x="3865780" y="1391606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1587195" y="3591119"/>
            <a:ext cx="1814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Maximum Density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5217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/>
        </p:nvSpPr>
        <p:spPr>
          <a:xfrm flipH="1">
            <a:off x="3995936" y="3136922"/>
            <a:ext cx="5156529" cy="100811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alpha val="0"/>
                </a:schemeClr>
              </a:gs>
              <a:gs pos="9000">
                <a:schemeClr val="accent2">
                  <a:lumMod val="60000"/>
                  <a:lumOff val="40000"/>
                  <a:alpha val="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-8466" y="3140968"/>
            <a:ext cx="3068298" cy="100811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0"/>
                </a:schemeClr>
              </a:gs>
              <a:gs pos="9000">
                <a:schemeClr val="tx2">
                  <a:lumMod val="60000"/>
                  <a:lumOff val="40000"/>
                  <a:alpha val="4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333785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ja-JP" altLang="en-US" dirty="0" smtClean="0"/>
              <a:t>√</a:t>
            </a:r>
            <a:r>
              <a:rPr lang="en-US" altLang="ja-JP" dirty="0" smtClean="0"/>
              <a:t>s Dep. of Heavy Ion Collisions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414908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 flipV="1">
            <a:off x="4644008" y="4005064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1979712" y="4005064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7308304" y="4005064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8183870" y="4293096"/>
            <a:ext cx="0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458351" y="4797152"/>
            <a:ext cx="14510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FF0000"/>
                </a:solidFill>
              </a:rPr>
              <a:t>top </a:t>
            </a:r>
            <a:r>
              <a:rPr lang="en-US" altLang="ja-JP" sz="2400" dirty="0" smtClean="0">
                <a:solidFill>
                  <a:srgbClr val="FF0000"/>
                </a:solidFill>
              </a:rPr>
              <a:t>RHIC</a:t>
            </a:r>
          </a:p>
          <a:p>
            <a:pPr algn="ctr"/>
            <a:r>
              <a:rPr kumimoji="1" lang="en-US" altLang="ja-JP" dirty="0" smtClean="0"/>
              <a:t>200GeV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8604448" y="5758804"/>
            <a:ext cx="504056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7637452" y="5570656"/>
            <a:ext cx="10311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C00000"/>
                </a:solidFill>
              </a:rPr>
              <a:t>LHC</a:t>
            </a:r>
          </a:p>
          <a:p>
            <a:pPr algn="ctr"/>
            <a:r>
              <a:rPr lang="en-US" altLang="ja-JP" dirty="0" smtClean="0"/>
              <a:t>2.76TeV</a:t>
            </a:r>
            <a:endParaRPr kumimoji="1" lang="ja-JP" altLang="en-US" dirty="0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100&#10;\&#10;{\rm GeV}&#10;\end{align*}&lt;/body&gt;&#10;  &lt;fcolor&gt;FF000000&lt;/fcolor&gt;&#10;  &lt;bcolor&gt;FFFFFFFF&lt;/bcolor&gt;&#10;  &lt;transparent&gt;True&lt;/transparent&gt;&#10;  &lt;resolution&gt;1800&lt;/resolution&gt;&#10;  &lt;imageh&gt;181&lt;/imageh&gt;&#10;  &lt;imagew&gt;923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23" y="4437112"/>
            <a:ext cx="976842" cy="191558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10&#10;\&#10;{\rm GeV}&#10;\end{align*}&lt;/body&gt;&#10;  &lt;fcolor&gt;FF000000&lt;/fcolor&gt;&#10;  &lt;bcolor&gt;FFFFFFFF&lt;/bcolor&gt;&#10;  &lt;transparent&gt;True&lt;/transparent&gt;&#10;  &lt;resolution&gt;1800&lt;/resolution&gt;&#10;  &lt;imageh&gt;181&lt;/imageh&gt;&#10;  &lt;imagew&gt;798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33" y="4437112"/>
            <a:ext cx="844550" cy="191558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1&#10;\&#10;{\rm GeV}&#10;\end{align*}&lt;/body&gt;&#10;  &lt;fcolor&gt;FF000000&lt;/fcolor&gt;&#10;  &lt;bcolor&gt;FFFFFFFF&lt;/bcolor&gt;&#10;  &lt;transparent&gt;True&lt;/transparent&gt;&#10;  &lt;resolution&gt;1800&lt;/resolution&gt;&#10;  &lt;imageh&gt;181&lt;/imageh&gt;&#10;  &lt;imagew&gt;67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53" y="4437112"/>
            <a:ext cx="713317" cy="191558"/>
          </a:xfrm>
          <a:prstGeom prst="rect">
            <a:avLst/>
          </a:prstGeom>
        </p:spPr>
      </p:pic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sqrt{s_{_{\rm NN}}}&#10;\end{align*}&lt;/body&gt;&#10;  &lt;fcolor&gt;FF000000&lt;/fcolor&gt;&#10;  &lt;bcolor&gt;FFFFFFFF&lt;/bcolor&gt;&#10;  &lt;transparent&gt;True&lt;/transparent&gt;&#10;  &lt;resolution&gt;1800&lt;/resolution&gt;&#10;  &lt;imageh&gt;249&lt;/imageh&gt;&#10;  &lt;imagew&gt;576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969" y="4307936"/>
            <a:ext cx="798535" cy="345200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1089" y="3140968"/>
            <a:ext cx="17251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Hadronic </a:t>
            </a:r>
          </a:p>
          <a:p>
            <a:r>
              <a:rPr kumimoji="1" lang="en-US" altLang="ja-JP" sz="2800" dirty="0" err="1" smtClean="0">
                <a:solidFill>
                  <a:schemeClr val="bg1"/>
                </a:solidFill>
              </a:rPr>
              <a:t>DoF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904053" y="3137193"/>
            <a:ext cx="22044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800" dirty="0" smtClean="0">
                <a:solidFill>
                  <a:schemeClr val="bg1"/>
                </a:solidFill>
              </a:rPr>
              <a:t>Formation of</a:t>
            </a:r>
          </a:p>
          <a:p>
            <a:pPr algn="r"/>
            <a:r>
              <a:rPr lang="en-US" altLang="ja-JP" sz="2800" dirty="0" smtClean="0">
                <a:solidFill>
                  <a:schemeClr val="bg1"/>
                </a:solidFill>
              </a:rPr>
              <a:t>“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s”QGP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0" y="922953"/>
            <a:ext cx="15055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Nuclear </a:t>
            </a:r>
          </a:p>
          <a:p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liquid-gas</a:t>
            </a:r>
          </a:p>
          <a:p>
            <a:r>
              <a:rPr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transition</a:t>
            </a:r>
            <a:endParaRPr kumimoji="1" lang="en-US" altLang="ja-JP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altLang="ja-JP" dirty="0" smtClean="0"/>
              <a:t>~0.3GeV</a:t>
            </a:r>
            <a:endParaRPr kumimoji="1" lang="en-US" altLang="ja-JP" dirty="0" smtClean="0"/>
          </a:p>
        </p:txBody>
      </p:sp>
      <p:cxnSp>
        <p:nvCxnSpPr>
          <p:cNvPr id="45" name="直線矢印コネクタ 44"/>
          <p:cNvCxnSpPr/>
          <p:nvPr/>
        </p:nvCxnSpPr>
        <p:spPr>
          <a:xfrm>
            <a:off x="3779912" y="4797152"/>
            <a:ext cx="1440160" cy="0"/>
          </a:xfrm>
          <a:prstGeom prst="straightConnector1">
            <a:avLst/>
          </a:prstGeom>
          <a:ln w="25400">
            <a:solidFill>
              <a:srgbClr val="0066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4115705" y="482376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SPS</a:t>
            </a:r>
            <a:endParaRPr kumimoji="1" lang="ja-JP" altLang="en-US" dirty="0"/>
          </a:p>
        </p:txBody>
      </p:sp>
      <p:cxnSp>
        <p:nvCxnSpPr>
          <p:cNvPr id="53" name="直線矢印コネクタ 52"/>
          <p:cNvCxnSpPr/>
          <p:nvPr/>
        </p:nvCxnSpPr>
        <p:spPr>
          <a:xfrm>
            <a:off x="3059832" y="4797152"/>
            <a:ext cx="648072" cy="0"/>
          </a:xfrm>
          <a:prstGeom prst="straightConnector1">
            <a:avLst/>
          </a:prstGeom>
          <a:ln w="25400">
            <a:solidFill>
              <a:srgbClr val="0066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2966926" y="4823767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AGS</a:t>
            </a:r>
            <a:endParaRPr kumimoji="1" lang="ja-JP" altLang="en-US" sz="2400" dirty="0"/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323527" y="2362013"/>
            <a:ext cx="1" cy="72495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04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/>
        </p:nvSpPr>
        <p:spPr>
          <a:xfrm flipH="1">
            <a:off x="3995936" y="3136922"/>
            <a:ext cx="5156529" cy="100811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alpha val="0"/>
                </a:schemeClr>
              </a:gs>
              <a:gs pos="9000">
                <a:schemeClr val="accent2">
                  <a:lumMod val="60000"/>
                  <a:lumOff val="40000"/>
                  <a:alpha val="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-8466" y="3140968"/>
            <a:ext cx="3068298" cy="100811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0"/>
                </a:schemeClr>
              </a:gs>
              <a:gs pos="9000">
                <a:schemeClr val="tx2">
                  <a:lumMod val="60000"/>
                  <a:lumOff val="40000"/>
                  <a:alpha val="4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333785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ja-JP" altLang="en-US" dirty="0" smtClean="0"/>
              <a:t>√</a:t>
            </a:r>
            <a:r>
              <a:rPr lang="en-US" altLang="ja-JP" dirty="0" smtClean="0"/>
              <a:t>s Dep. of Heavy Ion Collisions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414908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 flipV="1">
            <a:off x="4644008" y="4005064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1979712" y="4005064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7308304" y="4005064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8183870" y="4293096"/>
            <a:ext cx="0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458351" y="4797152"/>
            <a:ext cx="14510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FF0000"/>
                </a:solidFill>
              </a:rPr>
              <a:t>top </a:t>
            </a:r>
            <a:r>
              <a:rPr lang="en-US" altLang="ja-JP" sz="2400" dirty="0" smtClean="0">
                <a:solidFill>
                  <a:srgbClr val="FF0000"/>
                </a:solidFill>
              </a:rPr>
              <a:t>RHIC</a:t>
            </a:r>
          </a:p>
          <a:p>
            <a:pPr algn="ctr"/>
            <a:r>
              <a:rPr kumimoji="1" lang="en-US" altLang="ja-JP" dirty="0" smtClean="0"/>
              <a:t>200GeV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8604448" y="5758804"/>
            <a:ext cx="504056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7637452" y="5570656"/>
            <a:ext cx="10311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C00000"/>
                </a:solidFill>
              </a:rPr>
              <a:t>LHC</a:t>
            </a:r>
          </a:p>
          <a:p>
            <a:pPr algn="ctr"/>
            <a:r>
              <a:rPr lang="en-US" altLang="ja-JP" dirty="0" smtClean="0"/>
              <a:t>2.76TeV</a:t>
            </a:r>
            <a:endParaRPr kumimoji="1" lang="ja-JP" altLang="en-US" dirty="0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100&#10;\&#10;{\rm GeV}&#10;\end{align*}&lt;/body&gt;&#10;  &lt;fcolor&gt;FF000000&lt;/fcolor&gt;&#10;  &lt;bcolor&gt;FFFFFFFF&lt;/bcolor&gt;&#10;  &lt;transparent&gt;True&lt;/transparent&gt;&#10;  &lt;resolution&gt;1800&lt;/resolution&gt;&#10;  &lt;imageh&gt;181&lt;/imageh&gt;&#10;  &lt;imagew&gt;923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23" y="4437112"/>
            <a:ext cx="976842" cy="191558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10&#10;\&#10;{\rm GeV}&#10;\end{align*}&lt;/body&gt;&#10;  &lt;fcolor&gt;FF000000&lt;/fcolor&gt;&#10;  &lt;bcolor&gt;FFFFFFFF&lt;/bcolor&gt;&#10;  &lt;transparent&gt;True&lt;/transparent&gt;&#10;  &lt;resolution&gt;1800&lt;/resolution&gt;&#10;  &lt;imageh&gt;181&lt;/imageh&gt;&#10;  &lt;imagew&gt;798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33" y="4437112"/>
            <a:ext cx="844550" cy="191558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1&#10;\&#10;{\rm GeV}&#10;\end{align*}&lt;/body&gt;&#10;  &lt;fcolor&gt;FF000000&lt;/fcolor&gt;&#10;  &lt;bcolor&gt;FFFFFFFF&lt;/bcolor&gt;&#10;  &lt;transparent&gt;True&lt;/transparent&gt;&#10;  &lt;resolution&gt;1800&lt;/resolution&gt;&#10;  &lt;imageh&gt;181&lt;/imageh&gt;&#10;  &lt;imagew&gt;67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53" y="4437112"/>
            <a:ext cx="713317" cy="191558"/>
          </a:xfrm>
          <a:prstGeom prst="rect">
            <a:avLst/>
          </a:prstGeom>
        </p:spPr>
      </p:pic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sqrt{s_{_{\rm NN}}}&#10;\end{align*}&lt;/body&gt;&#10;  &lt;fcolor&gt;FF000000&lt;/fcolor&gt;&#10;  &lt;bcolor&gt;FFFFFFFF&lt;/bcolor&gt;&#10;  &lt;transparent&gt;True&lt;/transparent&gt;&#10;  &lt;resolution&gt;1800&lt;/resolution&gt;&#10;  &lt;imageh&gt;249&lt;/imageh&gt;&#10;  &lt;imagew&gt;576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969" y="4307936"/>
            <a:ext cx="798535" cy="345200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1089" y="3140968"/>
            <a:ext cx="17251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Hadronic </a:t>
            </a:r>
          </a:p>
          <a:p>
            <a:r>
              <a:rPr kumimoji="1" lang="en-US" altLang="ja-JP" sz="2800" dirty="0" err="1" smtClean="0">
                <a:solidFill>
                  <a:schemeClr val="bg1"/>
                </a:solidFill>
              </a:rPr>
              <a:t>DoF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904053" y="3137193"/>
            <a:ext cx="22044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800" dirty="0" smtClean="0">
                <a:solidFill>
                  <a:schemeClr val="bg1"/>
                </a:solidFill>
              </a:rPr>
              <a:t>Formation of</a:t>
            </a:r>
          </a:p>
          <a:p>
            <a:pPr algn="r"/>
            <a:r>
              <a:rPr lang="en-US" altLang="ja-JP" sz="2800" dirty="0" smtClean="0">
                <a:solidFill>
                  <a:schemeClr val="bg1"/>
                </a:solidFill>
              </a:rPr>
              <a:t>“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s”QGP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0" y="922953"/>
            <a:ext cx="15055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Nuclear </a:t>
            </a:r>
          </a:p>
          <a:p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liquid-gas</a:t>
            </a:r>
          </a:p>
          <a:p>
            <a:r>
              <a:rPr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transition</a:t>
            </a:r>
            <a:endParaRPr kumimoji="1" lang="en-US" altLang="ja-JP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altLang="ja-JP" dirty="0" smtClean="0"/>
              <a:t>~0.3GeV</a:t>
            </a:r>
            <a:endParaRPr kumimoji="1" lang="en-US" altLang="ja-JP" dirty="0" smtClean="0"/>
          </a:p>
        </p:txBody>
      </p:sp>
      <p:cxnSp>
        <p:nvCxnSpPr>
          <p:cNvPr id="45" name="直線矢印コネクタ 44"/>
          <p:cNvCxnSpPr/>
          <p:nvPr/>
        </p:nvCxnSpPr>
        <p:spPr>
          <a:xfrm>
            <a:off x="3779912" y="4797152"/>
            <a:ext cx="1440160" cy="0"/>
          </a:xfrm>
          <a:prstGeom prst="straightConnector1">
            <a:avLst/>
          </a:prstGeom>
          <a:ln w="25400">
            <a:solidFill>
              <a:srgbClr val="0066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4115705" y="482376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SPS</a:t>
            </a:r>
            <a:endParaRPr kumimoji="1" lang="ja-JP" altLang="en-US" dirty="0"/>
          </a:p>
        </p:txBody>
      </p:sp>
      <p:cxnSp>
        <p:nvCxnSpPr>
          <p:cNvPr id="53" name="直線矢印コネクタ 52"/>
          <p:cNvCxnSpPr/>
          <p:nvPr/>
        </p:nvCxnSpPr>
        <p:spPr>
          <a:xfrm>
            <a:off x="3059832" y="4797152"/>
            <a:ext cx="648072" cy="0"/>
          </a:xfrm>
          <a:prstGeom prst="straightConnector1">
            <a:avLst/>
          </a:prstGeom>
          <a:ln w="25400">
            <a:solidFill>
              <a:srgbClr val="0066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2966926" y="4823767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AGS</a:t>
            </a:r>
            <a:endParaRPr kumimoji="1" lang="ja-JP" altLang="en-US" sz="2400" dirty="0"/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323527" y="2362013"/>
            <a:ext cx="1" cy="72495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角丸四角形吹き出し 18"/>
          <p:cNvSpPr/>
          <p:nvPr/>
        </p:nvSpPr>
        <p:spPr>
          <a:xfrm>
            <a:off x="5652120" y="1569342"/>
            <a:ext cx="3312368" cy="995562"/>
          </a:xfrm>
          <a:prstGeom prst="wedgeRoundRectCallout">
            <a:avLst>
              <a:gd name="adj1" fmla="val 43594"/>
              <a:gd name="adj2" fmla="val 96574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 smtClean="0"/>
              <a:t>①</a:t>
            </a:r>
            <a:r>
              <a:rPr kumimoji="1" lang="ja-JP" altLang="en-US" sz="2400" dirty="0" smtClean="0"/>
              <a:t> </a:t>
            </a:r>
            <a:r>
              <a:rPr lang="en-US" altLang="ja-JP" sz="2400" dirty="0"/>
              <a:t>U</a:t>
            </a:r>
            <a:r>
              <a:rPr kumimoji="1" lang="en-US" altLang="ja-JP" sz="2400" dirty="0" smtClean="0"/>
              <a:t>nderstand QGP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</a:t>
            </a:r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more quantitatively</a:t>
            </a:r>
            <a:endParaRPr kumimoji="1" lang="ja-JP" altLang="en-US" sz="2400" dirty="0"/>
          </a:p>
        </p:txBody>
      </p:sp>
      <p:sp>
        <p:nvSpPr>
          <p:cNvPr id="21" name="角丸四角形 20"/>
          <p:cNvSpPr/>
          <p:nvPr/>
        </p:nvSpPr>
        <p:spPr>
          <a:xfrm>
            <a:off x="1979711" y="1572554"/>
            <a:ext cx="3172606" cy="100109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 smtClean="0"/>
              <a:t>②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Explore the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</a:t>
            </a:r>
            <a:r>
              <a:rPr kumimoji="1" lang="en-US" altLang="ja-JP" sz="2400" dirty="0" smtClean="0"/>
              <a:t>“crossover” region</a:t>
            </a:r>
            <a:endParaRPr kumimoji="1" lang="ja-JP" altLang="en-US" sz="2400" dirty="0"/>
          </a:p>
        </p:txBody>
      </p:sp>
      <p:sp>
        <p:nvSpPr>
          <p:cNvPr id="23" name="左中かっこ 22"/>
          <p:cNvSpPr/>
          <p:nvPr/>
        </p:nvSpPr>
        <p:spPr>
          <a:xfrm rot="5400000">
            <a:off x="3702691" y="1479572"/>
            <a:ext cx="370466" cy="2808312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777109" y="921279"/>
            <a:ext cx="3581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2">
                    <a:lumMod val="50000"/>
                  </a:schemeClr>
                </a:solidFill>
              </a:rPr>
              <a:t>Directions after RHIC</a:t>
            </a:r>
            <a:endParaRPr kumimoji="1" lang="ja-JP" alt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1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/>
        </p:nvSpPr>
        <p:spPr>
          <a:xfrm flipH="1">
            <a:off x="3995936" y="1268760"/>
            <a:ext cx="5156529" cy="100811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alpha val="0"/>
                </a:schemeClr>
              </a:gs>
              <a:gs pos="9000">
                <a:schemeClr val="accent2">
                  <a:lumMod val="60000"/>
                  <a:lumOff val="40000"/>
                  <a:alpha val="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-8466" y="1272806"/>
            <a:ext cx="3068298" cy="100811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0"/>
                </a:schemeClr>
              </a:gs>
              <a:gs pos="9000">
                <a:schemeClr val="tx2">
                  <a:lumMod val="60000"/>
                  <a:lumOff val="40000"/>
                  <a:alpha val="4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333785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ja-JP" altLang="en-US" dirty="0" smtClean="0"/>
              <a:t>√</a:t>
            </a:r>
            <a:r>
              <a:rPr lang="en-US" altLang="ja-JP" dirty="0" smtClean="0"/>
              <a:t>s Dep. of Heavy Ion Collisions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2280918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 flipV="1">
            <a:off x="4644008" y="2136902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1979712" y="2136902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7308304" y="2136902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8183870" y="2424934"/>
            <a:ext cx="0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458351" y="2928990"/>
            <a:ext cx="14510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FF0000"/>
                </a:solidFill>
              </a:rPr>
              <a:t>top </a:t>
            </a:r>
            <a:r>
              <a:rPr lang="en-US" altLang="ja-JP" sz="2400" dirty="0" smtClean="0">
                <a:solidFill>
                  <a:srgbClr val="FF0000"/>
                </a:solidFill>
              </a:rPr>
              <a:t>RHIC</a:t>
            </a:r>
          </a:p>
          <a:p>
            <a:pPr algn="ctr"/>
            <a:r>
              <a:rPr kumimoji="1" lang="en-US" altLang="ja-JP" dirty="0" smtClean="0"/>
              <a:t>200GeV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8604448" y="3890642"/>
            <a:ext cx="504056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7637452" y="3702494"/>
            <a:ext cx="10311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C00000"/>
                </a:solidFill>
              </a:rPr>
              <a:t>LHC</a:t>
            </a:r>
          </a:p>
          <a:p>
            <a:pPr algn="ctr"/>
            <a:r>
              <a:rPr lang="en-US" altLang="ja-JP" dirty="0" smtClean="0"/>
              <a:t>2.76TeV</a:t>
            </a:r>
            <a:endParaRPr kumimoji="1" lang="ja-JP" altLang="en-US" dirty="0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100&#10;\&#10;{\rm GeV}&#10;\end{align*}&lt;/body&gt;&#10;  &lt;fcolor&gt;FF000000&lt;/fcolor&gt;&#10;  &lt;bcolor&gt;FFFFFFFF&lt;/bcolor&gt;&#10;  &lt;transparent&gt;True&lt;/transparent&gt;&#10;  &lt;resolution&gt;1800&lt;/resolution&gt;&#10;  &lt;imageh&gt;181&lt;/imageh&gt;&#10;  &lt;imagew&gt;923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23" y="2568950"/>
            <a:ext cx="976842" cy="191558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10&#10;\&#10;{\rm GeV}&#10;\end{align*}&lt;/body&gt;&#10;  &lt;fcolor&gt;FF000000&lt;/fcolor&gt;&#10;  &lt;bcolor&gt;FFFFFFFF&lt;/bcolor&gt;&#10;  &lt;transparent&gt;True&lt;/transparent&gt;&#10;  &lt;resolution&gt;1800&lt;/resolution&gt;&#10;  &lt;imageh&gt;181&lt;/imageh&gt;&#10;  &lt;imagew&gt;798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33" y="2568950"/>
            <a:ext cx="844550" cy="191558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1&#10;\&#10;{\rm GeV}&#10;\end{align*}&lt;/body&gt;&#10;  &lt;fcolor&gt;FF000000&lt;/fcolor&gt;&#10;  &lt;bcolor&gt;FFFFFFFF&lt;/bcolor&gt;&#10;  &lt;transparent&gt;True&lt;/transparent&gt;&#10;  &lt;resolution&gt;1800&lt;/resolution&gt;&#10;  &lt;imageh&gt;181&lt;/imageh&gt;&#10;  &lt;imagew&gt;67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53" y="2568950"/>
            <a:ext cx="713317" cy="191558"/>
          </a:xfrm>
          <a:prstGeom prst="rect">
            <a:avLst/>
          </a:prstGeom>
        </p:spPr>
      </p:pic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sqrt{s_{_{\rm NN}}}&#10;\end{align*}&lt;/body&gt;&#10;  &lt;fcolor&gt;FF000000&lt;/fcolor&gt;&#10;  &lt;bcolor&gt;FFFFFFFF&lt;/bcolor&gt;&#10;  &lt;transparent&gt;True&lt;/transparent&gt;&#10;  &lt;resolution&gt;1800&lt;/resolution&gt;&#10;  &lt;imageh&gt;249&lt;/imageh&gt;&#10;  &lt;imagew&gt;576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969" y="2439774"/>
            <a:ext cx="798535" cy="345200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1089" y="1272806"/>
            <a:ext cx="17251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Hadronic </a:t>
            </a:r>
          </a:p>
          <a:p>
            <a:r>
              <a:rPr kumimoji="1" lang="en-US" altLang="ja-JP" sz="2800" dirty="0" err="1" smtClean="0">
                <a:solidFill>
                  <a:schemeClr val="bg1"/>
                </a:solidFill>
              </a:rPr>
              <a:t>DoF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904053" y="1269031"/>
            <a:ext cx="22044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800" dirty="0" smtClean="0">
                <a:solidFill>
                  <a:schemeClr val="bg1"/>
                </a:solidFill>
              </a:rPr>
              <a:t>Formation of</a:t>
            </a:r>
          </a:p>
          <a:p>
            <a:pPr algn="r"/>
            <a:r>
              <a:rPr lang="en-US" altLang="ja-JP" sz="2800" dirty="0" smtClean="0">
                <a:solidFill>
                  <a:schemeClr val="bg1"/>
                </a:solidFill>
              </a:rPr>
              <a:t>“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s”QGP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45" name="直線矢印コネクタ 44"/>
          <p:cNvCxnSpPr/>
          <p:nvPr/>
        </p:nvCxnSpPr>
        <p:spPr>
          <a:xfrm>
            <a:off x="3779912" y="2928990"/>
            <a:ext cx="1440160" cy="0"/>
          </a:xfrm>
          <a:prstGeom prst="straightConnector1">
            <a:avLst/>
          </a:prstGeom>
          <a:ln w="25400">
            <a:solidFill>
              <a:srgbClr val="0066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4115705" y="295560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SPS</a:t>
            </a:r>
            <a:endParaRPr kumimoji="1" lang="ja-JP" altLang="en-US" dirty="0"/>
          </a:p>
        </p:txBody>
      </p:sp>
      <p:cxnSp>
        <p:nvCxnSpPr>
          <p:cNvPr id="53" name="直線矢印コネクタ 52"/>
          <p:cNvCxnSpPr/>
          <p:nvPr/>
        </p:nvCxnSpPr>
        <p:spPr>
          <a:xfrm>
            <a:off x="3059832" y="2928990"/>
            <a:ext cx="648072" cy="0"/>
          </a:xfrm>
          <a:prstGeom prst="straightConnector1">
            <a:avLst/>
          </a:prstGeom>
          <a:ln w="25400">
            <a:solidFill>
              <a:srgbClr val="0066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2966926" y="2955605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AGS</a:t>
            </a:r>
            <a:endParaRPr kumimoji="1" lang="ja-JP" altLang="en-US" sz="2400" dirty="0"/>
          </a:p>
        </p:txBody>
      </p:sp>
      <p:grpSp>
        <p:nvGrpSpPr>
          <p:cNvPr id="46" name="グループ化 45"/>
          <p:cNvGrpSpPr/>
          <p:nvPr/>
        </p:nvGrpSpPr>
        <p:grpSpPr>
          <a:xfrm>
            <a:off x="2406534" y="3433046"/>
            <a:ext cx="1614545" cy="1224136"/>
            <a:chOff x="2406534" y="3433046"/>
            <a:chExt cx="1614545" cy="1224136"/>
          </a:xfrm>
        </p:grpSpPr>
        <p:sp>
          <p:nvSpPr>
            <p:cNvPr id="56" name="正方形/長方形 55"/>
            <p:cNvSpPr/>
            <p:nvPr/>
          </p:nvSpPr>
          <p:spPr>
            <a:xfrm>
              <a:off x="2515758" y="3433046"/>
              <a:ext cx="1396099" cy="81793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J-PARC</a:t>
              </a:r>
              <a:endParaRPr kumimoji="1" lang="ja-JP" altLang="en-US" sz="2400" dirty="0"/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2406534" y="4287850"/>
              <a:ext cx="1614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1.9 ~ 6.2 GeV</a:t>
              </a:r>
              <a:endParaRPr kumimoji="1" lang="ja-JP" altLang="en-US" dirty="0"/>
            </a:p>
          </p:txBody>
        </p:sp>
      </p:grpSp>
      <p:pic>
        <p:nvPicPr>
          <p:cNvPr id="62" name="図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8980" y="4991660"/>
            <a:ext cx="2850726" cy="1677700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7947609" y="4991660"/>
            <a:ext cx="11608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2">
                    <a:lumMod val="50000"/>
                  </a:schemeClr>
                </a:solidFill>
              </a:rPr>
              <a:t>BES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r>
              <a:rPr lang="en-US" altLang="ja-JP" sz="2400" b="1" dirty="0" smtClean="0">
                <a:solidFill>
                  <a:schemeClr val="accent2">
                    <a:lumMod val="50000"/>
                  </a:schemeClr>
                </a:solidFill>
              </a:rPr>
              <a:t>B</a:t>
            </a:r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eam</a:t>
            </a:r>
          </a:p>
          <a:p>
            <a:r>
              <a:rPr lang="en-US" altLang="ja-JP" sz="2400" b="1" dirty="0" smtClean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nergy</a:t>
            </a:r>
          </a:p>
          <a:p>
            <a:r>
              <a:rPr kumimoji="1" lang="en-US" altLang="ja-JP" sz="2400" b="1" dirty="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can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68" name="グループ化 67"/>
          <p:cNvGrpSpPr/>
          <p:nvPr/>
        </p:nvGrpSpPr>
        <p:grpSpPr>
          <a:xfrm>
            <a:off x="4067944" y="3505054"/>
            <a:ext cx="3384376" cy="1362936"/>
            <a:chOff x="4067944" y="3505054"/>
            <a:chExt cx="3384376" cy="1362936"/>
          </a:xfrm>
        </p:grpSpPr>
        <p:cxnSp>
          <p:nvCxnSpPr>
            <p:cNvPr id="49" name="直線矢印コネクタ 48"/>
            <p:cNvCxnSpPr/>
            <p:nvPr/>
          </p:nvCxnSpPr>
          <p:spPr>
            <a:xfrm>
              <a:off x="4067944" y="3505054"/>
              <a:ext cx="2448272" cy="0"/>
            </a:xfrm>
            <a:prstGeom prst="straightConnector1">
              <a:avLst/>
            </a:prstGeom>
            <a:ln w="25400">
              <a:solidFill>
                <a:srgbClr val="006600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テキスト ボックス 50"/>
            <p:cNvSpPr txBox="1"/>
            <p:nvPr/>
          </p:nvSpPr>
          <p:spPr>
            <a:xfrm>
              <a:off x="4090501" y="3575171"/>
              <a:ext cx="32768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solidFill>
                    <a:srgbClr val="006600"/>
                  </a:solidFill>
                </a:rPr>
                <a:t>RHIC-BES I </a:t>
              </a:r>
              <a:r>
                <a:rPr lang="en-US" altLang="ja-JP" dirty="0" smtClean="0"/>
                <a:t>7.7 ~ 62 GeV</a:t>
              </a:r>
              <a:endParaRPr kumimoji="1" lang="ja-JP" altLang="en-US" dirty="0"/>
            </a:p>
          </p:txBody>
        </p:sp>
        <p:cxnSp>
          <p:nvCxnSpPr>
            <p:cNvPr id="52" name="直線矢印コネクタ 51"/>
            <p:cNvCxnSpPr/>
            <p:nvPr/>
          </p:nvCxnSpPr>
          <p:spPr>
            <a:xfrm flipV="1">
              <a:off x="4080933" y="4074057"/>
              <a:ext cx="1266771" cy="7061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テキスト ボックス 53"/>
            <p:cNvSpPr txBox="1"/>
            <p:nvPr/>
          </p:nvSpPr>
          <p:spPr>
            <a:xfrm>
              <a:off x="4090501" y="4147572"/>
              <a:ext cx="33618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solidFill>
                    <a:srgbClr val="006600"/>
                  </a:solidFill>
                </a:rPr>
                <a:t>RHIC-BES II </a:t>
              </a:r>
              <a:r>
                <a:rPr lang="en-US" altLang="ja-JP" dirty="0" smtClean="0"/>
                <a:t>7.7 ~ 20 GeV</a:t>
              </a:r>
              <a:endParaRPr kumimoji="1" lang="ja-JP" altLang="en-US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5432875" y="4467880"/>
              <a:ext cx="9044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00"/>
                  </a:solidFill>
                </a:rPr>
                <a:t>2018~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3491880" y="4725144"/>
            <a:ext cx="1549789" cy="829572"/>
            <a:chOff x="3491880" y="4725144"/>
            <a:chExt cx="1549789" cy="829572"/>
          </a:xfrm>
        </p:grpSpPr>
        <p:sp>
          <p:nvSpPr>
            <p:cNvPr id="29" name="正方形/長方形 28"/>
            <p:cNvSpPr/>
            <p:nvPr/>
          </p:nvSpPr>
          <p:spPr>
            <a:xfrm>
              <a:off x="3491880" y="4725144"/>
              <a:ext cx="1525956" cy="432048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NICA</a:t>
              </a:r>
              <a:endParaRPr kumimoji="1" lang="ja-JP" altLang="en-US" sz="2400" dirty="0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3851920" y="5154606"/>
              <a:ext cx="11897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00"/>
                  </a:solidFill>
                </a:rPr>
                <a:t>2019~??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2555776" y="5589240"/>
            <a:ext cx="1693805" cy="854637"/>
            <a:chOff x="2555776" y="5589240"/>
            <a:chExt cx="1693805" cy="854637"/>
          </a:xfrm>
        </p:grpSpPr>
        <p:sp>
          <p:nvSpPr>
            <p:cNvPr id="63" name="正方形/長方形 62"/>
            <p:cNvSpPr/>
            <p:nvPr/>
          </p:nvSpPr>
          <p:spPr>
            <a:xfrm>
              <a:off x="2555776" y="5589240"/>
              <a:ext cx="1665957" cy="432048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FAIR</a:t>
              </a:r>
              <a:endParaRPr kumimoji="1" lang="ja-JP" altLang="en-US" sz="2400" dirty="0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3059832" y="6043767"/>
              <a:ext cx="11897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00"/>
                  </a:solidFill>
                </a:rPr>
                <a:t>2021~??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671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06979"/>
            <a:ext cx="7272808" cy="441375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511914" y="260648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figure by </a:t>
            </a:r>
            <a:r>
              <a:rPr kumimoji="1" lang="ja-JP" altLang="en-US" dirty="0" smtClean="0"/>
              <a:t>佐甲さん</a:t>
            </a:r>
            <a:endParaRPr kumimoji="1" lang="en-US" altLang="ja-JP" dirty="0" smtClean="0"/>
          </a:p>
          <a:p>
            <a:r>
              <a:rPr lang="ja-JP" altLang="en-US" dirty="0" smtClean="0"/>
              <a:t>佐甲、北沢、原子核</a:t>
            </a:r>
            <a:r>
              <a:rPr lang="ja-JP" altLang="en-US" dirty="0"/>
              <a:t>研究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67744" y="5705454"/>
            <a:ext cx="479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High collision rate at J-PARC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6589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900974" cy="584775"/>
          </a:xfrm>
        </p:spPr>
        <p:txBody>
          <a:bodyPr/>
          <a:lstStyle/>
          <a:p>
            <a:r>
              <a:rPr kumimoji="1" lang="en-US" altLang="ja-JP" dirty="0" smtClean="0"/>
              <a:t> Findings at Top-RHIC Energy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1102550"/>
            <a:ext cx="821571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Formation of QGP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Quark number scaling / Jet quenching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“Strongly-coupled” QGP</a:t>
            </a:r>
            <a:r>
              <a:rPr kumimoji="1" lang="en-US" altLang="ja-JP" sz="2800" dirty="0" smtClean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strong collective flow / </a:t>
            </a:r>
            <a:r>
              <a:rPr kumimoji="1" lang="en-US" altLang="ja-JP" sz="2400" dirty="0" smtClean="0"/>
              <a:t>success of ideal hydro models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72310" y="3174067"/>
            <a:ext cx="5873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2">
                    <a:lumMod val="50000"/>
                  </a:schemeClr>
                </a:solidFill>
              </a:rPr>
              <a:t>Establishment of dynamical modelling </a:t>
            </a:r>
          </a:p>
          <a:p>
            <a:r>
              <a:rPr kumimoji="1" lang="en-US" altLang="ja-JP" sz="2400" b="1" dirty="0" smtClean="0">
                <a:solidFill>
                  <a:schemeClr val="accent2">
                    <a:lumMod val="50000"/>
                  </a:schemeClr>
                </a:solidFill>
              </a:rPr>
              <a:t>for time evolution of the hot medium</a:t>
            </a:r>
            <a:endParaRPr kumimoji="1" lang="ja-JP" alt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28290" y="4931586"/>
            <a:ext cx="5997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Note: T</a:t>
            </a:r>
            <a:r>
              <a:rPr kumimoji="1" lang="en-US" altLang="ja-JP" sz="2800" dirty="0" smtClean="0"/>
              <a:t>op-RHIC energy environment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23148" y="5517232"/>
            <a:ext cx="62664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justification of </a:t>
            </a:r>
            <a:r>
              <a:rPr kumimoji="1" lang="en-US" altLang="ja-JP" sz="2400" dirty="0" err="1" smtClean="0"/>
              <a:t>Bjorken</a:t>
            </a:r>
            <a:r>
              <a:rPr kumimoji="1" lang="en-US" altLang="ja-JP" sz="2400" dirty="0" smtClean="0"/>
              <a:t> picture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high statistical data due to </a:t>
            </a:r>
            <a:r>
              <a:rPr lang="en-US" altLang="ja-JP" sz="2400" dirty="0" smtClean="0"/>
              <a:t>high </a:t>
            </a:r>
            <a:r>
              <a:rPr lang="en-US" altLang="ja-JP" sz="2400" dirty="0" smtClean="0"/>
              <a:t>multiplicity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sqrt{s_{_{\rm NN}}}=200{\rm GeV}&#10;\end{align*}&lt;/body&gt;&#10;  &lt;fcolor&gt;FF000000&lt;/fcolor&gt;&#10;  &lt;bcolor&gt;FFFFFFFF&lt;/bcolor&gt;&#10;  &lt;transparent&gt;True&lt;/transparent&gt;&#10;  &lt;resolution&gt;1800&lt;/resolution&gt;&#10;  &lt;imageh&gt;254&lt;/imageh&gt;&#10;  &lt;imagew&gt;1770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869615"/>
            <a:ext cx="2361311" cy="338855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>
            <a:off x="2555776" y="3166215"/>
            <a:ext cx="576064" cy="82410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899592" y="4869160"/>
            <a:ext cx="7200800" cy="165618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左右矢印 9"/>
          <p:cNvSpPr/>
          <p:nvPr/>
        </p:nvSpPr>
        <p:spPr>
          <a:xfrm>
            <a:off x="3638914" y="4005064"/>
            <a:ext cx="864096" cy="484632"/>
          </a:xfrm>
          <a:prstGeom prst="left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03010" y="4016262"/>
            <a:ext cx="4461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Lack of such a picture for low E</a:t>
            </a:r>
            <a:endParaRPr kumimoji="1" lang="ja-JP" alt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77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747634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Elliptic Flow and Quark Number Scaling  </a:t>
            </a:r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4355976" y="1553503"/>
            <a:ext cx="4680520" cy="10420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1260153" y="4186685"/>
            <a:ext cx="1223962" cy="1152525"/>
          </a:xfrm>
          <a:prstGeom prst="ellipse">
            <a:avLst/>
          </a:prstGeom>
          <a:gradFill rotWithShape="1">
            <a:gsLst>
              <a:gs pos="0">
                <a:srgbClr val="BBE0E3">
                  <a:gamma/>
                  <a:tint val="92941"/>
                  <a:invGamma/>
                </a:srgbClr>
              </a:gs>
              <a:gs pos="100000">
                <a:srgbClr val="BBE0E3">
                  <a:alpha val="39999"/>
                </a:srgbClr>
              </a:gs>
            </a:gsLst>
            <a:path path="shape">
              <a:fillToRect l="50000" t="50000" r="50000" b="50000"/>
            </a:path>
          </a:gradFill>
          <a:ln w="22225" algn="ctr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539428" y="4186685"/>
            <a:ext cx="1223962" cy="1152525"/>
          </a:xfrm>
          <a:prstGeom prst="ellipse">
            <a:avLst/>
          </a:prstGeom>
          <a:gradFill rotWithShape="1">
            <a:gsLst>
              <a:gs pos="0">
                <a:srgbClr val="BBE0E3">
                  <a:gamma/>
                  <a:tint val="92941"/>
                  <a:invGamma/>
                </a:srgbClr>
              </a:gs>
              <a:gs pos="100000">
                <a:srgbClr val="BBE0E3">
                  <a:alpha val="39999"/>
                </a:srgbClr>
              </a:gs>
            </a:gsLst>
            <a:path path="shape">
              <a:fillToRect l="50000" t="50000" r="50000" b="50000"/>
            </a:path>
          </a:gradFill>
          <a:ln w="22225" algn="ctr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1836415" y="4258123"/>
            <a:ext cx="433388" cy="1444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1260153" y="4259710"/>
            <a:ext cx="503237" cy="10080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98039"/>
                  <a:invGamma/>
                  <a:alpha val="64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>
            <a:off x="1836415" y="5121723"/>
            <a:ext cx="433388" cy="1444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 flipH="1" flipV="1">
            <a:off x="828353" y="4329560"/>
            <a:ext cx="358775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Line 22"/>
          <p:cNvSpPr>
            <a:spLocks noChangeShapeType="1"/>
          </p:cNvSpPr>
          <p:nvPr/>
        </p:nvSpPr>
        <p:spPr bwMode="auto">
          <a:xfrm flipH="1">
            <a:off x="828353" y="5121723"/>
            <a:ext cx="433387" cy="1444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2778027" y="4496157"/>
            <a:ext cx="10695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000000"/>
                </a:solidFill>
                <a:latin typeface="Arial" charset="0"/>
              </a:rPr>
              <a:t>reaction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000000"/>
                </a:solidFill>
                <a:latin typeface="Arial" charset="0"/>
              </a:rPr>
              <a:t>plane</a:t>
            </a:r>
            <a:endParaRPr lang="ja-JP" alt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2774628" y="3537720"/>
            <a:ext cx="14814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FF0000"/>
                </a:solidFill>
                <a:latin typeface="Times New Roman" pitchFamily="18" charset="0"/>
              </a:rPr>
              <a:t>coordinate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FF0000"/>
                </a:solidFill>
                <a:latin typeface="Times New Roman" pitchFamily="18" charset="0"/>
              </a:rPr>
              <a:t>space</a:t>
            </a:r>
            <a:endParaRPr lang="ja-JP" altLang="en-US" sz="24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Freeform 45"/>
          <p:cNvSpPr>
            <a:spLocks/>
          </p:cNvSpPr>
          <p:nvPr/>
        </p:nvSpPr>
        <p:spPr bwMode="auto">
          <a:xfrm>
            <a:off x="2700015" y="3970785"/>
            <a:ext cx="1082675" cy="431800"/>
          </a:xfrm>
          <a:custGeom>
            <a:avLst/>
            <a:gdLst>
              <a:gd name="T0" fmla="*/ 2 w 682"/>
              <a:gd name="T1" fmla="*/ 0 h 272"/>
              <a:gd name="T2" fmla="*/ 0 w 682"/>
              <a:gd name="T3" fmla="*/ 268 h 272"/>
              <a:gd name="T4" fmla="*/ 682 w 682"/>
              <a:gd name="T5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2" h="272">
                <a:moveTo>
                  <a:pt x="2" y="0"/>
                </a:moveTo>
                <a:lnTo>
                  <a:pt x="0" y="268"/>
                </a:lnTo>
                <a:lnTo>
                  <a:pt x="682" y="272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Line 46"/>
          <p:cNvSpPr>
            <a:spLocks noChangeShapeType="1"/>
          </p:cNvSpPr>
          <p:nvPr/>
        </p:nvSpPr>
        <p:spPr bwMode="auto">
          <a:xfrm>
            <a:off x="323528" y="4762948"/>
            <a:ext cx="24479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15" name="Group 60"/>
          <p:cNvGrpSpPr>
            <a:grpSpLocks/>
          </p:cNvGrpSpPr>
          <p:nvPr/>
        </p:nvGrpSpPr>
        <p:grpSpPr bwMode="auto">
          <a:xfrm>
            <a:off x="250825" y="836712"/>
            <a:ext cx="3651250" cy="2800349"/>
            <a:chOff x="127" y="624"/>
            <a:chExt cx="2299" cy="1764"/>
          </a:xfrm>
        </p:grpSpPr>
        <p:sp>
          <p:nvSpPr>
            <p:cNvPr id="16" name="Text Box 61"/>
            <p:cNvSpPr txBox="1">
              <a:spLocks noChangeArrowheads="1"/>
            </p:cNvSpPr>
            <p:nvPr/>
          </p:nvSpPr>
          <p:spPr bwMode="auto">
            <a:xfrm rot="18280003">
              <a:off x="284" y="1063"/>
              <a:ext cx="63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beam</a:t>
              </a:r>
              <a:r>
                <a:rPr kumimoji="0" lang="ja-JP" altLang="en-US" sz="1400" kern="0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kumimoji="0" lang="en-US" altLang="ja-JP" sz="1400" kern="0" dirty="0" smtClean="0">
                  <a:solidFill>
                    <a:srgbClr val="000000"/>
                  </a:solidFill>
                  <a:latin typeface="Arial" charset="0"/>
                </a:rPr>
                <a:t>axis</a:t>
              </a:r>
              <a:endPara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7" y="624"/>
              <a:ext cx="2299" cy="1764"/>
              <a:chOff x="22" y="550"/>
              <a:chExt cx="2299" cy="1764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22" y="550"/>
                <a:ext cx="2299" cy="1764"/>
                <a:chOff x="97" y="448"/>
                <a:chExt cx="2399" cy="1810"/>
              </a:xfrm>
            </p:grpSpPr>
            <p:grpSp>
              <p:nvGrpSpPr>
                <p:cNvPr id="21" name="Group 64"/>
                <p:cNvGrpSpPr>
                  <a:grpSpLocks/>
                </p:cNvGrpSpPr>
                <p:nvPr/>
              </p:nvGrpSpPr>
              <p:grpSpPr bwMode="auto">
                <a:xfrm>
                  <a:off x="192" y="624"/>
                  <a:ext cx="2064" cy="1634"/>
                  <a:chOff x="3234" y="567"/>
                  <a:chExt cx="2469" cy="1846"/>
                </a:xfrm>
              </p:grpSpPr>
              <p:sp>
                <p:nvSpPr>
                  <p:cNvPr id="25" name="Freeform 65"/>
                  <p:cNvSpPr>
                    <a:spLocks/>
                  </p:cNvSpPr>
                  <p:nvPr/>
                </p:nvSpPr>
                <p:spPr bwMode="auto">
                  <a:xfrm rot="10800000">
                    <a:off x="5078" y="567"/>
                    <a:ext cx="273" cy="236"/>
                  </a:xfrm>
                  <a:custGeom>
                    <a:avLst/>
                    <a:gdLst>
                      <a:gd name="T0" fmla="*/ 430 w 720"/>
                      <a:gd name="T1" fmla="*/ 0 h 622"/>
                      <a:gd name="T2" fmla="*/ 177 w 720"/>
                      <a:gd name="T3" fmla="*/ 379 h 622"/>
                      <a:gd name="T4" fmla="*/ 0 w 720"/>
                      <a:gd name="T5" fmla="*/ 379 h 622"/>
                      <a:gd name="T6" fmla="*/ 168 w 720"/>
                      <a:gd name="T7" fmla="*/ 622 h 622"/>
                      <a:gd name="T8" fmla="*/ 631 w 720"/>
                      <a:gd name="T9" fmla="*/ 379 h 622"/>
                      <a:gd name="T10" fmla="*/ 465 w 720"/>
                      <a:gd name="T11" fmla="*/ 382 h 622"/>
                      <a:gd name="T12" fmla="*/ 720 w 720"/>
                      <a:gd name="T13" fmla="*/ 0 h 622"/>
                      <a:gd name="T14" fmla="*/ 430 w 720"/>
                      <a:gd name="T15" fmla="*/ 0 h 6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20" h="622">
                        <a:moveTo>
                          <a:pt x="430" y="0"/>
                        </a:moveTo>
                        <a:lnTo>
                          <a:pt x="177" y="379"/>
                        </a:lnTo>
                        <a:lnTo>
                          <a:pt x="0" y="379"/>
                        </a:lnTo>
                        <a:lnTo>
                          <a:pt x="168" y="622"/>
                        </a:lnTo>
                        <a:lnTo>
                          <a:pt x="631" y="379"/>
                        </a:lnTo>
                        <a:lnTo>
                          <a:pt x="465" y="382"/>
                        </a:lnTo>
                        <a:lnTo>
                          <a:pt x="720" y="0"/>
                        </a:lnTo>
                        <a:lnTo>
                          <a:pt x="430" y="0"/>
                        </a:lnTo>
                        <a:close/>
                      </a:path>
                    </a:pathLst>
                  </a:custGeom>
                  <a:solidFill>
                    <a:srgbClr val="BBE0E3"/>
                  </a:solidFill>
                  <a:ln w="9525" cap="flat" cmpd="sng">
                    <a:prstDash val="solid"/>
                    <a:round/>
                    <a:headEnd/>
                    <a:tailEnd/>
                  </a:ln>
                  <a:effectLst/>
                  <a:scene3d>
                    <a:camera prst="legacyPerspectiveTopRight">
                      <a:rot lat="20099999" lon="21299999" rev="0"/>
                    </a:camera>
                    <a:lightRig rig="legacyFlat1" dir="t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BBE0E3"/>
                    </a:extrusionClr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flatTx/>
                  </a:bodyPr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6" name="Line 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77" y="815"/>
                    <a:ext cx="472" cy="701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7" name="Line 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05" y="815"/>
                    <a:ext cx="464" cy="69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8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4051" y="962"/>
                    <a:ext cx="155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9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4014" y="1696"/>
                    <a:ext cx="109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0" name="AutoShape 70"/>
                  <p:cNvSpPr>
                    <a:spLocks noChangeArrowheads="1"/>
                  </p:cNvSpPr>
                  <p:nvPr/>
                </p:nvSpPr>
                <p:spPr bwMode="auto">
                  <a:xfrm>
                    <a:off x="3234" y="812"/>
                    <a:ext cx="2469" cy="1361"/>
                  </a:xfrm>
                  <a:prstGeom prst="parallelogram">
                    <a:avLst>
                      <a:gd name="adj" fmla="val 67307"/>
                    </a:avLst>
                  </a:prstGeom>
                  <a:noFill/>
                  <a:ln w="28575">
                    <a:solidFill>
                      <a:srgbClr val="99CC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1" name="Line 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34" y="1879"/>
                    <a:ext cx="198" cy="296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2" name="Line 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15" y="815"/>
                    <a:ext cx="574" cy="854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3" name="Freeform 73"/>
                  <p:cNvSpPr>
                    <a:spLocks/>
                  </p:cNvSpPr>
                  <p:nvPr/>
                </p:nvSpPr>
                <p:spPr bwMode="auto">
                  <a:xfrm rot="10800000" flipV="1">
                    <a:off x="3992" y="1585"/>
                    <a:ext cx="192" cy="546"/>
                  </a:xfrm>
                  <a:custGeom>
                    <a:avLst/>
                    <a:gdLst>
                      <a:gd name="T0" fmla="*/ 84 w 252"/>
                      <a:gd name="T1" fmla="*/ 643 h 715"/>
                      <a:gd name="T2" fmla="*/ 24 w 252"/>
                      <a:gd name="T3" fmla="*/ 519 h 715"/>
                      <a:gd name="T4" fmla="*/ 1 w 252"/>
                      <a:gd name="T5" fmla="*/ 351 h 715"/>
                      <a:gd name="T6" fmla="*/ 30 w 252"/>
                      <a:gd name="T7" fmla="*/ 205 h 715"/>
                      <a:gd name="T8" fmla="*/ 100 w 252"/>
                      <a:gd name="T9" fmla="*/ 73 h 715"/>
                      <a:gd name="T10" fmla="*/ 166 w 252"/>
                      <a:gd name="T11" fmla="*/ 4 h 715"/>
                      <a:gd name="T12" fmla="*/ 225 w 252"/>
                      <a:gd name="T13" fmla="*/ 171 h 715"/>
                      <a:gd name="T14" fmla="*/ 249 w 252"/>
                      <a:gd name="T15" fmla="*/ 337 h 715"/>
                      <a:gd name="T16" fmla="*/ 241 w 252"/>
                      <a:gd name="T17" fmla="*/ 514 h 715"/>
                      <a:gd name="T18" fmla="*/ 199 w 252"/>
                      <a:gd name="T19" fmla="*/ 636 h 715"/>
                      <a:gd name="T20" fmla="*/ 142 w 252"/>
                      <a:gd name="T21" fmla="*/ 712 h 715"/>
                      <a:gd name="T22" fmla="*/ 84 w 252"/>
                      <a:gd name="T23" fmla="*/ 643 h 7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2" h="715">
                        <a:moveTo>
                          <a:pt x="84" y="643"/>
                        </a:moveTo>
                        <a:cubicBezTo>
                          <a:pt x="64" y="611"/>
                          <a:pt x="38" y="568"/>
                          <a:pt x="24" y="519"/>
                        </a:cubicBezTo>
                        <a:cubicBezTo>
                          <a:pt x="10" y="470"/>
                          <a:pt x="0" y="403"/>
                          <a:pt x="1" y="351"/>
                        </a:cubicBezTo>
                        <a:cubicBezTo>
                          <a:pt x="2" y="299"/>
                          <a:pt x="14" y="251"/>
                          <a:pt x="30" y="205"/>
                        </a:cubicBezTo>
                        <a:cubicBezTo>
                          <a:pt x="46" y="159"/>
                          <a:pt x="77" y="106"/>
                          <a:pt x="100" y="73"/>
                        </a:cubicBezTo>
                        <a:cubicBezTo>
                          <a:pt x="123" y="40"/>
                          <a:pt x="163" y="0"/>
                          <a:pt x="166" y="4"/>
                        </a:cubicBezTo>
                        <a:cubicBezTo>
                          <a:pt x="198" y="57"/>
                          <a:pt x="212" y="120"/>
                          <a:pt x="225" y="171"/>
                        </a:cubicBezTo>
                        <a:cubicBezTo>
                          <a:pt x="239" y="226"/>
                          <a:pt x="246" y="280"/>
                          <a:pt x="249" y="337"/>
                        </a:cubicBezTo>
                        <a:cubicBezTo>
                          <a:pt x="252" y="394"/>
                          <a:pt x="249" y="464"/>
                          <a:pt x="241" y="514"/>
                        </a:cubicBezTo>
                        <a:cubicBezTo>
                          <a:pt x="233" y="564"/>
                          <a:pt x="216" y="603"/>
                          <a:pt x="199" y="636"/>
                        </a:cubicBezTo>
                        <a:cubicBezTo>
                          <a:pt x="182" y="669"/>
                          <a:pt x="142" y="715"/>
                          <a:pt x="142" y="712"/>
                        </a:cubicBezTo>
                        <a:cubicBezTo>
                          <a:pt x="142" y="711"/>
                          <a:pt x="104" y="675"/>
                          <a:pt x="84" y="64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8100" cap="flat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4" name="Line 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89" y="1542"/>
                    <a:ext cx="423" cy="628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5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48" y="2190"/>
                    <a:ext cx="214" cy="22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ja-JP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</a:rPr>
                      <a:t>x</a:t>
                    </a:r>
                  </a:p>
                </p:txBody>
              </p:sp>
              <p:sp>
                <p:nvSpPr>
                  <p:cNvPr id="36" name="Text Box 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13" y="751"/>
                    <a:ext cx="214" cy="22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ja-JP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</a:rPr>
                      <a:t>z</a:t>
                    </a:r>
                  </a:p>
                </p:txBody>
              </p:sp>
              <p:grpSp>
                <p:nvGrpSpPr>
                  <p:cNvPr id="37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4646" y="686"/>
                    <a:ext cx="784" cy="763"/>
                    <a:chOff x="3157" y="3025"/>
                    <a:chExt cx="1026" cy="999"/>
                  </a:xfrm>
                </p:grpSpPr>
                <p:grpSp>
                  <p:nvGrpSpPr>
                    <p:cNvPr id="105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57" y="3025"/>
                      <a:ext cx="1026" cy="999"/>
                      <a:chOff x="4130" y="2180"/>
                      <a:chExt cx="1026" cy="999"/>
                    </a:xfrm>
                  </p:grpSpPr>
                  <p:sp>
                    <p:nvSpPr>
                      <p:cNvPr id="107" name="Oval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53" y="2181"/>
                        <a:ext cx="981" cy="981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FFFF"/>
                          </a:gs>
                          <a:gs pos="100000">
                            <a:srgbClr val="333399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ja-JP" alt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08" name="Oval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53" y="2180"/>
                        <a:ext cx="981" cy="981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bg1"/>
                                </a:gs>
                                <a:gs pos="100000">
                                  <a:schemeClr val="accent2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ja-JP" alt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09" name="Freeform 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30" y="2579"/>
                        <a:ext cx="1026" cy="600"/>
                      </a:xfrm>
                      <a:custGeom>
                        <a:avLst/>
                        <a:gdLst>
                          <a:gd name="T0" fmla="*/ 43 w 1026"/>
                          <a:gd name="T1" fmla="*/ 123 h 600"/>
                          <a:gd name="T2" fmla="*/ 120 w 1026"/>
                          <a:gd name="T3" fmla="*/ 181 h 600"/>
                          <a:gd name="T4" fmla="*/ 262 w 1026"/>
                          <a:gd name="T5" fmla="*/ 250 h 600"/>
                          <a:gd name="T6" fmla="*/ 432 w 1026"/>
                          <a:gd name="T7" fmla="*/ 280 h 600"/>
                          <a:gd name="T8" fmla="*/ 634 w 1026"/>
                          <a:gd name="T9" fmla="*/ 259 h 600"/>
                          <a:gd name="T10" fmla="*/ 799 w 1026"/>
                          <a:gd name="T11" fmla="*/ 201 h 600"/>
                          <a:gd name="T12" fmla="*/ 937 w 1026"/>
                          <a:gd name="T13" fmla="*/ 90 h 600"/>
                          <a:gd name="T14" fmla="*/ 1026 w 1026"/>
                          <a:gd name="T15" fmla="*/ 9 h 600"/>
                          <a:gd name="T16" fmla="*/ 1019 w 1026"/>
                          <a:gd name="T17" fmla="*/ 144 h 600"/>
                          <a:gd name="T18" fmla="*/ 992 w 1026"/>
                          <a:gd name="T19" fmla="*/ 267 h 600"/>
                          <a:gd name="T20" fmla="*/ 929 w 1026"/>
                          <a:gd name="T21" fmla="*/ 384 h 600"/>
                          <a:gd name="T22" fmla="*/ 857 w 1026"/>
                          <a:gd name="T23" fmla="*/ 467 h 600"/>
                          <a:gd name="T24" fmla="*/ 749 w 1026"/>
                          <a:gd name="T25" fmla="*/ 542 h 600"/>
                          <a:gd name="T26" fmla="*/ 610 w 1026"/>
                          <a:gd name="T27" fmla="*/ 588 h 600"/>
                          <a:gd name="T28" fmla="*/ 455 w 1026"/>
                          <a:gd name="T29" fmla="*/ 594 h 600"/>
                          <a:gd name="T30" fmla="*/ 310 w 1026"/>
                          <a:gd name="T31" fmla="*/ 553 h 600"/>
                          <a:gd name="T32" fmla="*/ 193 w 1026"/>
                          <a:gd name="T33" fmla="*/ 479 h 600"/>
                          <a:gd name="T34" fmla="*/ 95 w 1026"/>
                          <a:gd name="T35" fmla="*/ 368 h 600"/>
                          <a:gd name="T36" fmla="*/ 36 w 1026"/>
                          <a:gd name="T37" fmla="*/ 237 h 600"/>
                          <a:gd name="T38" fmla="*/ 1 w 1026"/>
                          <a:gd name="T39" fmla="*/ 73 h 600"/>
                          <a:gd name="T40" fmla="*/ 43 w 1026"/>
                          <a:gd name="T41" fmla="*/ 123 h 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1026" h="600">
                            <a:moveTo>
                              <a:pt x="43" y="123"/>
                            </a:moveTo>
                            <a:cubicBezTo>
                              <a:pt x="61" y="136"/>
                              <a:pt x="84" y="160"/>
                              <a:pt x="120" y="181"/>
                            </a:cubicBezTo>
                            <a:cubicBezTo>
                              <a:pt x="156" y="202"/>
                              <a:pt x="210" y="233"/>
                              <a:pt x="262" y="250"/>
                            </a:cubicBezTo>
                            <a:cubicBezTo>
                              <a:pt x="314" y="267"/>
                              <a:pt x="370" y="279"/>
                              <a:pt x="432" y="280"/>
                            </a:cubicBezTo>
                            <a:cubicBezTo>
                              <a:pt x="494" y="281"/>
                              <a:pt x="573" y="272"/>
                              <a:pt x="634" y="259"/>
                            </a:cubicBezTo>
                            <a:cubicBezTo>
                              <a:pt x="695" y="246"/>
                              <a:pt x="749" y="229"/>
                              <a:pt x="799" y="201"/>
                            </a:cubicBezTo>
                            <a:cubicBezTo>
                              <a:pt x="849" y="173"/>
                              <a:pt x="899" y="122"/>
                              <a:pt x="937" y="90"/>
                            </a:cubicBezTo>
                            <a:cubicBezTo>
                              <a:pt x="975" y="58"/>
                              <a:pt x="1012" y="0"/>
                              <a:pt x="1026" y="9"/>
                            </a:cubicBezTo>
                            <a:cubicBezTo>
                              <a:pt x="1021" y="13"/>
                              <a:pt x="1025" y="101"/>
                              <a:pt x="1019" y="144"/>
                            </a:cubicBezTo>
                            <a:cubicBezTo>
                              <a:pt x="1013" y="187"/>
                              <a:pt x="1007" y="227"/>
                              <a:pt x="992" y="267"/>
                            </a:cubicBezTo>
                            <a:cubicBezTo>
                              <a:pt x="978" y="307"/>
                              <a:pt x="952" y="351"/>
                              <a:pt x="929" y="384"/>
                            </a:cubicBezTo>
                            <a:cubicBezTo>
                              <a:pt x="907" y="417"/>
                              <a:pt x="886" y="440"/>
                              <a:pt x="857" y="467"/>
                            </a:cubicBezTo>
                            <a:cubicBezTo>
                              <a:pt x="827" y="493"/>
                              <a:pt x="790" y="521"/>
                              <a:pt x="749" y="542"/>
                            </a:cubicBezTo>
                            <a:cubicBezTo>
                              <a:pt x="708" y="562"/>
                              <a:pt x="659" y="580"/>
                              <a:pt x="610" y="588"/>
                            </a:cubicBezTo>
                            <a:cubicBezTo>
                              <a:pt x="561" y="596"/>
                              <a:pt x="505" y="600"/>
                              <a:pt x="455" y="594"/>
                            </a:cubicBezTo>
                            <a:cubicBezTo>
                              <a:pt x="404" y="588"/>
                              <a:pt x="353" y="572"/>
                              <a:pt x="310" y="553"/>
                            </a:cubicBezTo>
                            <a:cubicBezTo>
                              <a:pt x="267" y="533"/>
                              <a:pt x="229" y="510"/>
                              <a:pt x="193" y="479"/>
                            </a:cubicBezTo>
                            <a:cubicBezTo>
                              <a:pt x="157" y="448"/>
                              <a:pt x="121" y="408"/>
                              <a:pt x="95" y="368"/>
                            </a:cubicBezTo>
                            <a:cubicBezTo>
                              <a:pt x="69" y="328"/>
                              <a:pt x="52" y="286"/>
                              <a:pt x="36" y="237"/>
                            </a:cubicBezTo>
                            <a:cubicBezTo>
                              <a:pt x="20" y="188"/>
                              <a:pt x="0" y="92"/>
                              <a:pt x="1" y="73"/>
                            </a:cubicBezTo>
                            <a:lnTo>
                              <a:pt x="43" y="123"/>
                            </a:lnTo>
                            <a:close/>
                          </a:path>
                        </a:pathLst>
                      </a:custGeom>
                      <a:solidFill>
                        <a:srgbClr val="FFFFFF">
                          <a:alpha val="5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ja-JP" alt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110" name="Freeform 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53" y="2604"/>
                        <a:ext cx="979" cy="257"/>
                      </a:xfrm>
                      <a:custGeom>
                        <a:avLst/>
                        <a:gdLst>
                          <a:gd name="T0" fmla="*/ 0 w 979"/>
                          <a:gd name="T1" fmla="*/ 78 h 257"/>
                          <a:gd name="T2" fmla="*/ 101 w 979"/>
                          <a:gd name="T3" fmla="*/ 160 h 257"/>
                          <a:gd name="T4" fmla="*/ 263 w 979"/>
                          <a:gd name="T5" fmla="*/ 232 h 257"/>
                          <a:gd name="T6" fmla="*/ 404 w 979"/>
                          <a:gd name="T7" fmla="*/ 256 h 257"/>
                          <a:gd name="T8" fmla="*/ 608 w 979"/>
                          <a:gd name="T9" fmla="*/ 238 h 257"/>
                          <a:gd name="T10" fmla="*/ 800 w 979"/>
                          <a:gd name="T11" fmla="*/ 160 h 257"/>
                          <a:gd name="T12" fmla="*/ 979 w 979"/>
                          <a:gd name="T13" fmla="*/ 0 h 2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979" h="257">
                            <a:moveTo>
                              <a:pt x="0" y="78"/>
                            </a:moveTo>
                            <a:cubicBezTo>
                              <a:pt x="17" y="92"/>
                              <a:pt x="57" y="134"/>
                              <a:pt x="101" y="160"/>
                            </a:cubicBezTo>
                            <a:cubicBezTo>
                              <a:pt x="145" y="186"/>
                              <a:pt x="213" y="216"/>
                              <a:pt x="263" y="232"/>
                            </a:cubicBezTo>
                            <a:cubicBezTo>
                              <a:pt x="313" y="248"/>
                              <a:pt x="347" y="255"/>
                              <a:pt x="404" y="256"/>
                            </a:cubicBezTo>
                            <a:cubicBezTo>
                              <a:pt x="461" y="257"/>
                              <a:pt x="542" y="254"/>
                              <a:pt x="608" y="238"/>
                            </a:cubicBezTo>
                            <a:cubicBezTo>
                              <a:pt x="674" y="222"/>
                              <a:pt x="738" y="200"/>
                              <a:pt x="800" y="160"/>
                            </a:cubicBezTo>
                            <a:cubicBezTo>
                              <a:pt x="862" y="120"/>
                              <a:pt x="942" y="33"/>
                              <a:pt x="979" y="0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ja-JP" alt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106" name="Freeform 83"/>
                    <p:cNvSpPr>
                      <a:spLocks/>
                    </p:cNvSpPr>
                    <p:nvPr/>
                  </p:nvSpPr>
                  <p:spPr bwMode="auto">
                    <a:xfrm>
                      <a:off x="3175" y="3162"/>
                      <a:ext cx="252" cy="715"/>
                    </a:xfrm>
                    <a:custGeom>
                      <a:avLst/>
                      <a:gdLst>
                        <a:gd name="T0" fmla="*/ 84 w 252"/>
                        <a:gd name="T1" fmla="*/ 643 h 715"/>
                        <a:gd name="T2" fmla="*/ 24 w 252"/>
                        <a:gd name="T3" fmla="*/ 519 h 715"/>
                        <a:gd name="T4" fmla="*/ 1 w 252"/>
                        <a:gd name="T5" fmla="*/ 351 h 715"/>
                        <a:gd name="T6" fmla="*/ 30 w 252"/>
                        <a:gd name="T7" fmla="*/ 205 h 715"/>
                        <a:gd name="T8" fmla="*/ 100 w 252"/>
                        <a:gd name="T9" fmla="*/ 73 h 715"/>
                        <a:gd name="T10" fmla="*/ 166 w 252"/>
                        <a:gd name="T11" fmla="*/ 4 h 715"/>
                        <a:gd name="T12" fmla="*/ 225 w 252"/>
                        <a:gd name="T13" fmla="*/ 171 h 715"/>
                        <a:gd name="T14" fmla="*/ 249 w 252"/>
                        <a:gd name="T15" fmla="*/ 337 h 715"/>
                        <a:gd name="T16" fmla="*/ 241 w 252"/>
                        <a:gd name="T17" fmla="*/ 514 h 715"/>
                        <a:gd name="T18" fmla="*/ 199 w 252"/>
                        <a:gd name="T19" fmla="*/ 636 h 715"/>
                        <a:gd name="T20" fmla="*/ 142 w 252"/>
                        <a:gd name="T21" fmla="*/ 712 h 715"/>
                        <a:gd name="T22" fmla="*/ 84 w 252"/>
                        <a:gd name="T23" fmla="*/ 643 h 7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252" h="715">
                          <a:moveTo>
                            <a:pt x="84" y="643"/>
                          </a:moveTo>
                          <a:cubicBezTo>
                            <a:pt x="64" y="611"/>
                            <a:pt x="38" y="568"/>
                            <a:pt x="24" y="519"/>
                          </a:cubicBezTo>
                          <a:cubicBezTo>
                            <a:pt x="10" y="470"/>
                            <a:pt x="0" y="403"/>
                            <a:pt x="1" y="351"/>
                          </a:cubicBezTo>
                          <a:cubicBezTo>
                            <a:pt x="2" y="299"/>
                            <a:pt x="14" y="251"/>
                            <a:pt x="30" y="205"/>
                          </a:cubicBezTo>
                          <a:cubicBezTo>
                            <a:pt x="46" y="159"/>
                            <a:pt x="77" y="106"/>
                            <a:pt x="100" y="73"/>
                          </a:cubicBezTo>
                          <a:cubicBezTo>
                            <a:pt x="123" y="40"/>
                            <a:pt x="163" y="0"/>
                            <a:pt x="166" y="4"/>
                          </a:cubicBezTo>
                          <a:cubicBezTo>
                            <a:pt x="198" y="57"/>
                            <a:pt x="212" y="120"/>
                            <a:pt x="225" y="171"/>
                          </a:cubicBezTo>
                          <a:cubicBezTo>
                            <a:pt x="239" y="226"/>
                            <a:pt x="246" y="280"/>
                            <a:pt x="249" y="337"/>
                          </a:cubicBezTo>
                          <a:cubicBezTo>
                            <a:pt x="252" y="394"/>
                            <a:pt x="249" y="464"/>
                            <a:pt x="241" y="514"/>
                          </a:cubicBezTo>
                          <a:cubicBezTo>
                            <a:pt x="233" y="564"/>
                            <a:pt x="216" y="603"/>
                            <a:pt x="199" y="636"/>
                          </a:cubicBezTo>
                          <a:cubicBezTo>
                            <a:pt x="182" y="669"/>
                            <a:pt x="142" y="715"/>
                            <a:pt x="142" y="712"/>
                          </a:cubicBezTo>
                          <a:cubicBezTo>
                            <a:pt x="142" y="711"/>
                            <a:pt x="104" y="675"/>
                            <a:pt x="84" y="64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57150" cap="flat" cmpd="sng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38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4160" y="812"/>
                    <a:ext cx="641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9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4394" y="962"/>
                    <a:ext cx="45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0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3950" y="1108"/>
                    <a:ext cx="91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1" name="Line 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12" y="1052"/>
                    <a:ext cx="248" cy="369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2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3851" y="1255"/>
                    <a:ext cx="155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3" name="Line 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92" y="812"/>
                    <a:ext cx="910" cy="1355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4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3752" y="1402"/>
                    <a:ext cx="155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5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4241" y="1112"/>
                    <a:ext cx="374" cy="753"/>
                    <a:chOff x="3811" y="2604"/>
                    <a:chExt cx="489" cy="985"/>
                  </a:xfrm>
                </p:grpSpPr>
                <p:sp>
                  <p:nvSpPr>
                    <p:cNvPr id="101" name="Oval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1" y="2605"/>
                      <a:ext cx="488" cy="981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33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2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3811" y="3074"/>
                      <a:ext cx="489" cy="515"/>
                    </a:xfrm>
                    <a:custGeom>
                      <a:avLst/>
                      <a:gdLst>
                        <a:gd name="T0" fmla="*/ 13 w 489"/>
                        <a:gd name="T1" fmla="*/ 46 h 515"/>
                        <a:gd name="T2" fmla="*/ 65 w 489"/>
                        <a:gd name="T3" fmla="*/ 81 h 515"/>
                        <a:gd name="T4" fmla="*/ 121 w 489"/>
                        <a:gd name="T5" fmla="*/ 97 h 515"/>
                        <a:gd name="T6" fmla="*/ 176 w 489"/>
                        <a:gd name="T7" fmla="*/ 112 h 515"/>
                        <a:gd name="T8" fmla="*/ 241 w 489"/>
                        <a:gd name="T9" fmla="*/ 114 h 515"/>
                        <a:gd name="T10" fmla="*/ 313 w 489"/>
                        <a:gd name="T11" fmla="*/ 103 h 515"/>
                        <a:gd name="T12" fmla="*/ 385 w 489"/>
                        <a:gd name="T13" fmla="*/ 78 h 515"/>
                        <a:gd name="T14" fmla="*/ 452 w 489"/>
                        <a:gd name="T15" fmla="*/ 29 h 515"/>
                        <a:gd name="T16" fmla="*/ 485 w 489"/>
                        <a:gd name="T17" fmla="*/ 7 h 515"/>
                        <a:gd name="T18" fmla="*/ 487 w 489"/>
                        <a:gd name="T19" fmla="*/ 70 h 515"/>
                        <a:gd name="T20" fmla="*/ 474 w 489"/>
                        <a:gd name="T21" fmla="*/ 190 h 515"/>
                        <a:gd name="T22" fmla="*/ 444 w 489"/>
                        <a:gd name="T23" fmla="*/ 304 h 515"/>
                        <a:gd name="T24" fmla="*/ 408 w 489"/>
                        <a:gd name="T25" fmla="*/ 385 h 515"/>
                        <a:gd name="T26" fmla="*/ 356 w 489"/>
                        <a:gd name="T27" fmla="*/ 458 h 515"/>
                        <a:gd name="T28" fmla="*/ 289 w 489"/>
                        <a:gd name="T29" fmla="*/ 503 h 515"/>
                        <a:gd name="T30" fmla="*/ 214 w 489"/>
                        <a:gd name="T31" fmla="*/ 509 h 515"/>
                        <a:gd name="T32" fmla="*/ 143 w 489"/>
                        <a:gd name="T33" fmla="*/ 469 h 515"/>
                        <a:gd name="T34" fmla="*/ 87 w 489"/>
                        <a:gd name="T35" fmla="*/ 397 h 515"/>
                        <a:gd name="T36" fmla="*/ 39 w 489"/>
                        <a:gd name="T37" fmla="*/ 289 h 515"/>
                        <a:gd name="T38" fmla="*/ 10 w 489"/>
                        <a:gd name="T39" fmla="*/ 161 h 515"/>
                        <a:gd name="T40" fmla="*/ 0 w 489"/>
                        <a:gd name="T41" fmla="*/ 28 h 515"/>
                        <a:gd name="T42" fmla="*/ 13 w 489"/>
                        <a:gd name="T43" fmla="*/ 46 h 5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489" h="515">
                          <a:moveTo>
                            <a:pt x="13" y="46"/>
                          </a:moveTo>
                          <a:cubicBezTo>
                            <a:pt x="24" y="55"/>
                            <a:pt x="47" y="72"/>
                            <a:pt x="65" y="81"/>
                          </a:cubicBezTo>
                          <a:cubicBezTo>
                            <a:pt x="83" y="90"/>
                            <a:pt x="103" y="92"/>
                            <a:pt x="121" y="97"/>
                          </a:cubicBezTo>
                          <a:cubicBezTo>
                            <a:pt x="139" y="102"/>
                            <a:pt x="156" y="109"/>
                            <a:pt x="176" y="112"/>
                          </a:cubicBezTo>
                          <a:cubicBezTo>
                            <a:pt x="196" y="115"/>
                            <a:pt x="218" y="115"/>
                            <a:pt x="241" y="114"/>
                          </a:cubicBezTo>
                          <a:cubicBezTo>
                            <a:pt x="264" y="113"/>
                            <a:pt x="289" y="109"/>
                            <a:pt x="313" y="103"/>
                          </a:cubicBezTo>
                          <a:cubicBezTo>
                            <a:pt x="337" y="97"/>
                            <a:pt x="362" y="90"/>
                            <a:pt x="385" y="78"/>
                          </a:cubicBezTo>
                          <a:cubicBezTo>
                            <a:pt x="408" y="66"/>
                            <a:pt x="435" y="41"/>
                            <a:pt x="452" y="29"/>
                          </a:cubicBezTo>
                          <a:cubicBezTo>
                            <a:pt x="469" y="17"/>
                            <a:pt x="479" y="0"/>
                            <a:pt x="485" y="7"/>
                          </a:cubicBezTo>
                          <a:cubicBezTo>
                            <a:pt x="483" y="11"/>
                            <a:pt x="489" y="40"/>
                            <a:pt x="487" y="70"/>
                          </a:cubicBezTo>
                          <a:cubicBezTo>
                            <a:pt x="485" y="100"/>
                            <a:pt x="481" y="151"/>
                            <a:pt x="474" y="190"/>
                          </a:cubicBezTo>
                          <a:cubicBezTo>
                            <a:pt x="467" y="229"/>
                            <a:pt x="455" y="272"/>
                            <a:pt x="444" y="304"/>
                          </a:cubicBezTo>
                          <a:cubicBezTo>
                            <a:pt x="433" y="336"/>
                            <a:pt x="423" y="359"/>
                            <a:pt x="408" y="385"/>
                          </a:cubicBezTo>
                          <a:cubicBezTo>
                            <a:pt x="394" y="411"/>
                            <a:pt x="376" y="438"/>
                            <a:pt x="356" y="458"/>
                          </a:cubicBezTo>
                          <a:cubicBezTo>
                            <a:pt x="336" y="478"/>
                            <a:pt x="313" y="495"/>
                            <a:pt x="289" y="503"/>
                          </a:cubicBezTo>
                          <a:cubicBezTo>
                            <a:pt x="265" y="511"/>
                            <a:pt x="238" y="515"/>
                            <a:pt x="214" y="509"/>
                          </a:cubicBezTo>
                          <a:cubicBezTo>
                            <a:pt x="189" y="503"/>
                            <a:pt x="164" y="488"/>
                            <a:pt x="143" y="469"/>
                          </a:cubicBezTo>
                          <a:cubicBezTo>
                            <a:pt x="122" y="450"/>
                            <a:pt x="104" y="427"/>
                            <a:pt x="87" y="397"/>
                          </a:cubicBezTo>
                          <a:cubicBezTo>
                            <a:pt x="69" y="367"/>
                            <a:pt x="52" y="328"/>
                            <a:pt x="39" y="289"/>
                          </a:cubicBezTo>
                          <a:cubicBezTo>
                            <a:pt x="27" y="250"/>
                            <a:pt x="17" y="204"/>
                            <a:pt x="10" y="161"/>
                          </a:cubicBezTo>
                          <a:cubicBezTo>
                            <a:pt x="4" y="118"/>
                            <a:pt x="0" y="47"/>
                            <a:pt x="0" y="28"/>
                          </a:cubicBezTo>
                          <a:lnTo>
                            <a:pt x="13" y="46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3" name="Freeform 94"/>
                    <p:cNvSpPr>
                      <a:spLocks/>
                    </p:cNvSpPr>
                    <p:nvPr/>
                  </p:nvSpPr>
                  <p:spPr bwMode="auto">
                    <a:xfrm>
                      <a:off x="3811" y="3076"/>
                      <a:ext cx="487" cy="110"/>
                    </a:xfrm>
                    <a:custGeom>
                      <a:avLst/>
                      <a:gdLst>
                        <a:gd name="T0" fmla="*/ 0 w 979"/>
                        <a:gd name="T1" fmla="*/ 78 h 257"/>
                        <a:gd name="T2" fmla="*/ 101 w 979"/>
                        <a:gd name="T3" fmla="*/ 160 h 257"/>
                        <a:gd name="T4" fmla="*/ 263 w 979"/>
                        <a:gd name="T5" fmla="*/ 232 h 257"/>
                        <a:gd name="T6" fmla="*/ 404 w 979"/>
                        <a:gd name="T7" fmla="*/ 256 h 257"/>
                        <a:gd name="T8" fmla="*/ 608 w 979"/>
                        <a:gd name="T9" fmla="*/ 238 h 257"/>
                        <a:gd name="T10" fmla="*/ 800 w 979"/>
                        <a:gd name="T11" fmla="*/ 160 h 257"/>
                        <a:gd name="T12" fmla="*/ 979 w 979"/>
                        <a:gd name="T13" fmla="*/ 0 h 25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979" h="257">
                          <a:moveTo>
                            <a:pt x="0" y="78"/>
                          </a:moveTo>
                          <a:cubicBezTo>
                            <a:pt x="17" y="92"/>
                            <a:pt x="57" y="134"/>
                            <a:pt x="101" y="160"/>
                          </a:cubicBezTo>
                          <a:cubicBezTo>
                            <a:pt x="145" y="186"/>
                            <a:pt x="213" y="216"/>
                            <a:pt x="263" y="232"/>
                          </a:cubicBezTo>
                          <a:cubicBezTo>
                            <a:pt x="313" y="248"/>
                            <a:pt x="347" y="255"/>
                            <a:pt x="404" y="256"/>
                          </a:cubicBezTo>
                          <a:cubicBezTo>
                            <a:pt x="461" y="257"/>
                            <a:pt x="542" y="254"/>
                            <a:pt x="608" y="238"/>
                          </a:cubicBezTo>
                          <a:cubicBezTo>
                            <a:pt x="674" y="222"/>
                            <a:pt x="738" y="200"/>
                            <a:pt x="800" y="160"/>
                          </a:cubicBezTo>
                          <a:cubicBezTo>
                            <a:pt x="862" y="120"/>
                            <a:pt x="942" y="33"/>
                            <a:pt x="979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bg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4" name="Oval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1" y="2604"/>
                      <a:ext cx="488" cy="981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accent2"/>
                              </a:gs>
                            </a:gsLst>
                            <a:path path="shape">
                              <a:fillToRect l="50000" t="50000" r="50000" b="50000"/>
                            </a:path>
                          </a:gra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46" name="Line 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0" y="1152"/>
                    <a:ext cx="683" cy="1018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7" name="Line 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41" y="1209"/>
                    <a:ext cx="644" cy="958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8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4493" y="1548"/>
                    <a:ext cx="71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9" name="Line 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82" y="733"/>
                    <a:ext cx="119" cy="17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 type="triangle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0" name="Line 1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08" y="1530"/>
                    <a:ext cx="432" cy="643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1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07" y="1541"/>
                    <a:ext cx="106" cy="158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2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3967" y="1549"/>
                    <a:ext cx="36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53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3424" y="1488"/>
                    <a:ext cx="776" cy="764"/>
                    <a:chOff x="3424" y="1488"/>
                    <a:chExt cx="776" cy="764"/>
                  </a:xfrm>
                </p:grpSpPr>
                <p:sp>
                  <p:nvSpPr>
                    <p:cNvPr id="95" name="Oval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35" y="1489"/>
                      <a:ext cx="749" cy="74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333399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6" name="Oval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33" y="1488"/>
                      <a:ext cx="749" cy="749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accent2"/>
                              </a:gs>
                            </a:gsLst>
                            <a:path path="shape">
                              <a:fillToRect l="50000" t="50000" r="50000" b="50000"/>
                            </a:path>
                          </a:gra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7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3424" y="1799"/>
                      <a:ext cx="776" cy="453"/>
                    </a:xfrm>
                    <a:custGeom>
                      <a:avLst/>
                      <a:gdLst>
                        <a:gd name="T0" fmla="*/ 22 w 982"/>
                        <a:gd name="T1" fmla="*/ 106 h 568"/>
                        <a:gd name="T2" fmla="*/ 100 w 982"/>
                        <a:gd name="T3" fmla="*/ 166 h 568"/>
                        <a:gd name="T4" fmla="*/ 262 w 982"/>
                        <a:gd name="T5" fmla="*/ 238 h 568"/>
                        <a:gd name="T6" fmla="*/ 403 w 982"/>
                        <a:gd name="T7" fmla="*/ 262 h 568"/>
                        <a:gd name="T8" fmla="*/ 607 w 982"/>
                        <a:gd name="T9" fmla="*/ 244 h 568"/>
                        <a:gd name="T10" fmla="*/ 769 w 982"/>
                        <a:gd name="T11" fmla="*/ 183 h 568"/>
                        <a:gd name="T12" fmla="*/ 907 w 982"/>
                        <a:gd name="T13" fmla="*/ 82 h 568"/>
                        <a:gd name="T14" fmla="*/ 978 w 982"/>
                        <a:gd name="T15" fmla="*/ 7 h 568"/>
                        <a:gd name="T16" fmla="*/ 978 w 982"/>
                        <a:gd name="T17" fmla="*/ 123 h 568"/>
                        <a:gd name="T18" fmla="*/ 952 w 982"/>
                        <a:gd name="T19" fmla="*/ 243 h 568"/>
                        <a:gd name="T20" fmla="*/ 891 w 982"/>
                        <a:gd name="T21" fmla="*/ 357 h 568"/>
                        <a:gd name="T22" fmla="*/ 820 w 982"/>
                        <a:gd name="T23" fmla="*/ 438 h 568"/>
                        <a:gd name="T24" fmla="*/ 715 w 982"/>
                        <a:gd name="T25" fmla="*/ 511 h 568"/>
                        <a:gd name="T26" fmla="*/ 580 w 982"/>
                        <a:gd name="T27" fmla="*/ 556 h 568"/>
                        <a:gd name="T28" fmla="*/ 429 w 982"/>
                        <a:gd name="T29" fmla="*/ 562 h 568"/>
                        <a:gd name="T30" fmla="*/ 288 w 982"/>
                        <a:gd name="T31" fmla="*/ 522 h 568"/>
                        <a:gd name="T32" fmla="*/ 174 w 982"/>
                        <a:gd name="T33" fmla="*/ 450 h 568"/>
                        <a:gd name="T34" fmla="*/ 79 w 982"/>
                        <a:gd name="T35" fmla="*/ 342 h 568"/>
                        <a:gd name="T36" fmla="*/ 21 w 982"/>
                        <a:gd name="T37" fmla="*/ 214 h 568"/>
                        <a:gd name="T38" fmla="*/ 0 w 982"/>
                        <a:gd name="T39" fmla="*/ 81 h 568"/>
                        <a:gd name="T40" fmla="*/ 22 w 982"/>
                        <a:gd name="T41" fmla="*/ 106 h 5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982" h="568">
                          <a:moveTo>
                            <a:pt x="22" y="106"/>
                          </a:moveTo>
                          <a:cubicBezTo>
                            <a:pt x="39" y="120"/>
                            <a:pt x="60" y="144"/>
                            <a:pt x="100" y="166"/>
                          </a:cubicBezTo>
                          <a:cubicBezTo>
                            <a:pt x="140" y="188"/>
                            <a:pt x="212" y="222"/>
                            <a:pt x="262" y="238"/>
                          </a:cubicBezTo>
                          <a:cubicBezTo>
                            <a:pt x="312" y="254"/>
                            <a:pt x="346" y="261"/>
                            <a:pt x="403" y="262"/>
                          </a:cubicBezTo>
                          <a:cubicBezTo>
                            <a:pt x="460" y="263"/>
                            <a:pt x="546" y="257"/>
                            <a:pt x="607" y="244"/>
                          </a:cubicBezTo>
                          <a:cubicBezTo>
                            <a:pt x="668" y="231"/>
                            <a:pt x="719" y="210"/>
                            <a:pt x="769" y="183"/>
                          </a:cubicBezTo>
                          <a:cubicBezTo>
                            <a:pt x="819" y="156"/>
                            <a:pt x="872" y="111"/>
                            <a:pt x="907" y="82"/>
                          </a:cubicBezTo>
                          <a:cubicBezTo>
                            <a:pt x="942" y="53"/>
                            <a:pt x="966" y="0"/>
                            <a:pt x="978" y="7"/>
                          </a:cubicBezTo>
                          <a:cubicBezTo>
                            <a:pt x="973" y="11"/>
                            <a:pt x="982" y="84"/>
                            <a:pt x="978" y="123"/>
                          </a:cubicBezTo>
                          <a:cubicBezTo>
                            <a:pt x="974" y="162"/>
                            <a:pt x="966" y="204"/>
                            <a:pt x="952" y="243"/>
                          </a:cubicBezTo>
                          <a:cubicBezTo>
                            <a:pt x="938" y="282"/>
                            <a:pt x="913" y="325"/>
                            <a:pt x="891" y="357"/>
                          </a:cubicBezTo>
                          <a:cubicBezTo>
                            <a:pt x="869" y="389"/>
                            <a:pt x="849" y="412"/>
                            <a:pt x="820" y="438"/>
                          </a:cubicBezTo>
                          <a:cubicBezTo>
                            <a:pt x="791" y="464"/>
                            <a:pt x="755" y="491"/>
                            <a:pt x="715" y="511"/>
                          </a:cubicBezTo>
                          <a:cubicBezTo>
                            <a:pt x="675" y="531"/>
                            <a:pt x="628" y="548"/>
                            <a:pt x="580" y="556"/>
                          </a:cubicBezTo>
                          <a:cubicBezTo>
                            <a:pt x="532" y="564"/>
                            <a:pt x="478" y="568"/>
                            <a:pt x="429" y="562"/>
                          </a:cubicBezTo>
                          <a:cubicBezTo>
                            <a:pt x="380" y="556"/>
                            <a:pt x="330" y="541"/>
                            <a:pt x="288" y="522"/>
                          </a:cubicBezTo>
                          <a:cubicBezTo>
                            <a:pt x="246" y="503"/>
                            <a:pt x="209" y="480"/>
                            <a:pt x="174" y="450"/>
                          </a:cubicBezTo>
                          <a:cubicBezTo>
                            <a:pt x="139" y="420"/>
                            <a:pt x="104" y="381"/>
                            <a:pt x="79" y="342"/>
                          </a:cubicBezTo>
                          <a:cubicBezTo>
                            <a:pt x="54" y="303"/>
                            <a:pt x="34" y="257"/>
                            <a:pt x="21" y="214"/>
                          </a:cubicBezTo>
                          <a:cubicBezTo>
                            <a:pt x="8" y="171"/>
                            <a:pt x="0" y="99"/>
                            <a:pt x="0" y="81"/>
                          </a:cubicBezTo>
                          <a:lnTo>
                            <a:pt x="22" y="106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8" name="Freeform 107"/>
                    <p:cNvSpPr>
                      <a:spLocks/>
                    </p:cNvSpPr>
                    <p:nvPr/>
                  </p:nvSpPr>
                  <p:spPr bwMode="auto">
                    <a:xfrm rot="10800000" flipV="1">
                      <a:off x="3992" y="1580"/>
                      <a:ext cx="193" cy="546"/>
                    </a:xfrm>
                    <a:custGeom>
                      <a:avLst/>
                      <a:gdLst>
                        <a:gd name="T0" fmla="*/ 84 w 252"/>
                        <a:gd name="T1" fmla="*/ 643 h 715"/>
                        <a:gd name="T2" fmla="*/ 24 w 252"/>
                        <a:gd name="T3" fmla="*/ 519 h 715"/>
                        <a:gd name="T4" fmla="*/ 1 w 252"/>
                        <a:gd name="T5" fmla="*/ 351 h 715"/>
                        <a:gd name="T6" fmla="*/ 30 w 252"/>
                        <a:gd name="T7" fmla="*/ 205 h 715"/>
                        <a:gd name="T8" fmla="*/ 100 w 252"/>
                        <a:gd name="T9" fmla="*/ 73 h 715"/>
                        <a:gd name="T10" fmla="*/ 166 w 252"/>
                        <a:gd name="T11" fmla="*/ 4 h 715"/>
                        <a:gd name="T12" fmla="*/ 225 w 252"/>
                        <a:gd name="T13" fmla="*/ 171 h 715"/>
                        <a:gd name="T14" fmla="*/ 249 w 252"/>
                        <a:gd name="T15" fmla="*/ 337 h 715"/>
                        <a:gd name="T16" fmla="*/ 241 w 252"/>
                        <a:gd name="T17" fmla="*/ 514 h 715"/>
                        <a:gd name="T18" fmla="*/ 199 w 252"/>
                        <a:gd name="T19" fmla="*/ 636 h 715"/>
                        <a:gd name="T20" fmla="*/ 142 w 252"/>
                        <a:gd name="T21" fmla="*/ 712 h 715"/>
                        <a:gd name="T22" fmla="*/ 84 w 252"/>
                        <a:gd name="T23" fmla="*/ 643 h 7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252" h="715">
                          <a:moveTo>
                            <a:pt x="84" y="643"/>
                          </a:moveTo>
                          <a:cubicBezTo>
                            <a:pt x="64" y="611"/>
                            <a:pt x="38" y="568"/>
                            <a:pt x="24" y="519"/>
                          </a:cubicBezTo>
                          <a:cubicBezTo>
                            <a:pt x="10" y="470"/>
                            <a:pt x="0" y="403"/>
                            <a:pt x="1" y="351"/>
                          </a:cubicBezTo>
                          <a:cubicBezTo>
                            <a:pt x="2" y="299"/>
                            <a:pt x="14" y="251"/>
                            <a:pt x="30" y="205"/>
                          </a:cubicBezTo>
                          <a:cubicBezTo>
                            <a:pt x="46" y="159"/>
                            <a:pt x="77" y="106"/>
                            <a:pt x="100" y="73"/>
                          </a:cubicBezTo>
                          <a:cubicBezTo>
                            <a:pt x="123" y="40"/>
                            <a:pt x="163" y="0"/>
                            <a:pt x="166" y="4"/>
                          </a:cubicBezTo>
                          <a:cubicBezTo>
                            <a:pt x="198" y="57"/>
                            <a:pt x="212" y="120"/>
                            <a:pt x="225" y="171"/>
                          </a:cubicBezTo>
                          <a:cubicBezTo>
                            <a:pt x="239" y="226"/>
                            <a:pt x="246" y="280"/>
                            <a:pt x="249" y="337"/>
                          </a:cubicBezTo>
                          <a:cubicBezTo>
                            <a:pt x="252" y="394"/>
                            <a:pt x="249" y="464"/>
                            <a:pt x="241" y="514"/>
                          </a:cubicBezTo>
                          <a:cubicBezTo>
                            <a:pt x="233" y="564"/>
                            <a:pt x="216" y="603"/>
                            <a:pt x="199" y="636"/>
                          </a:cubicBezTo>
                          <a:cubicBezTo>
                            <a:pt x="182" y="669"/>
                            <a:pt x="142" y="715"/>
                            <a:pt x="142" y="712"/>
                          </a:cubicBezTo>
                          <a:cubicBezTo>
                            <a:pt x="142" y="711"/>
                            <a:pt x="104" y="675"/>
                            <a:pt x="84" y="64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8100" cap="flat" cmpd="sng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9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3974" y="1576"/>
                      <a:ext cx="87" cy="556"/>
                    </a:xfrm>
                    <a:custGeom>
                      <a:avLst/>
                      <a:gdLst>
                        <a:gd name="T0" fmla="*/ 90 w 114"/>
                        <a:gd name="T1" fmla="*/ 621 h 728"/>
                        <a:gd name="T2" fmla="*/ 84 w 114"/>
                        <a:gd name="T3" fmla="*/ 540 h 728"/>
                        <a:gd name="T4" fmla="*/ 78 w 114"/>
                        <a:gd name="T5" fmla="*/ 426 h 728"/>
                        <a:gd name="T6" fmla="*/ 81 w 114"/>
                        <a:gd name="T7" fmla="*/ 291 h 728"/>
                        <a:gd name="T8" fmla="*/ 84 w 114"/>
                        <a:gd name="T9" fmla="*/ 138 h 728"/>
                        <a:gd name="T10" fmla="*/ 86 w 114"/>
                        <a:gd name="T11" fmla="*/ 6 h 728"/>
                        <a:gd name="T12" fmla="*/ 27 w 114"/>
                        <a:gd name="T13" fmla="*/ 173 h 728"/>
                        <a:gd name="T14" fmla="*/ 3 w 114"/>
                        <a:gd name="T15" fmla="*/ 339 h 728"/>
                        <a:gd name="T16" fmla="*/ 11 w 114"/>
                        <a:gd name="T17" fmla="*/ 516 h 728"/>
                        <a:gd name="T18" fmla="*/ 52 w 114"/>
                        <a:gd name="T19" fmla="*/ 643 h 728"/>
                        <a:gd name="T20" fmla="*/ 114 w 114"/>
                        <a:gd name="T21" fmla="*/ 724 h 728"/>
                        <a:gd name="T22" fmla="*/ 90 w 114"/>
                        <a:gd name="T23" fmla="*/ 621 h 7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14" h="728">
                          <a:moveTo>
                            <a:pt x="90" y="621"/>
                          </a:moveTo>
                          <a:cubicBezTo>
                            <a:pt x="86" y="592"/>
                            <a:pt x="86" y="572"/>
                            <a:pt x="84" y="540"/>
                          </a:cubicBezTo>
                          <a:cubicBezTo>
                            <a:pt x="82" y="508"/>
                            <a:pt x="78" y="467"/>
                            <a:pt x="78" y="426"/>
                          </a:cubicBezTo>
                          <a:cubicBezTo>
                            <a:pt x="78" y="385"/>
                            <a:pt x="80" y="339"/>
                            <a:pt x="81" y="291"/>
                          </a:cubicBezTo>
                          <a:cubicBezTo>
                            <a:pt x="82" y="243"/>
                            <a:pt x="83" y="185"/>
                            <a:pt x="84" y="138"/>
                          </a:cubicBezTo>
                          <a:cubicBezTo>
                            <a:pt x="85" y="91"/>
                            <a:pt x="95" y="0"/>
                            <a:pt x="86" y="6"/>
                          </a:cubicBezTo>
                          <a:cubicBezTo>
                            <a:pt x="54" y="59"/>
                            <a:pt x="40" y="122"/>
                            <a:pt x="27" y="173"/>
                          </a:cubicBezTo>
                          <a:cubicBezTo>
                            <a:pt x="13" y="228"/>
                            <a:pt x="6" y="282"/>
                            <a:pt x="3" y="339"/>
                          </a:cubicBezTo>
                          <a:cubicBezTo>
                            <a:pt x="0" y="396"/>
                            <a:pt x="3" y="465"/>
                            <a:pt x="11" y="516"/>
                          </a:cubicBezTo>
                          <a:cubicBezTo>
                            <a:pt x="19" y="567"/>
                            <a:pt x="35" y="608"/>
                            <a:pt x="52" y="643"/>
                          </a:cubicBezTo>
                          <a:cubicBezTo>
                            <a:pt x="69" y="678"/>
                            <a:pt x="108" y="728"/>
                            <a:pt x="114" y="724"/>
                          </a:cubicBezTo>
                          <a:cubicBezTo>
                            <a:pt x="114" y="723"/>
                            <a:pt x="95" y="642"/>
                            <a:pt x="90" y="621"/>
                          </a:cubicBezTo>
                          <a:close/>
                        </a:path>
                      </a:pathLst>
                    </a:custGeom>
                    <a:solidFill>
                      <a:srgbClr val="009999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8100" cap="flat" cmpd="sng">
                          <a:solidFill>
                            <a:schemeClr val="bg1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0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3435" y="1872"/>
                      <a:ext cx="603" cy="136"/>
                    </a:xfrm>
                    <a:custGeom>
                      <a:avLst/>
                      <a:gdLst>
                        <a:gd name="T0" fmla="*/ 0 w 790"/>
                        <a:gd name="T1" fmla="*/ 0 h 179"/>
                        <a:gd name="T2" fmla="*/ 101 w 790"/>
                        <a:gd name="T3" fmla="*/ 82 h 179"/>
                        <a:gd name="T4" fmla="*/ 263 w 790"/>
                        <a:gd name="T5" fmla="*/ 154 h 179"/>
                        <a:gd name="T6" fmla="*/ 404 w 790"/>
                        <a:gd name="T7" fmla="*/ 178 h 179"/>
                        <a:gd name="T8" fmla="*/ 608 w 790"/>
                        <a:gd name="T9" fmla="*/ 160 h 179"/>
                        <a:gd name="T10" fmla="*/ 714 w 790"/>
                        <a:gd name="T11" fmla="*/ 123 h 179"/>
                        <a:gd name="T12" fmla="*/ 768 w 790"/>
                        <a:gd name="T13" fmla="*/ 60 h 179"/>
                        <a:gd name="T14" fmla="*/ 790 w 790"/>
                        <a:gd name="T15" fmla="*/ 42 h 1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790" h="179">
                          <a:moveTo>
                            <a:pt x="0" y="0"/>
                          </a:moveTo>
                          <a:cubicBezTo>
                            <a:pt x="17" y="14"/>
                            <a:pt x="57" y="56"/>
                            <a:pt x="101" y="82"/>
                          </a:cubicBezTo>
                          <a:cubicBezTo>
                            <a:pt x="145" y="108"/>
                            <a:pt x="213" y="138"/>
                            <a:pt x="263" y="154"/>
                          </a:cubicBezTo>
                          <a:cubicBezTo>
                            <a:pt x="313" y="170"/>
                            <a:pt x="347" y="177"/>
                            <a:pt x="404" y="178"/>
                          </a:cubicBezTo>
                          <a:cubicBezTo>
                            <a:pt x="461" y="179"/>
                            <a:pt x="556" y="169"/>
                            <a:pt x="608" y="160"/>
                          </a:cubicBezTo>
                          <a:cubicBezTo>
                            <a:pt x="660" y="151"/>
                            <a:pt x="687" y="140"/>
                            <a:pt x="714" y="123"/>
                          </a:cubicBezTo>
                          <a:cubicBezTo>
                            <a:pt x="741" y="106"/>
                            <a:pt x="755" y="73"/>
                            <a:pt x="768" y="60"/>
                          </a:cubicBezTo>
                          <a:cubicBezTo>
                            <a:pt x="781" y="47"/>
                            <a:pt x="785" y="46"/>
                            <a:pt x="790" y="42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bg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54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21" y="1404"/>
                    <a:ext cx="172" cy="256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5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4013" y="1697"/>
                    <a:ext cx="96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6" name="Freeform 112"/>
                  <p:cNvSpPr>
                    <a:spLocks/>
                  </p:cNvSpPr>
                  <p:nvPr/>
                </p:nvSpPr>
                <p:spPr bwMode="auto">
                  <a:xfrm>
                    <a:off x="3943" y="1987"/>
                    <a:ext cx="968" cy="2"/>
                  </a:xfrm>
                  <a:custGeom>
                    <a:avLst/>
                    <a:gdLst>
                      <a:gd name="T0" fmla="*/ 0 w 1266"/>
                      <a:gd name="T1" fmla="*/ 3 h 3"/>
                      <a:gd name="T2" fmla="*/ 1266 w 1266"/>
                      <a:gd name="T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266" h="3">
                        <a:moveTo>
                          <a:pt x="0" y="3"/>
                        </a:moveTo>
                        <a:lnTo>
                          <a:pt x="1266" y="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val="99CC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7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4002" y="1842"/>
                    <a:ext cx="102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8" name="Line 1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88" y="1688"/>
                    <a:ext cx="325" cy="485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9" name="Line 1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77" y="2014"/>
                    <a:ext cx="106" cy="159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0" name="Line 1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60" y="1979"/>
                    <a:ext cx="126" cy="19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2173"/>
                    <a:ext cx="152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2" name="Freeform 118"/>
                  <p:cNvSpPr>
                    <a:spLocks/>
                  </p:cNvSpPr>
                  <p:nvPr/>
                </p:nvSpPr>
                <p:spPr bwMode="auto">
                  <a:xfrm>
                    <a:off x="3491" y="2018"/>
                    <a:ext cx="273" cy="236"/>
                  </a:xfrm>
                  <a:custGeom>
                    <a:avLst/>
                    <a:gdLst>
                      <a:gd name="T0" fmla="*/ 430 w 720"/>
                      <a:gd name="T1" fmla="*/ 0 h 622"/>
                      <a:gd name="T2" fmla="*/ 177 w 720"/>
                      <a:gd name="T3" fmla="*/ 379 h 622"/>
                      <a:gd name="T4" fmla="*/ 0 w 720"/>
                      <a:gd name="T5" fmla="*/ 379 h 622"/>
                      <a:gd name="T6" fmla="*/ 168 w 720"/>
                      <a:gd name="T7" fmla="*/ 622 h 622"/>
                      <a:gd name="T8" fmla="*/ 631 w 720"/>
                      <a:gd name="T9" fmla="*/ 379 h 622"/>
                      <a:gd name="T10" fmla="*/ 465 w 720"/>
                      <a:gd name="T11" fmla="*/ 382 h 622"/>
                      <a:gd name="T12" fmla="*/ 720 w 720"/>
                      <a:gd name="T13" fmla="*/ 0 h 622"/>
                      <a:gd name="T14" fmla="*/ 430 w 720"/>
                      <a:gd name="T15" fmla="*/ 0 h 6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20" h="622">
                        <a:moveTo>
                          <a:pt x="430" y="0"/>
                        </a:moveTo>
                        <a:lnTo>
                          <a:pt x="177" y="379"/>
                        </a:lnTo>
                        <a:lnTo>
                          <a:pt x="0" y="379"/>
                        </a:lnTo>
                        <a:lnTo>
                          <a:pt x="168" y="622"/>
                        </a:lnTo>
                        <a:lnTo>
                          <a:pt x="631" y="379"/>
                        </a:lnTo>
                        <a:lnTo>
                          <a:pt x="465" y="382"/>
                        </a:lnTo>
                        <a:lnTo>
                          <a:pt x="720" y="0"/>
                        </a:lnTo>
                        <a:lnTo>
                          <a:pt x="430" y="0"/>
                        </a:lnTo>
                        <a:close/>
                      </a:path>
                    </a:pathLst>
                  </a:custGeom>
                  <a:solidFill>
                    <a:srgbClr val="BBE0E3"/>
                  </a:solidFill>
                  <a:ln w="9525" cap="flat" cmpd="sng">
                    <a:prstDash val="solid"/>
                    <a:round/>
                    <a:headEnd/>
                    <a:tailEnd/>
                  </a:ln>
                  <a:effectLst/>
                  <a:scene3d>
                    <a:camera prst="legacyPerspectiveTopRight">
                      <a:rot lat="20099999" lon="21299999" rev="0"/>
                    </a:camera>
                    <a:lightRig rig="legacyFlat1" dir="t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BBE0E3"/>
                    </a:extrusionClr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flatTx/>
                  </a:bodyPr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63" name="Group 119"/>
                  <p:cNvGrpSpPr>
                    <a:grpSpLocks/>
                  </p:cNvGrpSpPr>
                  <p:nvPr/>
                </p:nvGrpSpPr>
                <p:grpSpPr bwMode="auto">
                  <a:xfrm>
                    <a:off x="3989" y="1244"/>
                    <a:ext cx="895" cy="260"/>
                    <a:chOff x="4074" y="2980"/>
                    <a:chExt cx="1170" cy="341"/>
                  </a:xfrm>
                </p:grpSpPr>
                <p:sp>
                  <p:nvSpPr>
                    <p:cNvPr id="82" name="Line 1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03" y="3046"/>
                      <a:ext cx="71" cy="10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3" name="Line 1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31" y="2980"/>
                      <a:ext cx="183" cy="15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4" name="Line 1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912" y="3148"/>
                      <a:ext cx="287" cy="7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5" name="Line 1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912" y="3268"/>
                      <a:ext cx="332" cy="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6" name="Line 12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189" y="3007"/>
                      <a:ext cx="298" cy="1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7" name="Line 12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096" y="3161"/>
                      <a:ext cx="323" cy="7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8" name="Line 12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074" y="3316"/>
                      <a:ext cx="287" cy="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9" name="Line 12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338" y="3264"/>
                      <a:ext cx="206" cy="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0" name="Line 12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361" y="3139"/>
                      <a:ext cx="183" cy="5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1" name="Line 12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544" y="3069"/>
                      <a:ext cx="68" cy="7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2" name="Line 1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74" y="3131"/>
                      <a:ext cx="125" cy="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3" name="Line 1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63" y="3237"/>
                      <a:ext cx="206" cy="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4" name="Line 13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512" y="3215"/>
                      <a:ext cx="115" cy="3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64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4004" y="1578"/>
                    <a:ext cx="860" cy="261"/>
                    <a:chOff x="3886" y="3532"/>
                    <a:chExt cx="1125" cy="341"/>
                  </a:xfrm>
                </p:grpSpPr>
                <p:sp>
                  <p:nvSpPr>
                    <p:cNvPr id="69" name="Line 134"/>
                    <p:cNvSpPr>
                      <a:spLocks noChangeShapeType="1"/>
                    </p:cNvSpPr>
                    <p:nvPr/>
                  </p:nvSpPr>
                  <p:spPr bwMode="auto">
                    <a:xfrm rot="10800000" flipV="1">
                      <a:off x="4302" y="3667"/>
                      <a:ext cx="76" cy="13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CC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0" name="Line 135"/>
                    <p:cNvSpPr>
                      <a:spLocks noChangeShapeType="1"/>
                    </p:cNvSpPr>
                    <p:nvPr/>
                  </p:nvSpPr>
                  <p:spPr bwMode="auto">
                    <a:xfrm rot="10800000" flipV="1">
                      <a:off x="4071" y="3718"/>
                      <a:ext cx="183" cy="15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CC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1" name="Line 136"/>
                    <p:cNvSpPr>
                      <a:spLocks noChangeShapeType="1"/>
                    </p:cNvSpPr>
                    <p:nvPr/>
                  </p:nvSpPr>
                  <p:spPr bwMode="auto">
                    <a:xfrm rot="10800000" flipV="1">
                      <a:off x="3886" y="3630"/>
                      <a:ext cx="287" cy="7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CC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2" name="Line 137"/>
                    <p:cNvSpPr>
                      <a:spLocks noChangeShapeType="1"/>
                    </p:cNvSpPr>
                    <p:nvPr/>
                  </p:nvSpPr>
                  <p:spPr bwMode="auto">
                    <a:xfrm rot="10800000" flipV="1">
                      <a:off x="3955" y="3564"/>
                      <a:ext cx="219" cy="1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CC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3" name="Line 138"/>
                    <p:cNvSpPr>
                      <a:spLocks noChangeShapeType="1"/>
                    </p:cNvSpPr>
                    <p:nvPr/>
                  </p:nvSpPr>
                  <p:spPr bwMode="auto">
                    <a:xfrm rot="10800000" flipH="1" flipV="1">
                      <a:off x="4599" y="3723"/>
                      <a:ext cx="298" cy="1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CC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4" name="Line 139"/>
                    <p:cNvSpPr>
                      <a:spLocks noChangeShapeType="1"/>
                    </p:cNvSpPr>
                    <p:nvPr/>
                  </p:nvSpPr>
                  <p:spPr bwMode="auto">
                    <a:xfrm rot="10800000" flipH="1" flipV="1">
                      <a:off x="4666" y="3617"/>
                      <a:ext cx="323" cy="7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CC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5" name="Line 140"/>
                    <p:cNvSpPr>
                      <a:spLocks noChangeShapeType="1"/>
                    </p:cNvSpPr>
                    <p:nvPr/>
                  </p:nvSpPr>
                  <p:spPr bwMode="auto">
                    <a:xfrm rot="10800000" flipH="1" flipV="1">
                      <a:off x="4724" y="3532"/>
                      <a:ext cx="287" cy="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CC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6" name="Line 141"/>
                    <p:cNvSpPr>
                      <a:spLocks noChangeShapeType="1"/>
                    </p:cNvSpPr>
                    <p:nvPr/>
                  </p:nvSpPr>
                  <p:spPr bwMode="auto">
                    <a:xfrm rot="10800000" flipH="1" flipV="1">
                      <a:off x="4542" y="3568"/>
                      <a:ext cx="206" cy="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CC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7" name="Line 142"/>
                    <p:cNvSpPr>
                      <a:spLocks noChangeShapeType="1"/>
                    </p:cNvSpPr>
                    <p:nvPr/>
                  </p:nvSpPr>
                  <p:spPr bwMode="auto">
                    <a:xfrm rot="10800000" flipH="1" flipV="1">
                      <a:off x="4541" y="3661"/>
                      <a:ext cx="183" cy="5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CC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8" name="Line 143"/>
                    <p:cNvSpPr>
                      <a:spLocks noChangeShapeType="1"/>
                    </p:cNvSpPr>
                    <p:nvPr/>
                  </p:nvSpPr>
                  <p:spPr bwMode="auto">
                    <a:xfrm rot="10800000" flipH="1" flipV="1">
                      <a:off x="4474" y="3705"/>
                      <a:ext cx="68" cy="7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CC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9" name="Line 144"/>
                    <p:cNvSpPr>
                      <a:spLocks noChangeShapeType="1"/>
                    </p:cNvSpPr>
                    <p:nvPr/>
                  </p:nvSpPr>
                  <p:spPr bwMode="auto">
                    <a:xfrm rot="10800000" flipV="1">
                      <a:off x="4186" y="3679"/>
                      <a:ext cx="125" cy="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CC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0" name="Line 145"/>
                    <p:cNvSpPr>
                      <a:spLocks noChangeShapeType="1"/>
                    </p:cNvSpPr>
                    <p:nvPr/>
                  </p:nvSpPr>
                  <p:spPr bwMode="auto">
                    <a:xfrm rot="10800000" flipV="1">
                      <a:off x="4117" y="3603"/>
                      <a:ext cx="206" cy="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CC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1" name="Line 146"/>
                    <p:cNvSpPr>
                      <a:spLocks noChangeShapeType="1"/>
                    </p:cNvSpPr>
                    <p:nvPr/>
                  </p:nvSpPr>
                  <p:spPr bwMode="auto">
                    <a:xfrm rot="10800000" flipH="1" flipV="1">
                      <a:off x="4458" y="3603"/>
                      <a:ext cx="115" cy="3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CC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65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3359" y="1989"/>
                    <a:ext cx="25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6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5313" y="1108"/>
                    <a:ext cx="19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7" name="Line 1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394" y="811"/>
                    <a:ext cx="78" cy="117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8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4604" y="2175"/>
                    <a:ext cx="31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22" name="Line 151"/>
                <p:cNvSpPr>
                  <a:spLocks noChangeShapeType="1"/>
                </p:cNvSpPr>
                <p:nvPr/>
              </p:nvSpPr>
              <p:spPr bwMode="auto">
                <a:xfrm flipH="1" flipV="1">
                  <a:off x="1872" y="1440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rgbClr val="99CC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23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1776" y="1584"/>
                  <a:ext cx="720" cy="3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</a:rPr>
                    <a:t>reaction plane</a:t>
                  </a:r>
                  <a:endParaRPr kumimoji="0" lang="ja-JP" alt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97" y="448"/>
                  <a:ext cx="1776" cy="2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2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non-central collision</a:t>
                  </a:r>
                  <a:endParaRPr kumimoji="0" lang="ja-JP" alt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9" name="Line 154"/>
              <p:cNvSpPr>
                <a:spLocks noChangeShapeType="1"/>
              </p:cNvSpPr>
              <p:nvPr/>
            </p:nvSpPr>
            <p:spPr bwMode="auto">
              <a:xfrm flipV="1">
                <a:off x="113" y="1842"/>
                <a:ext cx="0" cy="27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0" name="Text Box 155"/>
              <p:cNvSpPr txBox="1">
                <a:spLocks noChangeArrowheads="1"/>
              </p:cNvSpPr>
              <p:nvPr/>
            </p:nvSpPr>
            <p:spPr bwMode="auto">
              <a:xfrm>
                <a:off x="22" y="1650"/>
                <a:ext cx="15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Ｙ</a:t>
                </a:r>
              </a:p>
            </p:txBody>
          </p:sp>
        </p:grpSp>
      </p:grpSp>
      <p:sp>
        <p:nvSpPr>
          <p:cNvPr id="111" name="Text Box 170"/>
          <p:cNvSpPr txBox="1">
            <a:spLocks noChangeArrowheads="1"/>
          </p:cNvSpPr>
          <p:nvPr/>
        </p:nvSpPr>
        <p:spPr bwMode="auto">
          <a:xfrm>
            <a:off x="3074590" y="5239546"/>
            <a:ext cx="12121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err="1" smtClean="0">
                <a:solidFill>
                  <a:srgbClr val="333399"/>
                </a:solidFill>
                <a:latin typeface="Times New Roman" pitchFamily="18" charset="0"/>
              </a:rPr>
              <a:t>p</a:t>
            </a:r>
            <a:r>
              <a:rPr lang="en-US" altLang="ja-JP" sz="2400" i="1" baseline="-25000" dirty="0" err="1" smtClean="0">
                <a:solidFill>
                  <a:srgbClr val="333399"/>
                </a:solidFill>
                <a:latin typeface="Times New Roman" pitchFamily="18" charset="0"/>
              </a:rPr>
              <a:t>T</a:t>
            </a:r>
            <a:r>
              <a:rPr lang="ja-JP" altLang="en-US" sz="24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altLang="ja-JP" sz="2400" dirty="0" smtClean="0">
                <a:solidFill>
                  <a:srgbClr val="333399"/>
                </a:solidFill>
                <a:latin typeface="Times New Roman" pitchFamily="18" charset="0"/>
              </a:rPr>
              <a:t>space</a:t>
            </a:r>
            <a:endParaRPr lang="ja-JP" altLang="en-US" sz="2400" dirty="0" smtClean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12" name="Line 171"/>
          <p:cNvSpPr>
            <a:spLocks noChangeShapeType="1"/>
          </p:cNvSpPr>
          <p:nvPr/>
        </p:nvSpPr>
        <p:spPr bwMode="auto">
          <a:xfrm flipV="1">
            <a:off x="898128" y="5599909"/>
            <a:ext cx="0" cy="1152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13" name="Line 172"/>
          <p:cNvSpPr>
            <a:spLocks noChangeShapeType="1"/>
          </p:cNvSpPr>
          <p:nvPr/>
        </p:nvSpPr>
        <p:spPr bwMode="auto">
          <a:xfrm>
            <a:off x="321865" y="6176171"/>
            <a:ext cx="12969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14" name="Oval 173"/>
          <p:cNvSpPr>
            <a:spLocks noChangeArrowheads="1"/>
          </p:cNvSpPr>
          <p:nvPr/>
        </p:nvSpPr>
        <p:spPr bwMode="auto">
          <a:xfrm>
            <a:off x="466328" y="5888834"/>
            <a:ext cx="863600" cy="576262"/>
          </a:xfrm>
          <a:prstGeom prst="ellipse">
            <a:avLst/>
          </a:prstGeom>
          <a:gradFill rotWithShape="1">
            <a:gsLst>
              <a:gs pos="0">
                <a:srgbClr val="333399">
                  <a:alpha val="88000"/>
                </a:srgbClr>
              </a:gs>
              <a:gs pos="100000">
                <a:srgbClr val="333399">
                  <a:gamma/>
                  <a:tint val="89804"/>
                  <a:invGamma/>
                  <a:alpha val="59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15" name="Line 174"/>
          <p:cNvSpPr>
            <a:spLocks noChangeShapeType="1"/>
          </p:cNvSpPr>
          <p:nvPr/>
        </p:nvSpPr>
        <p:spPr bwMode="auto">
          <a:xfrm flipV="1">
            <a:off x="2555478" y="5598321"/>
            <a:ext cx="0" cy="1152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16" name="Line 175"/>
          <p:cNvSpPr>
            <a:spLocks noChangeShapeType="1"/>
          </p:cNvSpPr>
          <p:nvPr/>
        </p:nvSpPr>
        <p:spPr bwMode="auto">
          <a:xfrm>
            <a:off x="1979215" y="6174584"/>
            <a:ext cx="12969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17" name="Oval 176"/>
          <p:cNvSpPr>
            <a:spLocks noChangeArrowheads="1"/>
          </p:cNvSpPr>
          <p:nvPr/>
        </p:nvSpPr>
        <p:spPr bwMode="auto">
          <a:xfrm>
            <a:off x="2268140" y="5744371"/>
            <a:ext cx="576263" cy="863600"/>
          </a:xfrm>
          <a:prstGeom prst="ellipse">
            <a:avLst/>
          </a:prstGeom>
          <a:gradFill rotWithShape="1">
            <a:gsLst>
              <a:gs pos="0">
                <a:srgbClr val="333399">
                  <a:alpha val="88000"/>
                </a:srgbClr>
              </a:gs>
              <a:gs pos="100000">
                <a:srgbClr val="333399">
                  <a:gamma/>
                  <a:tint val="99216"/>
                  <a:invGamma/>
                  <a:alpha val="52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18" name="Text Box 177"/>
          <p:cNvSpPr txBox="1">
            <a:spLocks noChangeArrowheads="1"/>
          </p:cNvSpPr>
          <p:nvPr/>
        </p:nvSpPr>
        <p:spPr bwMode="auto">
          <a:xfrm>
            <a:off x="107553" y="5384009"/>
            <a:ext cx="79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smtClean="0">
                <a:solidFill>
                  <a:srgbClr val="000000"/>
                </a:solidFill>
                <a:latin typeface="Times New Roman" pitchFamily="18" charset="0"/>
              </a:rPr>
              <a:t>v</a:t>
            </a:r>
            <a:r>
              <a:rPr lang="en-US" altLang="ja-JP" sz="2400" baseline="-25000" smtClean="0">
                <a:solidFill>
                  <a:srgbClr val="000000"/>
                </a:solidFill>
                <a:latin typeface="Times New Roman" pitchFamily="18" charset="0"/>
              </a:rPr>
              <a:t>2 </a:t>
            </a: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&gt;0</a:t>
            </a:r>
          </a:p>
        </p:txBody>
      </p:sp>
      <p:sp>
        <p:nvSpPr>
          <p:cNvPr id="119" name="Text Box 178"/>
          <p:cNvSpPr txBox="1">
            <a:spLocks noChangeArrowheads="1"/>
          </p:cNvSpPr>
          <p:nvPr/>
        </p:nvSpPr>
        <p:spPr bwMode="auto">
          <a:xfrm>
            <a:off x="1691878" y="5384009"/>
            <a:ext cx="79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smtClean="0">
                <a:solidFill>
                  <a:srgbClr val="000000"/>
                </a:solidFill>
                <a:latin typeface="Times New Roman" pitchFamily="18" charset="0"/>
              </a:rPr>
              <a:t>v</a:t>
            </a:r>
            <a:r>
              <a:rPr lang="en-US" altLang="ja-JP" sz="2400" baseline="-25000" smtClean="0">
                <a:solidFill>
                  <a:srgbClr val="000000"/>
                </a:solidFill>
                <a:latin typeface="Times New Roman" pitchFamily="18" charset="0"/>
              </a:rPr>
              <a:t>2 </a:t>
            </a: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</a:rPr>
              <a:t>&lt;0</a:t>
            </a:r>
          </a:p>
        </p:txBody>
      </p:sp>
      <p:sp>
        <p:nvSpPr>
          <p:cNvPr id="120" name="Freeform 179"/>
          <p:cNvSpPr>
            <a:spLocks/>
          </p:cNvSpPr>
          <p:nvPr/>
        </p:nvSpPr>
        <p:spPr bwMode="auto">
          <a:xfrm>
            <a:off x="2987278" y="5312571"/>
            <a:ext cx="1063625" cy="436563"/>
          </a:xfrm>
          <a:custGeom>
            <a:avLst/>
            <a:gdLst>
              <a:gd name="T0" fmla="*/ 10 w 670"/>
              <a:gd name="T1" fmla="*/ 0 h 275"/>
              <a:gd name="T2" fmla="*/ 0 w 670"/>
              <a:gd name="T3" fmla="*/ 275 h 275"/>
              <a:gd name="T4" fmla="*/ 670 w 670"/>
              <a:gd name="T5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0" h="275">
                <a:moveTo>
                  <a:pt x="10" y="0"/>
                </a:moveTo>
                <a:lnTo>
                  <a:pt x="0" y="275"/>
                </a:lnTo>
                <a:lnTo>
                  <a:pt x="670" y="275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4283968" y="1196752"/>
            <a:ext cx="83548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Flow</a:t>
            </a:r>
            <a:endParaRPr kumimoji="1" lang="ja-JP" altLang="en-US" sz="2400" dirty="0"/>
          </a:p>
        </p:txBody>
      </p:sp>
      <p:pic>
        <p:nvPicPr>
          <p:cNvPr id="123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frac{dN}{d\phi}&#10;\sim 1 + v_1 \cos\phi&#10;+v_2 \cos 2\phi + \cdots&#10;\end{align*}&lt;/body&gt;&#10;  &lt;fcolor&gt;FF000000&lt;/fcolor&gt;&#10;  &lt;bcolor&gt;FFFFFFFF&lt;/bcolor&gt;&#10;  &lt;transparent&gt;True&lt;/transparent&gt;&#10;  &lt;resolution&gt;1800&lt;/resolution&gt;&#10;  &lt;imageh&gt;562&lt;/imageh&gt;&#10;  &lt;imagew&gt;3745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683" y="1814811"/>
            <a:ext cx="4304246" cy="645924"/>
          </a:xfrm>
          <a:prstGeom prst="rect">
            <a:avLst/>
          </a:prstGeom>
        </p:spPr>
      </p:pic>
      <p:pic>
        <p:nvPicPr>
          <p:cNvPr id="124" name="Picture 15" descr="v2vsKET_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1" r="49944" b="6099"/>
          <a:stretch>
            <a:fillRect/>
          </a:stretch>
        </p:blipFill>
        <p:spPr bwMode="auto">
          <a:xfrm>
            <a:off x="4428802" y="3300170"/>
            <a:ext cx="2401807" cy="312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160" descr="v2pt_scaling_auau200_phenix_wst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7"/>
          <a:stretch>
            <a:fillRect/>
          </a:stretch>
        </p:blipFill>
        <p:spPr bwMode="auto">
          <a:xfrm>
            <a:off x="6813930" y="3375056"/>
            <a:ext cx="2211274" cy="313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13" descr="v2vsKET_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0" t="14745" r="27815" b="71445"/>
          <a:stretch>
            <a:fillRect/>
          </a:stretch>
        </p:blipFill>
        <p:spPr bwMode="auto">
          <a:xfrm>
            <a:off x="5189946" y="3331668"/>
            <a:ext cx="345598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79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75D22EA2-34B8-49A9-B8E1-BD2F8736ABC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13392</TotalTime>
  <Words>1001</Words>
  <Application>Microsoft Office PowerPoint</Application>
  <PresentationFormat>画面に合わせる (4:3)</PresentationFormat>
  <Paragraphs>300</Paragraphs>
  <Slides>32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10</vt:i4>
      </vt:variant>
      <vt:variant>
        <vt:lpstr>スライド タイトル</vt:lpstr>
      </vt:variant>
      <vt:variant>
        <vt:i4>32</vt:i4>
      </vt:variant>
    </vt:vector>
  </HeadingPairs>
  <TitlesOfParts>
    <vt:vector size="51" baseType="lpstr">
      <vt:lpstr>Adobe Gothic Std B</vt:lpstr>
      <vt:lpstr>ＭＳ Ｐゴシック</vt:lpstr>
      <vt:lpstr>メイリオ</vt:lpstr>
      <vt:lpstr>Arial</vt:lpstr>
      <vt:lpstr>Calibri</vt:lpstr>
      <vt:lpstr>Century Gothic</vt:lpstr>
      <vt:lpstr>Symbol</vt:lpstr>
      <vt:lpstr>Times New Roman</vt:lpstr>
      <vt:lpstr>Wingdings</vt:lpstr>
      <vt:lpstr>Office テーマ</vt:lpstr>
      <vt:lpstr>1_標準デザイン</vt:lpstr>
      <vt:lpstr>2_標準デザイン</vt:lpstr>
      <vt:lpstr>3_標準デザイン</vt:lpstr>
      <vt:lpstr>4_標準デザイン</vt:lpstr>
      <vt:lpstr>5_標準デザイン</vt:lpstr>
      <vt:lpstr>6_標準デザイン</vt:lpstr>
      <vt:lpstr>7_標準デザイン</vt:lpstr>
      <vt:lpstr>8_標準デザイン</vt:lpstr>
      <vt:lpstr>9_標準デザイン</vt:lpstr>
      <vt:lpstr>Physics of Dense Matter in Heavy-ion Collisions at J-PARC</vt:lpstr>
      <vt:lpstr> Heavy Ion Collisions before 2005  </vt:lpstr>
      <vt:lpstr> Heavy Ion Collisions before 2005  </vt:lpstr>
      <vt:lpstr> √s Dep. of Heavy Ion Collisions  </vt:lpstr>
      <vt:lpstr> √s Dep. of Heavy Ion Collisions  </vt:lpstr>
      <vt:lpstr> √s Dep. of Heavy Ion Collisions  </vt:lpstr>
      <vt:lpstr>PowerPoint プレゼンテーション</vt:lpstr>
      <vt:lpstr> Findings at Top-RHIC Energy  </vt:lpstr>
      <vt:lpstr> Elliptic Flow and Quark Number Scaling  </vt:lpstr>
      <vt:lpstr> √s Dependence of QNS  </vt:lpstr>
      <vt:lpstr> Chemical / Kinetic Freezeouts  </vt:lpstr>
      <vt:lpstr> √s Dep. of Heavy Ion Collisions  </vt:lpstr>
      <vt:lpstr> Crossover Phenomena  </vt:lpstr>
      <vt:lpstr> QCD Phase Diagram  </vt:lpstr>
      <vt:lpstr> Beam-Energy Scan  </vt:lpstr>
      <vt:lpstr> √s vs Maximum Density  </vt:lpstr>
      <vt:lpstr> √s Dep. of Heavy Ion Collisions  </vt:lpstr>
      <vt:lpstr> HIC@J-PARC : Motivations  </vt:lpstr>
      <vt:lpstr>PowerPoint プレゼンテーション</vt:lpstr>
      <vt:lpstr> Dynamical Model for RHIC Energy  </vt:lpstr>
      <vt:lpstr> High Intensity Beam at J-PARC  </vt:lpstr>
      <vt:lpstr> Directed Flow v1  </vt:lpstr>
      <vt:lpstr> Directed Flow v1 @ BES-I  </vt:lpstr>
      <vt:lpstr>PowerPoint プレゼンテーション</vt:lpstr>
      <vt:lpstr>PowerPoint プレゼンテーション</vt:lpstr>
      <vt:lpstr> Advantages of J-PARC Detector  </vt:lpstr>
      <vt:lpstr> Dilepton Production Rate  </vt:lpstr>
      <vt:lpstr> Dilepton Production Rate  </vt:lpstr>
      <vt:lpstr> Dilepton Production Rate  </vt:lpstr>
      <vt:lpstr> Event-by-event Fluctuations  </vt:lpstr>
      <vt:lpstr> Summary  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衝突エネルギー走査により QCD相構造に迫る試み</dc:title>
  <dc:creator>kitazawa</dc:creator>
  <cp:lastModifiedBy>Masakiyo Kitazawa</cp:lastModifiedBy>
  <cp:revision>933</cp:revision>
  <dcterms:created xsi:type="dcterms:W3CDTF">2011-06-07T09:50:32Z</dcterms:created>
  <dcterms:modified xsi:type="dcterms:W3CDTF">2015-08-05T04:56:58Z</dcterms:modified>
</cp:coreProperties>
</file>