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  <p:sldMasterId id="2147483672" r:id="rId3"/>
    <p:sldMasterId id="2147483684" r:id="rId4"/>
  </p:sldMasterIdLst>
  <p:notesMasterIdLst>
    <p:notesMasterId r:id="rId25"/>
  </p:notesMasterIdLst>
  <p:sldIdLst>
    <p:sldId id="256" r:id="rId5"/>
    <p:sldId id="257" r:id="rId6"/>
    <p:sldId id="261" r:id="rId7"/>
    <p:sldId id="270" r:id="rId8"/>
    <p:sldId id="258" r:id="rId9"/>
    <p:sldId id="262" r:id="rId10"/>
    <p:sldId id="273" r:id="rId11"/>
    <p:sldId id="265" r:id="rId12"/>
    <p:sldId id="263" r:id="rId13"/>
    <p:sldId id="274" r:id="rId14"/>
    <p:sldId id="269" r:id="rId15"/>
    <p:sldId id="272" r:id="rId16"/>
    <p:sldId id="267" r:id="rId17"/>
    <p:sldId id="275" r:id="rId18"/>
    <p:sldId id="276" r:id="rId19"/>
    <p:sldId id="277" r:id="rId20"/>
    <p:sldId id="278" r:id="rId21"/>
    <p:sldId id="279" r:id="rId22"/>
    <p:sldId id="268" r:id="rId23"/>
    <p:sldId id="259" r:id="rId24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800" y="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8CFFFD8-C640-44C2-87FE-B696891CFCAD}" type="doc">
      <dgm:prSet loTypeId="urn:microsoft.com/office/officeart/2005/8/layout/venn1" loCatId="relationship" qsTypeId="urn:microsoft.com/office/officeart/2005/8/quickstyle/simple1" qsCatId="simple" csTypeId="urn:microsoft.com/office/officeart/2005/8/colors/colorful5" csCatId="colorful" phldr="1"/>
      <dgm:spPr/>
    </dgm:pt>
    <dgm:pt modelId="{933341EF-1CDF-405B-B3C9-4EF1AF26D673}">
      <dgm:prSet phldrT="[テキスト]"/>
      <dgm:spPr/>
      <dgm:t>
        <a:bodyPr/>
        <a:lstStyle/>
        <a:p>
          <a:r>
            <a:rPr kumimoji="1" lang="en-US" altLang="ja-JP" dirty="0" smtClean="0"/>
            <a:t>Inside Structure</a:t>
          </a:r>
          <a:endParaRPr kumimoji="1" lang="ja-JP" altLang="en-US" dirty="0"/>
        </a:p>
      </dgm:t>
    </dgm:pt>
    <dgm:pt modelId="{44C97C88-DC05-4179-AF98-F7141C42F50A}" type="parTrans" cxnId="{BFC581FF-7C4A-4D32-96AF-CE28521ADAEC}">
      <dgm:prSet/>
      <dgm:spPr/>
      <dgm:t>
        <a:bodyPr/>
        <a:lstStyle/>
        <a:p>
          <a:endParaRPr kumimoji="1" lang="ja-JP" altLang="en-US"/>
        </a:p>
      </dgm:t>
    </dgm:pt>
    <dgm:pt modelId="{2E5CD780-C133-487E-B375-F936C5FAFBE3}" type="sibTrans" cxnId="{BFC581FF-7C4A-4D32-96AF-CE28521ADAEC}">
      <dgm:prSet/>
      <dgm:spPr/>
      <dgm:t>
        <a:bodyPr/>
        <a:lstStyle/>
        <a:p>
          <a:endParaRPr kumimoji="1" lang="ja-JP" altLang="en-US"/>
        </a:p>
      </dgm:t>
    </dgm:pt>
    <dgm:pt modelId="{0417855E-4B5E-4240-8F5C-3FDAF359C521}">
      <dgm:prSet phldrT="[テキスト]"/>
      <dgm:spPr/>
      <dgm:t>
        <a:bodyPr/>
        <a:lstStyle/>
        <a:p>
          <a:r>
            <a:rPr kumimoji="1" lang="en-US" altLang="ja-JP" dirty="0" smtClean="0"/>
            <a:t>QCD Phase Diagram</a:t>
          </a:r>
          <a:endParaRPr kumimoji="1" lang="ja-JP" altLang="en-US" dirty="0"/>
        </a:p>
      </dgm:t>
    </dgm:pt>
    <dgm:pt modelId="{79C892E8-2F66-4A08-A070-777F1145170A}" type="parTrans" cxnId="{BF4A6B17-9F4F-4CE4-80F4-F618F0A716CD}">
      <dgm:prSet/>
      <dgm:spPr/>
      <dgm:t>
        <a:bodyPr/>
        <a:lstStyle/>
        <a:p>
          <a:endParaRPr kumimoji="1" lang="ja-JP" altLang="en-US"/>
        </a:p>
      </dgm:t>
    </dgm:pt>
    <dgm:pt modelId="{CFA82A34-F243-4244-8E51-DD09885D4E4D}" type="sibTrans" cxnId="{BF4A6B17-9F4F-4CE4-80F4-F618F0A716CD}">
      <dgm:prSet/>
      <dgm:spPr/>
      <dgm:t>
        <a:bodyPr/>
        <a:lstStyle/>
        <a:p>
          <a:endParaRPr kumimoji="1" lang="ja-JP" altLang="en-US"/>
        </a:p>
      </dgm:t>
    </dgm:pt>
    <dgm:pt modelId="{FD0DCF9D-32E7-4D9A-BEC6-9F43C51E666B}">
      <dgm:prSet phldrT="[テキスト]"/>
      <dgm:spPr/>
      <dgm:t>
        <a:bodyPr/>
        <a:lstStyle/>
        <a:p>
          <a:r>
            <a:rPr kumimoji="1" lang="en-US" altLang="ja-JP" dirty="0" smtClean="0"/>
            <a:t>Hadron-Hadron Interaction</a:t>
          </a:r>
          <a:endParaRPr kumimoji="1" lang="ja-JP" altLang="en-US" dirty="0"/>
        </a:p>
      </dgm:t>
    </dgm:pt>
    <dgm:pt modelId="{E55639C6-1606-4AB7-AD1B-98C8A2BB27C3}" type="parTrans" cxnId="{00C97A20-252E-4B9C-8C00-471C5C342862}">
      <dgm:prSet/>
      <dgm:spPr/>
      <dgm:t>
        <a:bodyPr/>
        <a:lstStyle/>
        <a:p>
          <a:endParaRPr kumimoji="1" lang="ja-JP" altLang="en-US"/>
        </a:p>
      </dgm:t>
    </dgm:pt>
    <dgm:pt modelId="{A2AB53EC-CBE6-442A-A9C9-946E3E90A1A6}" type="sibTrans" cxnId="{00C97A20-252E-4B9C-8C00-471C5C342862}">
      <dgm:prSet/>
      <dgm:spPr/>
      <dgm:t>
        <a:bodyPr/>
        <a:lstStyle/>
        <a:p>
          <a:endParaRPr kumimoji="1" lang="ja-JP" altLang="en-US"/>
        </a:p>
      </dgm:t>
    </dgm:pt>
    <dgm:pt modelId="{568BC13D-101D-4A74-BE7A-8B779E0A5E77}" type="pres">
      <dgm:prSet presAssocID="{C8CFFFD8-C640-44C2-87FE-B696891CFCAD}" presName="compositeShape" presStyleCnt="0">
        <dgm:presLayoutVars>
          <dgm:chMax val="7"/>
          <dgm:dir/>
          <dgm:resizeHandles val="exact"/>
        </dgm:presLayoutVars>
      </dgm:prSet>
      <dgm:spPr/>
    </dgm:pt>
    <dgm:pt modelId="{974ADD0D-DE41-42CD-B007-26BAF0898766}" type="pres">
      <dgm:prSet presAssocID="{933341EF-1CDF-405B-B3C9-4EF1AF26D673}" presName="circ1" presStyleLbl="vennNode1" presStyleIdx="0" presStyleCnt="3"/>
      <dgm:spPr/>
      <dgm:t>
        <a:bodyPr/>
        <a:lstStyle/>
        <a:p>
          <a:endParaRPr kumimoji="1" lang="ja-JP" altLang="en-US"/>
        </a:p>
      </dgm:t>
    </dgm:pt>
    <dgm:pt modelId="{414DDE31-EB79-4062-8945-589FB088C069}" type="pres">
      <dgm:prSet presAssocID="{933341EF-1CDF-405B-B3C9-4EF1AF26D673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7ECE3EBF-9CB2-4E83-B659-59B17D63BEF8}" type="pres">
      <dgm:prSet presAssocID="{0417855E-4B5E-4240-8F5C-3FDAF359C521}" presName="circ2" presStyleLbl="vennNode1" presStyleIdx="1" presStyleCnt="3"/>
      <dgm:spPr/>
      <dgm:t>
        <a:bodyPr/>
        <a:lstStyle/>
        <a:p>
          <a:endParaRPr kumimoji="1" lang="ja-JP" altLang="en-US"/>
        </a:p>
      </dgm:t>
    </dgm:pt>
    <dgm:pt modelId="{B2D2FD83-2EB3-46CC-9819-86D1878525D8}" type="pres">
      <dgm:prSet presAssocID="{0417855E-4B5E-4240-8F5C-3FDAF359C521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1350C34E-66C7-4737-9EBA-977F8840E142}" type="pres">
      <dgm:prSet presAssocID="{FD0DCF9D-32E7-4D9A-BEC6-9F43C51E666B}" presName="circ3" presStyleLbl="vennNode1" presStyleIdx="2" presStyleCnt="3"/>
      <dgm:spPr/>
      <dgm:t>
        <a:bodyPr/>
        <a:lstStyle/>
        <a:p>
          <a:endParaRPr kumimoji="1" lang="ja-JP" altLang="en-US"/>
        </a:p>
      </dgm:t>
    </dgm:pt>
    <dgm:pt modelId="{E72CC136-6E4D-4727-BFC4-6DF4DD3022D1}" type="pres">
      <dgm:prSet presAssocID="{FD0DCF9D-32E7-4D9A-BEC6-9F43C51E666B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BFC581FF-7C4A-4D32-96AF-CE28521ADAEC}" srcId="{C8CFFFD8-C640-44C2-87FE-B696891CFCAD}" destId="{933341EF-1CDF-405B-B3C9-4EF1AF26D673}" srcOrd="0" destOrd="0" parTransId="{44C97C88-DC05-4179-AF98-F7141C42F50A}" sibTransId="{2E5CD780-C133-487E-B375-F936C5FAFBE3}"/>
    <dgm:cxn modelId="{CEED4449-D104-4B21-A291-309361476A76}" type="presOf" srcId="{C8CFFFD8-C640-44C2-87FE-B696891CFCAD}" destId="{568BC13D-101D-4A74-BE7A-8B779E0A5E77}" srcOrd="0" destOrd="0" presId="urn:microsoft.com/office/officeart/2005/8/layout/venn1"/>
    <dgm:cxn modelId="{52BAD887-8342-4F71-9680-FFA669C69A2E}" type="presOf" srcId="{0417855E-4B5E-4240-8F5C-3FDAF359C521}" destId="{B2D2FD83-2EB3-46CC-9819-86D1878525D8}" srcOrd="1" destOrd="0" presId="urn:microsoft.com/office/officeart/2005/8/layout/venn1"/>
    <dgm:cxn modelId="{00C97A20-252E-4B9C-8C00-471C5C342862}" srcId="{C8CFFFD8-C640-44C2-87FE-B696891CFCAD}" destId="{FD0DCF9D-32E7-4D9A-BEC6-9F43C51E666B}" srcOrd="2" destOrd="0" parTransId="{E55639C6-1606-4AB7-AD1B-98C8A2BB27C3}" sibTransId="{A2AB53EC-CBE6-442A-A9C9-946E3E90A1A6}"/>
    <dgm:cxn modelId="{89E34E6A-A4E0-49A8-84C2-CEBF0E7AD56C}" type="presOf" srcId="{0417855E-4B5E-4240-8F5C-3FDAF359C521}" destId="{7ECE3EBF-9CB2-4E83-B659-59B17D63BEF8}" srcOrd="0" destOrd="0" presId="urn:microsoft.com/office/officeart/2005/8/layout/venn1"/>
    <dgm:cxn modelId="{26C7483D-3577-4ED3-BCC1-F5316489A979}" type="presOf" srcId="{933341EF-1CDF-405B-B3C9-4EF1AF26D673}" destId="{414DDE31-EB79-4062-8945-589FB088C069}" srcOrd="1" destOrd="0" presId="urn:microsoft.com/office/officeart/2005/8/layout/venn1"/>
    <dgm:cxn modelId="{38234A6C-3C14-455A-9BCA-B9833F3000F4}" type="presOf" srcId="{FD0DCF9D-32E7-4D9A-BEC6-9F43C51E666B}" destId="{1350C34E-66C7-4737-9EBA-977F8840E142}" srcOrd="0" destOrd="0" presId="urn:microsoft.com/office/officeart/2005/8/layout/venn1"/>
    <dgm:cxn modelId="{F9A3C9D0-2B36-4680-A47B-7B173C71C1A1}" type="presOf" srcId="{FD0DCF9D-32E7-4D9A-BEC6-9F43C51E666B}" destId="{E72CC136-6E4D-4727-BFC4-6DF4DD3022D1}" srcOrd="1" destOrd="0" presId="urn:microsoft.com/office/officeart/2005/8/layout/venn1"/>
    <dgm:cxn modelId="{BF4A6B17-9F4F-4CE4-80F4-F618F0A716CD}" srcId="{C8CFFFD8-C640-44C2-87FE-B696891CFCAD}" destId="{0417855E-4B5E-4240-8F5C-3FDAF359C521}" srcOrd="1" destOrd="0" parTransId="{79C892E8-2F66-4A08-A070-777F1145170A}" sibTransId="{CFA82A34-F243-4244-8E51-DD09885D4E4D}"/>
    <dgm:cxn modelId="{6006969D-505D-465C-864A-76B98F16082D}" type="presOf" srcId="{933341EF-1CDF-405B-B3C9-4EF1AF26D673}" destId="{974ADD0D-DE41-42CD-B007-26BAF0898766}" srcOrd="0" destOrd="0" presId="urn:microsoft.com/office/officeart/2005/8/layout/venn1"/>
    <dgm:cxn modelId="{8D91811E-39D9-4125-A5E5-C18028E175B4}" type="presParOf" srcId="{568BC13D-101D-4A74-BE7A-8B779E0A5E77}" destId="{974ADD0D-DE41-42CD-B007-26BAF0898766}" srcOrd="0" destOrd="0" presId="urn:microsoft.com/office/officeart/2005/8/layout/venn1"/>
    <dgm:cxn modelId="{B6A1AC03-D383-4B12-8CC5-8D9BACEC5431}" type="presParOf" srcId="{568BC13D-101D-4A74-BE7A-8B779E0A5E77}" destId="{414DDE31-EB79-4062-8945-589FB088C069}" srcOrd="1" destOrd="0" presId="urn:microsoft.com/office/officeart/2005/8/layout/venn1"/>
    <dgm:cxn modelId="{897ACF39-513D-424F-BCB8-CDDA3F1AD8A6}" type="presParOf" srcId="{568BC13D-101D-4A74-BE7A-8B779E0A5E77}" destId="{7ECE3EBF-9CB2-4E83-B659-59B17D63BEF8}" srcOrd="2" destOrd="0" presId="urn:microsoft.com/office/officeart/2005/8/layout/venn1"/>
    <dgm:cxn modelId="{FE36F90C-709C-4D96-B228-07B676B1380B}" type="presParOf" srcId="{568BC13D-101D-4A74-BE7A-8B779E0A5E77}" destId="{B2D2FD83-2EB3-46CC-9819-86D1878525D8}" srcOrd="3" destOrd="0" presId="urn:microsoft.com/office/officeart/2005/8/layout/venn1"/>
    <dgm:cxn modelId="{F775B18C-2546-4E3A-A3D9-A1EBA04853B9}" type="presParOf" srcId="{568BC13D-101D-4A74-BE7A-8B779E0A5E77}" destId="{1350C34E-66C7-4737-9EBA-977F8840E142}" srcOrd="4" destOrd="0" presId="urn:microsoft.com/office/officeart/2005/8/layout/venn1"/>
    <dgm:cxn modelId="{04E4BD07-1780-4152-AFA0-C8EE8A1059BB}" type="presParOf" srcId="{568BC13D-101D-4A74-BE7A-8B779E0A5E77}" destId="{E72CC136-6E4D-4727-BFC4-6DF4DD3022D1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1D1E218-C7B5-47B1-BEC4-4836ADEC5C15}" type="doc">
      <dgm:prSet loTypeId="urn:microsoft.com/office/officeart/2005/8/layout/arrow6" loCatId="relationship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kumimoji="1" lang="ja-JP" altLang="en-US"/>
        </a:p>
      </dgm:t>
    </dgm:pt>
    <dgm:pt modelId="{A533A4DE-426F-4DE3-A338-816FB16D6314}">
      <dgm:prSet phldrT="[テキスト]"/>
      <dgm:spPr/>
      <dgm:t>
        <a:bodyPr/>
        <a:lstStyle/>
        <a:p>
          <a:r>
            <a:rPr kumimoji="1" lang="en-US" altLang="ja-JP" dirty="0" smtClean="0"/>
            <a:t>Few many-body system </a:t>
          </a:r>
          <a:endParaRPr kumimoji="1" lang="ja-JP" altLang="en-US" dirty="0"/>
        </a:p>
      </dgm:t>
    </dgm:pt>
    <dgm:pt modelId="{6CD8D886-25D9-42EB-A7A0-0CCE530C062F}" type="parTrans" cxnId="{F3C92DF6-88E9-4938-A78D-06D21FAF2339}">
      <dgm:prSet/>
      <dgm:spPr/>
      <dgm:t>
        <a:bodyPr/>
        <a:lstStyle/>
        <a:p>
          <a:endParaRPr kumimoji="1" lang="ja-JP" altLang="en-US"/>
        </a:p>
      </dgm:t>
    </dgm:pt>
    <dgm:pt modelId="{5469E909-2512-4F4F-8667-124F5BA3F40C}" type="sibTrans" cxnId="{F3C92DF6-88E9-4938-A78D-06D21FAF2339}">
      <dgm:prSet/>
      <dgm:spPr/>
      <dgm:t>
        <a:bodyPr/>
        <a:lstStyle/>
        <a:p>
          <a:endParaRPr kumimoji="1" lang="ja-JP" altLang="en-US"/>
        </a:p>
      </dgm:t>
    </dgm:pt>
    <dgm:pt modelId="{0C097447-B92E-4174-937B-BF787586D8AA}">
      <dgm:prSet phldrT="[テキスト]"/>
      <dgm:spPr/>
      <dgm:t>
        <a:bodyPr/>
        <a:lstStyle/>
        <a:p>
          <a:r>
            <a:rPr kumimoji="1" lang="en-US" altLang="ja-JP" dirty="0" smtClean="0"/>
            <a:t>QCD medium</a:t>
          </a:r>
          <a:endParaRPr kumimoji="1" lang="ja-JP" altLang="en-US" dirty="0"/>
        </a:p>
      </dgm:t>
    </dgm:pt>
    <dgm:pt modelId="{DD425037-5299-435A-A1E3-E0B0C764CB97}" type="parTrans" cxnId="{A0EB753A-32E6-459B-AE94-5ADC0FAC308F}">
      <dgm:prSet/>
      <dgm:spPr/>
      <dgm:t>
        <a:bodyPr/>
        <a:lstStyle/>
        <a:p>
          <a:endParaRPr kumimoji="1" lang="ja-JP" altLang="en-US"/>
        </a:p>
      </dgm:t>
    </dgm:pt>
    <dgm:pt modelId="{7A7BE3C6-588F-48D4-A4FB-FFFBB32C9532}" type="sibTrans" cxnId="{A0EB753A-32E6-459B-AE94-5ADC0FAC308F}">
      <dgm:prSet/>
      <dgm:spPr/>
      <dgm:t>
        <a:bodyPr/>
        <a:lstStyle/>
        <a:p>
          <a:endParaRPr kumimoji="1" lang="ja-JP" altLang="en-US"/>
        </a:p>
      </dgm:t>
    </dgm:pt>
    <dgm:pt modelId="{F3744EE1-95C2-4C8C-A3B2-795E02CCB8C4}" type="pres">
      <dgm:prSet presAssocID="{81D1E218-C7B5-47B1-BEC4-4836ADEC5C15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kumimoji="1" lang="ja-JP" altLang="en-US"/>
        </a:p>
      </dgm:t>
    </dgm:pt>
    <dgm:pt modelId="{862719ED-64A5-4BEA-B483-9D6D4002C0EF}" type="pres">
      <dgm:prSet presAssocID="{81D1E218-C7B5-47B1-BEC4-4836ADEC5C15}" presName="ribbon" presStyleLbl="node1" presStyleIdx="0" presStyleCnt="1"/>
      <dgm:spPr/>
    </dgm:pt>
    <dgm:pt modelId="{6710E216-6970-4175-B18F-C0515C473990}" type="pres">
      <dgm:prSet presAssocID="{81D1E218-C7B5-47B1-BEC4-4836ADEC5C15}" presName="lef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E4F6377F-DA06-4D2E-81EF-594BEF24FF77}" type="pres">
      <dgm:prSet presAssocID="{81D1E218-C7B5-47B1-BEC4-4836ADEC5C15}" presName="righ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F3C92DF6-88E9-4938-A78D-06D21FAF2339}" srcId="{81D1E218-C7B5-47B1-BEC4-4836ADEC5C15}" destId="{A533A4DE-426F-4DE3-A338-816FB16D6314}" srcOrd="0" destOrd="0" parTransId="{6CD8D886-25D9-42EB-A7A0-0CCE530C062F}" sibTransId="{5469E909-2512-4F4F-8667-124F5BA3F40C}"/>
    <dgm:cxn modelId="{1AB9FCB2-C225-4F5E-8FDD-CE78D2A1CDA0}" type="presOf" srcId="{0C097447-B92E-4174-937B-BF787586D8AA}" destId="{E4F6377F-DA06-4D2E-81EF-594BEF24FF77}" srcOrd="0" destOrd="0" presId="urn:microsoft.com/office/officeart/2005/8/layout/arrow6"/>
    <dgm:cxn modelId="{A0EB753A-32E6-459B-AE94-5ADC0FAC308F}" srcId="{81D1E218-C7B5-47B1-BEC4-4836ADEC5C15}" destId="{0C097447-B92E-4174-937B-BF787586D8AA}" srcOrd="1" destOrd="0" parTransId="{DD425037-5299-435A-A1E3-E0B0C764CB97}" sibTransId="{7A7BE3C6-588F-48D4-A4FB-FFFBB32C9532}"/>
    <dgm:cxn modelId="{8B753839-E4CF-49FD-830A-A75B588BC918}" type="presOf" srcId="{81D1E218-C7B5-47B1-BEC4-4836ADEC5C15}" destId="{F3744EE1-95C2-4C8C-A3B2-795E02CCB8C4}" srcOrd="0" destOrd="0" presId="urn:microsoft.com/office/officeart/2005/8/layout/arrow6"/>
    <dgm:cxn modelId="{94A156E2-6723-4EC3-854E-14E369E6BD0D}" type="presOf" srcId="{A533A4DE-426F-4DE3-A338-816FB16D6314}" destId="{6710E216-6970-4175-B18F-C0515C473990}" srcOrd="0" destOrd="0" presId="urn:microsoft.com/office/officeart/2005/8/layout/arrow6"/>
    <dgm:cxn modelId="{3F2F2866-C3A1-4FE0-8AF3-C9CD15325C8E}" type="presParOf" srcId="{F3744EE1-95C2-4C8C-A3B2-795E02CCB8C4}" destId="{862719ED-64A5-4BEA-B483-9D6D4002C0EF}" srcOrd="0" destOrd="0" presId="urn:microsoft.com/office/officeart/2005/8/layout/arrow6"/>
    <dgm:cxn modelId="{CFED4331-43AB-44AB-A0F5-230DCF41C751}" type="presParOf" srcId="{F3744EE1-95C2-4C8C-A3B2-795E02CCB8C4}" destId="{6710E216-6970-4175-B18F-C0515C473990}" srcOrd="1" destOrd="0" presId="urn:microsoft.com/office/officeart/2005/8/layout/arrow6"/>
    <dgm:cxn modelId="{6784212C-2E93-4884-856A-B28FD7166F14}" type="presParOf" srcId="{F3744EE1-95C2-4C8C-A3B2-795E02CCB8C4}" destId="{E4F6377F-DA06-4D2E-81EF-594BEF24FF77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4ADD0D-DE41-42CD-B007-26BAF0898766}">
      <dsp:nvSpPr>
        <dsp:cNvPr id="0" name=""/>
        <dsp:cNvSpPr/>
      </dsp:nvSpPr>
      <dsp:spPr>
        <a:xfrm>
          <a:off x="2410239" y="64807"/>
          <a:ext cx="3110745" cy="3110745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3300" kern="1200" dirty="0" smtClean="0"/>
            <a:t>Inside Structure</a:t>
          </a:r>
          <a:endParaRPr kumimoji="1" lang="ja-JP" altLang="en-US" sz="3300" kern="1200" dirty="0"/>
        </a:p>
      </dsp:txBody>
      <dsp:txXfrm>
        <a:off x="2825005" y="609187"/>
        <a:ext cx="2281213" cy="1399835"/>
      </dsp:txXfrm>
    </dsp:sp>
    <dsp:sp modelId="{7ECE3EBF-9CB2-4E83-B659-59B17D63BEF8}">
      <dsp:nvSpPr>
        <dsp:cNvPr id="0" name=""/>
        <dsp:cNvSpPr/>
      </dsp:nvSpPr>
      <dsp:spPr>
        <a:xfrm>
          <a:off x="3532699" y="2009023"/>
          <a:ext cx="3110745" cy="3110745"/>
        </a:xfrm>
        <a:prstGeom prst="ellipse">
          <a:avLst/>
        </a:prstGeom>
        <a:solidFill>
          <a:schemeClr val="accent5">
            <a:alpha val="50000"/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3300" kern="1200" dirty="0" smtClean="0"/>
            <a:t>QCD Phase Diagram</a:t>
          </a:r>
          <a:endParaRPr kumimoji="1" lang="ja-JP" altLang="en-US" sz="3300" kern="1200" dirty="0"/>
        </a:p>
      </dsp:txBody>
      <dsp:txXfrm>
        <a:off x="4484069" y="2812632"/>
        <a:ext cx="1866447" cy="1710910"/>
      </dsp:txXfrm>
    </dsp:sp>
    <dsp:sp modelId="{1350C34E-66C7-4737-9EBA-977F8840E142}">
      <dsp:nvSpPr>
        <dsp:cNvPr id="0" name=""/>
        <dsp:cNvSpPr/>
      </dsp:nvSpPr>
      <dsp:spPr>
        <a:xfrm>
          <a:off x="1287778" y="2009023"/>
          <a:ext cx="3110745" cy="3110745"/>
        </a:xfrm>
        <a:prstGeom prst="ellipse">
          <a:avLst/>
        </a:prstGeom>
        <a:solidFill>
          <a:schemeClr val="accent5">
            <a:alpha val="50000"/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3300" kern="1200" dirty="0" smtClean="0"/>
            <a:t>Hadron-Hadron Interaction</a:t>
          </a:r>
          <a:endParaRPr kumimoji="1" lang="ja-JP" altLang="en-US" sz="3300" kern="1200" dirty="0"/>
        </a:p>
      </dsp:txBody>
      <dsp:txXfrm>
        <a:off x="1580707" y="2812632"/>
        <a:ext cx="1866447" cy="171091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2719ED-64A5-4BEA-B483-9D6D4002C0EF}">
      <dsp:nvSpPr>
        <dsp:cNvPr id="0" name=""/>
        <dsp:cNvSpPr/>
      </dsp:nvSpPr>
      <dsp:spPr>
        <a:xfrm>
          <a:off x="0" y="215035"/>
          <a:ext cx="6963507" cy="2785402"/>
        </a:xfrm>
        <a:prstGeom prst="leftRightRibb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710E216-6970-4175-B18F-C0515C473990}">
      <dsp:nvSpPr>
        <dsp:cNvPr id="0" name=""/>
        <dsp:cNvSpPr/>
      </dsp:nvSpPr>
      <dsp:spPr>
        <a:xfrm>
          <a:off x="835620" y="702480"/>
          <a:ext cx="2297957" cy="1364847"/>
        </a:xfrm>
        <a:prstGeom prst="rect">
          <a:avLst/>
        </a:prstGeom>
        <a:noFill/>
        <a:ln>
          <a:noFill/>
        </a:ln>
        <a:effectLst/>
        <a:scene3d>
          <a:camera prst="orthographicFront"/>
          <a:lightRig rig="flat" dir="t"/>
        </a:scene3d>
        <a:sp3d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124460" rIns="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3500" kern="1200" dirty="0" smtClean="0"/>
            <a:t>Few many-body system </a:t>
          </a:r>
          <a:endParaRPr kumimoji="1" lang="ja-JP" altLang="en-US" sz="3500" kern="1200" dirty="0"/>
        </a:p>
      </dsp:txBody>
      <dsp:txXfrm>
        <a:off x="835620" y="702480"/>
        <a:ext cx="2297957" cy="1364847"/>
      </dsp:txXfrm>
    </dsp:sp>
    <dsp:sp modelId="{E4F6377F-DA06-4D2E-81EF-594BEF24FF77}">
      <dsp:nvSpPr>
        <dsp:cNvPr id="0" name=""/>
        <dsp:cNvSpPr/>
      </dsp:nvSpPr>
      <dsp:spPr>
        <a:xfrm>
          <a:off x="3481753" y="1148145"/>
          <a:ext cx="2715767" cy="1364847"/>
        </a:xfrm>
        <a:prstGeom prst="rect">
          <a:avLst/>
        </a:prstGeom>
        <a:noFill/>
        <a:ln>
          <a:noFill/>
        </a:ln>
        <a:effectLst/>
        <a:scene3d>
          <a:camera prst="orthographicFront"/>
          <a:lightRig rig="flat" dir="t"/>
        </a:scene3d>
        <a:sp3d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124460" rIns="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3500" kern="1200" dirty="0" smtClean="0"/>
            <a:t>QCD medium</a:t>
          </a:r>
          <a:endParaRPr kumimoji="1" lang="ja-JP" altLang="en-US" sz="3500" kern="1200" dirty="0"/>
        </a:p>
      </dsp:txBody>
      <dsp:txXfrm>
        <a:off x="3481753" y="1148145"/>
        <a:ext cx="2715767" cy="13648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F5E836-BB1E-4AF2-B323-67CC1BB2BA60}" type="datetimeFigureOut">
              <a:rPr kumimoji="1" lang="ja-JP" altLang="en-US" smtClean="0"/>
              <a:t>2015/10/20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0EAA1E-9041-4ACD-883A-85DFD91FE3F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3666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0EAA1E-9041-4ACD-883A-85DFD91FE3FA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602842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0EAA1E-9041-4ACD-883A-85DFD91FE3FA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86808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034318-8DA7-4CD6-AF96-C93CF70B6B3A}" type="slidenum">
              <a:rPr lang="en-US" altLang="ja-JP" smtClean="0"/>
              <a:pPr>
                <a:defRPr/>
              </a:pPr>
              <a:t>7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223764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0EAA1E-9041-4ACD-883A-85DFD91FE3FA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306400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5E8292-2C32-4671-90F0-7C9A2343D835}" type="slidenum">
              <a:rPr lang="ja-JP" altLang="en-US" smtClean="0">
                <a:solidFill>
                  <a:prstClr val="black"/>
                </a:solidFill>
              </a:rPr>
              <a:pPr/>
              <a:t>12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77763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en-US" altLang="ja-JP" baseline="0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D545D0-195F-4C10-8CF2-BAD9C6B4A13A}" type="slidenum">
              <a:rPr lang="ja-JP" altLang="en-US" smtClean="0">
                <a:solidFill>
                  <a:prstClr val="black"/>
                </a:solidFill>
              </a:rPr>
              <a:pPr/>
              <a:t>14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30156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The production rates</a:t>
            </a:r>
            <a:r>
              <a:rPr kumimoji="1" lang="en-US" altLang="ja-JP" baseline="0" dirty="0" smtClean="0"/>
              <a:t> are estimated by considering the meson exchange mode at the forward scattering angle, which is inspired by the </a:t>
            </a:r>
            <a:r>
              <a:rPr kumimoji="1" lang="en-US" altLang="ja-JP" baseline="0" dirty="0" err="1" smtClean="0"/>
              <a:t>regge</a:t>
            </a:r>
            <a:r>
              <a:rPr kumimoji="1" lang="en-US" altLang="ja-JP" baseline="0" dirty="0" smtClean="0"/>
              <a:t> theory that describes the energy dependence of the binary reaction cross section in the high energy.</a:t>
            </a:r>
          </a:p>
          <a:p>
            <a:endParaRPr kumimoji="1" lang="en-US" altLang="ja-JP" baseline="0" dirty="0" smtClean="0"/>
          </a:p>
          <a:p>
            <a:r>
              <a:rPr kumimoji="1" lang="en-US" altLang="ja-JP" baseline="0" dirty="0" smtClean="0"/>
              <a:t>Here, a u-quark is converted into a c-quark, where residual </a:t>
            </a:r>
            <a:r>
              <a:rPr kumimoji="1" lang="en-US" altLang="ja-JP" baseline="0" dirty="0" err="1" smtClean="0"/>
              <a:t>ddiquark</a:t>
            </a:r>
            <a:r>
              <a:rPr kumimoji="1" lang="en-US" altLang="ja-JP" baseline="0" dirty="0" smtClean="0"/>
              <a:t> acts as a spectator.</a:t>
            </a:r>
          </a:p>
          <a:p>
            <a:r>
              <a:rPr kumimoji="1" lang="en-US" altLang="ja-JP" baseline="0" dirty="0" smtClean="0"/>
              <a:t>Thus, the lambda modes are well excited by this reaction.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72189D-E4D0-41BA-8812-E29899A6BC9E}" type="slidenum">
              <a:rPr lang="ja-JP" altLang="en-US" smtClean="0">
                <a:solidFill>
                  <a:prstClr val="black"/>
                </a:solidFill>
              </a:rPr>
              <a:pPr/>
              <a:t>15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37680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baseline="0" dirty="0" smtClean="0"/>
              <a:t>Then we proposed charmed baryon spectroscopy by using the missing mass techniques.</a:t>
            </a:r>
          </a:p>
          <a:p>
            <a:r>
              <a:rPr kumimoji="1" lang="en-US" altLang="ja-JP" baseline="0" dirty="0" smtClean="0"/>
              <a:t>We will measure the level structure of the excited charmed baryons and the production rate in the inclusive (pi-,D*-) spectrum.</a:t>
            </a:r>
          </a:p>
          <a:p>
            <a:r>
              <a:rPr kumimoji="1" lang="en-US" altLang="ja-JP" baseline="0" dirty="0" smtClean="0"/>
              <a:t>Decay productions will be also measured to assist the missing mass spectroscopy.</a:t>
            </a:r>
          </a:p>
          <a:p>
            <a:endParaRPr kumimoji="1" lang="en-US" altLang="ja-JP" baseline="0" dirty="0" smtClean="0"/>
          </a:p>
          <a:p>
            <a:r>
              <a:rPr kumimoji="1" lang="en-US" altLang="ja-JP" baseline="0" dirty="0" smtClean="0"/>
              <a:t>In reality, there two main issues:</a:t>
            </a:r>
          </a:p>
          <a:p>
            <a:r>
              <a:rPr kumimoji="1" lang="en-US" altLang="ja-JP" baseline="0" dirty="0" smtClean="0"/>
              <a:t>One is How large the CS is</a:t>
            </a:r>
          </a:p>
          <a:p>
            <a:r>
              <a:rPr kumimoji="1" lang="en-US" altLang="ja-JP" baseline="0" dirty="0" smtClean="0"/>
              <a:t>And</a:t>
            </a:r>
          </a:p>
          <a:p>
            <a:r>
              <a:rPr kumimoji="1" lang="en-US" altLang="ja-JP" baseline="0" dirty="0" smtClean="0"/>
              <a:t>The other is how large the BG is and how to reduce the BG.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D545D0-195F-4C10-8CF2-BAD9C6B4A13A}" type="slidenum">
              <a:rPr lang="ja-JP" altLang="en-US" smtClean="0">
                <a:solidFill>
                  <a:prstClr val="black"/>
                </a:solidFill>
              </a:rPr>
              <a:pPr/>
              <a:t>16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57589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2015/10/20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K. Ozawa, Hadrons in nuclear medium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8C283-F011-46B6-BC30-112CC6B63AF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208778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2015/10/20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K. Ozawa, Hadrons in nuclear medium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8C283-F011-46B6-BC30-112CC6B63AF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29969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2015/10/20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K. Ozawa, Hadrons in nuclear medium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8C283-F011-46B6-BC30-112CC6B63AF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152035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2015/10/20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K. Ozawa, Hadrons in nuclear medium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04396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2015/10/20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K. Ozawa, Hadrons in nuclear medium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5060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2015/10/20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K. Ozawa, Hadrons in nuclear medium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4305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2015/10/20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K. Ozawa, Hadrons in nuclear medium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13521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2015/10/20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K. Ozawa, Hadrons in nuclear medium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0036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2015/10/20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K. Ozawa, Hadrons in nuclear medium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60068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2015/10/20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K. Ozawa, Hadrons in nuclear medium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16186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2015/10/20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K. Ozawa, Hadrons in nuclear medium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83321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2015/10/20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K. Ozawa, Hadrons in nuclear medium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8C283-F011-46B6-BC30-112CC6B63AF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045900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2015/10/20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K. Ozawa, Hadrons in nuclear medium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67795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2015/10/20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K. Ozawa, Hadrons in nuclear medium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4495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2015/10/20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K. Ozawa, Hadrons in nuclear medium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797266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3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4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6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2015/10/20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K. Ozawa, Hadrons in nuclear medium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277578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2015/10/20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K. Ozawa, Hadrons in nuclear medium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288760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5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5" y="2906715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8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17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26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34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43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52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6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69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2015/10/20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K. Ozawa, Hadrons in nuclear medium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415371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1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2015/10/20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K. Ozawa, Hadrons in nuclear medium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367248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88" indent="0">
              <a:buNone/>
              <a:defRPr sz="2000" b="1"/>
            </a:lvl2pPr>
            <a:lvl3pPr marL="914174" indent="0">
              <a:buNone/>
              <a:defRPr sz="1800" b="1"/>
            </a:lvl3pPr>
            <a:lvl4pPr marL="1371261" indent="0">
              <a:buNone/>
              <a:defRPr sz="1600" b="1"/>
            </a:lvl4pPr>
            <a:lvl5pPr marL="1828348" indent="0">
              <a:buNone/>
              <a:defRPr sz="1600" b="1"/>
            </a:lvl5pPr>
            <a:lvl6pPr marL="2285434" indent="0">
              <a:buNone/>
              <a:defRPr sz="1600" b="1"/>
            </a:lvl6pPr>
            <a:lvl7pPr marL="2742522" indent="0">
              <a:buNone/>
              <a:defRPr sz="1600" b="1"/>
            </a:lvl7pPr>
            <a:lvl8pPr marL="3199609" indent="0">
              <a:buNone/>
              <a:defRPr sz="1600" b="1"/>
            </a:lvl8pPr>
            <a:lvl9pPr marL="3656696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88" indent="0">
              <a:buNone/>
              <a:defRPr sz="2000" b="1"/>
            </a:lvl2pPr>
            <a:lvl3pPr marL="914174" indent="0">
              <a:buNone/>
              <a:defRPr sz="1800" b="1"/>
            </a:lvl3pPr>
            <a:lvl4pPr marL="1371261" indent="0">
              <a:buNone/>
              <a:defRPr sz="1600" b="1"/>
            </a:lvl4pPr>
            <a:lvl5pPr marL="1828348" indent="0">
              <a:buNone/>
              <a:defRPr sz="1600" b="1"/>
            </a:lvl5pPr>
            <a:lvl6pPr marL="2285434" indent="0">
              <a:buNone/>
              <a:defRPr sz="1600" b="1"/>
            </a:lvl6pPr>
            <a:lvl7pPr marL="2742522" indent="0">
              <a:buNone/>
              <a:defRPr sz="1600" b="1"/>
            </a:lvl7pPr>
            <a:lvl8pPr marL="3199609" indent="0">
              <a:buNone/>
              <a:defRPr sz="1600" b="1"/>
            </a:lvl8pPr>
            <a:lvl9pPr marL="3656696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2015/10/20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K. Ozawa, Hadrons in nuclear medium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376122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2015/10/20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K. Ozawa, Hadrons in nuclear medium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448675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2015/10/20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K. Ozawa, Hadrons in nuclear medium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8286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2015/10/20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K. Ozawa, Hadrons in nuclear medium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8C283-F011-46B6-BC30-112CC6B63AF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5801034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88" indent="0">
              <a:buNone/>
              <a:defRPr sz="1200"/>
            </a:lvl2pPr>
            <a:lvl3pPr marL="914174" indent="0">
              <a:buNone/>
              <a:defRPr sz="1000"/>
            </a:lvl3pPr>
            <a:lvl4pPr marL="1371261" indent="0">
              <a:buNone/>
              <a:defRPr sz="900"/>
            </a:lvl4pPr>
            <a:lvl5pPr marL="1828348" indent="0">
              <a:buNone/>
              <a:defRPr sz="900"/>
            </a:lvl5pPr>
            <a:lvl6pPr marL="2285434" indent="0">
              <a:buNone/>
              <a:defRPr sz="900"/>
            </a:lvl6pPr>
            <a:lvl7pPr marL="2742522" indent="0">
              <a:buNone/>
              <a:defRPr sz="900"/>
            </a:lvl7pPr>
            <a:lvl8pPr marL="3199609" indent="0">
              <a:buNone/>
              <a:defRPr sz="900"/>
            </a:lvl8pPr>
            <a:lvl9pPr marL="3656696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2015/10/20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K. Ozawa, Hadrons in nuclear medium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314564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88" indent="0">
              <a:buNone/>
              <a:defRPr sz="2800"/>
            </a:lvl2pPr>
            <a:lvl3pPr marL="914174" indent="0">
              <a:buNone/>
              <a:defRPr sz="2400"/>
            </a:lvl3pPr>
            <a:lvl4pPr marL="1371261" indent="0">
              <a:buNone/>
              <a:defRPr sz="2000"/>
            </a:lvl4pPr>
            <a:lvl5pPr marL="1828348" indent="0">
              <a:buNone/>
              <a:defRPr sz="2000"/>
            </a:lvl5pPr>
            <a:lvl6pPr marL="2285434" indent="0">
              <a:buNone/>
              <a:defRPr sz="2000"/>
            </a:lvl6pPr>
            <a:lvl7pPr marL="2742522" indent="0">
              <a:buNone/>
              <a:defRPr sz="2000"/>
            </a:lvl7pPr>
            <a:lvl8pPr marL="3199609" indent="0">
              <a:buNone/>
              <a:defRPr sz="2000"/>
            </a:lvl8pPr>
            <a:lvl9pPr marL="3656696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88" indent="0">
              <a:buNone/>
              <a:defRPr sz="1200"/>
            </a:lvl2pPr>
            <a:lvl3pPr marL="914174" indent="0">
              <a:buNone/>
              <a:defRPr sz="1000"/>
            </a:lvl3pPr>
            <a:lvl4pPr marL="1371261" indent="0">
              <a:buNone/>
              <a:defRPr sz="900"/>
            </a:lvl4pPr>
            <a:lvl5pPr marL="1828348" indent="0">
              <a:buNone/>
              <a:defRPr sz="900"/>
            </a:lvl5pPr>
            <a:lvl6pPr marL="2285434" indent="0">
              <a:buNone/>
              <a:defRPr sz="900"/>
            </a:lvl6pPr>
            <a:lvl7pPr marL="2742522" indent="0">
              <a:buNone/>
              <a:defRPr sz="900"/>
            </a:lvl7pPr>
            <a:lvl8pPr marL="3199609" indent="0">
              <a:buNone/>
              <a:defRPr sz="900"/>
            </a:lvl8pPr>
            <a:lvl9pPr marL="3656696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2015/10/20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K. Ozawa, Hadrons in nuclear medium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89238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2015/10/20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K. Ozawa, Hadrons in nuclear medium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889705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2" y="274640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2015/10/20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K. Ozawa, Hadrons in nuclear medium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08453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2014/8/22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K. Ozawa, CNS Summer School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959B7-98A6-5F44-AA12-0A1321722CAE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81108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2014/10/25</a:t>
            </a:r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K. Ozawa, Hadrons in nuclear medium</a:t>
            </a:r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65542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2015/10/20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K. Ozawa, Hadrons in nuclear medium</a:t>
            </a:r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8C283-F011-46B6-BC30-112CC6B63AF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746263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2015/10/20</a:t>
            </a:r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K. Ozawa, Hadrons in nuclear medium</a:t>
            </a:r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8C283-F011-46B6-BC30-112CC6B63AF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246318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2015/10/20</a:t>
            </a:r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K. Ozawa, Hadrons in nuclear medium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8C283-F011-46B6-BC30-112CC6B63AF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832540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2015/10/20</a:t>
            </a:r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K. Ozawa, Hadrons in nuclear medium</a:t>
            </a:r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8C283-F011-46B6-BC30-112CC6B63AF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64098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2015/10/20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K. Ozawa, Hadrons in nuclear medium</a:t>
            </a:r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8C283-F011-46B6-BC30-112CC6B63AF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73066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2015/10/20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K. Ozawa, Hadrons in nuclear medium</a:t>
            </a:r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8C283-F011-46B6-BC30-112CC6B63AF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10538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kumimoji="1" lang="en-US" altLang="ja-JP" smtClean="0"/>
              <a:t>2015/10/20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kumimoji="1" lang="en-US" altLang="ja-JP" smtClean="0"/>
              <a:t>K. Ozawa, Hadrons in nuclear medium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D8C283-F011-46B6-BC30-112CC6B63AF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16386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2015/10/20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K. Ozawa, Hadrons in nuclear medium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D8002D-B5B0-4BAC-B1F6-782DDCCE6D9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0025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17" tIns="45709" rIns="91417" bIns="45709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17" tIns="45709" rIns="91417" bIns="45709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17" tIns="45709" rIns="91417" bIns="45709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74"/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2015/10/20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17" tIns="45709" rIns="91417" bIns="45709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74"/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K. Ozawa, Hadrons in nuclear medium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17" tIns="45709" rIns="91417" bIns="45709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74"/>
            <a:fld id="{D2D8002D-B5B0-4BAC-B1F6-782DDCCE6D9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 defTabSz="914174"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5991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/>
  <p:txStyles>
    <p:titleStyle>
      <a:lvl1pPr algn="ctr" defTabSz="914174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14" indent="-342814" algn="l" defTabSz="914174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767" indent="-285680" algn="l" defTabSz="914174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18" indent="-228543" algn="l" defTabSz="914174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804" indent="-228543" algn="l" defTabSz="914174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892" indent="-228543" algn="l" defTabSz="914174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978" indent="-228543" algn="l" defTabSz="914174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065" indent="-228543" algn="l" defTabSz="914174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152" indent="-228543" algn="l" defTabSz="914174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239" indent="-228543" algn="l" defTabSz="914174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174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8" algn="l" defTabSz="914174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74" algn="l" defTabSz="914174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61" algn="l" defTabSz="914174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48" algn="l" defTabSz="914174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34" algn="l" defTabSz="914174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22" algn="l" defTabSz="914174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09" algn="l" defTabSz="914174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96" algn="l" defTabSz="914174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2014/8/22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K. Ozawa, CNS Summer School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281959B7-98A6-5F44-AA12-0A1321722CAE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4158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</p:sldLayoutIdLst>
  <p:timing>
    <p:tnLst>
      <p:par>
        <p:cTn id="1" dur="indefinite" restart="never" nodeType="tmRoot"/>
      </p:par>
    </p:tnLst>
  </p:timing>
  <p:hf hdr="0"/>
  <p:txStyles>
    <p:titleStyle>
      <a:lvl1pPr algn="ctr" defTabSz="4572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6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8.png"/><Relationship Id="rId4" Type="http://schemas.openxmlformats.org/officeDocument/2006/relationships/image" Target="../media/image17.w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4.xml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22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wmf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ja-JP" altLang="en-US" sz="4400" dirty="0" smtClean="0"/>
              <a:t>Ｊ</a:t>
            </a:r>
            <a:r>
              <a:rPr lang="en-US" altLang="ja-JP" sz="4400" dirty="0" smtClean="0"/>
              <a:t>‐</a:t>
            </a:r>
            <a:r>
              <a:rPr lang="ja-JP" altLang="en-US" sz="4400" dirty="0" smtClean="0"/>
              <a:t>ＰＡＲＣ</a:t>
            </a:r>
            <a:r>
              <a:rPr lang="ja-JP" altLang="ja-JP" sz="4400" dirty="0" smtClean="0"/>
              <a:t>から始まる</a:t>
            </a:r>
            <a:r>
              <a:rPr lang="en-US" altLang="ja-JP" sz="4400" dirty="0" smtClean="0"/>
              <a:t/>
            </a:r>
            <a:br>
              <a:rPr lang="en-US" altLang="ja-JP" sz="4400" dirty="0" smtClean="0"/>
            </a:br>
            <a:r>
              <a:rPr lang="ja-JP" altLang="ja-JP" sz="4400" dirty="0" smtClean="0"/>
              <a:t>次</a:t>
            </a:r>
            <a:r>
              <a:rPr lang="ja-JP" altLang="ja-JP" sz="4400" dirty="0"/>
              <a:t>世代のハドロン物理実験</a:t>
            </a:r>
            <a:endParaRPr kumimoji="1" lang="ja-JP" altLang="en-US" sz="4400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ja-JP" altLang="en-US" dirty="0" smtClean="0"/>
              <a:t>小沢　恭一郎（</a:t>
            </a:r>
            <a:r>
              <a:rPr kumimoji="1" lang="en-US" altLang="ja-JP" dirty="0" smtClean="0"/>
              <a:t>KEK</a:t>
            </a:r>
            <a:r>
              <a:rPr kumimoji="1" lang="ja-JP" altLang="en-US" dirty="0" smtClean="0"/>
              <a:t>）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01274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2286" y="220828"/>
            <a:ext cx="7886700" cy="615602"/>
          </a:xfrm>
        </p:spPr>
        <p:txBody>
          <a:bodyPr>
            <a:normAutofit fontScale="90000"/>
          </a:bodyPr>
          <a:lstStyle/>
          <a:p>
            <a:r>
              <a:rPr lang="en-US" altLang="ja-JP" dirty="0" smtClean="0">
                <a:latin typeface="Symbol" pitchFamily="18" charset="2"/>
              </a:rPr>
              <a:t>h</a:t>
            </a:r>
            <a:r>
              <a:rPr lang="en-US" altLang="ja-JP" dirty="0" smtClean="0"/>
              <a:t>’</a:t>
            </a:r>
            <a:r>
              <a:rPr lang="ja-JP" altLang="en-US" dirty="0" smtClean="0"/>
              <a:t> </a:t>
            </a:r>
            <a:r>
              <a:rPr lang="en-US" altLang="ja-JP" dirty="0" smtClean="0"/>
              <a:t>mass reduction@ RHIC</a:t>
            </a:r>
            <a:endParaRPr kumimoji="1" lang="ja-JP" altLang="en-US" dirty="0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>
                <a:solidFill>
                  <a:schemeClr val="tx1"/>
                </a:solidFill>
              </a:rPr>
              <a:t>2015/10/20</a:t>
            </a:r>
            <a:endParaRPr lang="en-US" altLang="ja-JP">
              <a:solidFill>
                <a:schemeClr val="tx1"/>
              </a:solidFill>
            </a:endParaRPr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>
                <a:solidFill>
                  <a:schemeClr val="tx1"/>
                </a:solidFill>
              </a:rPr>
              <a:t>K. Ozawa, Hadrons in nuclear medium</a:t>
            </a:r>
            <a:endParaRPr lang="en-US" altLang="ja-JP">
              <a:solidFill>
                <a:schemeClr val="tx1"/>
              </a:solidFill>
            </a:endParaRPr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BB5AA9-7F40-42D9-9122-935FF0DC8EE1}" type="slidenum">
              <a:rPr lang="en-US" altLang="ja-JP" smtClean="0">
                <a:solidFill>
                  <a:schemeClr val="tx1"/>
                </a:solidFill>
              </a:rPr>
              <a:pPr>
                <a:defRPr/>
              </a:pPr>
              <a:t>10</a:t>
            </a:fld>
            <a:endParaRPr lang="en-US" altLang="ja-JP">
              <a:solidFill>
                <a:schemeClr val="tx1"/>
              </a:solidFill>
            </a:endParaRPr>
          </a:p>
        </p:txBody>
      </p:sp>
      <p:pic>
        <p:nvPicPr>
          <p:cNvPr id="3123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663452"/>
            <a:ext cx="2543175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テキスト ボックス 6"/>
          <p:cNvSpPr txBox="1"/>
          <p:nvPr/>
        </p:nvSpPr>
        <p:spPr>
          <a:xfrm>
            <a:off x="172286" y="980728"/>
            <a:ext cx="22411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latin typeface="Symbol" pitchFamily="18" charset="2"/>
              </a:rPr>
              <a:t>h</a:t>
            </a:r>
            <a:r>
              <a:rPr kumimoji="1" lang="en-US" altLang="ja-JP" dirty="0" smtClean="0"/>
              <a:t>’ (965) </a:t>
            </a:r>
          </a:p>
          <a:p>
            <a:r>
              <a:rPr kumimoji="1" lang="en-US" altLang="ja-JP" dirty="0" smtClean="0"/>
              <a:t>main </a:t>
            </a:r>
            <a:r>
              <a:rPr lang="en-US" altLang="ja-JP" dirty="0" smtClean="0"/>
              <a:t>d</a:t>
            </a:r>
            <a:r>
              <a:rPr kumimoji="1" lang="en-US" altLang="ja-JP" dirty="0" smtClean="0"/>
              <a:t>ecay mode</a:t>
            </a:r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79512" y="3059668"/>
            <a:ext cx="30243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Mass reduction</a:t>
            </a:r>
            <a:r>
              <a:rPr kumimoji="1" lang="en-US" altLang="ja-JP" dirty="0" smtClean="0"/>
              <a:t> affects</a:t>
            </a:r>
          </a:p>
          <a:p>
            <a:pPr lvl="1"/>
            <a:r>
              <a:rPr lang="en-US" altLang="ja-JP" dirty="0" smtClean="0"/>
              <a:t>Abundance of </a:t>
            </a:r>
            <a:r>
              <a:rPr lang="en-US" altLang="ja-JP" dirty="0" smtClean="0">
                <a:latin typeface="Symbol" pitchFamily="18" charset="2"/>
              </a:rPr>
              <a:t>h</a:t>
            </a:r>
          </a:p>
          <a:p>
            <a:pPr lvl="1"/>
            <a:r>
              <a:rPr lang="en-US" altLang="ja-JP" dirty="0" smtClean="0">
                <a:latin typeface="Symbol" pitchFamily="18" charset="2"/>
              </a:rPr>
              <a:t>p</a:t>
            </a:r>
            <a:r>
              <a:rPr kumimoji="1" lang="en-US" altLang="ja-JP" dirty="0" smtClean="0">
                <a:latin typeface="Symbol" pitchFamily="18" charset="2"/>
              </a:rPr>
              <a:t>p</a:t>
            </a:r>
            <a:r>
              <a:rPr kumimoji="1" lang="en-US" altLang="ja-JP" dirty="0" smtClean="0"/>
              <a:t> correlations</a:t>
            </a:r>
            <a:endParaRPr kumimoji="1" lang="ja-JP" altLang="en-US" dirty="0"/>
          </a:p>
        </p:txBody>
      </p:sp>
      <p:pic>
        <p:nvPicPr>
          <p:cNvPr id="31232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07914" y="1154905"/>
            <a:ext cx="5628582" cy="4146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232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23728" y="4149080"/>
            <a:ext cx="1288662" cy="1872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テキスト ボックス 11"/>
          <p:cNvSpPr txBox="1"/>
          <p:nvPr/>
        </p:nvSpPr>
        <p:spPr>
          <a:xfrm>
            <a:off x="251521" y="4809926"/>
            <a:ext cx="17281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Estimation by HBT analysis data </a:t>
            </a:r>
            <a:endParaRPr kumimoji="1" lang="ja-JP" altLang="en-US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4283968" y="5517232"/>
            <a:ext cx="4238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500 </a:t>
            </a:r>
            <a:r>
              <a:rPr kumimoji="1" lang="en-US" altLang="ja-JP" dirty="0" err="1" smtClean="0"/>
              <a:t>MeV</a:t>
            </a:r>
            <a:r>
              <a:rPr kumimoji="1" lang="en-US" altLang="ja-JP" dirty="0" smtClean="0"/>
              <a:t>/</a:t>
            </a:r>
            <a:r>
              <a:rPr kumimoji="1" lang="en-US" altLang="ja-JP" i="1" dirty="0" smtClean="0"/>
              <a:t>c</a:t>
            </a:r>
            <a:r>
              <a:rPr kumimoji="1" lang="en-US" altLang="ja-JP" baseline="30000" dirty="0" smtClean="0"/>
              <a:t>2</a:t>
            </a:r>
            <a:r>
              <a:rPr kumimoji="1" lang="ja-JP" altLang="en-US" dirty="0" smtClean="0"/>
              <a:t>もの巨大な質量減少を示唆</a:t>
            </a:r>
            <a:endParaRPr kumimoji="1" lang="ja-JP" altLang="en-US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5812345" y="370769"/>
            <a:ext cx="32691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T. Csorgo </a:t>
            </a:r>
            <a:r>
              <a:rPr lang="en-US" altLang="ja-JP" i="1" dirty="0" smtClean="0"/>
              <a:t>et al.</a:t>
            </a:r>
            <a:r>
              <a:rPr lang="en-US" altLang="ja-JP" dirty="0" smtClean="0"/>
              <a:t>,</a:t>
            </a:r>
          </a:p>
          <a:p>
            <a:r>
              <a:rPr lang="en-US" altLang="ja-JP" dirty="0" smtClean="0"/>
              <a:t>Phys. Rev. Lett. 105:182301,2010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69268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36657" y="272917"/>
            <a:ext cx="7886700" cy="749059"/>
          </a:xfrm>
        </p:spPr>
        <p:txBody>
          <a:bodyPr/>
          <a:lstStyle/>
          <a:p>
            <a:r>
              <a:rPr lang="en-US" altLang="ja-JP" dirty="0" smtClean="0"/>
              <a:t>@ Hadron Experiment?</a:t>
            </a:r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2015/10/20</a:t>
            </a:r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K. Ozawa, Hadrons in nuclear medium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8C283-F011-46B6-BC30-112CC6B63AF8}" type="slidenum">
              <a:rPr kumimoji="1" lang="ja-JP" altLang="en-US" smtClean="0"/>
              <a:t>11</a:t>
            </a:fld>
            <a:endParaRPr kumimoji="1" lang="ja-JP" altLang="en-US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36657" y="1076931"/>
            <a:ext cx="64334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Final State Extraction </a:t>
            </a:r>
            <a:r>
              <a:rPr kumimoji="1" lang="ja-JP" altLang="en-US" dirty="0" smtClean="0"/>
              <a:t>として取り扱われている。</a:t>
            </a:r>
            <a:endParaRPr kumimoji="1" lang="en-US" altLang="ja-JP" dirty="0" smtClean="0"/>
          </a:p>
          <a:p>
            <a:pPr lvl="1"/>
            <a:r>
              <a:rPr lang="ja-JP" altLang="en-US" dirty="0"/>
              <a:t>個々</a:t>
            </a:r>
            <a:r>
              <a:rPr lang="ja-JP" altLang="en-US" dirty="0" smtClean="0"/>
              <a:t>の</a:t>
            </a:r>
            <a:r>
              <a:rPr lang="en-US" altLang="ja-JP" dirty="0" smtClean="0"/>
              <a:t>Interaction</a:t>
            </a:r>
            <a:r>
              <a:rPr lang="ja-JP" altLang="en-US" dirty="0" smtClean="0"/>
              <a:t>をきちんと取り扱って、情報を引き出せる。</a:t>
            </a:r>
            <a:endParaRPr kumimoji="1" lang="ja-JP" altLang="en-US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3345527" y="2520989"/>
            <a:ext cx="49946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R. Hashimoto </a:t>
            </a:r>
            <a:r>
              <a:rPr lang="en-US" altLang="ja-JP" i="1" dirty="0" smtClean="0"/>
              <a:t>et al</a:t>
            </a:r>
            <a:r>
              <a:rPr lang="en-US" altLang="ja-JP" i="1" dirty="0" smtClean="0"/>
              <a:t>.</a:t>
            </a:r>
            <a:r>
              <a:rPr lang="en-US" altLang="ja-JP" dirty="0" smtClean="0"/>
              <a:t>,FB20 </a:t>
            </a:r>
            <a:r>
              <a:rPr lang="en-US" altLang="ja-JP" dirty="0" smtClean="0"/>
              <a:t>Proceedings, p1135, 2013</a:t>
            </a:r>
            <a:endParaRPr kumimoji="1" lang="ja-JP" altLang="en-US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162005" y="1936507"/>
            <a:ext cx="39572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>
                <a:latin typeface="Symbol" panose="05050102010706020507" pitchFamily="18" charset="2"/>
              </a:rPr>
              <a:t>w</a:t>
            </a:r>
            <a:r>
              <a:rPr kumimoji="1" lang="en-US" altLang="ja-JP" sz="2400" dirty="0" smtClean="0"/>
              <a:t> production </a:t>
            </a:r>
            <a:r>
              <a:rPr lang="en-US" altLang="ja-JP" sz="2400" dirty="0" smtClean="0"/>
              <a:t>excitation curve </a:t>
            </a:r>
            <a:endParaRPr kumimoji="1" lang="ja-JP" altLang="en-US" sz="2400" dirty="0"/>
          </a:p>
        </p:txBody>
      </p:sp>
      <p:pic>
        <p:nvPicPr>
          <p:cNvPr id="19" name="図 18"/>
          <p:cNvPicPr>
            <a:picLocks noChangeAspect="1"/>
          </p:cNvPicPr>
          <p:nvPr/>
        </p:nvPicPr>
        <p:blipFill rotWithShape="1">
          <a:blip r:embed="rId2"/>
          <a:srcRect l="11801" t="4189" r="29746" b="6608"/>
          <a:stretch/>
        </p:blipFill>
        <p:spPr>
          <a:xfrm>
            <a:off x="882222" y="3498598"/>
            <a:ext cx="3237019" cy="3087434"/>
          </a:xfrm>
          <a:prstGeom prst="rect">
            <a:avLst/>
          </a:prstGeom>
        </p:spPr>
      </p:pic>
      <p:pic>
        <p:nvPicPr>
          <p:cNvPr id="21" name="図 20"/>
          <p:cNvPicPr>
            <a:picLocks noChangeAspect="1"/>
          </p:cNvPicPr>
          <p:nvPr/>
        </p:nvPicPr>
        <p:blipFill rotWithShape="1">
          <a:blip r:embed="rId3"/>
          <a:srcRect l="12327" t="3578" r="30359" b="6541"/>
          <a:stretch/>
        </p:blipFill>
        <p:spPr>
          <a:xfrm>
            <a:off x="4572000" y="3498597"/>
            <a:ext cx="3173506" cy="3110493"/>
          </a:xfrm>
          <a:prstGeom prst="rect">
            <a:avLst/>
          </a:prstGeom>
        </p:spPr>
      </p:pic>
      <p:grpSp>
        <p:nvGrpSpPr>
          <p:cNvPr id="36" name="グループ化 35"/>
          <p:cNvGrpSpPr/>
          <p:nvPr/>
        </p:nvGrpSpPr>
        <p:grpSpPr>
          <a:xfrm>
            <a:off x="552391" y="2468331"/>
            <a:ext cx="1982378" cy="646331"/>
            <a:chOff x="314186" y="4214544"/>
            <a:chExt cx="1982378" cy="646331"/>
          </a:xfrm>
        </p:grpSpPr>
        <p:sp>
          <p:nvSpPr>
            <p:cNvPr id="20" name="テキスト ボックス 19"/>
            <p:cNvSpPr txBox="1"/>
            <p:nvPr/>
          </p:nvSpPr>
          <p:spPr>
            <a:xfrm>
              <a:off x="314186" y="4214544"/>
              <a:ext cx="1982378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kumimoji="1" lang="ja-JP" altLang="en-US" dirty="0" smtClean="0"/>
                <a:t>●　</a:t>
              </a:r>
              <a:r>
                <a:rPr lang="en-US" altLang="ja-JP" dirty="0" smtClean="0"/>
                <a:t>FOREST</a:t>
              </a:r>
              <a:r>
                <a:rPr lang="ja-JP" altLang="en-US" dirty="0"/>
                <a:t> </a:t>
              </a:r>
              <a:r>
                <a:rPr lang="ja-JP" altLang="en-US" dirty="0" smtClean="0"/>
                <a:t>データ</a:t>
              </a:r>
              <a:endParaRPr lang="en-US" altLang="ja-JP" dirty="0" smtClean="0"/>
            </a:p>
            <a:p>
              <a:r>
                <a:rPr lang="ja-JP" altLang="en-US" dirty="0" smtClean="0"/>
                <a:t>　　 </a:t>
              </a:r>
              <a:r>
                <a:rPr lang="ja-JP" altLang="en-US" b="1" dirty="0" smtClean="0">
                  <a:solidFill>
                    <a:srgbClr val="92D050"/>
                  </a:solidFill>
                </a:rPr>
                <a:t>モデル計算</a:t>
              </a:r>
              <a:endParaRPr kumimoji="1" lang="ja-JP" altLang="en-US" b="1" dirty="0">
                <a:solidFill>
                  <a:srgbClr val="92D050"/>
                </a:solidFill>
              </a:endParaRPr>
            </a:p>
          </p:txBody>
        </p:sp>
        <p:cxnSp>
          <p:nvCxnSpPr>
            <p:cNvPr id="23" name="直線コネクタ 22"/>
            <p:cNvCxnSpPr/>
            <p:nvPr/>
          </p:nvCxnSpPr>
          <p:spPr>
            <a:xfrm>
              <a:off x="352025" y="4691034"/>
              <a:ext cx="291993" cy="0"/>
            </a:xfrm>
            <a:prstGeom prst="line">
              <a:avLst/>
            </a:prstGeom>
            <a:ln w="381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テキスト ボックス 23"/>
          <p:cNvSpPr txBox="1"/>
          <p:nvPr/>
        </p:nvSpPr>
        <p:spPr>
          <a:xfrm>
            <a:off x="2140630" y="3129266"/>
            <a:ext cx="888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FSI</a:t>
            </a:r>
            <a:r>
              <a:rPr lang="ja-JP" altLang="en-US" dirty="0"/>
              <a:t> </a:t>
            </a:r>
            <a:r>
              <a:rPr lang="ja-JP" altLang="en-US" dirty="0" smtClean="0"/>
              <a:t>なし</a:t>
            </a:r>
            <a:endParaRPr kumimoji="1" lang="ja-JP" altLang="en-US" dirty="0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6003311" y="3129266"/>
            <a:ext cx="8931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FSI</a:t>
            </a:r>
            <a:r>
              <a:rPr lang="ja-JP" altLang="en-US" dirty="0"/>
              <a:t> </a:t>
            </a:r>
            <a:r>
              <a:rPr lang="ja-JP" altLang="en-US" dirty="0" smtClean="0"/>
              <a:t>あ</a:t>
            </a:r>
            <a:r>
              <a:rPr lang="ja-JP" altLang="en-US" dirty="0"/>
              <a:t>り</a:t>
            </a:r>
            <a:endParaRPr kumimoji="1" lang="ja-JP" altLang="en-US" dirty="0"/>
          </a:p>
        </p:txBody>
      </p:sp>
      <p:pic>
        <p:nvPicPr>
          <p:cNvPr id="35" name="図 3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1095" y="170608"/>
            <a:ext cx="2768631" cy="1164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120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42434"/>
            <a:ext cx="8229600" cy="595695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 smtClean="0"/>
              <a:t>Example II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005291"/>
            <a:ext cx="4114800" cy="941483"/>
          </a:xfrm>
        </p:spPr>
        <p:txBody>
          <a:bodyPr>
            <a:normAutofit fontScale="70000" lnSpcReduction="20000"/>
          </a:bodyPr>
          <a:lstStyle/>
          <a:p>
            <a:r>
              <a:rPr kumimoji="1" lang="ja-JP" altLang="en-US" dirty="0" smtClean="0"/>
              <a:t>原子核による</a:t>
            </a:r>
            <a:r>
              <a:rPr kumimoji="1" lang="en-US" altLang="ja-JP" dirty="0" smtClean="0"/>
              <a:t>2</a:t>
            </a:r>
            <a:r>
              <a:rPr kumimoji="1" lang="en-US" altLang="ja-JP" dirty="0" smtClean="0">
                <a:latin typeface="Symbol" panose="05050102010706020507" pitchFamily="18" charset="2"/>
              </a:rPr>
              <a:t>p</a:t>
            </a:r>
            <a:r>
              <a:rPr kumimoji="1" lang="en-US" altLang="ja-JP" dirty="0" smtClean="0"/>
              <a:t> </a:t>
            </a:r>
            <a:r>
              <a:rPr kumimoji="1" lang="ja-JP" altLang="en-US" dirty="0" smtClean="0"/>
              <a:t>生成に対する</a:t>
            </a:r>
            <a:r>
              <a:rPr kumimoji="1" lang="en-US" altLang="ja-JP" dirty="0" smtClean="0"/>
              <a:t>σ</a:t>
            </a:r>
            <a:r>
              <a:rPr kumimoji="1" lang="ja-JP" altLang="en-US" dirty="0" smtClean="0"/>
              <a:t>粒子の影響を計算した</a:t>
            </a:r>
            <a:r>
              <a:rPr kumimoji="1" lang="ja-JP" altLang="en-US" dirty="0" smtClean="0"/>
              <a:t>試み</a:t>
            </a:r>
            <a:endParaRPr kumimoji="1" lang="en-US" altLang="ja-JP" dirty="0" smtClean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2015/10/20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K. Ozawa, Hadrons in nuclear medium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137775" y="976161"/>
            <a:ext cx="400622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100" dirty="0" smtClean="0">
                <a:solidFill>
                  <a:prstClr val="black"/>
                </a:solidFill>
              </a:rPr>
              <a:t>L. Roca, E. </a:t>
            </a:r>
            <a:r>
              <a:rPr lang="en-US" altLang="ja-JP" sz="1100" dirty="0" err="1" smtClean="0">
                <a:solidFill>
                  <a:prstClr val="black"/>
                </a:solidFill>
              </a:rPr>
              <a:t>Oset</a:t>
            </a:r>
            <a:r>
              <a:rPr lang="en-US" altLang="ja-JP" sz="1100" dirty="0" smtClean="0">
                <a:solidFill>
                  <a:prstClr val="black"/>
                </a:solidFill>
              </a:rPr>
              <a:t>, M.J. Vincente </a:t>
            </a:r>
            <a:r>
              <a:rPr lang="en-US" altLang="ja-JP" sz="1100" dirty="0" err="1" smtClean="0">
                <a:solidFill>
                  <a:prstClr val="black"/>
                </a:solidFill>
              </a:rPr>
              <a:t>Vacas</a:t>
            </a:r>
            <a:r>
              <a:rPr lang="en-US" altLang="ja-JP" sz="1100" dirty="0" smtClean="0">
                <a:solidFill>
                  <a:prstClr val="black"/>
                </a:solidFill>
              </a:rPr>
              <a:t>, </a:t>
            </a:r>
            <a:r>
              <a:rPr lang="en-US" altLang="ja-JP" sz="1100" dirty="0" err="1" smtClean="0">
                <a:solidFill>
                  <a:prstClr val="black"/>
                </a:solidFill>
              </a:rPr>
              <a:t>Nucl</a:t>
            </a:r>
            <a:r>
              <a:rPr lang="en-US" altLang="ja-JP" sz="1100" dirty="0" smtClean="0">
                <a:solidFill>
                  <a:prstClr val="black"/>
                </a:solidFill>
              </a:rPr>
              <a:t>. Phys. A721, 719 (2003).</a:t>
            </a:r>
            <a:endParaRPr lang="ja-JP" altLang="en-US" sz="1100" dirty="0">
              <a:solidFill>
                <a:prstClr val="black"/>
              </a:solidFill>
            </a:endParaRPr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251772"/>
            <a:ext cx="4452371" cy="5337060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6472" y="2471674"/>
            <a:ext cx="1995456" cy="3732133"/>
          </a:xfrm>
          <a:prstGeom prst="rect">
            <a:avLst/>
          </a:prstGeom>
        </p:spPr>
      </p:pic>
      <p:sp>
        <p:nvSpPr>
          <p:cNvPr id="12" name="テキスト ボックス 11"/>
          <p:cNvSpPr txBox="1"/>
          <p:nvPr/>
        </p:nvSpPr>
        <p:spPr>
          <a:xfrm>
            <a:off x="457702" y="2045104"/>
            <a:ext cx="40924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>
                <a:solidFill>
                  <a:prstClr val="black"/>
                </a:solidFill>
              </a:rPr>
              <a:t>データ</a:t>
            </a:r>
            <a:r>
              <a:rPr lang="ja-JP" altLang="en-US" dirty="0" smtClean="0">
                <a:solidFill>
                  <a:prstClr val="black"/>
                </a:solidFill>
              </a:rPr>
              <a:t>は、</a:t>
            </a:r>
            <a:r>
              <a:rPr lang="en-US" altLang="ja-JP" dirty="0" smtClean="0">
                <a:solidFill>
                  <a:prstClr val="black"/>
                </a:solidFill>
              </a:rPr>
              <a:t>TAPS</a:t>
            </a:r>
            <a:r>
              <a:rPr lang="ja-JP" altLang="en-US" dirty="0" smtClean="0">
                <a:solidFill>
                  <a:prstClr val="black"/>
                </a:solidFill>
              </a:rPr>
              <a:t>実験で測定された</a:t>
            </a:r>
            <a:r>
              <a:rPr lang="en-US" altLang="ja-JP" dirty="0" smtClean="0">
                <a:solidFill>
                  <a:prstClr val="black"/>
                </a:solidFill>
              </a:rPr>
              <a:t>2</a:t>
            </a:r>
            <a:r>
              <a:rPr lang="en-US" altLang="ja-JP" dirty="0" smtClean="0">
                <a:solidFill>
                  <a:prstClr val="black"/>
                </a:solidFill>
                <a:latin typeface="Symbol" panose="05050102010706020507" pitchFamily="18" charset="2"/>
              </a:rPr>
              <a:t>p</a:t>
            </a:r>
            <a:r>
              <a:rPr lang="ja-JP" altLang="en-US" dirty="0" smtClean="0">
                <a:solidFill>
                  <a:prstClr val="black"/>
                </a:solidFill>
              </a:rPr>
              <a:t>生成</a:t>
            </a:r>
            <a:endParaRPr lang="ja-JP" altLang="en-US" dirty="0">
              <a:solidFill>
                <a:prstClr val="black"/>
              </a:solidFill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128845" y="3139572"/>
            <a:ext cx="199762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solidFill>
                  <a:prstClr val="black"/>
                </a:solidFill>
              </a:rPr>
              <a:t>σ</a:t>
            </a:r>
            <a:r>
              <a:rPr lang="ja-JP" altLang="en-US" dirty="0" smtClean="0">
                <a:solidFill>
                  <a:prstClr val="black"/>
                </a:solidFill>
              </a:rPr>
              <a:t>粒子が影響する可能性</a:t>
            </a:r>
            <a:endParaRPr lang="en-US" altLang="ja-JP" dirty="0" smtClean="0">
              <a:solidFill>
                <a:prstClr val="black"/>
              </a:solidFill>
            </a:endParaRPr>
          </a:p>
          <a:p>
            <a:endParaRPr lang="en-US" altLang="ja-JP" dirty="0" smtClean="0">
              <a:solidFill>
                <a:prstClr val="black"/>
              </a:solidFill>
            </a:endParaRPr>
          </a:p>
          <a:p>
            <a:r>
              <a:rPr lang="en-US" altLang="ja-JP" dirty="0" smtClean="0">
                <a:solidFill>
                  <a:prstClr val="black"/>
                </a:solidFill>
              </a:rPr>
              <a:t>Scalar-</a:t>
            </a:r>
            <a:r>
              <a:rPr lang="en-US" altLang="ja-JP" dirty="0" err="1" smtClean="0">
                <a:solidFill>
                  <a:prstClr val="black"/>
                </a:solidFill>
              </a:rPr>
              <a:t>isoscalar</a:t>
            </a:r>
            <a:r>
              <a:rPr lang="ja-JP" altLang="en-US" dirty="0" smtClean="0">
                <a:solidFill>
                  <a:prstClr val="black"/>
                </a:solidFill>
              </a:rPr>
              <a:t>チャンネルにのみ影響が出るはず。</a:t>
            </a:r>
            <a:endParaRPr lang="ja-JP" altLang="en-US" dirty="0">
              <a:solidFill>
                <a:prstClr val="black"/>
              </a:solidFill>
            </a:endParaRPr>
          </a:p>
        </p:txBody>
      </p:sp>
      <p:cxnSp>
        <p:nvCxnSpPr>
          <p:cNvPr id="15" name="直線矢印コネクタ 14"/>
          <p:cNvCxnSpPr/>
          <p:nvPr/>
        </p:nvCxnSpPr>
        <p:spPr>
          <a:xfrm>
            <a:off x="1926809" y="3458840"/>
            <a:ext cx="577094" cy="16352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テキスト ボックス 16"/>
          <p:cNvSpPr txBox="1"/>
          <p:nvPr/>
        </p:nvSpPr>
        <p:spPr>
          <a:xfrm>
            <a:off x="128845" y="5026627"/>
            <a:ext cx="233910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>
                <a:solidFill>
                  <a:prstClr val="black"/>
                </a:solidFill>
              </a:rPr>
              <a:t>計算（右図の線）：</a:t>
            </a:r>
            <a:endParaRPr lang="en-US" altLang="ja-JP" dirty="0" smtClean="0">
              <a:solidFill>
                <a:prstClr val="black"/>
              </a:solidFill>
            </a:endParaRPr>
          </a:p>
          <a:p>
            <a:pPr lvl="1"/>
            <a:r>
              <a:rPr lang="en-US" altLang="ja-JP" dirty="0" smtClean="0">
                <a:solidFill>
                  <a:prstClr val="black"/>
                </a:solidFill>
              </a:rPr>
              <a:t>σ</a:t>
            </a:r>
            <a:r>
              <a:rPr lang="ja-JP" altLang="en-US" dirty="0" smtClean="0">
                <a:solidFill>
                  <a:prstClr val="black"/>
                </a:solidFill>
              </a:rPr>
              <a:t>の影響</a:t>
            </a:r>
            <a:endParaRPr lang="en-US" altLang="ja-JP" dirty="0" smtClean="0">
              <a:solidFill>
                <a:prstClr val="black"/>
              </a:solidFill>
            </a:endParaRPr>
          </a:p>
          <a:p>
            <a:pPr lvl="1"/>
            <a:r>
              <a:rPr lang="ja-JP" altLang="en-US" dirty="0" smtClean="0">
                <a:solidFill>
                  <a:prstClr val="black"/>
                </a:solidFill>
              </a:rPr>
              <a:t>無（緑）、有（赤）　</a:t>
            </a:r>
            <a:endParaRPr lang="ja-JP" altLang="en-US" dirty="0">
              <a:solidFill>
                <a:prstClr val="black"/>
              </a:solidFill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439082" y="6358142"/>
            <a:ext cx="7968848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ja-JP" altLang="en-US" sz="2400" b="1" dirty="0" smtClean="0">
                <a:solidFill>
                  <a:srgbClr val="FF0000"/>
                </a:solidFill>
              </a:rPr>
              <a:t>注：</a:t>
            </a:r>
            <a:r>
              <a:rPr lang="ja-JP" altLang="en-US" sz="2400" b="1" dirty="0" smtClean="0">
                <a:solidFill>
                  <a:srgbClr val="FF0000"/>
                </a:solidFill>
              </a:rPr>
              <a:t>これ</a:t>
            </a:r>
            <a:r>
              <a:rPr lang="ja-JP" altLang="en-US" sz="2400" b="1" dirty="0">
                <a:solidFill>
                  <a:srgbClr val="FF0000"/>
                </a:solidFill>
              </a:rPr>
              <a:t>も</a:t>
            </a:r>
            <a:r>
              <a:rPr lang="ja-JP" altLang="en-US" sz="2400" b="1" dirty="0" smtClean="0">
                <a:solidFill>
                  <a:srgbClr val="FF0000"/>
                </a:solidFill>
              </a:rPr>
              <a:t>例</a:t>
            </a:r>
            <a:r>
              <a:rPr lang="ja-JP" altLang="en-US" sz="2400" b="1" dirty="0" smtClean="0">
                <a:solidFill>
                  <a:srgbClr val="FF0000"/>
                </a:solidFill>
              </a:rPr>
              <a:t>なので、内容の真偽は自分で検討してください。</a:t>
            </a:r>
            <a:endParaRPr lang="ja-JP" alt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1736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05921" y="211446"/>
            <a:ext cx="7886700" cy="672219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 smtClean="0"/>
              <a:t>Charm</a:t>
            </a:r>
            <a:r>
              <a:rPr lang="en-US" altLang="ja-JP" dirty="0" smtClean="0"/>
              <a:t>ed hadron</a:t>
            </a:r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2015/10/20</a:t>
            </a:r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K. Ozawa, Hadrons in nuclear medium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8C283-F011-46B6-BC30-112CC6B63AF8}" type="slidenum">
              <a:rPr kumimoji="1" lang="ja-JP" altLang="en-US" smtClean="0"/>
              <a:t>13</a:t>
            </a:fld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71299" y="783773"/>
            <a:ext cx="72411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Charmed Hadron </a:t>
            </a:r>
            <a:r>
              <a:rPr kumimoji="1" lang="ja-JP" altLang="en-US" dirty="0" smtClean="0"/>
              <a:t>の特性を使って、</a:t>
            </a:r>
            <a:r>
              <a:rPr kumimoji="1" lang="en-US" altLang="ja-JP" dirty="0" smtClean="0"/>
              <a:t>Light Hadron </a:t>
            </a:r>
            <a:r>
              <a:rPr kumimoji="1" lang="ja-JP" altLang="en-US" dirty="0" smtClean="0"/>
              <a:t>の理解を深めるのが目的</a:t>
            </a:r>
            <a:endParaRPr kumimoji="1" lang="en-US" altLang="ja-JP" dirty="0" smtClean="0"/>
          </a:p>
          <a:p>
            <a:pPr lvl="1"/>
            <a:r>
              <a:rPr lang="ja-JP" altLang="en-US" dirty="0" smtClean="0"/>
              <a:t>もっと</a:t>
            </a:r>
            <a:r>
              <a:rPr lang="en-US" altLang="ja-JP" dirty="0" smtClean="0"/>
              <a:t>Charm</a:t>
            </a:r>
            <a:r>
              <a:rPr lang="ja-JP" altLang="en-US" dirty="0" err="1" smtClean="0"/>
              <a:t>に</a:t>
            </a:r>
            <a:r>
              <a:rPr lang="ja-JP" altLang="en-US" dirty="0" err="1"/>
              <a:t>も</a:t>
            </a:r>
            <a:r>
              <a:rPr lang="ja-JP" altLang="en-US" dirty="0" smtClean="0"/>
              <a:t>目を向けて欲しい</a:t>
            </a:r>
            <a:endParaRPr kumimoji="1" lang="ja-JP" altLang="en-US" dirty="0"/>
          </a:p>
        </p:txBody>
      </p:sp>
      <p:sp>
        <p:nvSpPr>
          <p:cNvPr id="7" name="タイトル 1"/>
          <p:cNvSpPr txBox="1">
            <a:spLocks/>
          </p:cNvSpPr>
          <p:nvPr/>
        </p:nvSpPr>
        <p:spPr>
          <a:xfrm>
            <a:off x="160790" y="1565009"/>
            <a:ext cx="5479291" cy="743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3200" b="1" dirty="0" smtClean="0"/>
              <a:t>Example:</a:t>
            </a:r>
            <a:r>
              <a:rPr lang="ja-JP" altLang="en-US" sz="3200" b="1" dirty="0" smtClean="0"/>
              <a:t>　</a:t>
            </a:r>
            <a:r>
              <a:rPr lang="en-US" altLang="ja-JP" sz="3200" b="1" dirty="0" smtClean="0"/>
              <a:t>Schematic Quark Model</a:t>
            </a:r>
          </a:p>
          <a:p>
            <a:r>
              <a:rPr lang="en-US" altLang="ja-JP" sz="3200" b="1" dirty="0"/>
              <a:t>	</a:t>
            </a:r>
            <a:r>
              <a:rPr lang="en-US" altLang="ja-JP" sz="3200" b="1" dirty="0" smtClean="0"/>
              <a:t>	</a:t>
            </a:r>
            <a:r>
              <a:rPr lang="en-US" altLang="ja-JP" sz="2600" b="1" dirty="0" smtClean="0"/>
              <a:t>S.H. Lee, S. </a:t>
            </a:r>
            <a:r>
              <a:rPr lang="en-US" altLang="ja-JP" sz="2600" b="1" dirty="0" err="1" smtClean="0"/>
              <a:t>Yasui</a:t>
            </a:r>
            <a:r>
              <a:rPr lang="en-US" altLang="ja-JP" sz="2600" b="1" smtClean="0"/>
              <a:t> </a:t>
            </a:r>
            <a:endParaRPr lang="ja-JP" altLang="en-US" sz="2600" b="1" dirty="0"/>
          </a:p>
        </p:txBody>
      </p:sp>
      <p:sp>
        <p:nvSpPr>
          <p:cNvPr id="46" name="Line 2"/>
          <p:cNvSpPr>
            <a:spLocks noChangeShapeType="1"/>
          </p:cNvSpPr>
          <p:nvPr/>
        </p:nvSpPr>
        <p:spPr bwMode="auto">
          <a:xfrm flipV="1">
            <a:off x="8116701" y="2330816"/>
            <a:ext cx="0" cy="6477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arrow" w="med" len="lg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1800" kern="0">
              <a:solidFill>
                <a:sysClr val="windowText" lastClr="000000"/>
              </a:solidFill>
              <a:ea typeface="굴림" pitchFamily="50" charset="-127"/>
            </a:endParaRPr>
          </a:p>
        </p:txBody>
      </p:sp>
      <p:sp>
        <p:nvSpPr>
          <p:cNvPr id="47" name="Line 3"/>
          <p:cNvSpPr>
            <a:spLocks noChangeShapeType="1"/>
          </p:cNvSpPr>
          <p:nvPr/>
        </p:nvSpPr>
        <p:spPr bwMode="auto">
          <a:xfrm flipV="1">
            <a:off x="6533964" y="2340341"/>
            <a:ext cx="0" cy="6477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arrow" w="med" len="lg"/>
            <a:tailEnd type="none" w="med" len="lg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1800" kern="0">
              <a:solidFill>
                <a:sysClr val="windowText" lastClr="000000"/>
              </a:solidFill>
              <a:ea typeface="굴림" pitchFamily="50" charset="-127"/>
            </a:endParaRPr>
          </a:p>
        </p:txBody>
      </p:sp>
      <p:sp>
        <p:nvSpPr>
          <p:cNvPr id="48" name="Line 4"/>
          <p:cNvSpPr>
            <a:spLocks noChangeShapeType="1"/>
          </p:cNvSpPr>
          <p:nvPr/>
        </p:nvSpPr>
        <p:spPr bwMode="auto">
          <a:xfrm flipV="1">
            <a:off x="6033901" y="2319703"/>
            <a:ext cx="0" cy="6477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arrow" w="med" len="lg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1800" kern="0">
              <a:solidFill>
                <a:sysClr val="windowText" lastClr="000000"/>
              </a:solidFill>
              <a:ea typeface="굴림" pitchFamily="50" charset="-127"/>
            </a:endParaRPr>
          </a:p>
        </p:txBody>
      </p:sp>
      <p:sp>
        <p:nvSpPr>
          <p:cNvPr id="49" name="Oval 6"/>
          <p:cNvSpPr>
            <a:spLocks noChangeArrowheads="1"/>
          </p:cNvSpPr>
          <p:nvPr/>
        </p:nvSpPr>
        <p:spPr bwMode="auto">
          <a:xfrm>
            <a:off x="5887851" y="2521316"/>
            <a:ext cx="501650" cy="512762"/>
          </a:xfrm>
          <a:prstGeom prst="ellipse">
            <a:avLst/>
          </a:prstGeom>
          <a:noFill/>
          <a:ln w="9525" algn="ctr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1800" kern="0">
              <a:solidFill>
                <a:sysClr val="windowText" lastClr="000000"/>
              </a:solidFill>
              <a:ea typeface="굴림" pitchFamily="50" charset="-127"/>
            </a:endParaRPr>
          </a:p>
        </p:txBody>
      </p:sp>
      <p:sp>
        <p:nvSpPr>
          <p:cNvPr id="50" name="Oval 7"/>
          <p:cNvSpPr>
            <a:spLocks noChangeArrowheads="1"/>
          </p:cNvSpPr>
          <p:nvPr/>
        </p:nvSpPr>
        <p:spPr bwMode="auto">
          <a:xfrm>
            <a:off x="5859276" y="2487978"/>
            <a:ext cx="360363" cy="360363"/>
          </a:xfrm>
          <a:prstGeom prst="ellipse">
            <a:avLst/>
          </a:prstGeom>
          <a:solidFill>
            <a:srgbClr val="FFFFFF"/>
          </a:solidFill>
          <a:ln w="254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anchor="ctr"/>
          <a:lstStyle/>
          <a:p>
            <a:pPr marL="457200" indent="-457200" algn="ctr" fontAlgn="auto" latinLnBrk="1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kumimoji="1" lang="en-US" altLang="ko-KR" sz="2000" kern="0">
                <a:solidFill>
                  <a:srgbClr val="FF0000"/>
                </a:solidFill>
                <a:latin typeface="Arial" pitchFamily="34" charset="0"/>
                <a:ea typeface="굴림" pitchFamily="50" charset="-127"/>
              </a:rPr>
              <a:t>d</a:t>
            </a:r>
          </a:p>
        </p:txBody>
      </p:sp>
      <p:sp>
        <p:nvSpPr>
          <p:cNvPr id="51" name="Oval 8"/>
          <p:cNvSpPr>
            <a:spLocks noChangeArrowheads="1"/>
          </p:cNvSpPr>
          <p:nvPr/>
        </p:nvSpPr>
        <p:spPr bwMode="auto">
          <a:xfrm>
            <a:off x="6354576" y="2491153"/>
            <a:ext cx="360363" cy="360363"/>
          </a:xfrm>
          <a:prstGeom prst="ellipse">
            <a:avLst/>
          </a:prstGeom>
          <a:solidFill>
            <a:srgbClr val="FF0000"/>
          </a:solidFill>
          <a:ln w="9525" algn="ctr">
            <a:noFill/>
            <a:round/>
            <a:headEnd/>
            <a:tailEnd/>
          </a:ln>
          <a:effectLst/>
        </p:spPr>
        <p:txBody>
          <a:bodyPr anchor="ctr"/>
          <a:lstStyle/>
          <a:p>
            <a:pPr marL="457200" indent="-457200" algn="ctr" fontAlgn="auto" latinLnBrk="1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kumimoji="1" lang="en-US" altLang="ko-KR" sz="2000" kern="0">
                <a:solidFill>
                  <a:srgbClr val="000000"/>
                </a:solidFill>
                <a:latin typeface="Arial" pitchFamily="34" charset="0"/>
                <a:ea typeface="굴림" pitchFamily="50" charset="-127"/>
              </a:rPr>
              <a:t>u</a:t>
            </a:r>
          </a:p>
        </p:txBody>
      </p:sp>
      <p:sp>
        <p:nvSpPr>
          <p:cNvPr id="52" name="AutoShape 9"/>
          <p:cNvSpPr>
            <a:spLocks noChangeArrowheads="1"/>
          </p:cNvSpPr>
          <p:nvPr/>
        </p:nvSpPr>
        <p:spPr bwMode="auto">
          <a:xfrm>
            <a:off x="5725926" y="2221278"/>
            <a:ext cx="1079500" cy="811213"/>
          </a:xfrm>
          <a:prstGeom prst="roundRect">
            <a:avLst>
              <a:gd name="adj" fmla="val 16667"/>
            </a:avLst>
          </a:prstGeom>
          <a:noFill/>
          <a:ln w="12700" algn="ctr">
            <a:solidFill>
              <a:srgbClr val="000000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1800" kern="0">
              <a:solidFill>
                <a:sysClr val="windowText" lastClr="000000"/>
              </a:solidFill>
              <a:ea typeface="굴림" pitchFamily="50" charset="-127"/>
            </a:endParaRPr>
          </a:p>
        </p:txBody>
      </p:sp>
      <p:sp>
        <p:nvSpPr>
          <p:cNvPr id="53" name="Line 10"/>
          <p:cNvSpPr>
            <a:spLocks noChangeShapeType="1"/>
          </p:cNvSpPr>
          <p:nvPr/>
        </p:nvSpPr>
        <p:spPr bwMode="auto">
          <a:xfrm flipV="1">
            <a:off x="7613464" y="2329228"/>
            <a:ext cx="0" cy="6477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arrow" w="med" len="lg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1800" kern="0">
              <a:solidFill>
                <a:sysClr val="windowText" lastClr="000000"/>
              </a:solidFill>
              <a:ea typeface="굴림" pitchFamily="50" charset="-127"/>
            </a:endParaRPr>
          </a:p>
        </p:txBody>
      </p:sp>
      <p:sp>
        <p:nvSpPr>
          <p:cNvPr id="54" name="Oval 11"/>
          <p:cNvSpPr>
            <a:spLocks noChangeArrowheads="1"/>
          </p:cNvSpPr>
          <p:nvPr/>
        </p:nvSpPr>
        <p:spPr bwMode="auto">
          <a:xfrm>
            <a:off x="7495989" y="2521316"/>
            <a:ext cx="501650" cy="512762"/>
          </a:xfrm>
          <a:prstGeom prst="ellipse">
            <a:avLst/>
          </a:prstGeom>
          <a:noFill/>
          <a:ln w="9525" algn="ctr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1800" kern="0">
              <a:solidFill>
                <a:sysClr val="windowText" lastClr="000000"/>
              </a:solidFill>
              <a:ea typeface="굴림" pitchFamily="50" charset="-127"/>
            </a:endParaRPr>
          </a:p>
        </p:txBody>
      </p:sp>
      <p:sp>
        <p:nvSpPr>
          <p:cNvPr id="55" name="Oval 12"/>
          <p:cNvSpPr>
            <a:spLocks noChangeArrowheads="1"/>
          </p:cNvSpPr>
          <p:nvPr/>
        </p:nvSpPr>
        <p:spPr bwMode="auto">
          <a:xfrm>
            <a:off x="7434076" y="2497503"/>
            <a:ext cx="360363" cy="360363"/>
          </a:xfrm>
          <a:prstGeom prst="ellipse">
            <a:avLst/>
          </a:prstGeom>
          <a:solidFill>
            <a:srgbClr val="FFFFFF"/>
          </a:solidFill>
          <a:ln w="254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anchor="ctr"/>
          <a:lstStyle/>
          <a:p>
            <a:pPr marL="457200" indent="-457200" algn="ctr" fontAlgn="auto" latinLnBrk="1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kumimoji="1" lang="en-US" altLang="ko-KR" sz="2000" kern="0">
                <a:solidFill>
                  <a:srgbClr val="FF0000"/>
                </a:solidFill>
                <a:latin typeface="Arial" pitchFamily="34" charset="0"/>
                <a:ea typeface="굴림" pitchFamily="50" charset="-127"/>
              </a:rPr>
              <a:t>d</a:t>
            </a:r>
          </a:p>
        </p:txBody>
      </p:sp>
      <p:sp>
        <p:nvSpPr>
          <p:cNvPr id="56" name="Oval 13"/>
          <p:cNvSpPr>
            <a:spLocks noChangeArrowheads="1"/>
          </p:cNvSpPr>
          <p:nvPr/>
        </p:nvSpPr>
        <p:spPr bwMode="auto">
          <a:xfrm>
            <a:off x="7929376" y="2499091"/>
            <a:ext cx="360363" cy="360362"/>
          </a:xfrm>
          <a:prstGeom prst="ellipse">
            <a:avLst/>
          </a:prstGeom>
          <a:solidFill>
            <a:srgbClr val="FF0000"/>
          </a:solidFill>
          <a:ln w="9525" algn="ctr">
            <a:noFill/>
            <a:round/>
            <a:headEnd/>
            <a:tailEnd/>
          </a:ln>
          <a:effectLst/>
        </p:spPr>
        <p:txBody>
          <a:bodyPr anchor="ctr"/>
          <a:lstStyle/>
          <a:p>
            <a:pPr marL="457200" indent="-457200" algn="ctr" fontAlgn="auto" latinLnBrk="1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kumimoji="1" lang="en-US" altLang="ko-KR" sz="2000" kern="0">
                <a:solidFill>
                  <a:srgbClr val="000000"/>
                </a:solidFill>
                <a:latin typeface="Arial" pitchFamily="34" charset="0"/>
                <a:ea typeface="굴림" pitchFamily="50" charset="-127"/>
              </a:rPr>
              <a:t>u</a:t>
            </a:r>
          </a:p>
        </p:txBody>
      </p:sp>
      <p:sp>
        <p:nvSpPr>
          <p:cNvPr id="57" name="AutoShape 14"/>
          <p:cNvSpPr>
            <a:spLocks noChangeArrowheads="1"/>
          </p:cNvSpPr>
          <p:nvPr/>
        </p:nvSpPr>
        <p:spPr bwMode="auto">
          <a:xfrm>
            <a:off x="7310251" y="2230803"/>
            <a:ext cx="1079500" cy="792163"/>
          </a:xfrm>
          <a:prstGeom prst="roundRect">
            <a:avLst>
              <a:gd name="adj" fmla="val 16667"/>
            </a:avLst>
          </a:prstGeom>
          <a:noFill/>
          <a:ln w="12700" algn="ctr">
            <a:solidFill>
              <a:srgbClr val="000000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1800" kern="0">
              <a:solidFill>
                <a:sysClr val="windowText" lastClr="000000"/>
              </a:solidFill>
              <a:ea typeface="굴림" pitchFamily="50" charset="-127"/>
            </a:endParaRPr>
          </a:p>
        </p:txBody>
      </p:sp>
      <p:sp>
        <p:nvSpPr>
          <p:cNvPr id="58" name="Text Box 15"/>
          <p:cNvSpPr txBox="1">
            <a:spLocks noChangeArrowheads="1"/>
          </p:cNvSpPr>
          <p:nvPr/>
        </p:nvSpPr>
        <p:spPr bwMode="auto">
          <a:xfrm>
            <a:off x="6114864" y="1941878"/>
            <a:ext cx="287337" cy="4667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 latinLnBrk="1">
              <a:spcBef>
                <a:spcPct val="50000"/>
              </a:spcBef>
              <a:spcAft>
                <a:spcPts val="0"/>
              </a:spcAft>
              <a:defRPr/>
            </a:pPr>
            <a:r>
              <a:rPr kumimoji="1" lang="en-US" altLang="ko-KR" sz="2400" kern="0" dirty="0">
                <a:solidFill>
                  <a:srgbClr val="000000"/>
                </a:solidFill>
                <a:latin typeface="Symbol" panose="05050102010706020507" pitchFamily="18" charset="2"/>
                <a:ea typeface="굴림" pitchFamily="50" charset="-127"/>
              </a:rPr>
              <a:t>p</a:t>
            </a:r>
          </a:p>
        </p:txBody>
      </p:sp>
      <p:graphicFrame>
        <p:nvGraphicFramePr>
          <p:cNvPr id="59" name="Group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5015198"/>
              </p:ext>
            </p:extLst>
          </p:nvPr>
        </p:nvGraphicFramePr>
        <p:xfrm>
          <a:off x="1401575" y="3205439"/>
          <a:ext cx="6164263" cy="1239838"/>
        </p:xfrm>
        <a:graphic>
          <a:graphicData uri="http://schemas.openxmlformats.org/drawingml/2006/table">
            <a:tbl>
              <a:tblPr/>
              <a:tblGrid>
                <a:gridCol w="1231900"/>
                <a:gridCol w="1233488"/>
                <a:gridCol w="1233487"/>
                <a:gridCol w="1233488"/>
                <a:gridCol w="1231900"/>
              </a:tblGrid>
              <a:tr h="412750"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Mass diff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M</a:t>
                      </a:r>
                      <a:r>
                        <a:rPr kumimoji="0" lang="en-US" altLang="ko-KR" sz="1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ea typeface="굴림" pitchFamily="50" charset="-127"/>
                        </a:rPr>
                        <a:t>r</a:t>
                      </a:r>
                      <a:r>
                        <a:rPr kumimoji="0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 –M</a:t>
                      </a:r>
                      <a:r>
                        <a:rPr kumimoji="0" lang="en-US" altLang="ko-KR" sz="1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ea typeface="굴림" pitchFamily="50" charset="-127"/>
                        </a:rPr>
                        <a:t>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M</a:t>
                      </a:r>
                      <a:r>
                        <a:rPr kumimoji="0" lang="en-US" altLang="ko-KR" sz="1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K*</a:t>
                      </a:r>
                      <a:r>
                        <a:rPr kumimoji="0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-M</a:t>
                      </a:r>
                      <a:r>
                        <a:rPr kumimoji="0" lang="en-US" altLang="ko-KR" sz="1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M</a:t>
                      </a:r>
                      <a:r>
                        <a:rPr kumimoji="0" lang="en-US" altLang="ko-KR" sz="1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D*</a:t>
                      </a:r>
                      <a:r>
                        <a:rPr kumimoji="0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-M</a:t>
                      </a:r>
                      <a:r>
                        <a:rPr kumimoji="0" lang="en-US" altLang="ko-KR" sz="1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M</a:t>
                      </a:r>
                      <a:r>
                        <a:rPr kumimoji="0" lang="en-US" altLang="ko-KR" sz="1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B*</a:t>
                      </a:r>
                      <a:r>
                        <a:rPr kumimoji="0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-M</a:t>
                      </a:r>
                      <a:r>
                        <a:rPr kumimoji="0" lang="en-US" altLang="ko-KR" sz="1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414338"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Formula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635 MeV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381 MeV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127 MeV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41 MeV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2750"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Experiment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635 MeV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397 MeV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137 MeV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</a:rPr>
                        <a:t>46 MeV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0" name="Text Box 56"/>
          <p:cNvSpPr txBox="1">
            <a:spLocks noChangeArrowheads="1"/>
          </p:cNvSpPr>
          <p:nvPr/>
        </p:nvSpPr>
        <p:spPr bwMode="auto">
          <a:xfrm>
            <a:off x="7713476" y="1941878"/>
            <a:ext cx="287338" cy="4667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 latinLnBrk="1">
              <a:spcBef>
                <a:spcPct val="50000"/>
              </a:spcBef>
              <a:spcAft>
                <a:spcPts val="0"/>
              </a:spcAft>
              <a:defRPr/>
            </a:pPr>
            <a:r>
              <a:rPr kumimoji="1" lang="en-US" altLang="ko-KR" sz="2400" kern="0" dirty="0">
                <a:solidFill>
                  <a:srgbClr val="000000"/>
                </a:solidFill>
                <a:latin typeface="Symbol" panose="05050102010706020507" pitchFamily="18" charset="2"/>
                <a:ea typeface="굴림" pitchFamily="50" charset="-127"/>
              </a:rPr>
              <a:t>r</a:t>
            </a:r>
          </a:p>
        </p:txBody>
      </p:sp>
      <p:graphicFrame>
        <p:nvGraphicFramePr>
          <p:cNvPr id="6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9346180"/>
              </p:ext>
            </p:extLst>
          </p:nvPr>
        </p:nvGraphicFramePr>
        <p:xfrm>
          <a:off x="682438" y="2268814"/>
          <a:ext cx="4219575" cy="668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Equation" r:id="rId3" imgW="2806560" imgH="444240" progId="Equation.3">
                  <p:embed/>
                </p:oleObj>
              </mc:Choice>
              <mc:Fallback>
                <p:oleObj name="Equation" r:id="rId3" imgW="280656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2438" y="2268814"/>
                        <a:ext cx="4219575" cy="6683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2" name="Group 58"/>
          <p:cNvGrpSpPr>
            <a:grpSpLocks/>
          </p:cNvGrpSpPr>
          <p:nvPr/>
        </p:nvGrpSpPr>
        <p:grpSpPr bwMode="auto">
          <a:xfrm>
            <a:off x="2770000" y="2284689"/>
            <a:ext cx="1406525" cy="2047875"/>
            <a:chOff x="1746" y="809"/>
            <a:chExt cx="886" cy="1290"/>
          </a:xfrm>
        </p:grpSpPr>
        <p:sp>
          <p:nvSpPr>
            <p:cNvPr id="63" name="Oval 59"/>
            <p:cNvSpPr>
              <a:spLocks noChangeArrowheads="1"/>
            </p:cNvSpPr>
            <p:nvPr/>
          </p:nvSpPr>
          <p:spPr bwMode="auto">
            <a:xfrm>
              <a:off x="2405" y="809"/>
              <a:ext cx="227" cy="182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sz="1800" kern="0">
                <a:solidFill>
                  <a:sysClr val="windowText" lastClr="000000"/>
                </a:solidFill>
                <a:ea typeface="굴림" pitchFamily="50" charset="-127"/>
              </a:endParaRPr>
            </a:p>
          </p:txBody>
        </p:sp>
        <p:sp>
          <p:nvSpPr>
            <p:cNvPr id="64" name="AutoShape 60"/>
            <p:cNvSpPr>
              <a:spLocks noChangeArrowheads="1"/>
            </p:cNvSpPr>
            <p:nvPr/>
          </p:nvSpPr>
          <p:spPr bwMode="auto">
            <a:xfrm>
              <a:off x="1746" y="1667"/>
              <a:ext cx="590" cy="432"/>
            </a:xfrm>
            <a:prstGeom prst="roundRect">
              <a:avLst>
                <a:gd name="adj" fmla="val 16667"/>
              </a:avLst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sz="1800" kern="0">
                <a:solidFill>
                  <a:sysClr val="windowText" lastClr="000000"/>
                </a:solidFill>
                <a:ea typeface="굴림" pitchFamily="50" charset="-127"/>
              </a:endParaRPr>
            </a:p>
          </p:txBody>
        </p:sp>
        <p:sp>
          <p:nvSpPr>
            <p:cNvPr id="65" name="Line 61"/>
            <p:cNvSpPr>
              <a:spLocks noChangeShapeType="1"/>
            </p:cNvSpPr>
            <p:nvPr/>
          </p:nvSpPr>
          <p:spPr bwMode="auto">
            <a:xfrm flipH="1">
              <a:off x="2200" y="991"/>
              <a:ext cx="266" cy="67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 type="arrow" w="med" len="med"/>
              <a:tailEnd type="arrow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sz="1800" kern="0">
                <a:solidFill>
                  <a:sysClr val="windowText" lastClr="000000"/>
                </a:solidFill>
                <a:ea typeface="굴림" pitchFamily="50" charset="-127"/>
              </a:endParaRPr>
            </a:p>
          </p:txBody>
        </p:sp>
      </p:grpSp>
      <p:pic>
        <p:nvPicPr>
          <p:cNvPr id="108" name="図 10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91521" y="4634698"/>
            <a:ext cx="6004468" cy="1827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740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Charmed Baryon</a:t>
            </a:r>
            <a:endParaRPr kumimoji="1" lang="ja-JP" altLang="en-US" dirty="0"/>
          </a:p>
        </p:txBody>
      </p:sp>
      <p:grpSp>
        <p:nvGrpSpPr>
          <p:cNvPr id="5" name="グループ化 6"/>
          <p:cNvGrpSpPr/>
          <p:nvPr/>
        </p:nvGrpSpPr>
        <p:grpSpPr>
          <a:xfrm>
            <a:off x="467544" y="1360511"/>
            <a:ext cx="2376298" cy="2356521"/>
            <a:chOff x="1115616" y="3564305"/>
            <a:chExt cx="2376298" cy="2356521"/>
          </a:xfrm>
        </p:grpSpPr>
        <p:grpSp>
          <p:nvGrpSpPr>
            <p:cNvPr id="6" name="グループ化 88"/>
            <p:cNvGrpSpPr/>
            <p:nvPr/>
          </p:nvGrpSpPr>
          <p:grpSpPr>
            <a:xfrm rot="1019466">
              <a:off x="1115616" y="3717032"/>
              <a:ext cx="2376298" cy="2203794"/>
              <a:chOff x="1115616" y="3717032"/>
              <a:chExt cx="2376298" cy="2203794"/>
            </a:xfrm>
          </p:grpSpPr>
          <p:sp>
            <p:nvSpPr>
              <p:cNvPr id="10" name="円/楕円 9"/>
              <p:cNvSpPr>
                <a:spLocks noChangeAspect="1"/>
              </p:cNvSpPr>
              <p:nvPr/>
            </p:nvSpPr>
            <p:spPr bwMode="auto">
              <a:xfrm>
                <a:off x="1115616" y="3717032"/>
                <a:ext cx="2376298" cy="2203794"/>
              </a:xfrm>
              <a:prstGeom prst="ellipse">
                <a:avLst/>
              </a:prstGeom>
              <a:gradFill flip="none" rotWithShape="1">
                <a:gsLst>
                  <a:gs pos="0">
                    <a:srgbClr val="9AB5E4">
                      <a:alpha val="42000"/>
                    </a:srgbClr>
                  </a:gs>
                  <a:gs pos="40000">
                    <a:schemeClr val="bg1">
                      <a:lumMod val="50000"/>
                    </a:schemeClr>
                  </a:gs>
                  <a:gs pos="100000">
                    <a:schemeClr val="bg2">
                      <a:lumMod val="5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385D8A"/>
                </a:solidFill>
              </a:ln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ja-JP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" name="円/楕円 10"/>
              <p:cNvSpPr>
                <a:spLocks noChangeAspect="1"/>
              </p:cNvSpPr>
              <p:nvPr/>
            </p:nvSpPr>
            <p:spPr bwMode="auto">
              <a:xfrm>
                <a:off x="1799311" y="3902060"/>
                <a:ext cx="1116505" cy="776590"/>
              </a:xfrm>
              <a:prstGeom prst="ellipse">
                <a:avLst/>
              </a:prstGeom>
              <a:solidFill>
                <a:srgbClr val="FFFFCC"/>
              </a:solidFill>
              <a:ln>
                <a:solidFill>
                  <a:srgbClr val="385D8A"/>
                </a:solidFill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ja-JP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" name="円/楕円 11"/>
              <p:cNvSpPr/>
              <p:nvPr/>
            </p:nvSpPr>
            <p:spPr bwMode="auto">
              <a:xfrm>
                <a:off x="1938823" y="4164081"/>
                <a:ext cx="285749" cy="277943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>
                  <a:rot lat="0" lon="0" rev="0"/>
                </a:lightRig>
              </a:scene3d>
              <a:sp3d prstMaterial="matt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ja-JP" altLang="en-US" sz="28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3" name="円/楕円 12"/>
              <p:cNvSpPr>
                <a:spLocks noChangeAspect="1"/>
              </p:cNvSpPr>
              <p:nvPr/>
            </p:nvSpPr>
            <p:spPr bwMode="auto">
              <a:xfrm>
                <a:off x="2056313" y="4807666"/>
                <a:ext cx="571505" cy="579952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scene3d>
                <a:camera prst="orthographicFront"/>
                <a:lightRig rig="threePt" dir="t">
                  <a:rot lat="0" lon="0" rev="0"/>
                </a:lightRig>
              </a:scene3d>
              <a:sp3d prstMaterial="matt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ja-JP" altLang="en-US" sz="28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4" name="円/楕円 56"/>
              <p:cNvSpPr/>
              <p:nvPr/>
            </p:nvSpPr>
            <p:spPr bwMode="auto">
              <a:xfrm>
                <a:off x="2461090" y="4166591"/>
                <a:ext cx="281940" cy="28552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>
                  <a:rot lat="0" lon="0" rev="0"/>
                </a:lightRig>
              </a:scene3d>
              <a:sp3d prstMaterial="matt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ja-JP" altLang="en-US" sz="2800" dirty="0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15" name="直線コネクタ 14"/>
              <p:cNvCxnSpPr/>
              <p:nvPr/>
            </p:nvCxnSpPr>
            <p:spPr>
              <a:xfrm>
                <a:off x="2339786" y="4325495"/>
                <a:ext cx="0" cy="633671"/>
              </a:xfrm>
              <a:prstGeom prst="line">
                <a:avLst/>
              </a:prstGeom>
              <a:ln>
                <a:solidFill>
                  <a:srgbClr val="FFFF00"/>
                </a:solidFill>
              </a:ln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直線コネクタ 15"/>
              <p:cNvCxnSpPr/>
              <p:nvPr/>
            </p:nvCxnSpPr>
            <p:spPr>
              <a:xfrm flipH="1">
                <a:off x="2102653" y="4293096"/>
                <a:ext cx="467558" cy="0"/>
              </a:xfrm>
              <a:prstGeom prst="line">
                <a:avLst/>
              </a:prstGeom>
              <a:ln>
                <a:solidFill>
                  <a:srgbClr val="0000CC"/>
                </a:solidFill>
              </a:ln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" name="グループ化 93"/>
            <p:cNvGrpSpPr/>
            <p:nvPr/>
          </p:nvGrpSpPr>
          <p:grpSpPr>
            <a:xfrm>
              <a:off x="1735354" y="3564305"/>
              <a:ext cx="1180462" cy="2168951"/>
              <a:chOff x="1735354" y="3564305"/>
              <a:chExt cx="1180462" cy="2168951"/>
            </a:xfrm>
          </p:grpSpPr>
          <p:sp>
            <p:nvSpPr>
              <p:cNvPr id="8" name="テキスト ボックス 7"/>
              <p:cNvSpPr txBox="1"/>
              <p:nvPr/>
            </p:nvSpPr>
            <p:spPr>
              <a:xfrm>
                <a:off x="1735354" y="5148481"/>
                <a:ext cx="46038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3200" dirty="0" smtClean="0">
                    <a:solidFill>
                      <a:prstClr val="black"/>
                    </a:solidFill>
                  </a:rPr>
                  <a:t>Q</a:t>
                </a:r>
                <a:endParaRPr lang="ja-JP" altLang="en-US" sz="32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9" name="テキスト ボックス 8"/>
              <p:cNvSpPr txBox="1"/>
              <p:nvPr/>
            </p:nvSpPr>
            <p:spPr>
              <a:xfrm>
                <a:off x="2298339" y="3564305"/>
                <a:ext cx="61747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3200" dirty="0" err="1" smtClean="0">
                    <a:solidFill>
                      <a:prstClr val="black"/>
                    </a:solidFill>
                  </a:rPr>
                  <a:t>qq</a:t>
                </a:r>
                <a:endParaRPr lang="ja-JP" altLang="en-US" sz="3200" dirty="0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17" name="コンテンツ プレースホルダ 4"/>
          <p:cNvSpPr txBox="1">
            <a:spLocks/>
          </p:cNvSpPr>
          <p:nvPr/>
        </p:nvSpPr>
        <p:spPr bwMode="auto">
          <a:xfrm>
            <a:off x="3059832" y="2296615"/>
            <a:ext cx="5184576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10000"/>
          </a:bodyPr>
          <a:lstStyle/>
          <a:p>
            <a:pPr marL="285750" indent="-28575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altLang="ja-JP" sz="2800" dirty="0" smtClean="0">
                <a:solidFill>
                  <a:prstClr val="black"/>
                </a:solidFill>
              </a:rPr>
              <a:t>Weak Color Magnetic Interaction with a heavy Quark</a:t>
            </a:r>
          </a:p>
          <a:p>
            <a:pPr marL="685800" lvl="1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altLang="ja-JP" sz="2400" dirty="0" smtClean="0">
                <a:solidFill>
                  <a:prstClr val="black"/>
                </a:solidFill>
              </a:rPr>
              <a:t>[</a:t>
            </a:r>
            <a:r>
              <a:rPr lang="en-US" altLang="ja-JP" sz="2400" dirty="0" err="1" smtClean="0">
                <a:solidFill>
                  <a:prstClr val="black"/>
                </a:solidFill>
              </a:rPr>
              <a:t>qq</a:t>
            </a:r>
            <a:r>
              <a:rPr lang="en-US" altLang="ja-JP" sz="2400" dirty="0" smtClean="0">
                <a:solidFill>
                  <a:prstClr val="black"/>
                </a:solidFill>
              </a:rPr>
              <a:t>] is well Isolated and developed</a:t>
            </a:r>
          </a:p>
        </p:txBody>
      </p:sp>
      <p:sp>
        <p:nvSpPr>
          <p:cNvPr id="18" name="コンテンツ プレースホルダ 4"/>
          <p:cNvSpPr txBox="1">
            <a:spLocks/>
          </p:cNvSpPr>
          <p:nvPr/>
        </p:nvSpPr>
        <p:spPr bwMode="auto">
          <a:xfrm>
            <a:off x="899592" y="4005064"/>
            <a:ext cx="7632848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285750" indent="-28575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altLang="ja-JP" sz="2800" dirty="0" smtClean="0">
                <a:solidFill>
                  <a:prstClr val="black"/>
                </a:solidFill>
              </a:rPr>
              <a:t>Level structure of </a:t>
            </a:r>
            <a:r>
              <a:rPr lang="en-US" altLang="ja-JP" sz="2800" dirty="0" err="1" smtClean="0">
                <a:solidFill>
                  <a:prstClr val="black"/>
                </a:solidFill>
              </a:rPr>
              <a:t>Y</a:t>
            </a:r>
            <a:r>
              <a:rPr lang="en-US" altLang="ja-JP" sz="2800" baseline="-25000" dirty="0" err="1" smtClean="0">
                <a:solidFill>
                  <a:prstClr val="black"/>
                </a:solidFill>
              </a:rPr>
              <a:t>c</a:t>
            </a:r>
            <a:r>
              <a:rPr lang="en-US" altLang="ja-JP" sz="2800" dirty="0" smtClean="0">
                <a:solidFill>
                  <a:prstClr val="black"/>
                </a:solidFill>
              </a:rPr>
              <a:t>* provides </a:t>
            </a:r>
            <a:r>
              <a:rPr lang="en-US" altLang="ja-JP" sz="2800" dirty="0" err="1" smtClean="0">
                <a:solidFill>
                  <a:prstClr val="black"/>
                </a:solidFill>
              </a:rPr>
              <a:t>diquark</a:t>
            </a:r>
            <a:r>
              <a:rPr lang="en-US" altLang="ja-JP" sz="2800" dirty="0" smtClean="0">
                <a:solidFill>
                  <a:prstClr val="black"/>
                </a:solidFill>
              </a:rPr>
              <a:t> properties</a:t>
            </a:r>
          </a:p>
          <a:p>
            <a:pPr marL="742950" lvl="1" indent="-28575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altLang="ja-JP" sz="2400" dirty="0" smtClean="0">
                <a:solidFill>
                  <a:prstClr val="black"/>
                </a:solidFill>
              </a:rPr>
              <a:t>“</a:t>
            </a:r>
            <a:r>
              <a:rPr lang="en-US" altLang="ja-JP" sz="2400" dirty="0" err="1" smtClean="0">
                <a:solidFill>
                  <a:prstClr val="black"/>
                </a:solidFill>
              </a:rPr>
              <a:t>diquark</a:t>
            </a:r>
            <a:r>
              <a:rPr lang="en-US" altLang="ja-JP" sz="2400" dirty="0" smtClean="0">
                <a:solidFill>
                  <a:prstClr val="black"/>
                </a:solidFill>
              </a:rPr>
              <a:t> mass”</a:t>
            </a:r>
          </a:p>
        </p:txBody>
      </p:sp>
      <p:sp>
        <p:nvSpPr>
          <p:cNvPr id="19" name="正方形/長方形 18"/>
          <p:cNvSpPr/>
          <p:nvPr/>
        </p:nvSpPr>
        <p:spPr>
          <a:xfrm>
            <a:off x="3162486" y="1720551"/>
            <a:ext cx="39297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i="1" dirty="0" smtClean="0">
                <a:solidFill>
                  <a:prstClr val="black"/>
                </a:solidFill>
              </a:rPr>
              <a:t>V</a:t>
            </a:r>
            <a:r>
              <a:rPr lang="en-US" altLang="ja-JP" sz="2400" i="1" baseline="-25000" dirty="0" smtClean="0">
                <a:solidFill>
                  <a:prstClr val="black"/>
                </a:solidFill>
              </a:rPr>
              <a:t>CMI</a:t>
            </a:r>
            <a:r>
              <a:rPr lang="ja-JP" altLang="en-US" sz="2400" dirty="0" smtClean="0">
                <a:solidFill>
                  <a:prstClr val="black"/>
                </a:solidFill>
              </a:rPr>
              <a:t>～</a:t>
            </a:r>
            <a:r>
              <a:rPr lang="en-US" altLang="ja-JP" sz="2400" dirty="0" smtClean="0">
                <a:solidFill>
                  <a:prstClr val="black"/>
                </a:solidFill>
              </a:rPr>
              <a:t>[</a:t>
            </a:r>
            <a:r>
              <a:rPr lang="en-US" altLang="ja-JP" sz="2400" i="1" dirty="0" smtClean="0">
                <a:solidFill>
                  <a:prstClr val="black"/>
                </a:solidFill>
                <a:latin typeface="Symbol" pitchFamily="18" charset="2"/>
              </a:rPr>
              <a:t>a</a:t>
            </a:r>
            <a:r>
              <a:rPr lang="en-US" altLang="ja-JP" sz="2400" i="1" baseline="-25000" dirty="0" smtClean="0">
                <a:solidFill>
                  <a:prstClr val="black"/>
                </a:solidFill>
              </a:rPr>
              <a:t>s</a:t>
            </a:r>
            <a:r>
              <a:rPr lang="en-US" altLang="ja-JP" sz="2400" dirty="0" smtClean="0">
                <a:solidFill>
                  <a:prstClr val="black"/>
                </a:solidFill>
              </a:rPr>
              <a:t>/(</a:t>
            </a:r>
            <a:r>
              <a:rPr lang="en-US" altLang="ja-JP" sz="2400" i="1" dirty="0" err="1" smtClean="0">
                <a:solidFill>
                  <a:prstClr val="black"/>
                </a:solidFill>
              </a:rPr>
              <a:t>m</a:t>
            </a:r>
            <a:r>
              <a:rPr lang="en-US" altLang="ja-JP" sz="2400" i="1" baseline="-25000" dirty="0" err="1" smtClean="0">
                <a:solidFill>
                  <a:prstClr val="black"/>
                </a:solidFill>
              </a:rPr>
              <a:t>i</a:t>
            </a:r>
            <a:r>
              <a:rPr lang="en-US" altLang="ja-JP" sz="2400" i="1" dirty="0" err="1" smtClean="0">
                <a:solidFill>
                  <a:prstClr val="black"/>
                </a:solidFill>
              </a:rPr>
              <a:t>m</a:t>
            </a:r>
            <a:r>
              <a:rPr lang="en-US" altLang="ja-JP" sz="2400" i="1" baseline="-25000" dirty="0" err="1" smtClean="0">
                <a:solidFill>
                  <a:prstClr val="black"/>
                </a:solidFill>
              </a:rPr>
              <a:t>j</a:t>
            </a:r>
            <a:r>
              <a:rPr lang="en-US" altLang="ja-JP" sz="2400" dirty="0" smtClean="0">
                <a:solidFill>
                  <a:prstClr val="black"/>
                </a:solidFill>
              </a:rPr>
              <a:t>)]*(</a:t>
            </a:r>
            <a:r>
              <a:rPr lang="en-US" altLang="ja-JP" sz="2400" i="1" dirty="0" err="1" smtClean="0">
                <a:solidFill>
                  <a:prstClr val="black"/>
                </a:solidFill>
                <a:latin typeface="Symbol" pitchFamily="18" charset="2"/>
              </a:rPr>
              <a:t>l</a:t>
            </a:r>
            <a:r>
              <a:rPr lang="en-US" altLang="ja-JP" sz="2400" i="1" baseline="-25000" dirty="0" err="1" smtClean="0">
                <a:solidFill>
                  <a:prstClr val="black"/>
                </a:solidFill>
              </a:rPr>
              <a:t>i</a:t>
            </a:r>
            <a:r>
              <a:rPr lang="en-US" altLang="ja-JP" sz="2400" i="1" dirty="0" err="1" smtClean="0">
                <a:solidFill>
                  <a:prstClr val="black"/>
                </a:solidFill>
                <a:latin typeface="Symbol" pitchFamily="18" charset="2"/>
              </a:rPr>
              <a:t>,l</a:t>
            </a:r>
            <a:r>
              <a:rPr lang="en-US" altLang="ja-JP" sz="2400" i="1" baseline="-25000" dirty="0" err="1" smtClean="0">
                <a:solidFill>
                  <a:prstClr val="black"/>
                </a:solidFill>
              </a:rPr>
              <a:t>j</a:t>
            </a:r>
            <a:r>
              <a:rPr lang="en-US" altLang="ja-JP" sz="2400" dirty="0" smtClean="0">
                <a:solidFill>
                  <a:prstClr val="black"/>
                </a:solidFill>
              </a:rPr>
              <a:t>)(</a:t>
            </a:r>
            <a:r>
              <a:rPr lang="en-US" altLang="ja-JP" sz="2400" i="1" dirty="0" err="1" smtClean="0">
                <a:solidFill>
                  <a:prstClr val="black"/>
                </a:solidFill>
                <a:latin typeface="Symbol" pitchFamily="18" charset="2"/>
              </a:rPr>
              <a:t>s</a:t>
            </a:r>
            <a:r>
              <a:rPr lang="en-US" altLang="ja-JP" sz="2400" i="1" baseline="-25000" dirty="0" err="1" smtClean="0">
                <a:solidFill>
                  <a:prstClr val="black"/>
                </a:solidFill>
              </a:rPr>
              <a:t>i</a:t>
            </a:r>
            <a:r>
              <a:rPr lang="en-US" altLang="ja-JP" sz="2400" i="1" dirty="0" err="1" smtClean="0">
                <a:solidFill>
                  <a:prstClr val="black"/>
                </a:solidFill>
                <a:latin typeface="Symbol" pitchFamily="18" charset="2"/>
              </a:rPr>
              <a:t>,s</a:t>
            </a:r>
            <a:r>
              <a:rPr lang="en-US" altLang="ja-JP" sz="2400" i="1" baseline="-25000" dirty="0" err="1" smtClean="0">
                <a:solidFill>
                  <a:prstClr val="black"/>
                </a:solidFill>
              </a:rPr>
              <a:t>j</a:t>
            </a:r>
            <a:r>
              <a:rPr lang="en-US" altLang="ja-JP" sz="2400" dirty="0" smtClean="0">
                <a:solidFill>
                  <a:prstClr val="black"/>
                </a:solidFill>
              </a:rPr>
              <a:t>)</a:t>
            </a:r>
            <a:endParaRPr lang="ja-JP" altLang="en-US" sz="2400" dirty="0">
              <a:solidFill>
                <a:prstClr val="black"/>
              </a:solidFill>
            </a:endParaRP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2014/8/22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K. Ozawa, CNS Summer School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0" name="スライド番号プレースホルダー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959B7-98A6-5F44-AA12-0A1321722CAE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5054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94949" y="-27384"/>
            <a:ext cx="8229600" cy="854620"/>
          </a:xfrm>
        </p:spPr>
        <p:txBody>
          <a:bodyPr/>
          <a:lstStyle/>
          <a:p>
            <a:r>
              <a:rPr kumimoji="1" lang="en-US" altLang="ja-JP" sz="4000" dirty="0" smtClean="0">
                <a:latin typeface="+mn-lt"/>
              </a:rPr>
              <a:t>Production</a:t>
            </a:r>
            <a:endParaRPr kumimoji="1" lang="ja-JP" altLang="en-US" sz="4000" dirty="0">
              <a:latin typeface="+mn-lt"/>
            </a:endParaRPr>
          </a:p>
        </p:txBody>
      </p:sp>
      <p:grpSp>
        <p:nvGrpSpPr>
          <p:cNvPr id="91" name="グループ化 90"/>
          <p:cNvGrpSpPr/>
          <p:nvPr/>
        </p:nvGrpSpPr>
        <p:grpSpPr>
          <a:xfrm>
            <a:off x="371199" y="764704"/>
            <a:ext cx="8499669" cy="3434314"/>
            <a:chOff x="394949" y="1283715"/>
            <a:chExt cx="8499669" cy="3434314"/>
          </a:xfrm>
        </p:grpSpPr>
        <p:sp>
          <p:nvSpPr>
            <p:cNvPr id="28" name="正方形/長方形 27"/>
            <p:cNvSpPr/>
            <p:nvPr/>
          </p:nvSpPr>
          <p:spPr>
            <a:xfrm>
              <a:off x="394949" y="1283715"/>
              <a:ext cx="8499669" cy="34343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dirty="0">
                <a:solidFill>
                  <a:prstClr val="white"/>
                </a:solidFill>
              </a:endParaRPr>
            </a:p>
          </p:txBody>
        </p:sp>
        <p:grpSp>
          <p:nvGrpSpPr>
            <p:cNvPr id="67" name="グループ化 66"/>
            <p:cNvGrpSpPr/>
            <p:nvPr/>
          </p:nvGrpSpPr>
          <p:grpSpPr>
            <a:xfrm>
              <a:off x="1429274" y="1427321"/>
              <a:ext cx="1221320" cy="1072179"/>
              <a:chOff x="890146" y="3387863"/>
              <a:chExt cx="1221320" cy="1072179"/>
            </a:xfrm>
          </p:grpSpPr>
          <p:sp>
            <p:nvSpPr>
              <p:cNvPr id="68" name="Oval 5"/>
              <p:cNvSpPr>
                <a:spLocks noChangeArrowheads="1"/>
              </p:cNvSpPr>
              <p:nvPr/>
            </p:nvSpPr>
            <p:spPr bwMode="auto">
              <a:xfrm flipV="1">
                <a:off x="890146" y="3387863"/>
                <a:ext cx="1221320" cy="1072179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lumMod val="75000"/>
                    </a:schemeClr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</p:spPr>
            <p:txBody>
              <a:bodyPr wrap="none" anchor="ctr"/>
              <a:lstStyle/>
              <a:p>
                <a:pPr defTabSz="457200"/>
                <a:endParaRPr lang="ja-JP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2" name="Oval 12"/>
              <p:cNvSpPr>
                <a:spLocks noChangeArrowheads="1"/>
              </p:cNvSpPr>
              <p:nvPr/>
            </p:nvSpPr>
            <p:spPr bwMode="auto">
              <a:xfrm flipV="1">
                <a:off x="1428165" y="3690491"/>
                <a:ext cx="188614" cy="188734"/>
              </a:xfrm>
              <a:prstGeom prst="ellipse">
                <a:avLst/>
              </a:prstGeom>
              <a:gradFill rotWithShape="0">
                <a:gsLst>
                  <a:gs pos="0">
                    <a:srgbClr val="CCFFCC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/>
            </p:spPr>
            <p:txBody>
              <a:bodyPr wrap="none" anchor="ctr"/>
              <a:lstStyle/>
              <a:p>
                <a:pPr defTabSz="457200"/>
                <a:endParaRPr lang="ja-JP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4" name="Oval 12"/>
              <p:cNvSpPr>
                <a:spLocks noChangeArrowheads="1"/>
              </p:cNvSpPr>
              <p:nvPr/>
            </p:nvSpPr>
            <p:spPr bwMode="auto">
              <a:xfrm flipV="1">
                <a:off x="1257864" y="3968394"/>
                <a:ext cx="278238" cy="331720"/>
              </a:xfrm>
              <a:prstGeom prst="ellipse">
                <a:avLst/>
              </a:prstGeom>
              <a:gradFill rotWithShape="0">
                <a:gsLst>
                  <a:gs pos="100000">
                    <a:srgbClr val="CCFFCC"/>
                  </a:gs>
                  <a:gs pos="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/>
            </p:spPr>
            <p:txBody>
              <a:bodyPr wrap="none" anchor="ctr"/>
              <a:lstStyle/>
              <a:p>
                <a:pPr defTabSz="457200"/>
                <a:endParaRPr lang="ja-JP" alt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75" name="グループ化 74"/>
            <p:cNvGrpSpPr/>
            <p:nvPr/>
          </p:nvGrpSpPr>
          <p:grpSpPr>
            <a:xfrm rot="19715386">
              <a:off x="6711850" y="1421415"/>
              <a:ext cx="1221320" cy="1205761"/>
              <a:chOff x="905447" y="3397207"/>
              <a:chExt cx="1221320" cy="1205761"/>
            </a:xfrm>
          </p:grpSpPr>
          <p:sp>
            <p:nvSpPr>
              <p:cNvPr id="76" name="Oval 5"/>
              <p:cNvSpPr>
                <a:spLocks noChangeArrowheads="1"/>
              </p:cNvSpPr>
              <p:nvPr/>
            </p:nvSpPr>
            <p:spPr bwMode="auto">
              <a:xfrm flipV="1">
                <a:off x="905447" y="3397207"/>
                <a:ext cx="1221320" cy="1072179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lumMod val="75000"/>
                    </a:schemeClr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</p:spPr>
            <p:txBody>
              <a:bodyPr wrap="none" anchor="ctr"/>
              <a:lstStyle/>
              <a:p>
                <a:pPr defTabSz="457200"/>
                <a:endParaRPr lang="ja-JP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7" name="Oval 12"/>
              <p:cNvSpPr>
                <a:spLocks noChangeArrowheads="1"/>
              </p:cNvSpPr>
              <p:nvPr/>
            </p:nvSpPr>
            <p:spPr bwMode="auto">
              <a:xfrm flipV="1">
                <a:off x="1362759" y="3797602"/>
                <a:ext cx="188614" cy="188734"/>
              </a:xfrm>
              <a:prstGeom prst="ellipse">
                <a:avLst/>
              </a:prstGeom>
              <a:gradFill rotWithShape="0">
                <a:gsLst>
                  <a:gs pos="0">
                    <a:srgbClr val="CCFFCC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/>
            </p:spPr>
            <p:txBody>
              <a:bodyPr wrap="none" anchor="ctr"/>
              <a:lstStyle/>
              <a:p>
                <a:pPr defTabSz="457200"/>
                <a:endParaRPr lang="ja-JP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9" name="Oval 12"/>
              <p:cNvSpPr>
                <a:spLocks noChangeArrowheads="1"/>
              </p:cNvSpPr>
              <p:nvPr/>
            </p:nvSpPr>
            <p:spPr bwMode="auto">
              <a:xfrm flipV="1">
                <a:off x="1259159" y="3968393"/>
                <a:ext cx="633607" cy="634575"/>
              </a:xfrm>
              <a:prstGeom prst="ellipse">
                <a:avLst/>
              </a:prstGeom>
              <a:gradFill rotWithShape="0">
                <a:gsLst>
                  <a:gs pos="100000">
                    <a:srgbClr val="CCFFCC"/>
                  </a:gs>
                  <a:gs pos="23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/>
            </p:spPr>
            <p:txBody>
              <a:bodyPr wrap="none" anchor="ctr"/>
              <a:lstStyle/>
              <a:p>
                <a:pPr defTabSz="457200"/>
                <a:endParaRPr lang="ja-JP" alt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61" name="グループ化 60"/>
            <p:cNvGrpSpPr/>
            <p:nvPr/>
          </p:nvGrpSpPr>
          <p:grpSpPr>
            <a:xfrm>
              <a:off x="1021948" y="2977734"/>
              <a:ext cx="1774735" cy="1725060"/>
              <a:chOff x="511306" y="3125361"/>
              <a:chExt cx="1774735" cy="1725060"/>
            </a:xfrm>
          </p:grpSpPr>
          <p:sp>
            <p:nvSpPr>
              <p:cNvPr id="8" name="Oval 5"/>
              <p:cNvSpPr>
                <a:spLocks noChangeArrowheads="1"/>
              </p:cNvSpPr>
              <p:nvPr/>
            </p:nvSpPr>
            <p:spPr bwMode="auto">
              <a:xfrm flipV="1">
                <a:off x="511306" y="3192531"/>
                <a:ext cx="1774735" cy="1657890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lumMod val="75000"/>
                    </a:schemeClr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</p:spPr>
            <p:txBody>
              <a:bodyPr wrap="none" anchor="ctr"/>
              <a:lstStyle/>
              <a:p>
                <a:pPr defTabSz="457200"/>
                <a:endParaRPr lang="ja-JP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" name="円/楕円 8"/>
              <p:cNvSpPr>
                <a:spLocks noChangeAspect="1"/>
              </p:cNvSpPr>
              <p:nvPr/>
            </p:nvSpPr>
            <p:spPr bwMode="auto">
              <a:xfrm rot="2041246">
                <a:off x="697357" y="3843190"/>
                <a:ext cx="1116505" cy="776590"/>
              </a:xfrm>
              <a:prstGeom prst="ellipse">
                <a:avLst/>
              </a:prstGeom>
              <a:solidFill>
                <a:srgbClr val="FFFFCC"/>
              </a:solidFill>
              <a:ln>
                <a:solidFill>
                  <a:srgbClr val="385D8A"/>
                </a:solidFill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ja-JP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" name="Oval 15"/>
              <p:cNvSpPr>
                <a:spLocks noChangeArrowheads="1"/>
              </p:cNvSpPr>
              <p:nvPr/>
            </p:nvSpPr>
            <p:spPr bwMode="auto">
              <a:xfrm flipV="1">
                <a:off x="1224889" y="4231486"/>
                <a:ext cx="194869" cy="208555"/>
              </a:xfrm>
              <a:prstGeom prst="ellipse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rgbClr val="FFCC66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457200"/>
                <a:endParaRPr lang="ja-JP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" name="Oval 12"/>
              <p:cNvSpPr>
                <a:spLocks noChangeArrowheads="1"/>
              </p:cNvSpPr>
              <p:nvPr/>
            </p:nvSpPr>
            <p:spPr bwMode="auto">
              <a:xfrm flipV="1">
                <a:off x="990834" y="4027438"/>
                <a:ext cx="190489" cy="190610"/>
              </a:xfrm>
              <a:prstGeom prst="ellipse">
                <a:avLst/>
              </a:prstGeom>
              <a:gradFill rotWithShape="0">
                <a:gsLst>
                  <a:gs pos="0">
                    <a:srgbClr val="66FF66"/>
                  </a:gs>
                  <a:gs pos="100000">
                    <a:srgbClr val="00804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457200"/>
                <a:endParaRPr lang="ja-JP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" name="Oval 12"/>
              <p:cNvSpPr>
                <a:spLocks noChangeArrowheads="1"/>
              </p:cNvSpPr>
              <p:nvPr/>
            </p:nvSpPr>
            <p:spPr bwMode="auto">
              <a:xfrm flipV="1">
                <a:off x="1392307" y="3690491"/>
                <a:ext cx="188614" cy="188734"/>
              </a:xfrm>
              <a:prstGeom prst="ellipse">
                <a:avLst/>
              </a:prstGeom>
              <a:gradFill rotWithShape="0">
                <a:gsLst>
                  <a:gs pos="0">
                    <a:srgbClr val="CCFFCC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/>
            </p:spPr>
            <p:txBody>
              <a:bodyPr wrap="none" anchor="ctr"/>
              <a:lstStyle/>
              <a:p>
                <a:pPr defTabSz="457200"/>
                <a:endParaRPr lang="ja-JP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" name="テキスト ボックス 31"/>
              <p:cNvSpPr txBox="1"/>
              <p:nvPr/>
            </p:nvSpPr>
            <p:spPr>
              <a:xfrm>
                <a:off x="873423" y="3125361"/>
                <a:ext cx="3079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457200"/>
                <a:r>
                  <a:rPr lang="en-US" altLang="ja-JP" sz="2800" i="1" dirty="0" smtClean="0">
                    <a:solidFill>
                      <a:prstClr val="black"/>
                    </a:solidFill>
                    <a:latin typeface="Times"/>
                    <a:cs typeface="Times"/>
                  </a:rPr>
                  <a:t>p</a:t>
                </a:r>
                <a:endParaRPr lang="ja-JP" altLang="en-US" sz="2800" baseline="30000" dirty="0" smtClean="0">
                  <a:solidFill>
                    <a:prstClr val="black"/>
                  </a:solidFill>
                  <a:latin typeface="Times"/>
                  <a:cs typeface="Times"/>
                </a:endParaRPr>
              </a:p>
            </p:txBody>
          </p:sp>
        </p:grpSp>
        <p:grpSp>
          <p:nvGrpSpPr>
            <p:cNvPr id="60" name="グループ化 59"/>
            <p:cNvGrpSpPr/>
            <p:nvPr/>
          </p:nvGrpSpPr>
          <p:grpSpPr>
            <a:xfrm>
              <a:off x="6392478" y="2899938"/>
              <a:ext cx="1985402" cy="1806563"/>
              <a:chOff x="6771874" y="2976053"/>
              <a:chExt cx="1985402" cy="1806563"/>
            </a:xfrm>
          </p:grpSpPr>
          <p:sp>
            <p:nvSpPr>
              <p:cNvPr id="6" name="Oval 5"/>
              <p:cNvSpPr>
                <a:spLocks noChangeArrowheads="1"/>
              </p:cNvSpPr>
              <p:nvPr/>
            </p:nvSpPr>
            <p:spPr bwMode="auto">
              <a:xfrm flipV="1">
                <a:off x="6771874" y="2976053"/>
                <a:ext cx="1928485" cy="1806563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lumMod val="75000"/>
                    </a:schemeClr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</p:spPr>
            <p:txBody>
              <a:bodyPr wrap="none" anchor="ctr"/>
              <a:lstStyle/>
              <a:p>
                <a:pPr defTabSz="457200"/>
                <a:endParaRPr lang="ja-JP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" name="円/楕円 6"/>
              <p:cNvSpPr>
                <a:spLocks noChangeAspect="1"/>
              </p:cNvSpPr>
              <p:nvPr/>
            </p:nvSpPr>
            <p:spPr bwMode="auto">
              <a:xfrm rot="2041246">
                <a:off x="6996371" y="3805788"/>
                <a:ext cx="1116505" cy="776590"/>
              </a:xfrm>
              <a:prstGeom prst="ellipse">
                <a:avLst/>
              </a:prstGeom>
              <a:solidFill>
                <a:srgbClr val="FFFFCC"/>
              </a:solidFill>
              <a:ln>
                <a:solidFill>
                  <a:srgbClr val="385D8A"/>
                </a:solidFill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ja-JP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" name="Oval 15"/>
              <p:cNvSpPr>
                <a:spLocks noChangeArrowheads="1"/>
              </p:cNvSpPr>
              <p:nvPr/>
            </p:nvSpPr>
            <p:spPr bwMode="auto">
              <a:xfrm flipV="1">
                <a:off x="7605066" y="4194302"/>
                <a:ext cx="191744" cy="204706"/>
              </a:xfrm>
              <a:prstGeom prst="ellipse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rgbClr val="FFCC66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457200"/>
                <a:endParaRPr lang="ja-JP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" name="Oval 12"/>
              <p:cNvSpPr>
                <a:spLocks noChangeArrowheads="1"/>
              </p:cNvSpPr>
              <p:nvPr/>
            </p:nvSpPr>
            <p:spPr bwMode="auto">
              <a:xfrm flipV="1">
                <a:off x="7322589" y="3953204"/>
                <a:ext cx="187435" cy="187092"/>
              </a:xfrm>
              <a:prstGeom prst="ellipse">
                <a:avLst/>
              </a:prstGeom>
              <a:gradFill rotWithShape="0">
                <a:gsLst>
                  <a:gs pos="0">
                    <a:srgbClr val="66FF66"/>
                  </a:gs>
                  <a:gs pos="100000">
                    <a:srgbClr val="00804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457200"/>
                <a:endParaRPr lang="ja-JP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Oval 12"/>
              <p:cNvSpPr>
                <a:spLocks noChangeArrowheads="1"/>
              </p:cNvSpPr>
              <p:nvPr/>
            </p:nvSpPr>
            <p:spPr bwMode="auto">
              <a:xfrm flipV="1">
                <a:off x="7623418" y="3444669"/>
                <a:ext cx="566454" cy="537441"/>
              </a:xfrm>
              <a:prstGeom prst="ellipse">
                <a:avLst/>
              </a:prstGeom>
              <a:gradFill rotWithShape="0">
                <a:gsLst>
                  <a:gs pos="0">
                    <a:srgbClr val="CCFFCC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/>
            </p:spPr>
            <p:txBody>
              <a:bodyPr wrap="none" anchor="ctr"/>
              <a:lstStyle/>
              <a:p>
                <a:pPr defTabSz="457200"/>
                <a:endParaRPr lang="ja-JP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" name="テキスト ボックス 32"/>
              <p:cNvSpPr txBox="1"/>
              <p:nvPr/>
            </p:nvSpPr>
            <p:spPr>
              <a:xfrm>
                <a:off x="8141476" y="3150572"/>
                <a:ext cx="6158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457200"/>
                <a:r>
                  <a:rPr lang="en-US" altLang="ja-JP" sz="2800" i="1" dirty="0" err="1" smtClean="0">
                    <a:solidFill>
                      <a:prstClr val="black"/>
                    </a:solidFill>
                    <a:latin typeface="Times"/>
                    <a:cs typeface="Times"/>
                  </a:rPr>
                  <a:t>Y</a:t>
                </a:r>
                <a:r>
                  <a:rPr lang="en-US" altLang="ja-JP" sz="2800" i="1" baseline="-25000" dirty="0" err="1" smtClean="0">
                    <a:solidFill>
                      <a:prstClr val="black"/>
                    </a:solidFill>
                    <a:latin typeface="Times"/>
                    <a:cs typeface="Times"/>
                  </a:rPr>
                  <a:t>c</a:t>
                </a:r>
                <a:r>
                  <a:rPr lang="en-US" altLang="ja-JP" sz="2800" baseline="30000" dirty="0" smtClean="0">
                    <a:solidFill>
                      <a:prstClr val="black"/>
                    </a:solidFill>
                    <a:latin typeface="Times"/>
                    <a:cs typeface="Times"/>
                  </a:rPr>
                  <a:t>*</a:t>
                </a:r>
                <a:endParaRPr lang="ja-JP" altLang="en-US" sz="2800" baseline="30000" dirty="0" smtClean="0">
                  <a:solidFill>
                    <a:prstClr val="black"/>
                  </a:solidFill>
                  <a:latin typeface="Times"/>
                  <a:cs typeface="Times"/>
                </a:endParaRPr>
              </a:p>
            </p:txBody>
          </p:sp>
          <p:sp>
            <p:nvSpPr>
              <p:cNvPr id="30" name="正方形/長方形 29"/>
              <p:cNvSpPr/>
              <p:nvPr/>
            </p:nvSpPr>
            <p:spPr>
              <a:xfrm>
                <a:off x="7873060" y="3922160"/>
                <a:ext cx="31451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ja-JP" sz="2400" b="1" i="1" dirty="0" smtClean="0">
                    <a:solidFill>
                      <a:prstClr val="black"/>
                    </a:solidFill>
                    <a:cs typeface="Times"/>
                  </a:rPr>
                  <a:t>L</a:t>
                </a:r>
                <a:endParaRPr lang="ja-JP" altLang="en-US" sz="2400" b="1" dirty="0">
                  <a:solidFill>
                    <a:prstClr val="black"/>
                  </a:solidFill>
                </a:endParaRPr>
              </a:p>
            </p:txBody>
          </p:sp>
        </p:grpSp>
        <p:cxnSp>
          <p:nvCxnSpPr>
            <p:cNvPr id="10" name="直線コネクタ 9"/>
            <p:cNvCxnSpPr/>
            <p:nvPr/>
          </p:nvCxnSpPr>
          <p:spPr>
            <a:xfrm>
              <a:off x="2203027" y="2154594"/>
              <a:ext cx="2104555" cy="333260"/>
            </a:xfrm>
            <a:prstGeom prst="line">
              <a:avLst/>
            </a:prstGeom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線コネクタ 10"/>
            <p:cNvCxnSpPr/>
            <p:nvPr/>
          </p:nvCxnSpPr>
          <p:spPr>
            <a:xfrm flipV="1">
              <a:off x="4522816" y="2288500"/>
              <a:ext cx="2575415" cy="201749"/>
            </a:xfrm>
            <a:prstGeom prst="line">
              <a:avLst/>
            </a:prstGeom>
            <a:ln w="571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線コネクタ 11"/>
            <p:cNvCxnSpPr/>
            <p:nvPr/>
          </p:nvCxnSpPr>
          <p:spPr>
            <a:xfrm flipH="1">
              <a:off x="4287028" y="2469895"/>
              <a:ext cx="0" cy="1074931"/>
            </a:xfrm>
            <a:prstGeom prst="line">
              <a:avLst/>
            </a:prstGeom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線コネクタ 17"/>
            <p:cNvCxnSpPr/>
            <p:nvPr/>
          </p:nvCxnSpPr>
          <p:spPr>
            <a:xfrm>
              <a:off x="1766251" y="3980199"/>
              <a:ext cx="5093876" cy="0"/>
            </a:xfrm>
            <a:prstGeom prst="line">
              <a:avLst/>
            </a:prstGeom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線コネクタ 18"/>
            <p:cNvCxnSpPr/>
            <p:nvPr/>
          </p:nvCxnSpPr>
          <p:spPr>
            <a:xfrm>
              <a:off x="4497874" y="3523389"/>
              <a:ext cx="2651546" cy="57876"/>
            </a:xfrm>
            <a:prstGeom prst="line">
              <a:avLst/>
            </a:prstGeom>
            <a:ln w="7620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線コネクタ 19"/>
            <p:cNvCxnSpPr/>
            <p:nvPr/>
          </p:nvCxnSpPr>
          <p:spPr>
            <a:xfrm>
              <a:off x="1983287" y="4194355"/>
              <a:ext cx="5166133" cy="0"/>
            </a:xfrm>
            <a:prstGeom prst="line">
              <a:avLst/>
            </a:prstGeom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テキスト ボックス 20"/>
            <p:cNvSpPr txBox="1"/>
            <p:nvPr/>
          </p:nvSpPr>
          <p:spPr>
            <a:xfrm>
              <a:off x="1429274" y="1402417"/>
              <a:ext cx="51328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/>
              <a:r>
                <a:rPr lang="en-US" altLang="ja-JP" sz="2800" i="1" dirty="0" smtClean="0">
                  <a:solidFill>
                    <a:prstClr val="black"/>
                  </a:solidFill>
                  <a:latin typeface="Symbol" panose="05050102010706020507" pitchFamily="18" charset="2"/>
                  <a:cs typeface="Times"/>
                </a:rPr>
                <a:t>p</a:t>
              </a:r>
              <a:r>
                <a:rPr lang="en-US" altLang="ja-JP" sz="2800" i="1" baseline="30000" dirty="0" smtClean="0">
                  <a:solidFill>
                    <a:prstClr val="black"/>
                  </a:solidFill>
                  <a:latin typeface="Symbol" panose="05050102010706020507" pitchFamily="18" charset="2"/>
                  <a:cs typeface="Times"/>
                </a:rPr>
                <a:t>-</a:t>
              </a:r>
              <a:endParaRPr lang="ja-JP" altLang="en-US" sz="2800" i="1" baseline="30000" dirty="0" smtClean="0">
                <a:solidFill>
                  <a:prstClr val="black"/>
                </a:solidFill>
                <a:latin typeface="Times"/>
                <a:cs typeface="Times"/>
              </a:endParaRPr>
            </a:p>
          </p:txBody>
        </p:sp>
        <p:sp>
          <p:nvSpPr>
            <p:cNvPr id="22" name="テキスト ボックス 21"/>
            <p:cNvSpPr txBox="1"/>
            <p:nvPr/>
          </p:nvSpPr>
          <p:spPr>
            <a:xfrm>
              <a:off x="7628923" y="1402417"/>
              <a:ext cx="615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/>
              <a:r>
                <a:rPr lang="en-US" altLang="ja-JP" sz="2800" i="1" dirty="0" smtClean="0">
                  <a:solidFill>
                    <a:prstClr val="black"/>
                  </a:solidFill>
                  <a:latin typeface="Times"/>
                  <a:cs typeface="Times"/>
                </a:rPr>
                <a:t>D</a:t>
              </a:r>
              <a:r>
                <a:rPr lang="en-US" altLang="ja-JP" sz="2800" baseline="30000" dirty="0" smtClean="0">
                  <a:solidFill>
                    <a:prstClr val="black"/>
                  </a:solidFill>
                  <a:latin typeface="Times"/>
                  <a:cs typeface="Times"/>
                </a:rPr>
                <a:t>*</a:t>
              </a:r>
              <a:endParaRPr lang="ja-JP" altLang="en-US" sz="2800" baseline="30000" dirty="0" smtClean="0">
                <a:solidFill>
                  <a:prstClr val="black"/>
                </a:solidFill>
                <a:latin typeface="Times"/>
                <a:cs typeface="Times"/>
              </a:endParaRPr>
            </a:p>
          </p:txBody>
        </p:sp>
        <p:sp>
          <p:nvSpPr>
            <p:cNvPr id="25" name="テキスト ボックス 24"/>
            <p:cNvSpPr txBox="1"/>
            <p:nvPr/>
          </p:nvSpPr>
          <p:spPr>
            <a:xfrm>
              <a:off x="4579453" y="2722536"/>
              <a:ext cx="112822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/>
              <a:r>
                <a:rPr lang="en-US" altLang="ja-JP" sz="2800" i="1" dirty="0" smtClean="0">
                  <a:solidFill>
                    <a:prstClr val="black"/>
                  </a:solidFill>
                  <a:latin typeface="Times"/>
                  <a:cs typeface="Times"/>
                </a:rPr>
                <a:t>D</a:t>
              </a:r>
              <a:r>
                <a:rPr lang="en-US" altLang="ja-JP" sz="2800" baseline="30000" dirty="0" smtClean="0">
                  <a:solidFill>
                    <a:prstClr val="black"/>
                  </a:solidFill>
                  <a:latin typeface="Times"/>
                  <a:cs typeface="Times"/>
                </a:rPr>
                <a:t>*</a:t>
              </a:r>
              <a:r>
                <a:rPr lang="en-US" altLang="ja-JP" sz="2800" dirty="0" smtClean="0">
                  <a:solidFill>
                    <a:prstClr val="black"/>
                  </a:solidFill>
                  <a:latin typeface="Times"/>
                  <a:cs typeface="Times"/>
                </a:rPr>
                <a:t>, </a:t>
              </a:r>
              <a:r>
                <a:rPr lang="en-US" altLang="ja-JP" sz="2800" i="1" dirty="0" smtClean="0">
                  <a:solidFill>
                    <a:prstClr val="black"/>
                  </a:solidFill>
                  <a:latin typeface="Times"/>
                  <a:cs typeface="Times"/>
                </a:rPr>
                <a:t>D</a:t>
              </a:r>
              <a:endParaRPr lang="ja-JP" altLang="en-US" sz="2800" i="1" dirty="0" smtClean="0">
                <a:solidFill>
                  <a:prstClr val="black"/>
                </a:solidFill>
                <a:latin typeface="Times"/>
                <a:cs typeface="Times"/>
              </a:endParaRPr>
            </a:p>
          </p:txBody>
        </p:sp>
        <p:cxnSp>
          <p:nvCxnSpPr>
            <p:cNvPr id="26" name="直線コネクタ 25"/>
            <p:cNvCxnSpPr/>
            <p:nvPr/>
          </p:nvCxnSpPr>
          <p:spPr>
            <a:xfrm flipH="1">
              <a:off x="2155907" y="3540021"/>
              <a:ext cx="2136253" cy="57656"/>
            </a:xfrm>
            <a:prstGeom prst="line">
              <a:avLst/>
            </a:prstGeom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線コネクタ 34"/>
            <p:cNvCxnSpPr/>
            <p:nvPr/>
          </p:nvCxnSpPr>
          <p:spPr>
            <a:xfrm>
              <a:off x="2306804" y="1897891"/>
              <a:ext cx="2117581" cy="350317"/>
            </a:xfrm>
            <a:prstGeom prst="line">
              <a:avLst/>
            </a:prstGeom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線コネクタ 35"/>
            <p:cNvCxnSpPr/>
            <p:nvPr/>
          </p:nvCxnSpPr>
          <p:spPr>
            <a:xfrm flipH="1">
              <a:off x="4405753" y="2039594"/>
              <a:ext cx="2613228" cy="214242"/>
            </a:xfrm>
            <a:prstGeom prst="line">
              <a:avLst/>
            </a:prstGeom>
            <a:ln w="2857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線コネクタ 44"/>
            <p:cNvCxnSpPr/>
            <p:nvPr/>
          </p:nvCxnSpPr>
          <p:spPr>
            <a:xfrm flipH="1">
              <a:off x="4509750" y="2469895"/>
              <a:ext cx="0" cy="1044000"/>
            </a:xfrm>
            <a:prstGeom prst="line">
              <a:avLst/>
            </a:prstGeom>
            <a:ln w="571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テキスト ボックス 28"/>
            <p:cNvSpPr txBox="1"/>
            <p:nvPr/>
          </p:nvSpPr>
          <p:spPr>
            <a:xfrm>
              <a:off x="2401616" y="1365273"/>
              <a:ext cx="465063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/>
              <a:r>
                <a:rPr lang="en-US" altLang="ja-JP" sz="2800" dirty="0" smtClean="0">
                  <a:solidFill>
                    <a:prstClr val="black"/>
                  </a:solidFill>
                  <a:cs typeface="Times"/>
                </a:rPr>
                <a:t>One-step,  </a:t>
              </a:r>
              <a:r>
                <a:rPr lang="en-US" altLang="ja-JP" sz="2800" i="1" dirty="0" smtClean="0">
                  <a:solidFill>
                    <a:prstClr val="black"/>
                  </a:solidFill>
                  <a:cs typeface="Times"/>
                </a:rPr>
                <a:t>t</a:t>
              </a:r>
              <a:r>
                <a:rPr lang="en-US" altLang="ja-JP" sz="2800" dirty="0" smtClean="0">
                  <a:solidFill>
                    <a:prstClr val="black"/>
                  </a:solidFill>
                  <a:cs typeface="Times"/>
                </a:rPr>
                <a:t>-channel dominant</a:t>
              </a:r>
              <a:endParaRPr lang="ja-JP" altLang="en-US" sz="2800" dirty="0" smtClean="0">
                <a:solidFill>
                  <a:prstClr val="black"/>
                </a:solidFill>
                <a:cs typeface="Times"/>
              </a:endParaRPr>
            </a:p>
          </p:txBody>
        </p:sp>
      </p:grpSp>
      <p:sp>
        <p:nvSpPr>
          <p:cNvPr id="90" name="タイトル 1"/>
          <p:cNvSpPr txBox="1">
            <a:spLocks/>
          </p:cNvSpPr>
          <p:nvPr/>
        </p:nvSpPr>
        <p:spPr bwMode="auto">
          <a:xfrm>
            <a:off x="534390" y="4149080"/>
            <a:ext cx="8357354" cy="2031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marL="457200" indent="-457200" algn="l">
              <a:buFont typeface="Wingdings" panose="05000000000000000000" pitchFamily="2" charset="2"/>
              <a:buChar char="ü"/>
            </a:pPr>
            <a:r>
              <a:rPr lang="en-US" altLang="ja-JP" sz="2800" i="1" dirty="0" smtClean="0">
                <a:solidFill>
                  <a:prstClr val="black"/>
                </a:solidFill>
                <a:cs typeface="Times"/>
              </a:rPr>
              <a:t> </a:t>
            </a:r>
            <a:r>
              <a:rPr lang="en-US" altLang="ja-JP" sz="2800" i="1" dirty="0">
                <a:solidFill>
                  <a:srgbClr val="FF0000"/>
                </a:solidFill>
                <a:effectLst>
                  <a:glow rad="228600">
                    <a:srgbClr val="C0504D">
                      <a:satMod val="175000"/>
                      <a:alpha val="40000"/>
                    </a:srgbClr>
                  </a:glow>
                </a:effectLst>
                <a:cs typeface="Times"/>
              </a:rPr>
              <a:t>λ</a:t>
            </a:r>
            <a:r>
              <a:rPr lang="en-US" altLang="ja-JP" sz="2800" dirty="0">
                <a:solidFill>
                  <a:prstClr val="black"/>
                </a:solidFill>
                <a:cs typeface="Times"/>
              </a:rPr>
              <a:t> modes are excited by a simple mechanism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altLang="ja-JP" sz="2800" i="1" dirty="0" smtClean="0">
                <a:solidFill>
                  <a:prstClr val="black"/>
                </a:solidFill>
                <a:latin typeface="Calibri"/>
                <a:cs typeface="Times"/>
              </a:rPr>
              <a:t>HQ spin doublet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altLang="ja-JP" sz="2800" i="1" dirty="0" smtClean="0">
                <a:solidFill>
                  <a:prstClr val="black"/>
                </a:solidFill>
                <a:latin typeface="Calibri"/>
                <a:cs typeface="Times"/>
              </a:rPr>
              <a:t>Spin/Parity from Production Ratio</a:t>
            </a:r>
          </a:p>
          <a:p>
            <a:pPr marL="457200" indent="-457200" algn="l">
              <a:buFont typeface="Wingdings" panose="05000000000000000000" pitchFamily="2" charset="2"/>
              <a:buChar char="ü"/>
            </a:pPr>
            <a:r>
              <a:rPr lang="en-US" altLang="ja-JP" sz="2800" dirty="0" smtClean="0">
                <a:solidFill>
                  <a:prstClr val="black"/>
                </a:solidFill>
                <a:cs typeface="Times"/>
              </a:rPr>
              <a:t>Note: Production Cross Section does not  go down at higher </a:t>
            </a:r>
            <a:r>
              <a:rPr lang="en-US" altLang="ja-JP" sz="2800" i="1" dirty="0" smtClean="0">
                <a:solidFill>
                  <a:prstClr val="black"/>
                </a:solidFill>
                <a:cs typeface="Times"/>
              </a:rPr>
              <a:t>L</a:t>
            </a:r>
            <a:r>
              <a:rPr lang="en-US" altLang="ja-JP" sz="2800" dirty="0" smtClean="0">
                <a:solidFill>
                  <a:prstClr val="black"/>
                </a:solidFill>
                <a:cs typeface="Times"/>
              </a:rPr>
              <a:t> due to large effective momentum transfer </a:t>
            </a:r>
            <a:endParaRPr lang="en-US" altLang="ja-JP" sz="2800" i="1" baseline="-25000" dirty="0" smtClean="0">
              <a:solidFill>
                <a:prstClr val="black"/>
              </a:solidFill>
              <a:cs typeface="Times"/>
            </a:endParaRPr>
          </a:p>
          <a:p>
            <a:pPr algn="l"/>
            <a:endParaRPr lang="ja-JP" altLang="en-US" sz="2800" dirty="0">
              <a:solidFill>
                <a:prstClr val="black"/>
              </a:solidFill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6971635" y="508610"/>
            <a:ext cx="19928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err="1" smtClean="0">
                <a:solidFill>
                  <a:prstClr val="black"/>
                </a:solidFill>
                <a:latin typeface="Times"/>
                <a:cs typeface="Times"/>
              </a:rPr>
              <a:t>arXiv</a:t>
            </a:r>
            <a:r>
              <a:rPr lang="en-US" altLang="ja-JP" sz="2000" dirty="0" smtClean="0">
                <a:solidFill>
                  <a:prstClr val="black"/>
                </a:solidFill>
                <a:latin typeface="Times"/>
                <a:cs typeface="Times"/>
              </a:rPr>
              <a:t>: 1405.3445</a:t>
            </a:r>
            <a:endParaRPr lang="ja-JP" altLang="en-US" sz="2000" dirty="0" smtClean="0">
              <a:solidFill>
                <a:prstClr val="black"/>
              </a:solidFill>
              <a:latin typeface="Times"/>
              <a:cs typeface="Times"/>
            </a:endParaRP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2014/8/22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K. Ozawa, CNS Summer School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3" name="スライド番号プレースホルダー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959B7-98A6-5F44-AA12-0A1321722CAE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858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正方形/長方形 93"/>
          <p:cNvSpPr/>
          <p:nvPr/>
        </p:nvSpPr>
        <p:spPr>
          <a:xfrm>
            <a:off x="1475656" y="863337"/>
            <a:ext cx="6264696" cy="468052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pic>
        <p:nvPicPr>
          <p:cNvPr id="4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2907"/>
          <a:stretch/>
        </p:blipFill>
        <p:spPr bwMode="auto">
          <a:xfrm flipH="1">
            <a:off x="1858175" y="1199902"/>
            <a:ext cx="5444929" cy="4001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6419056" cy="634082"/>
          </a:xfrm>
        </p:spPr>
        <p:txBody>
          <a:bodyPr>
            <a:normAutofit fontScale="90000"/>
          </a:bodyPr>
          <a:lstStyle/>
          <a:p>
            <a:r>
              <a:rPr kumimoji="1" lang="en-US" altLang="ja-JP" sz="3600" dirty="0" smtClean="0"/>
              <a:t>Charmed Baryon Spectrometer</a:t>
            </a:r>
            <a:endParaRPr kumimoji="1" lang="ja-JP" altLang="en-US" sz="3600" dirty="0"/>
          </a:p>
        </p:txBody>
      </p:sp>
      <p:sp>
        <p:nvSpPr>
          <p:cNvPr id="53" name="テキスト ボックス 52"/>
          <p:cNvSpPr txBox="1"/>
          <p:nvPr/>
        </p:nvSpPr>
        <p:spPr>
          <a:xfrm>
            <a:off x="971600" y="5550331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Large acceptance ~ 60% (for </a:t>
            </a:r>
            <a:r>
              <a:rPr lang="en-US" altLang="ja-JP" sz="24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D*</a:t>
            </a:r>
            <a:r>
              <a:rPr lang="en-US" altLang="ja-JP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),  ~85% (for decay </a:t>
            </a:r>
            <a:r>
              <a:rPr lang="en-US" altLang="ja-JP" sz="2400" b="1" dirty="0" smtClean="0">
                <a:solidFill>
                  <a:prstClr val="black"/>
                </a:solidFill>
                <a:latin typeface="Symbol" panose="05050102010706020507" pitchFamily="18" charset="2"/>
                <a:cs typeface="Times New Roman" pitchFamily="18" charset="0"/>
              </a:rPr>
              <a:t>p</a:t>
            </a:r>
            <a:r>
              <a:rPr lang="en-US" altLang="ja-JP" sz="2400" b="1" baseline="30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altLang="ja-JP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 </a:t>
            </a:r>
          </a:p>
          <a:p>
            <a:r>
              <a:rPr lang="en-US" altLang="ja-JP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Good </a:t>
            </a:r>
            <a:r>
              <a:rPr lang="en-US" altLang="ja-JP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altLang="ja-JP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esolution:</a:t>
            </a:r>
            <a:r>
              <a:rPr lang="en-US" altLang="ja-JP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400" b="1" i="1" dirty="0" err="1" smtClean="0">
                <a:solidFill>
                  <a:prstClr val="black"/>
                </a:solidFill>
                <a:latin typeface="Symbol" pitchFamily="18" charset="2"/>
                <a:cs typeface="Times New Roman" pitchFamily="18" charset="0"/>
              </a:rPr>
              <a:t>D</a:t>
            </a:r>
            <a:r>
              <a:rPr lang="en-US" altLang="ja-JP" sz="2400" b="1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altLang="ja-JP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altLang="ja-JP" sz="24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altLang="ja-JP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~0.2% at ~5 </a:t>
            </a:r>
            <a:r>
              <a:rPr lang="en-US" altLang="ja-JP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GeV</a:t>
            </a:r>
            <a:r>
              <a:rPr lang="en-US" altLang="ja-JP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altLang="ja-JP" sz="24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endParaRPr lang="en-US" altLang="ja-JP" sz="2400" b="1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テキスト ボックス 55"/>
          <p:cNvSpPr txBox="1"/>
          <p:nvPr/>
        </p:nvSpPr>
        <p:spPr>
          <a:xfrm>
            <a:off x="6781927" y="2175759"/>
            <a:ext cx="4682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b="1" dirty="0" smtClean="0">
                <a:solidFill>
                  <a:srgbClr val="C00000"/>
                </a:solidFill>
                <a:latin typeface="Symbol" pitchFamily="18" charset="2"/>
                <a:cs typeface="Times New Roman" pitchFamily="18" charset="0"/>
              </a:rPr>
              <a:t>p</a:t>
            </a:r>
            <a:r>
              <a:rPr lang="en-US" altLang="ja-JP" sz="2000" b="1" baseline="30000" dirty="0" smtClean="0">
                <a:solidFill>
                  <a:srgbClr val="C00000"/>
                </a:solidFill>
                <a:latin typeface="Symbol" pitchFamily="18" charset="2"/>
                <a:cs typeface="Times New Roman" pitchFamily="18" charset="0"/>
              </a:rPr>
              <a:t>-</a:t>
            </a:r>
            <a:endParaRPr lang="ja-JP" altLang="en-US" sz="2000" b="1" dirty="0">
              <a:solidFill>
                <a:srgbClr val="C00000"/>
              </a:solidFill>
              <a:cs typeface="Times New Roman" pitchFamily="18" charset="0"/>
            </a:endParaRPr>
          </a:p>
        </p:txBody>
      </p:sp>
      <p:sp>
        <p:nvSpPr>
          <p:cNvPr id="57" name="テキスト ボックス 56"/>
          <p:cNvSpPr txBox="1"/>
          <p:nvPr/>
        </p:nvSpPr>
        <p:spPr>
          <a:xfrm>
            <a:off x="2379073" y="2436785"/>
            <a:ext cx="1148648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ja-JP" b="1" dirty="0" smtClean="0">
                <a:solidFill>
                  <a:prstClr val="black"/>
                </a:solidFill>
                <a:cs typeface="Times New Roman" pitchFamily="18" charset="0"/>
              </a:rPr>
              <a:t>LH</a:t>
            </a:r>
            <a:r>
              <a:rPr lang="en-US" altLang="ja-JP" b="1" baseline="-25000" dirty="0" smtClean="0">
                <a:solidFill>
                  <a:prstClr val="black"/>
                </a:solidFill>
                <a:cs typeface="Times New Roman" pitchFamily="18" charset="0"/>
              </a:rPr>
              <a:t>2</a:t>
            </a:r>
            <a:r>
              <a:rPr lang="en-US" altLang="ja-JP" b="1" dirty="0" smtClean="0">
                <a:solidFill>
                  <a:prstClr val="black"/>
                </a:solidFill>
                <a:cs typeface="Times New Roman" pitchFamily="18" charset="0"/>
              </a:rPr>
              <a:t>-target</a:t>
            </a:r>
            <a:endParaRPr lang="ja-JP" altLang="en-US" b="1" dirty="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59" name="テキスト ボックス 58"/>
          <p:cNvSpPr txBox="1"/>
          <p:nvPr/>
        </p:nvSpPr>
        <p:spPr>
          <a:xfrm>
            <a:off x="5367604" y="1038818"/>
            <a:ext cx="124014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 smtClean="0">
                <a:solidFill>
                  <a:prstClr val="black"/>
                </a:solidFill>
                <a:cs typeface="Times New Roman" pitchFamily="18" charset="0"/>
              </a:rPr>
              <a:t>Ring Image</a:t>
            </a:r>
          </a:p>
          <a:p>
            <a:r>
              <a:rPr lang="en-US" altLang="ja-JP" b="1" dirty="0" smtClean="0">
                <a:solidFill>
                  <a:prstClr val="black"/>
                </a:solidFill>
                <a:cs typeface="Times New Roman" pitchFamily="18" charset="0"/>
              </a:rPr>
              <a:t>Cherenkov</a:t>
            </a:r>
          </a:p>
          <a:p>
            <a:r>
              <a:rPr lang="en-US" altLang="ja-JP" b="1" dirty="0" smtClean="0">
                <a:solidFill>
                  <a:prstClr val="black"/>
                </a:solidFill>
                <a:cs typeface="Times New Roman" pitchFamily="18" charset="0"/>
              </a:rPr>
              <a:t>Counter</a:t>
            </a:r>
            <a:endParaRPr lang="ja-JP" altLang="en-US" b="1" dirty="0">
              <a:solidFill>
                <a:prstClr val="black"/>
              </a:solidFill>
              <a:cs typeface="Times New Roman" pitchFamily="18" charset="0"/>
            </a:endParaRPr>
          </a:p>
        </p:txBody>
      </p:sp>
      <p:cxnSp>
        <p:nvCxnSpPr>
          <p:cNvPr id="64" name="直線矢印コネクタ 63"/>
          <p:cNvCxnSpPr/>
          <p:nvPr/>
        </p:nvCxnSpPr>
        <p:spPr>
          <a:xfrm>
            <a:off x="3242736" y="2797470"/>
            <a:ext cx="363638" cy="38196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線矢印コネクタ 66"/>
          <p:cNvCxnSpPr/>
          <p:nvPr/>
        </p:nvCxnSpPr>
        <p:spPr>
          <a:xfrm flipV="1">
            <a:off x="5489718" y="3921209"/>
            <a:ext cx="0" cy="75131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線矢印コネクタ 67"/>
          <p:cNvCxnSpPr/>
          <p:nvPr/>
        </p:nvCxnSpPr>
        <p:spPr>
          <a:xfrm flipV="1">
            <a:off x="5489718" y="4018473"/>
            <a:ext cx="322739" cy="65404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テキスト ボックス 68"/>
          <p:cNvSpPr txBox="1"/>
          <p:nvPr/>
        </p:nvSpPr>
        <p:spPr>
          <a:xfrm>
            <a:off x="2222662" y="2014094"/>
            <a:ext cx="1255344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ja-JP" b="1" dirty="0" smtClean="0">
                <a:solidFill>
                  <a:prstClr val="black"/>
                </a:solidFill>
                <a:cs typeface="Times New Roman" pitchFamily="18" charset="0"/>
              </a:rPr>
              <a:t>Internal DC</a:t>
            </a:r>
          </a:p>
        </p:txBody>
      </p:sp>
      <p:cxnSp>
        <p:nvCxnSpPr>
          <p:cNvPr id="70" name="直線矢印コネクタ 69"/>
          <p:cNvCxnSpPr/>
          <p:nvPr/>
        </p:nvCxnSpPr>
        <p:spPr>
          <a:xfrm>
            <a:off x="3259791" y="1797002"/>
            <a:ext cx="990592" cy="41754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テキスト ボックス 70"/>
          <p:cNvSpPr txBox="1"/>
          <p:nvPr/>
        </p:nvSpPr>
        <p:spPr>
          <a:xfrm>
            <a:off x="3819958" y="1439401"/>
            <a:ext cx="12731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 smtClean="0">
                <a:solidFill>
                  <a:srgbClr val="0000FF"/>
                </a:solidFill>
                <a:cs typeface="Times New Roman" pitchFamily="18" charset="0"/>
              </a:rPr>
              <a:t>FM magnet</a:t>
            </a:r>
            <a:endParaRPr lang="ja-JP" altLang="en-US" b="1" dirty="0">
              <a:solidFill>
                <a:srgbClr val="0000FF"/>
              </a:solidFill>
              <a:cs typeface="Times New Roman" pitchFamily="18" charset="0"/>
            </a:endParaRPr>
          </a:p>
        </p:txBody>
      </p:sp>
      <p:sp>
        <p:nvSpPr>
          <p:cNvPr id="72" name="テキスト ボックス 71"/>
          <p:cNvSpPr txBox="1"/>
          <p:nvPr/>
        </p:nvSpPr>
        <p:spPr>
          <a:xfrm>
            <a:off x="6553475" y="1439376"/>
            <a:ext cx="5044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b="1" dirty="0" err="1" smtClean="0">
                <a:solidFill>
                  <a:srgbClr val="C00000"/>
                </a:solidFill>
                <a:latin typeface="Symbol" pitchFamily="18" charset="2"/>
                <a:cs typeface="Times New Roman" pitchFamily="18" charset="0"/>
              </a:rPr>
              <a:t>p</a:t>
            </a:r>
            <a:r>
              <a:rPr lang="en-US" altLang="ja-JP" sz="2000" b="1" baseline="-25000" dirty="0" err="1" smtClean="0">
                <a:solidFill>
                  <a:srgbClr val="C00000"/>
                </a:solidFill>
                <a:cs typeface="Times New Roman" pitchFamily="18" charset="0"/>
              </a:rPr>
              <a:t>s</a:t>
            </a:r>
            <a:r>
              <a:rPr lang="en-US" altLang="ja-JP" sz="2000" b="1" baseline="30000" dirty="0" smtClean="0">
                <a:solidFill>
                  <a:srgbClr val="C00000"/>
                </a:solidFill>
                <a:latin typeface="Symbol" pitchFamily="18" charset="2"/>
                <a:cs typeface="Times New Roman" pitchFamily="18" charset="0"/>
              </a:rPr>
              <a:t>-</a:t>
            </a:r>
            <a:endParaRPr lang="ja-JP" altLang="en-US" sz="2000" b="1" dirty="0">
              <a:solidFill>
                <a:srgbClr val="C00000"/>
              </a:solidFill>
              <a:cs typeface="Times New Roman" pitchFamily="18" charset="0"/>
            </a:endParaRPr>
          </a:p>
        </p:txBody>
      </p:sp>
      <p:sp>
        <p:nvSpPr>
          <p:cNvPr id="73" name="テキスト ボックス 72"/>
          <p:cNvSpPr txBox="1"/>
          <p:nvPr/>
        </p:nvSpPr>
        <p:spPr>
          <a:xfrm>
            <a:off x="7003634" y="3330332"/>
            <a:ext cx="4651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b="1" dirty="0" smtClean="0">
                <a:solidFill>
                  <a:srgbClr val="C00000"/>
                </a:solidFill>
                <a:latin typeface="Symbol" pitchFamily="18" charset="2"/>
                <a:cs typeface="Times New Roman" pitchFamily="18" charset="0"/>
              </a:rPr>
              <a:t>K</a:t>
            </a:r>
            <a:r>
              <a:rPr lang="en-US" altLang="ja-JP" sz="2000" b="1" baseline="30000" dirty="0" smtClean="0">
                <a:solidFill>
                  <a:srgbClr val="C00000"/>
                </a:solidFill>
                <a:latin typeface="Symbol" pitchFamily="18" charset="2"/>
                <a:cs typeface="Times New Roman" pitchFamily="18" charset="0"/>
              </a:rPr>
              <a:t>+</a:t>
            </a:r>
            <a:endParaRPr lang="ja-JP" altLang="en-US" sz="2000" b="1" dirty="0">
              <a:solidFill>
                <a:srgbClr val="C00000"/>
              </a:solidFill>
              <a:cs typeface="Times New Roman" pitchFamily="18" charset="0"/>
            </a:endParaRPr>
          </a:p>
        </p:txBody>
      </p:sp>
      <p:cxnSp>
        <p:nvCxnSpPr>
          <p:cNvPr id="74" name="直線矢印コネクタ 73"/>
          <p:cNvCxnSpPr/>
          <p:nvPr/>
        </p:nvCxnSpPr>
        <p:spPr>
          <a:xfrm flipV="1">
            <a:off x="3018906" y="3442412"/>
            <a:ext cx="991620" cy="57606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正方形/長方形 74"/>
          <p:cNvSpPr/>
          <p:nvPr/>
        </p:nvSpPr>
        <p:spPr>
          <a:xfrm>
            <a:off x="2039980" y="3135796"/>
            <a:ext cx="927720" cy="167336"/>
          </a:xfrm>
          <a:prstGeom prst="rect">
            <a:avLst/>
          </a:prstGeom>
          <a:solidFill>
            <a:srgbClr val="FFFF0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77" name="テキスト ボックス 76"/>
          <p:cNvSpPr txBox="1"/>
          <p:nvPr/>
        </p:nvSpPr>
        <p:spPr>
          <a:xfrm>
            <a:off x="1947750" y="4021606"/>
            <a:ext cx="1388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 smtClean="0">
                <a:solidFill>
                  <a:prstClr val="black"/>
                </a:solidFill>
                <a:cs typeface="Times New Roman" pitchFamily="18" charset="0"/>
              </a:rPr>
              <a:t>Fiber tracker</a:t>
            </a:r>
            <a:endParaRPr lang="ja-JP" altLang="en-US" b="1" dirty="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78" name="テキスト ボックス 77"/>
          <p:cNvSpPr txBox="1"/>
          <p:nvPr/>
        </p:nvSpPr>
        <p:spPr>
          <a:xfrm>
            <a:off x="1730974" y="2797470"/>
            <a:ext cx="1053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 smtClean="0">
                <a:solidFill>
                  <a:prstClr val="black"/>
                </a:solidFill>
                <a:cs typeface="Times New Roman" pitchFamily="18" charset="0"/>
              </a:rPr>
              <a:t>Beam GC</a:t>
            </a:r>
            <a:endParaRPr lang="ja-JP" altLang="en-US" b="1" dirty="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79" name="テキスト ボックス 78"/>
          <p:cNvSpPr txBox="1"/>
          <p:nvPr/>
        </p:nvSpPr>
        <p:spPr>
          <a:xfrm>
            <a:off x="2262683" y="1427670"/>
            <a:ext cx="1356525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ja-JP" b="1" dirty="0" smtClean="0">
                <a:solidFill>
                  <a:prstClr val="black"/>
                </a:solidFill>
                <a:cs typeface="Times New Roman" pitchFamily="18" charset="0"/>
              </a:rPr>
              <a:t>Internal TOF</a:t>
            </a:r>
          </a:p>
        </p:txBody>
      </p:sp>
      <p:cxnSp>
        <p:nvCxnSpPr>
          <p:cNvPr id="80" name="直線矢印コネクタ 79"/>
          <p:cNvCxnSpPr/>
          <p:nvPr/>
        </p:nvCxnSpPr>
        <p:spPr>
          <a:xfrm>
            <a:off x="3569674" y="2198760"/>
            <a:ext cx="754340" cy="23802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テキスト ボックス 80"/>
          <p:cNvSpPr txBox="1"/>
          <p:nvPr/>
        </p:nvSpPr>
        <p:spPr>
          <a:xfrm>
            <a:off x="2452836" y="4904570"/>
            <a:ext cx="13565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 smtClean="0">
                <a:solidFill>
                  <a:prstClr val="black"/>
                </a:solidFill>
                <a:cs typeface="Times New Roman" pitchFamily="18" charset="0"/>
              </a:rPr>
              <a:t>Internal TOF</a:t>
            </a:r>
          </a:p>
        </p:txBody>
      </p:sp>
      <p:cxnSp>
        <p:nvCxnSpPr>
          <p:cNvPr id="82" name="直線矢印コネクタ 81"/>
          <p:cNvCxnSpPr/>
          <p:nvPr/>
        </p:nvCxnSpPr>
        <p:spPr>
          <a:xfrm flipV="1">
            <a:off x="3474162" y="4075712"/>
            <a:ext cx="556325" cy="84611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テキスト ボックス 82"/>
          <p:cNvSpPr txBox="1"/>
          <p:nvPr/>
        </p:nvSpPr>
        <p:spPr>
          <a:xfrm>
            <a:off x="5246083" y="4669678"/>
            <a:ext cx="4523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 smtClean="0">
                <a:solidFill>
                  <a:prstClr val="black"/>
                </a:solidFill>
                <a:cs typeface="Times New Roman" pitchFamily="18" charset="0"/>
              </a:rPr>
              <a:t>DC</a:t>
            </a:r>
          </a:p>
        </p:txBody>
      </p:sp>
      <p:cxnSp>
        <p:nvCxnSpPr>
          <p:cNvPr id="84" name="直線矢印コネクタ 83"/>
          <p:cNvCxnSpPr/>
          <p:nvPr/>
        </p:nvCxnSpPr>
        <p:spPr>
          <a:xfrm flipH="1" flipV="1">
            <a:off x="5980199" y="4011702"/>
            <a:ext cx="183902" cy="37923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テキスト ボックス 84"/>
          <p:cNvSpPr txBox="1"/>
          <p:nvPr/>
        </p:nvSpPr>
        <p:spPr>
          <a:xfrm>
            <a:off x="6014569" y="4374033"/>
            <a:ext cx="1001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 smtClean="0">
                <a:solidFill>
                  <a:prstClr val="black"/>
                </a:solidFill>
                <a:cs typeface="Times New Roman" pitchFamily="18" charset="0"/>
              </a:rPr>
              <a:t>TOF wall</a:t>
            </a:r>
          </a:p>
        </p:txBody>
      </p:sp>
      <p:cxnSp>
        <p:nvCxnSpPr>
          <p:cNvPr id="87" name="直線矢印コネクタ 86"/>
          <p:cNvCxnSpPr/>
          <p:nvPr/>
        </p:nvCxnSpPr>
        <p:spPr>
          <a:xfrm flipV="1">
            <a:off x="3020903" y="3303132"/>
            <a:ext cx="272318" cy="72776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直線矢印コネクタ 87"/>
          <p:cNvCxnSpPr/>
          <p:nvPr/>
        </p:nvCxnSpPr>
        <p:spPr>
          <a:xfrm>
            <a:off x="3832042" y="1334664"/>
            <a:ext cx="1314642" cy="0"/>
          </a:xfrm>
          <a:prstGeom prst="straightConnector1">
            <a:avLst/>
          </a:prstGeom>
          <a:ln w="1905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テキスト ボックス 88"/>
          <p:cNvSpPr txBox="1"/>
          <p:nvPr/>
        </p:nvSpPr>
        <p:spPr>
          <a:xfrm>
            <a:off x="4233508" y="934554"/>
            <a:ext cx="5229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b="1" dirty="0" smtClean="0">
                <a:solidFill>
                  <a:prstClr val="black"/>
                </a:solidFill>
                <a:cs typeface="Times New Roman" pitchFamily="18" charset="0"/>
              </a:rPr>
              <a:t>2m</a:t>
            </a:r>
            <a:endParaRPr lang="ja-JP" altLang="en-US" sz="2000" b="1" dirty="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90" name="テキスト ボックス 89"/>
          <p:cNvSpPr txBox="1"/>
          <p:nvPr/>
        </p:nvSpPr>
        <p:spPr>
          <a:xfrm>
            <a:off x="5705626" y="4861877"/>
            <a:ext cx="14378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dirty="0" smtClean="0">
                <a:solidFill>
                  <a:srgbClr val="C00000"/>
                </a:solidFill>
                <a:cs typeface="Times New Roman" pitchFamily="18" charset="0"/>
              </a:rPr>
              <a:t>Decay </a:t>
            </a:r>
            <a:r>
              <a:rPr lang="en-US" altLang="ja-JP" sz="2000" b="1" dirty="0" smtClean="0">
                <a:solidFill>
                  <a:srgbClr val="C00000"/>
                </a:solidFill>
                <a:cs typeface="Times New Roman" pitchFamily="18" charset="0"/>
              </a:rPr>
              <a:t>p(</a:t>
            </a:r>
            <a:r>
              <a:rPr lang="en-US" altLang="ja-JP" sz="2000" b="1" dirty="0" smtClean="0">
                <a:solidFill>
                  <a:srgbClr val="C00000"/>
                </a:solidFill>
                <a:latin typeface="Symbol" pitchFamily="18" charset="2"/>
                <a:cs typeface="Times New Roman" pitchFamily="18" charset="0"/>
              </a:rPr>
              <a:t>p</a:t>
            </a:r>
            <a:r>
              <a:rPr lang="en-US" altLang="ja-JP" sz="2000" b="1" baseline="30000" dirty="0" smtClean="0">
                <a:solidFill>
                  <a:srgbClr val="C00000"/>
                </a:solidFill>
                <a:latin typeface="Symbol" pitchFamily="18" charset="2"/>
                <a:cs typeface="Times New Roman" pitchFamily="18" charset="0"/>
              </a:rPr>
              <a:t>+</a:t>
            </a:r>
            <a:r>
              <a:rPr lang="en-US" altLang="ja-JP" sz="2000" b="1" dirty="0" smtClean="0">
                <a:solidFill>
                  <a:srgbClr val="C00000"/>
                </a:solidFill>
                <a:cs typeface="Times New Roman" pitchFamily="18" charset="0"/>
              </a:rPr>
              <a:t>)</a:t>
            </a:r>
            <a:endParaRPr lang="ja-JP" altLang="en-US" sz="2000" b="1" dirty="0">
              <a:solidFill>
                <a:srgbClr val="C00000"/>
              </a:solidFill>
              <a:cs typeface="Times New Roman" pitchFamily="18" charset="0"/>
            </a:endParaRPr>
          </a:p>
        </p:txBody>
      </p:sp>
      <p:cxnSp>
        <p:nvCxnSpPr>
          <p:cNvPr id="91" name="直線矢印コネクタ 90"/>
          <p:cNvCxnSpPr/>
          <p:nvPr/>
        </p:nvCxnSpPr>
        <p:spPr>
          <a:xfrm>
            <a:off x="3598585" y="2212879"/>
            <a:ext cx="634923" cy="57064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テキスト ボックス 91"/>
          <p:cNvSpPr txBox="1"/>
          <p:nvPr/>
        </p:nvSpPr>
        <p:spPr>
          <a:xfrm>
            <a:off x="346287" y="2825492"/>
            <a:ext cx="1147365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ja-JP" sz="2000" b="1" dirty="0" smtClean="0">
                <a:solidFill>
                  <a:srgbClr val="C00000"/>
                </a:solidFill>
                <a:cs typeface="Times New Roman" pitchFamily="18" charset="0"/>
              </a:rPr>
              <a:t>20 </a:t>
            </a:r>
            <a:r>
              <a:rPr lang="en-US" altLang="ja-JP" sz="2000" b="1" dirty="0" err="1" smtClean="0">
                <a:solidFill>
                  <a:srgbClr val="C00000"/>
                </a:solidFill>
                <a:cs typeface="Times New Roman" pitchFamily="18" charset="0"/>
              </a:rPr>
              <a:t>GeV</a:t>
            </a:r>
            <a:r>
              <a:rPr lang="en-US" altLang="ja-JP" sz="2000" b="1" dirty="0" smtClean="0">
                <a:solidFill>
                  <a:srgbClr val="C00000"/>
                </a:solidFill>
                <a:cs typeface="Times New Roman" pitchFamily="18" charset="0"/>
              </a:rPr>
              <a:t>/</a:t>
            </a:r>
            <a:r>
              <a:rPr lang="en-US" altLang="ja-JP" sz="2000" b="1" i="1" dirty="0" smtClean="0">
                <a:solidFill>
                  <a:srgbClr val="C00000"/>
                </a:solidFill>
                <a:cs typeface="Times New Roman" pitchFamily="18" charset="0"/>
              </a:rPr>
              <a:t>c</a:t>
            </a:r>
          </a:p>
          <a:p>
            <a:r>
              <a:rPr lang="en-US" altLang="ja-JP" sz="2000" b="1" dirty="0" smtClean="0">
                <a:solidFill>
                  <a:srgbClr val="C00000"/>
                </a:solidFill>
                <a:cs typeface="Times New Roman" pitchFamily="18" charset="0"/>
              </a:rPr>
              <a:t>Beam</a:t>
            </a:r>
            <a:r>
              <a:rPr lang="en-US" altLang="ja-JP" sz="2000" b="1" dirty="0" smtClean="0">
                <a:solidFill>
                  <a:srgbClr val="C00000"/>
                </a:solidFill>
                <a:latin typeface="Symbol" pitchFamily="18" charset="2"/>
                <a:cs typeface="Times New Roman" pitchFamily="18" charset="0"/>
              </a:rPr>
              <a:t> p</a:t>
            </a:r>
            <a:r>
              <a:rPr lang="en-US" altLang="ja-JP" sz="2000" b="1" baseline="30000" dirty="0" smtClean="0">
                <a:solidFill>
                  <a:srgbClr val="C00000"/>
                </a:solidFill>
                <a:latin typeface="Symbol" pitchFamily="18" charset="2"/>
                <a:cs typeface="Times New Roman" pitchFamily="18" charset="0"/>
              </a:rPr>
              <a:t>-</a:t>
            </a:r>
            <a:endParaRPr lang="ja-JP" altLang="en-US" sz="2000" b="1" dirty="0">
              <a:solidFill>
                <a:srgbClr val="C00000"/>
              </a:solidFill>
              <a:cs typeface="Times New Roman" pitchFamily="18" charset="0"/>
            </a:endParaRPr>
          </a:p>
        </p:txBody>
      </p:sp>
      <p:sp>
        <p:nvSpPr>
          <p:cNvPr id="93" name="正方形/長方形 92"/>
          <p:cNvSpPr/>
          <p:nvPr/>
        </p:nvSpPr>
        <p:spPr>
          <a:xfrm>
            <a:off x="3563888" y="3171730"/>
            <a:ext cx="325446" cy="7270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cxnSp>
        <p:nvCxnSpPr>
          <p:cNvPr id="13" name="直線矢印コネクタ 12"/>
          <p:cNvCxnSpPr/>
          <p:nvPr/>
        </p:nvCxnSpPr>
        <p:spPr>
          <a:xfrm>
            <a:off x="1481777" y="3207589"/>
            <a:ext cx="2160000" cy="0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線矢印コネクタ 50"/>
          <p:cNvCxnSpPr>
            <a:stCxn id="59" idx="2"/>
          </p:cNvCxnSpPr>
          <p:nvPr/>
        </p:nvCxnSpPr>
        <p:spPr>
          <a:xfrm>
            <a:off x="5987678" y="1962148"/>
            <a:ext cx="354746" cy="42926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2014/8/22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K. Ozawa, CNS Summer School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959B7-98A6-5F44-AA12-0A1321722CAE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5084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712" y="1772816"/>
            <a:ext cx="6912768" cy="3130471"/>
          </a:xfrm>
          <a:prstGeom prst="rect">
            <a:avLst/>
          </a:prstGeom>
        </p:spPr>
      </p:pic>
      <p:sp>
        <p:nvSpPr>
          <p:cNvPr id="7" name="タイトル 6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778098"/>
          </a:xfrm>
        </p:spPr>
        <p:txBody>
          <a:bodyPr/>
          <a:lstStyle/>
          <a:p>
            <a:r>
              <a:rPr kumimoji="1" lang="en-US" altLang="ja-JP" dirty="0" smtClean="0"/>
              <a:t>Future: Heavy Ion Beam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2014/10/25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K. Ozawa, Hadrons in nuclear medium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17</a:t>
            </a:fld>
            <a:endParaRPr kumimoji="1" lang="ja-JP" altLang="en-US"/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128" y="4581128"/>
            <a:ext cx="5280000" cy="1804800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9240" y="836712"/>
            <a:ext cx="4492800" cy="103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412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30622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en-US" altLang="ja-JP" dirty="0" smtClean="0">
                <a:latin typeface="Symbol" panose="05050102010706020507" pitchFamily="18" charset="2"/>
              </a:rPr>
              <a:t>f</a:t>
            </a:r>
            <a:r>
              <a:rPr lang="en-US" altLang="ja-JP" dirty="0" smtClean="0"/>
              <a:t> in nucleus  using Inverse Kinematics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919261"/>
            <a:ext cx="8229600" cy="5437089"/>
          </a:xfrm>
        </p:spPr>
        <p:txBody>
          <a:bodyPr>
            <a:normAutofit fontScale="77500" lnSpcReduction="20000"/>
          </a:bodyPr>
          <a:lstStyle/>
          <a:p>
            <a:r>
              <a:rPr kumimoji="1" lang="en-US" altLang="ja-JP" dirty="0" smtClean="0"/>
              <a:t>Beam &amp; Target </a:t>
            </a:r>
          </a:p>
          <a:p>
            <a:pPr lvl="1"/>
            <a:r>
              <a:rPr kumimoji="1" lang="en-US" altLang="ja-JP" dirty="0" smtClean="0"/>
              <a:t>10</a:t>
            </a:r>
            <a:r>
              <a:rPr kumimoji="1" lang="en-US" altLang="ja-JP" baseline="30000" dirty="0" smtClean="0"/>
              <a:t>10</a:t>
            </a:r>
            <a:r>
              <a:rPr kumimoji="1" lang="en-US" altLang="ja-JP" dirty="0" smtClean="0"/>
              <a:t> ions per second  10A </a:t>
            </a:r>
            <a:r>
              <a:rPr kumimoji="1" lang="en-US" altLang="ja-JP" dirty="0" err="1" smtClean="0"/>
              <a:t>GeV</a:t>
            </a:r>
            <a:endParaRPr kumimoji="1" lang="en-US" altLang="ja-JP" dirty="0" smtClean="0"/>
          </a:p>
          <a:p>
            <a:pPr lvl="1"/>
            <a:r>
              <a:rPr lang="en-US" altLang="ja-JP" dirty="0" smtClean="0"/>
              <a:t>40 cm H</a:t>
            </a:r>
            <a:r>
              <a:rPr lang="en-US" altLang="ja-JP" baseline="-25000" dirty="0" smtClean="0"/>
              <a:t>2</a:t>
            </a:r>
            <a:r>
              <a:rPr lang="en-US" altLang="ja-JP" dirty="0" smtClean="0"/>
              <a:t> </a:t>
            </a:r>
            <a:r>
              <a:rPr kumimoji="1" lang="en-US" altLang="ja-JP" dirty="0" smtClean="0"/>
              <a:t> target ( 5% Interaction Length)</a:t>
            </a:r>
          </a:p>
          <a:p>
            <a:pPr lvl="2"/>
            <a:r>
              <a:rPr lang="en-US" altLang="ja-JP" dirty="0" smtClean="0"/>
              <a:t>c</a:t>
            </a:r>
            <a:r>
              <a:rPr kumimoji="1" lang="en-US" altLang="ja-JP" dirty="0" smtClean="0"/>
              <a:t>f. KEK-PS E325 case, 12 </a:t>
            </a:r>
            <a:r>
              <a:rPr kumimoji="1" lang="en-US" altLang="ja-JP" dirty="0" err="1" smtClean="0"/>
              <a:t>Gev</a:t>
            </a:r>
            <a:r>
              <a:rPr kumimoji="1" lang="en-US" altLang="ja-JP" dirty="0" smtClean="0"/>
              <a:t> 3 x 10</a:t>
            </a:r>
            <a:r>
              <a:rPr lang="en-US" altLang="ja-JP" baseline="30000" dirty="0"/>
              <a:t>8</a:t>
            </a:r>
            <a:r>
              <a:rPr kumimoji="1" lang="en-US" altLang="ja-JP" dirty="0" smtClean="0"/>
              <a:t> protons per sec. on 0.2 % interaction length target (Cu) </a:t>
            </a:r>
          </a:p>
          <a:p>
            <a:pPr lvl="2"/>
            <a:r>
              <a:rPr lang="en-US" altLang="ja-JP" dirty="0" smtClean="0"/>
              <a:t>If we assume a similar production cross section, ~1000 times larger statistics can be expected </a:t>
            </a:r>
          </a:p>
          <a:p>
            <a:r>
              <a:rPr lang="en-US" altLang="ja-JP" dirty="0" smtClean="0"/>
              <a:t>Production of vector meson</a:t>
            </a:r>
          </a:p>
          <a:p>
            <a:pPr lvl="1"/>
            <a:r>
              <a:rPr lang="en-US" altLang="ja-JP" dirty="0" smtClean="0"/>
              <a:t>Maximum momentum of produced vector mesons is 9.5 </a:t>
            </a:r>
            <a:r>
              <a:rPr lang="en-US" altLang="ja-JP" dirty="0" err="1" smtClean="0"/>
              <a:t>GeV</a:t>
            </a:r>
            <a:r>
              <a:rPr lang="en-US" altLang="ja-JP" dirty="0" smtClean="0"/>
              <a:t>/c</a:t>
            </a:r>
          </a:p>
          <a:p>
            <a:pPr lvl="1"/>
            <a:r>
              <a:rPr lang="en-US" altLang="ja-JP" dirty="0" smtClean="0"/>
              <a:t> Velocity (</a:t>
            </a:r>
            <a:r>
              <a:rPr lang="en-US" altLang="ja-JP" dirty="0" smtClean="0">
                <a:latin typeface="Symbol" panose="05050102010706020507" pitchFamily="18" charset="2"/>
              </a:rPr>
              <a:t>b</a:t>
            </a:r>
            <a:r>
              <a:rPr lang="en-US" altLang="ja-JP" dirty="0" smtClean="0"/>
              <a:t>) at the nuclear rest frame is 0.013</a:t>
            </a:r>
          </a:p>
          <a:p>
            <a:pPr lvl="2"/>
            <a:r>
              <a:rPr lang="en-US" altLang="ja-JP" dirty="0" smtClean="0"/>
              <a:t>Small enough</a:t>
            </a:r>
          </a:p>
          <a:p>
            <a:r>
              <a:rPr lang="en-US" altLang="ja-JP" dirty="0" smtClean="0"/>
              <a:t>Decay Measurements</a:t>
            </a:r>
          </a:p>
          <a:p>
            <a:pPr lvl="1"/>
            <a:r>
              <a:rPr lang="en-US" altLang="ja-JP" dirty="0" err="1" smtClean="0"/>
              <a:t>Muon</a:t>
            </a:r>
            <a:r>
              <a:rPr lang="en-US" altLang="ja-JP" dirty="0" smtClean="0"/>
              <a:t> </a:t>
            </a:r>
          </a:p>
          <a:p>
            <a:pPr lvl="2"/>
            <a:r>
              <a:rPr lang="en-US" altLang="ja-JP" dirty="0" smtClean="0"/>
              <a:t>Enough momentum to identify </a:t>
            </a:r>
            <a:r>
              <a:rPr lang="en-US" altLang="ja-JP" dirty="0" err="1" smtClean="0"/>
              <a:t>muon</a:t>
            </a:r>
            <a:r>
              <a:rPr lang="en-US" altLang="ja-JP" dirty="0" smtClean="0"/>
              <a:t> due to a Lorentz boost</a:t>
            </a:r>
          </a:p>
          <a:p>
            <a:pPr lvl="1"/>
            <a:r>
              <a:rPr lang="en-US" altLang="ja-JP" dirty="0"/>
              <a:t>Acceptance is </a:t>
            </a:r>
            <a:r>
              <a:rPr lang="en-US" altLang="ja-JP" dirty="0" smtClean="0"/>
              <a:t>in Forward region</a:t>
            </a:r>
            <a:endParaRPr lang="en-US" altLang="ja-JP" dirty="0"/>
          </a:p>
          <a:p>
            <a:pPr lvl="2"/>
            <a:r>
              <a:rPr lang="en-US" altLang="ja-JP" dirty="0"/>
              <a:t>0.035 &lt; θ &lt; 0.14 radian, 100% particle ID</a:t>
            </a:r>
          </a:p>
          <a:p>
            <a:pPr lvl="2"/>
            <a:r>
              <a:rPr lang="en-US" altLang="ja-JP" dirty="0"/>
              <a:t>30 % of </a:t>
            </a:r>
            <a:r>
              <a:rPr lang="en-US" altLang="ja-JP" dirty="0">
                <a:latin typeface="Symbol" panose="05050102010706020507" pitchFamily="18" charset="2"/>
              </a:rPr>
              <a:t>f</a:t>
            </a:r>
            <a:r>
              <a:rPr lang="en-US" altLang="ja-JP" dirty="0"/>
              <a:t> mesons are </a:t>
            </a:r>
            <a:r>
              <a:rPr lang="en-US" altLang="ja-JP" dirty="0" smtClean="0"/>
              <a:t>detected</a:t>
            </a:r>
          </a:p>
          <a:p>
            <a:pPr lvl="3"/>
            <a:endParaRPr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18</a:t>
            </a:fld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2014/10/25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altLang="ja-JP" smtClean="0">
                <a:solidFill>
                  <a:prstClr val="black">
                    <a:tint val="75000"/>
                  </a:prstClr>
                </a:solidFill>
              </a:rPr>
              <a:t>K. Ozawa, Hadrons in nuclear medium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5265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Summary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実験的にも、理論的にも、ハドロン物理実験と重イオン実験で、お互いにヒントがあるのではないだろうか。</a:t>
            </a:r>
            <a:endParaRPr kumimoji="1" lang="en-US" altLang="ja-JP" dirty="0" smtClean="0"/>
          </a:p>
          <a:p>
            <a:endParaRPr lang="en-US" altLang="ja-JP" dirty="0"/>
          </a:p>
          <a:p>
            <a:r>
              <a:rPr kumimoji="1" lang="ja-JP" altLang="en-US" dirty="0" smtClean="0"/>
              <a:t>いくつか例となるようなものを考えてみた。</a:t>
            </a:r>
            <a:endParaRPr kumimoji="1" lang="en-US" altLang="ja-JP" dirty="0" smtClean="0"/>
          </a:p>
          <a:p>
            <a:endParaRPr lang="en-US" altLang="ja-JP" dirty="0"/>
          </a:p>
          <a:p>
            <a:r>
              <a:rPr kumimoji="1" lang="ja-JP" altLang="en-US" dirty="0" smtClean="0"/>
              <a:t>今後、ハドロンホール拡張計画での実験や</a:t>
            </a:r>
            <a:r>
              <a:rPr kumimoji="1" lang="en-US" altLang="ja-JP" dirty="0" smtClean="0"/>
              <a:t>J-PARC</a:t>
            </a:r>
            <a:r>
              <a:rPr kumimoji="1" lang="ja-JP" altLang="en-US" dirty="0" err="1" smtClean="0"/>
              <a:t>での</a:t>
            </a:r>
            <a:r>
              <a:rPr kumimoji="1" lang="ja-JP" altLang="en-US" dirty="0" smtClean="0"/>
              <a:t>重イオン実験を考えていきたい。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2015/10/20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K. Ozawa, Hadrons in nuclear medium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8C283-F011-46B6-BC30-112CC6B63AF8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71854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850106"/>
          </a:xfrm>
        </p:spPr>
        <p:txBody>
          <a:bodyPr/>
          <a:lstStyle/>
          <a:p>
            <a:pPr algn="l"/>
            <a:r>
              <a:rPr kumimoji="1" lang="en-US" altLang="ja-JP" dirty="0" smtClean="0"/>
              <a:t>Aspects of hadro</a:t>
            </a:r>
            <a:r>
              <a:rPr lang="en-US" altLang="ja-JP" dirty="0" smtClean="0"/>
              <a:t>n physics</a:t>
            </a:r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2015/10/20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K. Ozawa, Hadrons in nuclear medium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7" name="図表 6"/>
          <p:cNvGraphicFramePr/>
          <p:nvPr/>
        </p:nvGraphicFramePr>
        <p:xfrm>
          <a:off x="755576" y="836712"/>
          <a:ext cx="7931224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テキスト ボックス 7"/>
          <p:cNvSpPr txBox="1"/>
          <p:nvPr/>
        </p:nvSpPr>
        <p:spPr>
          <a:xfrm>
            <a:off x="6755904" y="1433886"/>
            <a:ext cx="17281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solidFill>
                  <a:prstClr val="black"/>
                </a:solidFill>
              </a:rPr>
              <a:t>Building blocks? Interaction btw building-blocks in hadron</a:t>
            </a:r>
            <a:endParaRPr lang="ja-JP" altLang="en-US" dirty="0">
              <a:solidFill>
                <a:prstClr val="black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7308304" y="4941168"/>
            <a:ext cx="17281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solidFill>
                  <a:prstClr val="black"/>
                </a:solidFill>
              </a:rPr>
              <a:t>QCD medium and hadron properties</a:t>
            </a:r>
            <a:endParaRPr lang="ja-JP" altLang="en-US" dirty="0">
              <a:solidFill>
                <a:prstClr val="black"/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23206" y="2634215"/>
            <a:ext cx="16561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solidFill>
                  <a:prstClr val="black"/>
                </a:solidFill>
              </a:rPr>
              <a:t>Interaction btw “color-less” particles</a:t>
            </a:r>
            <a:endParaRPr lang="ja-JP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8680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Back up</a:t>
            </a:r>
            <a:endParaRPr kumimoji="1"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2015/10/20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K. Ozawa, Hadrons in nuclear medium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56125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30144"/>
          </a:xfrm>
        </p:spPr>
        <p:txBody>
          <a:bodyPr/>
          <a:lstStyle/>
          <a:p>
            <a:r>
              <a:rPr kumimoji="1" lang="en-US" altLang="ja-JP" dirty="0" smtClean="0"/>
              <a:t>Hadron Physics Experiment</a:t>
            </a:r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2015/10/20</a:t>
            </a:r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K. Ozawa, Hadrons in nuclear medium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8C283-F011-46B6-BC30-112CC6B63AF8}" type="slidenum">
              <a:rPr kumimoji="1" lang="ja-JP" altLang="en-US" smtClean="0"/>
              <a:t>3</a:t>
            </a:fld>
            <a:endParaRPr kumimoji="1" lang="ja-JP" altLang="en-US"/>
          </a:p>
        </p:txBody>
      </p:sp>
      <p:graphicFrame>
        <p:nvGraphicFramePr>
          <p:cNvPr id="6" name="図表 5"/>
          <p:cNvGraphicFramePr/>
          <p:nvPr>
            <p:extLst>
              <p:ext uri="{D42A27DB-BD31-4B8C-83A1-F6EECF244321}">
                <p14:modId xmlns:p14="http://schemas.microsoft.com/office/powerpoint/2010/main" val="3732671952"/>
              </p:ext>
            </p:extLst>
          </p:nvPr>
        </p:nvGraphicFramePr>
        <p:xfrm>
          <a:off x="1135464" y="1145511"/>
          <a:ext cx="6963507" cy="32154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0" name="グループ化 9"/>
          <p:cNvGrpSpPr/>
          <p:nvPr/>
        </p:nvGrpSpPr>
        <p:grpSpPr>
          <a:xfrm>
            <a:off x="1395889" y="4403829"/>
            <a:ext cx="6442657" cy="646331"/>
            <a:chOff x="1256044" y="4403829"/>
            <a:chExt cx="6442657" cy="646331"/>
          </a:xfrm>
        </p:grpSpPr>
        <p:sp>
          <p:nvSpPr>
            <p:cNvPr id="7" name="テキスト ボックス 6"/>
            <p:cNvSpPr txBox="1"/>
            <p:nvPr/>
          </p:nvSpPr>
          <p:spPr>
            <a:xfrm>
              <a:off x="1256044" y="4403829"/>
              <a:ext cx="2154135" cy="646331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dirty="0" smtClean="0"/>
                <a:t>定まった量子</a:t>
              </a:r>
              <a:r>
                <a:rPr kumimoji="1" lang="ja-JP" altLang="en-US" dirty="0" smtClean="0"/>
                <a:t>状態における実験・</a:t>
              </a:r>
              <a:r>
                <a:rPr kumimoji="1" lang="ja-JP" altLang="en-US" dirty="0" smtClean="0"/>
                <a:t>計算</a:t>
              </a:r>
              <a:endParaRPr kumimoji="1" lang="ja-JP" altLang="en-US" dirty="0"/>
            </a:p>
          </p:txBody>
        </p:sp>
        <p:sp>
          <p:nvSpPr>
            <p:cNvPr id="8" name="テキスト ボックス 7"/>
            <p:cNvSpPr txBox="1"/>
            <p:nvPr/>
          </p:nvSpPr>
          <p:spPr>
            <a:xfrm>
              <a:off x="5630864" y="4403829"/>
              <a:ext cx="2067837" cy="646331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dirty="0" smtClean="0"/>
                <a:t>統計的</a:t>
              </a:r>
              <a:r>
                <a:rPr kumimoji="1" lang="ja-JP" altLang="en-US" dirty="0" smtClean="0"/>
                <a:t>・熱力学的</a:t>
              </a:r>
              <a:r>
                <a:rPr kumimoji="1" lang="ja-JP" altLang="en-US" dirty="0" smtClean="0"/>
                <a:t>取り扱い</a:t>
              </a:r>
              <a:endParaRPr kumimoji="1" lang="ja-JP" altLang="en-US" dirty="0"/>
            </a:p>
          </p:txBody>
        </p:sp>
      </p:grpSp>
      <p:sp>
        <p:nvSpPr>
          <p:cNvPr id="9" name="テキスト ボックス 8"/>
          <p:cNvSpPr txBox="1"/>
          <p:nvPr/>
        </p:nvSpPr>
        <p:spPr>
          <a:xfrm>
            <a:off x="2541970" y="5539100"/>
            <a:ext cx="4150495" cy="46166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kumimoji="1" lang="ja-JP" altLang="en-US" sz="2400" dirty="0" smtClean="0"/>
              <a:t>お互いのヒントがあるのでは？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120018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Contents of this talk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Low mass vector mesons</a:t>
            </a:r>
          </a:p>
          <a:p>
            <a:endParaRPr lang="en-US" altLang="ja-JP" dirty="0"/>
          </a:p>
          <a:p>
            <a:r>
              <a:rPr kumimoji="1" lang="en-US" altLang="ja-JP" dirty="0" smtClean="0"/>
              <a:t>Particle </a:t>
            </a:r>
            <a:r>
              <a:rPr kumimoji="1" lang="en-US" altLang="ja-JP" dirty="0" smtClean="0"/>
              <a:t>correlation</a:t>
            </a:r>
          </a:p>
          <a:p>
            <a:endParaRPr lang="en-US" altLang="ja-JP" dirty="0"/>
          </a:p>
          <a:p>
            <a:r>
              <a:rPr kumimoji="1" lang="en-US" altLang="ja-JP" dirty="0" smtClean="0"/>
              <a:t>Charmed </a:t>
            </a:r>
            <a:r>
              <a:rPr kumimoji="1" lang="en-US" altLang="ja-JP" dirty="0" smtClean="0"/>
              <a:t>hadron</a:t>
            </a:r>
          </a:p>
          <a:p>
            <a:endParaRPr lang="en-US" altLang="ja-JP" dirty="0"/>
          </a:p>
          <a:p>
            <a:r>
              <a:rPr kumimoji="1" lang="en-US" altLang="ja-JP" dirty="0" smtClean="0"/>
              <a:t>Heavy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Ion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Beam</a:t>
            </a:r>
            <a:r>
              <a:rPr kumimoji="1" lang="ja-JP" altLang="en-US" dirty="0" smtClean="0"/>
              <a:t> ＠　</a:t>
            </a:r>
            <a:r>
              <a:rPr kumimoji="1" lang="en-US" altLang="ja-JP" dirty="0" smtClean="0"/>
              <a:t>J-PARC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2015/10/20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K. Ozawa, Hadrons in nuclear medium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8C283-F011-46B6-BC30-112CC6B63AF8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16105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タイトル 8"/>
          <p:cNvSpPr>
            <a:spLocks noGrp="1"/>
          </p:cNvSpPr>
          <p:nvPr>
            <p:ph type="title"/>
          </p:nvPr>
        </p:nvSpPr>
        <p:spPr>
          <a:xfrm>
            <a:off x="303185" y="210143"/>
            <a:ext cx="7886700" cy="672857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 smtClean="0"/>
              <a:t>QCD phase diagram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2015/10/20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K. Ozawa, Hadrons in nuclear medium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8C283-F011-46B6-BC30-112CC6B63AF8}" type="slidenum">
              <a:rPr kumimoji="1" lang="ja-JP" altLang="en-US" smtClean="0"/>
              <a:t>5</a:t>
            </a:fld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973709" y="186353"/>
            <a:ext cx="31702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K. Fukushima and T. Hatsuda,</a:t>
            </a:r>
          </a:p>
          <a:p>
            <a:r>
              <a:rPr lang="en-US" altLang="ja-JP" dirty="0" smtClean="0"/>
              <a:t>Rept.Prog.Phys.74:014001,2011</a:t>
            </a:r>
            <a:endParaRPr kumimoji="1" lang="ja-JP" altLang="en-US" dirty="0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4095" y="1037983"/>
            <a:ext cx="9209091" cy="5330045"/>
          </a:xfrm>
          <a:prstGeom prst="rect">
            <a:avLst/>
          </a:prstGeom>
        </p:spPr>
      </p:pic>
      <p:cxnSp>
        <p:nvCxnSpPr>
          <p:cNvPr id="3" name="直線コネクタ 2"/>
          <p:cNvCxnSpPr/>
          <p:nvPr/>
        </p:nvCxnSpPr>
        <p:spPr>
          <a:xfrm flipV="1">
            <a:off x="351692" y="186353"/>
            <a:ext cx="4360985" cy="71891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テキスト ボックス 10"/>
          <p:cNvSpPr txBox="1"/>
          <p:nvPr/>
        </p:nvSpPr>
        <p:spPr>
          <a:xfrm>
            <a:off x="1245996" y="1173686"/>
            <a:ext cx="4584909" cy="40011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altLang="ja-JP" sz="2000" dirty="0" smtClean="0"/>
              <a:t>QGP</a:t>
            </a:r>
            <a:r>
              <a:rPr lang="ja-JP" altLang="en-US" sz="2000" dirty="0" smtClean="0"/>
              <a:t>があるか、ないか、しか考えていない</a:t>
            </a:r>
            <a:endParaRPr kumimoji="1" lang="ja-JP" altLang="en-US" sz="2000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3888711" y="2291024"/>
            <a:ext cx="4383575" cy="923330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しかし、</a:t>
            </a:r>
            <a:r>
              <a:rPr kumimoji="1" lang="en-US" altLang="ja-JP" dirty="0" smtClean="0"/>
              <a:t>QGP</a:t>
            </a:r>
            <a:r>
              <a:rPr lang="ja-JP" altLang="en-US" dirty="0" smtClean="0"/>
              <a:t>の信号は何かと考える過程で </a:t>
            </a:r>
            <a:r>
              <a:rPr lang="en-US" altLang="ja-JP" dirty="0" smtClean="0"/>
              <a:t>Low mass vector meson </a:t>
            </a:r>
            <a:r>
              <a:rPr lang="ja-JP" altLang="en-US" dirty="0" smtClean="0"/>
              <a:t>の質量変化が</a:t>
            </a:r>
            <a:r>
              <a:rPr lang="ja-JP" altLang="en-US" dirty="0" smtClean="0"/>
              <a:t>提案</a:t>
            </a:r>
            <a:endParaRPr lang="en-US" altLang="ja-JP" dirty="0" smtClean="0"/>
          </a:p>
          <a:p>
            <a:r>
              <a:rPr lang="en-US" altLang="ja-JP" dirty="0" smtClean="0"/>
              <a:t>Order</a:t>
            </a:r>
            <a:r>
              <a:rPr lang="ja-JP" altLang="en-US" dirty="0"/>
              <a:t> </a:t>
            </a:r>
            <a:r>
              <a:rPr lang="en-US" altLang="ja-JP" dirty="0" smtClean="0"/>
              <a:t>Parameter</a:t>
            </a:r>
            <a:r>
              <a:rPr lang="ja-JP" altLang="en-US" dirty="0" smtClean="0"/>
              <a:t>の議論も深まった。</a:t>
            </a:r>
            <a:endParaRPr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80955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75186" y="265234"/>
            <a:ext cx="7886700" cy="818215"/>
          </a:xfrm>
        </p:spPr>
        <p:txBody>
          <a:bodyPr/>
          <a:lstStyle/>
          <a:p>
            <a:r>
              <a:rPr kumimoji="1" lang="en-US" altLang="ja-JP" dirty="0" smtClean="0"/>
              <a:t>Order Parameter of </a:t>
            </a:r>
            <a:r>
              <a:rPr kumimoji="1" lang="en-US" altLang="ja-JP" dirty="0" smtClean="0">
                <a:latin typeface="Symbol" panose="05050102010706020507" pitchFamily="18" charset="2"/>
              </a:rPr>
              <a:t>c-</a:t>
            </a:r>
            <a:r>
              <a:rPr kumimoji="1" lang="en-US" altLang="ja-JP" dirty="0" smtClean="0"/>
              <a:t>symmetry </a:t>
            </a:r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2015/10/20</a:t>
            </a:r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K. Ozawa, Hadrons in nuclear medium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8C283-F011-46B6-BC30-112CC6B63AF8}" type="slidenum">
              <a:rPr kumimoji="1" lang="ja-JP" altLang="en-US" smtClean="0"/>
              <a:t>6</a:t>
            </a:fld>
            <a:endParaRPr kumimoji="1" lang="ja-JP" altLang="en-US"/>
          </a:p>
        </p:txBody>
      </p:sp>
      <p:sp>
        <p:nvSpPr>
          <p:cNvPr id="10" name="コンテンツ プレースホルダー 2"/>
          <p:cNvSpPr txBox="1">
            <a:spLocks/>
          </p:cNvSpPr>
          <p:nvPr/>
        </p:nvSpPr>
        <p:spPr>
          <a:xfrm>
            <a:off x="395896" y="1141951"/>
            <a:ext cx="8229600" cy="5214399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dirty="0" smtClean="0"/>
              <a:t>π</a:t>
            </a:r>
            <a:r>
              <a:rPr lang="ja-JP" altLang="en-US" dirty="0" smtClean="0"/>
              <a:t>中間子の崩壊定数</a:t>
            </a:r>
            <a:endParaRPr lang="en-US" altLang="ja-JP" dirty="0" smtClean="0"/>
          </a:p>
          <a:p>
            <a:pPr lvl="1"/>
            <a:r>
              <a:rPr lang="en-US" altLang="ja-JP" dirty="0" smtClean="0"/>
              <a:t>Gell-Mann-Oakes-Renner relation</a:t>
            </a:r>
          </a:p>
          <a:p>
            <a:pPr lvl="2"/>
            <a:r>
              <a:rPr lang="en-US" altLang="ja-JP" dirty="0" smtClean="0"/>
              <a:t>M. Gell-Mann </a:t>
            </a:r>
            <a:r>
              <a:rPr lang="en-US" altLang="ja-JP" i="1" dirty="0" smtClean="0"/>
              <a:t>et al.</a:t>
            </a:r>
            <a:r>
              <a:rPr lang="en-US" altLang="ja-JP" dirty="0" smtClean="0"/>
              <a:t>,  PRL 175(1968) 2195.</a:t>
            </a:r>
          </a:p>
          <a:p>
            <a:pPr lvl="1"/>
            <a:r>
              <a:rPr lang="en-US" altLang="ja-JP" dirty="0" smtClean="0"/>
              <a:t>f</a:t>
            </a:r>
            <a:r>
              <a:rPr lang="en-US" altLang="ja-JP" baseline="30000" dirty="0" smtClean="0"/>
              <a:t>2</a:t>
            </a:r>
            <a:r>
              <a:rPr lang="en-US" altLang="ja-JP" baseline="-25000" dirty="0" smtClean="0">
                <a:latin typeface="Symbol" panose="05050102010706020507" pitchFamily="18" charset="2"/>
              </a:rPr>
              <a:t>p</a:t>
            </a:r>
            <a:r>
              <a:rPr lang="en-US" altLang="ja-JP" dirty="0" smtClean="0"/>
              <a:t>m</a:t>
            </a:r>
            <a:r>
              <a:rPr lang="en-US" altLang="ja-JP" baseline="30000" dirty="0" smtClean="0"/>
              <a:t>2</a:t>
            </a:r>
            <a:r>
              <a:rPr lang="en-US" altLang="ja-JP" baseline="-25000" dirty="0" smtClean="0">
                <a:latin typeface="Symbol" panose="05050102010706020507" pitchFamily="18" charset="2"/>
              </a:rPr>
              <a:t>p</a:t>
            </a:r>
            <a:r>
              <a:rPr lang="en-US" altLang="ja-JP" dirty="0" smtClean="0"/>
              <a:t> = -2m</a:t>
            </a:r>
            <a:r>
              <a:rPr lang="en-US" altLang="ja-JP" baseline="-25000" dirty="0" smtClean="0"/>
              <a:t>q</a:t>
            </a:r>
            <a:r>
              <a:rPr lang="en-US" altLang="ja-JP" dirty="0" smtClean="0"/>
              <a:t>&lt;</a:t>
            </a:r>
            <a:r>
              <a:rPr lang="en-US" altLang="ja-JP" dirty="0" err="1" smtClean="0"/>
              <a:t>qq</a:t>
            </a:r>
            <a:r>
              <a:rPr lang="en-US" altLang="ja-JP" dirty="0" smtClean="0"/>
              <a:t>&gt;</a:t>
            </a:r>
          </a:p>
          <a:p>
            <a:pPr lvl="2"/>
            <a:r>
              <a:rPr lang="en-US" altLang="ja-JP" dirty="0" err="1" smtClean="0"/>
              <a:t>f</a:t>
            </a:r>
            <a:r>
              <a:rPr lang="en-US" altLang="ja-JP" baseline="-25000" dirty="0" err="1" smtClean="0">
                <a:latin typeface="Symbol" panose="05050102010706020507" pitchFamily="18" charset="2"/>
              </a:rPr>
              <a:t>p</a:t>
            </a:r>
            <a:r>
              <a:rPr lang="en-US" altLang="ja-JP" dirty="0" smtClean="0"/>
              <a:t>: pion decay constant</a:t>
            </a:r>
          </a:p>
          <a:p>
            <a:pPr lvl="2"/>
            <a:endParaRPr lang="en-US" altLang="ja-JP" dirty="0" smtClean="0"/>
          </a:p>
          <a:p>
            <a:r>
              <a:rPr lang="ja-JP" altLang="en-US" dirty="0" smtClean="0"/>
              <a:t>ベクトル中間子や軸性ベクトル中間子の質量分布</a:t>
            </a:r>
            <a:endParaRPr lang="en-US" altLang="ja-JP" dirty="0" smtClean="0"/>
          </a:p>
          <a:p>
            <a:pPr lvl="1"/>
            <a:r>
              <a:rPr lang="en-US" altLang="ja-JP" dirty="0" smtClean="0"/>
              <a:t>Weinberg</a:t>
            </a:r>
            <a:r>
              <a:rPr lang="ja-JP" altLang="en-US" dirty="0" smtClean="0"/>
              <a:t> </a:t>
            </a:r>
            <a:r>
              <a:rPr lang="en-US" altLang="ja-JP" dirty="0" smtClean="0"/>
              <a:t>type</a:t>
            </a:r>
            <a:r>
              <a:rPr lang="ja-JP" altLang="en-US" dirty="0" smtClean="0"/>
              <a:t> </a:t>
            </a:r>
            <a:r>
              <a:rPr lang="en-US" altLang="ja-JP" dirty="0" smtClean="0"/>
              <a:t>sum</a:t>
            </a:r>
            <a:r>
              <a:rPr lang="ja-JP" altLang="en-US" dirty="0" smtClean="0"/>
              <a:t> </a:t>
            </a:r>
            <a:r>
              <a:rPr lang="en-US" altLang="ja-JP" dirty="0" smtClean="0"/>
              <a:t>rule</a:t>
            </a:r>
          </a:p>
          <a:p>
            <a:endParaRPr lang="en-US" altLang="ja-JP" dirty="0" smtClean="0"/>
          </a:p>
          <a:p>
            <a:endParaRPr lang="en-US" altLang="ja-JP" dirty="0"/>
          </a:p>
          <a:p>
            <a:endParaRPr lang="en-US" altLang="ja-JP" dirty="0" smtClean="0"/>
          </a:p>
          <a:p>
            <a:pPr lvl="1"/>
            <a:r>
              <a:rPr lang="en-US" altLang="ja-JP" dirty="0">
                <a:solidFill>
                  <a:prstClr val="black"/>
                </a:solidFill>
              </a:rPr>
              <a:t>QCD sum rule</a:t>
            </a:r>
            <a:r>
              <a:rPr lang="ja-JP" altLang="en-US" dirty="0">
                <a:solidFill>
                  <a:prstClr val="black"/>
                </a:solidFill>
              </a:rPr>
              <a:t>をベクトル中間子の質量分布に適用し、凝縮量と関係づけられると示唆</a:t>
            </a:r>
            <a:endParaRPr lang="en-US" altLang="ja-JP" dirty="0">
              <a:solidFill>
                <a:prstClr val="black"/>
              </a:solidFill>
            </a:endParaRPr>
          </a:p>
          <a:p>
            <a:pPr lvl="1"/>
            <a:endParaRPr lang="ja-JP" altLang="en-US" dirty="0"/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8424" y="4174017"/>
            <a:ext cx="7376930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角丸四角形 11"/>
          <p:cNvSpPr/>
          <p:nvPr/>
        </p:nvSpPr>
        <p:spPr>
          <a:xfrm>
            <a:off x="5203809" y="3656281"/>
            <a:ext cx="3744416" cy="533103"/>
          </a:xfrm>
          <a:prstGeom prst="roundRect">
            <a:avLst/>
          </a:prstGeom>
          <a:solidFill>
            <a:srgbClr val="EDFAD2"/>
          </a:solidFill>
          <a:ln w="25400" cap="flat" cmpd="sng" algn="ctr">
            <a:solidFill>
              <a:srgbClr val="EDFAD2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>
              <a:defRPr/>
            </a:pPr>
            <a:r>
              <a:rPr kumimoji="0" lang="de-DE" altLang="ja-JP" sz="1200" b="1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Hatsuda, Koike and Lee, Nucl. Phys.  B394 (1993) 221</a:t>
            </a:r>
          </a:p>
          <a:p>
            <a:pPr>
              <a:defRPr/>
            </a:pPr>
            <a:r>
              <a:rPr kumimoji="0" lang="de-DE" altLang="ja-JP" sz="1200" b="1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Kapusta and Shuryak, Phys. Rev. D49 (1994) 4694</a:t>
            </a:r>
            <a:endParaRPr kumimoji="0" lang="de-DE" altLang="ja-JP" sz="1200" b="1" kern="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" name="直線コネクタ 12"/>
          <p:cNvCxnSpPr/>
          <p:nvPr/>
        </p:nvCxnSpPr>
        <p:spPr>
          <a:xfrm flipH="1" flipV="1">
            <a:off x="2954318" y="2279367"/>
            <a:ext cx="180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角丸四角形 14"/>
          <p:cNvSpPr/>
          <p:nvPr/>
        </p:nvSpPr>
        <p:spPr>
          <a:xfrm>
            <a:off x="5457144" y="5873439"/>
            <a:ext cx="3168352" cy="321941"/>
          </a:xfrm>
          <a:prstGeom prst="roundRect">
            <a:avLst/>
          </a:prstGeom>
          <a:solidFill>
            <a:srgbClr val="EDFAD2"/>
          </a:solidFill>
          <a:ln w="25400" cap="flat" cmpd="sng" algn="ctr">
            <a:solidFill>
              <a:srgbClr val="EDFAD2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>
              <a:defRPr/>
            </a:pPr>
            <a:r>
              <a:rPr kumimoji="0" lang="en-US" altLang="ja-JP" sz="1200" b="1" kern="0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Hatsud</a:t>
            </a:r>
            <a:r>
              <a:rPr kumimoji="0" lang="en-US" altLang="ja-JP" sz="1200" b="1" kern="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kumimoji="0" lang="de-DE" altLang="ja-JP" sz="1200" b="1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and Lee, Phys. Rev. C46 (1992) R34</a:t>
            </a:r>
            <a:endParaRPr kumimoji="0" lang="de-DE" altLang="ja-JP" sz="1200" b="1" kern="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右矢印 15"/>
          <p:cNvSpPr/>
          <p:nvPr/>
        </p:nvSpPr>
        <p:spPr>
          <a:xfrm>
            <a:off x="6660480" y="1774759"/>
            <a:ext cx="380840" cy="53019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7176887" y="1855192"/>
            <a:ext cx="18380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Heavy Ion </a:t>
            </a:r>
            <a:r>
              <a:rPr kumimoji="1" lang="ja-JP" altLang="en-US" dirty="0" smtClean="0"/>
              <a:t>では？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56097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728861"/>
          </a:xfrm>
        </p:spPr>
        <p:txBody>
          <a:bodyPr/>
          <a:lstStyle/>
          <a:p>
            <a:r>
              <a:rPr kumimoji="1" lang="en-US" altLang="ja-JP" dirty="0" smtClean="0"/>
              <a:t>Mass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Spectra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of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vector mesons</a:t>
            </a:r>
            <a:endParaRPr kumimoji="1" lang="ja-JP" altLang="en-US" dirty="0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2015/10/20</a:t>
            </a:r>
            <a:endParaRPr lang="en-US" altLang="ja-JP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K. Ozawa, Hadrons in nuclear medium</a:t>
            </a:r>
            <a:endParaRPr lang="en-US" altLang="ja-JP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28DE72-46C6-473A-8B5C-C92DA3EFC5D1}" type="slidenum">
              <a:rPr lang="en-US" altLang="ja-JP" smtClean="0"/>
              <a:pPr>
                <a:defRPr/>
              </a:pPr>
              <a:t>7</a:t>
            </a:fld>
            <a:endParaRPr lang="en-US" altLang="ja-JP"/>
          </a:p>
        </p:txBody>
      </p:sp>
      <p:grpSp>
        <p:nvGrpSpPr>
          <p:cNvPr id="8" name="グループ化 71"/>
          <p:cNvGrpSpPr/>
          <p:nvPr/>
        </p:nvGrpSpPr>
        <p:grpSpPr>
          <a:xfrm>
            <a:off x="628650" y="1233570"/>
            <a:ext cx="3286148" cy="1500198"/>
            <a:chOff x="571472" y="2571744"/>
            <a:chExt cx="3286148" cy="1500198"/>
          </a:xfrm>
        </p:grpSpPr>
        <p:grpSp>
          <p:nvGrpSpPr>
            <p:cNvPr id="9" name="グループ化 7"/>
            <p:cNvGrpSpPr/>
            <p:nvPr/>
          </p:nvGrpSpPr>
          <p:grpSpPr>
            <a:xfrm>
              <a:off x="785786" y="2786058"/>
              <a:ext cx="2928926" cy="1285884"/>
              <a:chOff x="6215074" y="2643182"/>
              <a:chExt cx="2928926" cy="1285884"/>
            </a:xfrm>
          </p:grpSpPr>
          <p:grpSp>
            <p:nvGrpSpPr>
              <p:cNvPr id="12" name="グループ化 66"/>
              <p:cNvGrpSpPr/>
              <p:nvPr/>
            </p:nvGrpSpPr>
            <p:grpSpPr>
              <a:xfrm>
                <a:off x="6572264" y="2643182"/>
                <a:ext cx="2143140" cy="1285884"/>
                <a:chOff x="6572264" y="2643182"/>
                <a:chExt cx="2143140" cy="1285884"/>
              </a:xfrm>
            </p:grpSpPr>
            <p:grpSp>
              <p:nvGrpSpPr>
                <p:cNvPr id="19" name="グループ化 60"/>
                <p:cNvGrpSpPr/>
                <p:nvPr/>
              </p:nvGrpSpPr>
              <p:grpSpPr>
                <a:xfrm>
                  <a:off x="6572264" y="3000372"/>
                  <a:ext cx="2143140" cy="571504"/>
                  <a:chOff x="6786578" y="2928934"/>
                  <a:chExt cx="2143140" cy="571504"/>
                </a:xfrm>
              </p:grpSpPr>
              <p:sp>
                <p:nvSpPr>
                  <p:cNvPr id="16" name="円弧 15"/>
                  <p:cNvSpPr/>
                  <p:nvPr/>
                </p:nvSpPr>
                <p:spPr>
                  <a:xfrm rot="21600000">
                    <a:off x="7429520" y="2928934"/>
                    <a:ext cx="857256" cy="571504"/>
                  </a:xfrm>
                  <a:prstGeom prst="arc">
                    <a:avLst>
                      <a:gd name="adj1" fmla="val 39278"/>
                      <a:gd name="adj2" fmla="val 21435746"/>
                    </a:avLst>
                  </a:prstGeom>
                  <a:ln w="38100">
                    <a:solidFill>
                      <a:srgbClr val="00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 dirty="0"/>
                  </a:p>
                </p:txBody>
              </p:sp>
              <p:cxnSp>
                <p:nvCxnSpPr>
                  <p:cNvPr id="17" name="直線コネクタ 16"/>
                  <p:cNvCxnSpPr/>
                  <p:nvPr/>
                </p:nvCxnSpPr>
                <p:spPr>
                  <a:xfrm>
                    <a:off x="6786578" y="3214686"/>
                    <a:ext cx="642942" cy="1588"/>
                  </a:xfrm>
                  <a:prstGeom prst="line">
                    <a:avLst/>
                  </a:prstGeom>
                  <a:ln w="38100">
                    <a:solidFill>
                      <a:srgbClr val="000000"/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" name="直線コネクタ 17"/>
                  <p:cNvCxnSpPr/>
                  <p:nvPr/>
                </p:nvCxnSpPr>
                <p:spPr>
                  <a:xfrm>
                    <a:off x="8286776" y="3214686"/>
                    <a:ext cx="642942" cy="1588"/>
                  </a:xfrm>
                  <a:prstGeom prst="line">
                    <a:avLst/>
                  </a:prstGeom>
                  <a:ln w="38100">
                    <a:solidFill>
                      <a:srgbClr val="000000"/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3" name="テキスト ボックス 12"/>
                <p:cNvSpPr txBox="1"/>
                <p:nvPr/>
              </p:nvSpPr>
              <p:spPr>
                <a:xfrm>
                  <a:off x="7511578" y="2643182"/>
                  <a:ext cx="34657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ja-JP" b="1" dirty="0" smtClean="0">
                      <a:solidFill>
                        <a:srgbClr val="000000"/>
                      </a:solidFill>
                    </a:rPr>
                    <a:t>q</a:t>
                  </a:r>
                  <a:endParaRPr kumimoji="1" lang="ja-JP" altLang="en-US" b="1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4" name="テキスト ボックス 13"/>
                <p:cNvSpPr txBox="1"/>
                <p:nvPr/>
              </p:nvSpPr>
              <p:spPr>
                <a:xfrm>
                  <a:off x="7511578" y="3559734"/>
                  <a:ext cx="34657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ja-JP" b="1" dirty="0" smtClean="0">
                      <a:solidFill>
                        <a:srgbClr val="000000"/>
                      </a:solidFill>
                    </a:rPr>
                    <a:t>q</a:t>
                  </a:r>
                  <a:endParaRPr kumimoji="1" lang="ja-JP" altLang="en-US" b="1" dirty="0">
                    <a:solidFill>
                      <a:srgbClr val="000000"/>
                    </a:solidFill>
                  </a:endParaRPr>
                </a:p>
              </p:txBody>
            </p:sp>
            <p:cxnSp>
              <p:nvCxnSpPr>
                <p:cNvPr id="15" name="直線コネクタ 14"/>
                <p:cNvCxnSpPr/>
                <p:nvPr/>
              </p:nvCxnSpPr>
              <p:spPr>
                <a:xfrm>
                  <a:off x="7587851" y="3643314"/>
                  <a:ext cx="142876" cy="1588"/>
                </a:xfrm>
                <a:prstGeom prst="line">
                  <a:avLst/>
                </a:prstGeom>
                <a:ln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0" name="テキスト ボックス 9"/>
              <p:cNvSpPr txBox="1"/>
              <p:nvPr/>
            </p:nvSpPr>
            <p:spPr>
              <a:xfrm>
                <a:off x="6215074" y="2786058"/>
                <a:ext cx="122501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b="1" dirty="0" smtClean="0">
                    <a:solidFill>
                      <a:srgbClr val="000000"/>
                    </a:solidFill>
                  </a:rPr>
                  <a:t>Vacuum</a:t>
                </a:r>
                <a:endParaRPr kumimoji="1" lang="ja-JP" altLang="en-US" b="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" name="テキスト ボックス 10"/>
              <p:cNvSpPr txBox="1"/>
              <p:nvPr/>
            </p:nvSpPr>
            <p:spPr>
              <a:xfrm>
                <a:off x="7918985" y="2786058"/>
                <a:ext cx="122501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b="1" dirty="0" smtClean="0">
                    <a:solidFill>
                      <a:srgbClr val="000000"/>
                    </a:solidFill>
                  </a:rPr>
                  <a:t>Vacuum</a:t>
                </a:r>
                <a:endParaRPr kumimoji="1" lang="ja-JP" altLang="en-US" b="1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2" name="グループ化 22"/>
            <p:cNvGrpSpPr/>
            <p:nvPr/>
          </p:nvGrpSpPr>
          <p:grpSpPr>
            <a:xfrm>
              <a:off x="571472" y="2571744"/>
              <a:ext cx="500066" cy="1428759"/>
              <a:chOff x="428596" y="2643182"/>
              <a:chExt cx="500066" cy="1428759"/>
            </a:xfrm>
          </p:grpSpPr>
          <p:cxnSp>
            <p:nvCxnSpPr>
              <p:cNvPr id="20" name="直線コネクタ 19"/>
              <p:cNvCxnSpPr/>
              <p:nvPr/>
            </p:nvCxnSpPr>
            <p:spPr>
              <a:xfrm rot="5400000">
                <a:off x="321439" y="2750339"/>
                <a:ext cx="714380" cy="500066"/>
              </a:xfrm>
              <a:prstGeom prst="line">
                <a:avLst/>
              </a:prstGeom>
              <a:ln w="3810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直線コネクタ 20"/>
              <p:cNvCxnSpPr/>
              <p:nvPr/>
            </p:nvCxnSpPr>
            <p:spPr>
              <a:xfrm rot="16200000" flipV="1">
                <a:off x="321439" y="3464718"/>
                <a:ext cx="714380" cy="500066"/>
              </a:xfrm>
              <a:prstGeom prst="line">
                <a:avLst/>
              </a:prstGeom>
              <a:ln w="3810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グループ化 23"/>
            <p:cNvGrpSpPr/>
            <p:nvPr/>
          </p:nvGrpSpPr>
          <p:grpSpPr>
            <a:xfrm flipH="1">
              <a:off x="3357554" y="2571744"/>
              <a:ext cx="500066" cy="1428759"/>
              <a:chOff x="428596" y="2643182"/>
              <a:chExt cx="500066" cy="1428759"/>
            </a:xfrm>
          </p:grpSpPr>
          <p:cxnSp>
            <p:nvCxnSpPr>
              <p:cNvPr id="25" name="直線コネクタ 24"/>
              <p:cNvCxnSpPr/>
              <p:nvPr/>
            </p:nvCxnSpPr>
            <p:spPr>
              <a:xfrm rot="5400000">
                <a:off x="321439" y="2750339"/>
                <a:ext cx="714380" cy="500066"/>
              </a:xfrm>
              <a:prstGeom prst="line">
                <a:avLst/>
              </a:prstGeom>
              <a:ln w="3810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線コネクタ 25"/>
              <p:cNvCxnSpPr/>
              <p:nvPr/>
            </p:nvCxnSpPr>
            <p:spPr>
              <a:xfrm rot="16200000" flipV="1">
                <a:off x="321439" y="3464718"/>
                <a:ext cx="714380" cy="500066"/>
              </a:xfrm>
              <a:prstGeom prst="line">
                <a:avLst/>
              </a:prstGeom>
              <a:ln w="3810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7" name="左右矢印 26"/>
          <p:cNvSpPr/>
          <p:nvPr/>
        </p:nvSpPr>
        <p:spPr>
          <a:xfrm>
            <a:off x="4200550" y="1519322"/>
            <a:ext cx="1143008" cy="714380"/>
          </a:xfrm>
          <a:prstGeom prst="left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テキスト ボックス 59"/>
          <p:cNvSpPr txBox="1"/>
          <p:nvPr/>
        </p:nvSpPr>
        <p:spPr>
          <a:xfrm>
            <a:off x="3771922" y="2364436"/>
            <a:ext cx="207170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b="1" dirty="0" smtClean="0">
                <a:solidFill>
                  <a:srgbClr val="FF0000"/>
                </a:solidFill>
              </a:rPr>
              <a:t>QCD sum rule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  <p:sp>
        <p:nvSpPr>
          <p:cNvPr id="61" name="テキスト ボックス 60"/>
          <p:cNvSpPr txBox="1"/>
          <p:nvPr/>
        </p:nvSpPr>
        <p:spPr>
          <a:xfrm>
            <a:off x="5927896" y="1319125"/>
            <a:ext cx="2773248" cy="1200329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Average of Imaginary part of </a:t>
            </a:r>
            <a:r>
              <a:rPr kumimoji="1" lang="en-US" altLang="ja-JP" dirty="0" smtClean="0">
                <a:latin typeface="Symbol" pitchFamily="18" charset="2"/>
              </a:rPr>
              <a:t>P</a:t>
            </a:r>
            <a:r>
              <a:rPr kumimoji="1" lang="en-US" altLang="ja-JP" dirty="0" smtClean="0"/>
              <a:t>(</a:t>
            </a:r>
            <a:r>
              <a:rPr kumimoji="1" lang="en-US" altLang="ja-JP" dirty="0" smtClean="0">
                <a:latin typeface="Symbol" pitchFamily="18" charset="2"/>
              </a:rPr>
              <a:t>w</a:t>
            </a:r>
            <a:r>
              <a:rPr kumimoji="1" lang="en-US" altLang="ja-JP" baseline="30000" dirty="0" smtClean="0"/>
              <a:t>2</a:t>
            </a:r>
            <a:r>
              <a:rPr kumimoji="1" lang="en-US" altLang="ja-JP" dirty="0" smtClean="0"/>
              <a:t>) </a:t>
            </a:r>
          </a:p>
          <a:p>
            <a:pPr lvl="1"/>
            <a:r>
              <a:rPr kumimoji="1" lang="en-US" altLang="ja-JP" dirty="0" smtClean="0">
                <a:solidFill>
                  <a:srgbClr val="FF0000"/>
                </a:solidFill>
              </a:rPr>
              <a:t>vector meson spectral function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grpSp>
        <p:nvGrpSpPr>
          <p:cNvPr id="24" name="グループ化 69"/>
          <p:cNvGrpSpPr/>
          <p:nvPr/>
        </p:nvGrpSpPr>
        <p:grpSpPr>
          <a:xfrm>
            <a:off x="5677770" y="3585134"/>
            <a:ext cx="3214710" cy="1643074"/>
            <a:chOff x="5429256" y="5072074"/>
            <a:chExt cx="3214710" cy="1643074"/>
          </a:xfrm>
        </p:grpSpPr>
        <p:sp>
          <p:nvSpPr>
            <p:cNvPr id="86" name="角丸四角形 85"/>
            <p:cNvSpPr/>
            <p:nvPr/>
          </p:nvSpPr>
          <p:spPr>
            <a:xfrm>
              <a:off x="5429256" y="5072074"/>
              <a:ext cx="3214710" cy="164307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2" name="Text Box 11"/>
            <p:cNvSpPr txBox="1">
              <a:spLocks noChangeArrowheads="1"/>
            </p:cNvSpPr>
            <p:nvPr/>
          </p:nvSpPr>
          <p:spPr bwMode="auto">
            <a:xfrm>
              <a:off x="5772148" y="5214950"/>
              <a:ext cx="2597699" cy="646331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kumimoji="0" lang="de-DE" altLang="ja-JP" b="1" dirty="0">
                  <a:latin typeface="Times New Roman" pitchFamily="18" charset="0"/>
                  <a:cs typeface="Times New Roman" pitchFamily="18" charset="0"/>
                </a:rPr>
                <a:t>T.Hatsuda and </a:t>
              </a:r>
              <a:r>
                <a:rPr kumimoji="0" lang="de-DE" altLang="ja-JP" b="1" dirty="0" smtClean="0">
                  <a:latin typeface="Times New Roman" pitchFamily="18" charset="0"/>
                  <a:cs typeface="Times New Roman" pitchFamily="18" charset="0"/>
                </a:rPr>
                <a:t>S.H. </a:t>
              </a:r>
              <a:r>
                <a:rPr kumimoji="0" lang="de-DE" altLang="ja-JP" b="1" dirty="0">
                  <a:latin typeface="Times New Roman" pitchFamily="18" charset="0"/>
                  <a:cs typeface="Times New Roman" pitchFamily="18" charset="0"/>
                </a:rPr>
                <a:t>Lee,</a:t>
              </a:r>
            </a:p>
            <a:p>
              <a:r>
                <a:rPr kumimoji="0" lang="de-DE" altLang="ja-JP" b="1" dirty="0">
                  <a:latin typeface="Times New Roman" pitchFamily="18" charset="0"/>
                  <a:cs typeface="Times New Roman" pitchFamily="18" charset="0"/>
                </a:rPr>
                <a:t>PRC 46 (1992) R34</a:t>
              </a:r>
            </a:p>
          </p:txBody>
        </p:sp>
        <p:graphicFrame>
          <p:nvGraphicFramePr>
            <p:cNvPr id="83" name="Object 14"/>
            <p:cNvGraphicFramePr>
              <a:graphicFrameLocks noChangeAspect="1"/>
            </p:cNvGraphicFramePr>
            <p:nvPr/>
          </p:nvGraphicFramePr>
          <p:xfrm>
            <a:off x="5923981" y="5857892"/>
            <a:ext cx="2648547" cy="77789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4" name="数式" r:id="rId4" imgW="1727200" imgH="508000" progId="Equation.3">
                    <p:embed/>
                  </p:oleObj>
                </mc:Choice>
                <mc:Fallback>
                  <p:oleObj name="数式" r:id="rId4" imgW="1727200" imgH="5080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923981" y="5857892"/>
                          <a:ext cx="2648547" cy="77789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85" name="テキスト ボックス 84"/>
          <p:cNvSpPr txBox="1"/>
          <p:nvPr/>
        </p:nvSpPr>
        <p:spPr>
          <a:xfrm>
            <a:off x="4199753" y="3513696"/>
            <a:ext cx="1161536" cy="369332"/>
          </a:xfrm>
          <a:prstGeom prst="rect">
            <a:avLst/>
          </a:prstGeom>
          <a:solidFill>
            <a:srgbClr val="3333FF"/>
          </a:solidFill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b="1" dirty="0" smtClean="0">
                <a:solidFill>
                  <a:schemeClr val="bg1"/>
                </a:solidFill>
              </a:rPr>
              <a:t>Predictio</a:t>
            </a:r>
            <a:r>
              <a:rPr lang="en-US" altLang="ja-JP" b="1" dirty="0" smtClean="0">
                <a:solidFill>
                  <a:schemeClr val="bg1"/>
                </a:solidFill>
              </a:rPr>
              <a:t>n</a:t>
            </a:r>
            <a:endParaRPr kumimoji="1" lang="ja-JP" altLang="en-US" b="1" dirty="0">
              <a:solidFill>
                <a:schemeClr val="bg1"/>
              </a:solidFill>
            </a:endParaRPr>
          </a:p>
        </p:txBody>
      </p:sp>
      <p:grpSp>
        <p:nvGrpSpPr>
          <p:cNvPr id="28" name="グループ化 64"/>
          <p:cNvGrpSpPr/>
          <p:nvPr/>
        </p:nvGrpSpPr>
        <p:grpSpPr>
          <a:xfrm>
            <a:off x="748548" y="3799448"/>
            <a:ext cx="3143272" cy="1357322"/>
            <a:chOff x="798652" y="4929198"/>
            <a:chExt cx="3143272" cy="1357322"/>
          </a:xfrm>
        </p:grpSpPr>
        <p:grpSp>
          <p:nvGrpSpPr>
            <p:cNvPr id="29" name="グループ化 56"/>
            <p:cNvGrpSpPr/>
            <p:nvPr/>
          </p:nvGrpSpPr>
          <p:grpSpPr>
            <a:xfrm>
              <a:off x="798652" y="5001430"/>
              <a:ext cx="3143272" cy="1285090"/>
              <a:chOff x="798652" y="5001430"/>
              <a:chExt cx="3143272" cy="1285090"/>
            </a:xfrm>
          </p:grpSpPr>
          <p:cxnSp>
            <p:nvCxnSpPr>
              <p:cNvPr id="63" name="直線矢印コネクタ 62"/>
              <p:cNvCxnSpPr/>
              <p:nvPr/>
            </p:nvCxnSpPr>
            <p:spPr>
              <a:xfrm rot="5400000" flipH="1" flipV="1">
                <a:off x="441462" y="5500702"/>
                <a:ext cx="1000132" cy="1588"/>
              </a:xfrm>
              <a:prstGeom prst="straightConnector1">
                <a:avLst/>
              </a:prstGeom>
              <a:ln w="38100">
                <a:solidFill>
                  <a:srgbClr val="0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直線矢印コネクタ 63"/>
              <p:cNvCxnSpPr/>
              <p:nvPr/>
            </p:nvCxnSpPr>
            <p:spPr>
              <a:xfrm>
                <a:off x="798652" y="5856303"/>
                <a:ext cx="3143272" cy="1589"/>
              </a:xfrm>
              <a:prstGeom prst="straightConnector1">
                <a:avLst/>
              </a:prstGeom>
              <a:ln w="38100">
                <a:solidFill>
                  <a:srgbClr val="0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6" name="テキスト ボックス 65"/>
              <p:cNvSpPr txBox="1"/>
              <p:nvPr/>
            </p:nvSpPr>
            <p:spPr>
              <a:xfrm>
                <a:off x="1583030" y="5917188"/>
                <a:ext cx="143020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b="1" dirty="0" smtClean="0">
                    <a:solidFill>
                      <a:srgbClr val="000000"/>
                    </a:solidFill>
                  </a:rPr>
                  <a:t>Spectrum</a:t>
                </a:r>
                <a:endParaRPr kumimoji="1" lang="ja-JP" altLang="en-US" b="1" dirty="0">
                  <a:solidFill>
                    <a:srgbClr val="000000"/>
                  </a:solidFill>
                </a:endParaRPr>
              </a:p>
            </p:txBody>
          </p:sp>
          <p:cxnSp>
            <p:nvCxnSpPr>
              <p:cNvPr id="68" name="直線コネクタ 67"/>
              <p:cNvCxnSpPr/>
              <p:nvPr/>
            </p:nvCxnSpPr>
            <p:spPr>
              <a:xfrm rot="5400000">
                <a:off x="1192355" y="5464983"/>
                <a:ext cx="785024" cy="794"/>
              </a:xfrm>
              <a:prstGeom prst="line">
                <a:avLst/>
              </a:prstGeom>
              <a:ln w="7620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直線コネクタ 72"/>
              <p:cNvCxnSpPr/>
              <p:nvPr/>
            </p:nvCxnSpPr>
            <p:spPr>
              <a:xfrm rot="5400000" flipH="1" flipV="1">
                <a:off x="2548883" y="5607859"/>
                <a:ext cx="500066" cy="1588"/>
              </a:xfrm>
              <a:prstGeom prst="line">
                <a:avLst/>
              </a:prstGeom>
              <a:ln w="7620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直線コネクタ 73"/>
              <p:cNvCxnSpPr/>
              <p:nvPr/>
            </p:nvCxnSpPr>
            <p:spPr>
              <a:xfrm>
                <a:off x="2796533" y="5391164"/>
                <a:ext cx="1145391" cy="1588"/>
              </a:xfrm>
              <a:prstGeom prst="line">
                <a:avLst/>
              </a:prstGeom>
              <a:ln w="7620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2" name="テキスト ボックス 61"/>
            <p:cNvSpPr txBox="1"/>
            <p:nvPr/>
          </p:nvSpPr>
          <p:spPr>
            <a:xfrm>
              <a:off x="1628223" y="4929198"/>
              <a:ext cx="5453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b="1" dirty="0" smtClean="0">
                  <a:solidFill>
                    <a:srgbClr val="000000"/>
                  </a:solidFill>
                </a:rPr>
                <a:t>m</a:t>
              </a:r>
              <a:r>
                <a:rPr kumimoji="1" lang="en-US" altLang="ja-JP" b="1" baseline="-25000" dirty="0" smtClean="0">
                  <a:solidFill>
                    <a:srgbClr val="000000"/>
                  </a:solidFill>
                </a:rPr>
                <a:t>V</a:t>
              </a:r>
              <a:endParaRPr kumimoji="1" lang="ja-JP" altLang="en-US" b="1" baseline="-25000" dirty="0">
                <a:solidFill>
                  <a:srgbClr val="000000"/>
                </a:solidFill>
              </a:endParaRPr>
            </a:p>
          </p:txBody>
        </p:sp>
      </p:grpSp>
      <p:sp>
        <p:nvSpPr>
          <p:cNvPr id="69" name="右矢印 68"/>
          <p:cNvSpPr/>
          <p:nvPr/>
        </p:nvSpPr>
        <p:spPr>
          <a:xfrm>
            <a:off x="4320448" y="3942324"/>
            <a:ext cx="785818" cy="85725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1" name="テキスト ボックス 70"/>
          <p:cNvSpPr txBox="1"/>
          <p:nvPr/>
        </p:nvSpPr>
        <p:spPr>
          <a:xfrm>
            <a:off x="821505" y="3470972"/>
            <a:ext cx="2201885" cy="338554"/>
          </a:xfrm>
          <a:prstGeom prst="rect">
            <a:avLst/>
          </a:prstGeom>
          <a:solidFill>
            <a:srgbClr val="3333F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altLang="ja-JP" sz="1600" b="1" dirty="0" smtClean="0">
                <a:solidFill>
                  <a:schemeClr val="bg1"/>
                </a:solidFill>
              </a:rPr>
              <a:t>Theoretical Assumption</a:t>
            </a:r>
            <a:endParaRPr kumimoji="1" lang="ja-JP" altLang="en-US" sz="1600" b="1" dirty="0">
              <a:solidFill>
                <a:schemeClr val="bg1"/>
              </a:solidFill>
            </a:endParaRPr>
          </a:p>
        </p:txBody>
      </p:sp>
      <p:sp>
        <p:nvSpPr>
          <p:cNvPr id="47" name="テキスト ボックス 46"/>
          <p:cNvSpPr txBox="1"/>
          <p:nvPr/>
        </p:nvSpPr>
        <p:spPr>
          <a:xfrm>
            <a:off x="107504" y="3060214"/>
            <a:ext cx="26516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/>
              <a:t>世間</a:t>
            </a:r>
            <a:r>
              <a:rPr lang="ja-JP" altLang="en-US" dirty="0" smtClean="0"/>
              <a:t>に流布している印象</a:t>
            </a:r>
            <a:endParaRPr kumimoji="1" lang="ja-JP" altLang="en-US" dirty="0"/>
          </a:p>
        </p:txBody>
      </p:sp>
      <p:sp>
        <p:nvSpPr>
          <p:cNvPr id="48" name="テキスト ボックス 47"/>
          <p:cNvSpPr txBox="1"/>
          <p:nvPr/>
        </p:nvSpPr>
        <p:spPr>
          <a:xfrm>
            <a:off x="1992834" y="5301208"/>
            <a:ext cx="68996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ja-JP" altLang="en-US" sz="2000" dirty="0" smtClean="0"/>
              <a:t>逆に、測定された質量分布をインプットに</a:t>
            </a:r>
            <a:r>
              <a:rPr lang="ja-JP" altLang="en-US" sz="2000" dirty="0" smtClean="0"/>
              <a:t>凝縮量を議論できる。</a:t>
            </a:r>
            <a:endParaRPr lang="en-US" altLang="ja-JP" sz="2000" dirty="0" smtClean="0"/>
          </a:p>
          <a:p>
            <a:pPr algn="r"/>
            <a:r>
              <a:rPr kumimoji="1" lang="ja-JP" altLang="en-US" sz="2000" dirty="0" smtClean="0"/>
              <a:t>正確な</a:t>
            </a:r>
            <a:r>
              <a:rPr lang="ja-JP" altLang="en-US" sz="2000" dirty="0" smtClean="0"/>
              <a:t>質量分布の測定が基礎情報として重要。</a:t>
            </a:r>
            <a:endParaRPr kumimoji="1" lang="ja-JP" altLang="en-US" sz="2000" dirty="0"/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6031785" y="6079574"/>
            <a:ext cx="2483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KEK-PS E325, J-PARC E16</a:t>
            </a:r>
            <a:endParaRPr kumimoji="1" lang="ja-JP" altLang="en-US" dirty="0"/>
          </a:p>
        </p:txBody>
      </p:sp>
      <p:sp>
        <p:nvSpPr>
          <p:cNvPr id="46" name="右矢印 45"/>
          <p:cNvSpPr/>
          <p:nvPr/>
        </p:nvSpPr>
        <p:spPr>
          <a:xfrm>
            <a:off x="5775841" y="6160278"/>
            <a:ext cx="245889" cy="2194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22931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9785" y="365127"/>
            <a:ext cx="8813586" cy="618430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 smtClean="0"/>
              <a:t>Hadron-Hadron Interaction </a:t>
            </a:r>
            <a:r>
              <a:rPr lang="ja-JP" altLang="en-US" dirty="0" smtClean="0"/>
              <a:t>との関係は？</a:t>
            </a:r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2015/10/20</a:t>
            </a:r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K. Ozawa, Hadrons in nuclear medium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8C283-F011-46B6-BC30-112CC6B63AF8}" type="slidenum">
              <a:rPr kumimoji="1" lang="ja-JP" altLang="en-US" smtClean="0"/>
              <a:t>8</a:t>
            </a:fld>
            <a:endParaRPr kumimoji="1" lang="ja-JP" altLang="en-US"/>
          </a:p>
        </p:txBody>
      </p:sp>
      <p:sp>
        <p:nvSpPr>
          <p:cNvPr id="6" name="正方形/長方形 5"/>
          <p:cNvSpPr/>
          <p:nvPr/>
        </p:nvSpPr>
        <p:spPr>
          <a:xfrm>
            <a:off x="2361960" y="3762368"/>
            <a:ext cx="1357312" cy="2143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7" name="テキスト ボックス 17"/>
          <p:cNvSpPr txBox="1">
            <a:spLocks noChangeArrowheads="1"/>
          </p:cNvSpPr>
          <p:nvPr/>
        </p:nvSpPr>
        <p:spPr bwMode="auto">
          <a:xfrm>
            <a:off x="6076710" y="3657593"/>
            <a:ext cx="2000250" cy="3381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ja-JP" altLang="en-US" sz="1600">
              <a:solidFill>
                <a:srgbClr val="000000"/>
              </a:solidFill>
            </a:endParaRPr>
          </a:p>
        </p:txBody>
      </p:sp>
      <p:sp>
        <p:nvSpPr>
          <p:cNvPr id="8" name="テキスト ボックス 15"/>
          <p:cNvSpPr txBox="1">
            <a:spLocks noChangeArrowheads="1"/>
          </p:cNvSpPr>
          <p:nvPr/>
        </p:nvSpPr>
        <p:spPr bwMode="auto">
          <a:xfrm>
            <a:off x="152882" y="3930081"/>
            <a:ext cx="2087046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b="1" dirty="0" smtClean="0">
                <a:solidFill>
                  <a:srgbClr val="FF0000"/>
                </a:solidFill>
              </a:rPr>
              <a:t>Possible Correlation</a:t>
            </a:r>
            <a:endParaRPr lang="ja-JP" altLang="en-US" b="1" dirty="0">
              <a:solidFill>
                <a:srgbClr val="FF0000"/>
              </a:solidFill>
            </a:endParaRPr>
          </a:p>
        </p:txBody>
      </p:sp>
      <p:pic>
        <p:nvPicPr>
          <p:cNvPr id="11" name="図 4" descr="chinvomegaNoMH0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8936" y="4426084"/>
            <a:ext cx="2982913" cy="202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図 8" descr="chinvomegaNoMH0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26" y="4426084"/>
            <a:ext cx="2982913" cy="202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図 4" descr="chinvomegaNoMH0.png"/>
          <p:cNvPicPr>
            <a:picLocks noChangeAspect="1"/>
          </p:cNvPicPr>
          <p:nvPr/>
        </p:nvPicPr>
        <p:blipFill>
          <a:blip r:embed="rId4" cstate="print"/>
          <a:srcRect t="8007"/>
          <a:stretch>
            <a:fillRect/>
          </a:stretch>
        </p:blipFill>
        <p:spPr bwMode="auto">
          <a:xfrm>
            <a:off x="5094009" y="1825149"/>
            <a:ext cx="3421341" cy="2134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テキスト ボックス 12"/>
          <p:cNvSpPr txBox="1">
            <a:spLocks noChangeArrowheads="1"/>
          </p:cNvSpPr>
          <p:nvPr/>
        </p:nvSpPr>
        <p:spPr bwMode="auto">
          <a:xfrm>
            <a:off x="1261822" y="4158815"/>
            <a:ext cx="30003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400" dirty="0" smtClean="0">
                <a:solidFill>
                  <a:srgbClr val="0C002C"/>
                </a:solidFill>
                <a:latin typeface="Calibri" pitchFamily="34" charset="0"/>
              </a:rPr>
              <a:t>Non-correlation?</a:t>
            </a:r>
            <a:endParaRPr lang="ja-JP" altLang="en-US" sz="2400" dirty="0">
              <a:solidFill>
                <a:srgbClr val="0C002C"/>
              </a:solidFill>
              <a:latin typeface="Calibri" pitchFamily="34" charset="0"/>
            </a:endParaRPr>
          </a:p>
        </p:txBody>
      </p:sp>
      <p:sp>
        <p:nvSpPr>
          <p:cNvPr id="10" name="テキスト ボックス 86"/>
          <p:cNvSpPr txBox="1">
            <a:spLocks noChangeArrowheads="1"/>
          </p:cNvSpPr>
          <p:nvPr/>
        </p:nvSpPr>
        <p:spPr bwMode="auto">
          <a:xfrm>
            <a:off x="5119447" y="4158815"/>
            <a:ext cx="30003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400" dirty="0" smtClean="0">
                <a:solidFill>
                  <a:srgbClr val="0C002C"/>
                </a:solidFill>
                <a:latin typeface="Calibri" pitchFamily="34" charset="0"/>
              </a:rPr>
              <a:t>Same mass?</a:t>
            </a:r>
            <a:endParaRPr lang="ja-JP" altLang="en-US" sz="2400" dirty="0">
              <a:solidFill>
                <a:srgbClr val="0C002C"/>
              </a:solidFill>
              <a:latin typeface="Calibri" pitchFamily="34" charset="0"/>
            </a:endParaRPr>
          </a:p>
        </p:txBody>
      </p:sp>
      <p:pic>
        <p:nvPicPr>
          <p:cNvPr id="15" name="図 8" descr="chmissingomega0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4610" y="1670371"/>
            <a:ext cx="3314700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テキスト ボックス 25"/>
          <p:cNvSpPr txBox="1">
            <a:spLocks noChangeArrowheads="1"/>
          </p:cNvSpPr>
          <p:nvPr/>
        </p:nvSpPr>
        <p:spPr bwMode="auto">
          <a:xfrm>
            <a:off x="704610" y="1202333"/>
            <a:ext cx="3277564" cy="64633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dirty="0">
                <a:solidFill>
                  <a:srgbClr val="006699"/>
                </a:solidFill>
              </a:rPr>
              <a:t>Expected Missing mass </a:t>
            </a:r>
            <a:r>
              <a:rPr lang="en-US" altLang="ja-JP" dirty="0" smtClean="0">
                <a:solidFill>
                  <a:srgbClr val="006699"/>
                </a:solidFill>
              </a:rPr>
              <a:t>spectrum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dirty="0" smtClean="0">
                <a:solidFill>
                  <a:srgbClr val="006699"/>
                </a:solidFill>
              </a:rPr>
              <a:t>(Mass @ </a:t>
            </a:r>
            <a:r>
              <a:rPr lang="en-US" altLang="ja-JP" b="1" dirty="0">
                <a:solidFill>
                  <a:srgbClr val="FF0000"/>
                </a:solidFill>
              </a:rPr>
              <a:t>G</a:t>
            </a:r>
            <a:r>
              <a:rPr lang="en-US" altLang="ja-JP" b="1" dirty="0" smtClean="0">
                <a:solidFill>
                  <a:srgbClr val="FF0000"/>
                </a:solidFill>
              </a:rPr>
              <a:t>eneration</a:t>
            </a:r>
            <a:r>
              <a:rPr lang="en-US" altLang="ja-JP" dirty="0" smtClean="0">
                <a:solidFill>
                  <a:srgbClr val="006699"/>
                </a:solidFill>
              </a:rPr>
              <a:t>) </a:t>
            </a:r>
            <a:endParaRPr lang="ja-JP" altLang="en-US" dirty="0">
              <a:solidFill>
                <a:srgbClr val="006699"/>
              </a:solidFill>
            </a:endParaRPr>
          </a:p>
        </p:txBody>
      </p:sp>
      <p:sp>
        <p:nvSpPr>
          <p:cNvPr id="17" name="テキスト ボックス 25"/>
          <p:cNvSpPr txBox="1">
            <a:spLocks noChangeArrowheads="1"/>
          </p:cNvSpPr>
          <p:nvPr/>
        </p:nvSpPr>
        <p:spPr bwMode="auto">
          <a:xfrm>
            <a:off x="4894410" y="1145589"/>
            <a:ext cx="3391634" cy="64633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dirty="0">
                <a:solidFill>
                  <a:srgbClr val="006699"/>
                </a:solidFill>
              </a:rPr>
              <a:t>Expected </a:t>
            </a:r>
            <a:r>
              <a:rPr lang="en-US" altLang="ja-JP" dirty="0" smtClean="0">
                <a:solidFill>
                  <a:srgbClr val="006699"/>
                </a:solidFill>
              </a:rPr>
              <a:t>Invariant</a:t>
            </a:r>
            <a:r>
              <a:rPr lang="en-US" altLang="ja-JP" dirty="0" smtClean="0">
                <a:solidFill>
                  <a:srgbClr val="006699"/>
                </a:solidFill>
              </a:rPr>
              <a:t> </a:t>
            </a:r>
            <a:r>
              <a:rPr lang="en-US" altLang="ja-JP" dirty="0">
                <a:solidFill>
                  <a:srgbClr val="006699"/>
                </a:solidFill>
              </a:rPr>
              <a:t>mass </a:t>
            </a:r>
            <a:r>
              <a:rPr lang="en-US" altLang="ja-JP" dirty="0" smtClean="0">
                <a:solidFill>
                  <a:srgbClr val="006699"/>
                </a:solidFill>
              </a:rPr>
              <a:t>spectrum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dirty="0" smtClean="0">
                <a:solidFill>
                  <a:srgbClr val="006699"/>
                </a:solidFill>
              </a:rPr>
              <a:t>(Mass @ </a:t>
            </a:r>
            <a:r>
              <a:rPr lang="en-US" altLang="ja-JP" b="1" dirty="0" smtClean="0">
                <a:solidFill>
                  <a:srgbClr val="FF0000"/>
                </a:solidFill>
              </a:rPr>
              <a:t>Decay</a:t>
            </a:r>
            <a:r>
              <a:rPr lang="en-US" altLang="ja-JP" dirty="0" smtClean="0">
                <a:solidFill>
                  <a:srgbClr val="006699"/>
                </a:solidFill>
              </a:rPr>
              <a:t>) </a:t>
            </a:r>
            <a:endParaRPr lang="ja-JP" altLang="en-US" dirty="0">
              <a:solidFill>
                <a:srgbClr val="006699"/>
              </a:solidFill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53788" y="874203"/>
            <a:ext cx="6341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 smtClean="0">
                <a:solidFill>
                  <a:srgbClr val="FF0000"/>
                </a:solidFill>
              </a:rPr>
              <a:t>LEPSII </a:t>
            </a:r>
            <a:r>
              <a:rPr lang="en-US" altLang="ja-JP" b="1" dirty="0" err="1" smtClean="0">
                <a:solidFill>
                  <a:srgbClr val="FF0000"/>
                </a:solidFill>
              </a:rPr>
              <a:t>BGOEgg</a:t>
            </a:r>
            <a:r>
              <a:rPr lang="en-US" altLang="ja-JP" b="1" dirty="0" smtClean="0">
                <a:solidFill>
                  <a:srgbClr val="FF0000"/>
                </a:solidFill>
              </a:rPr>
              <a:t>, </a:t>
            </a:r>
            <a:r>
              <a:rPr kumimoji="1" lang="en-US" altLang="ja-JP" b="1" dirty="0" smtClean="0">
                <a:solidFill>
                  <a:srgbClr val="FF0000"/>
                </a:solidFill>
              </a:rPr>
              <a:t>J-PARC E26 (Exclusive Measurements of Spectra) 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3911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36764" y="203762"/>
            <a:ext cx="7886700" cy="787478"/>
          </a:xfrm>
        </p:spPr>
        <p:txBody>
          <a:bodyPr>
            <a:normAutofit/>
          </a:bodyPr>
          <a:lstStyle/>
          <a:p>
            <a:r>
              <a:rPr kumimoji="1" lang="en-US" altLang="ja-JP" dirty="0" smtClean="0"/>
              <a:t>Particle Correlations </a:t>
            </a:r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2015/10/20</a:t>
            </a:r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K. Ozawa, Hadrons in nuclear medium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8C283-F011-46B6-BC30-112CC6B63AF8}" type="slidenum">
              <a:rPr kumimoji="1" lang="ja-JP" altLang="en-US" smtClean="0"/>
              <a:t>9</a:t>
            </a:fld>
            <a:endParaRPr kumimoji="1" lang="ja-JP" altLang="en-US"/>
          </a:p>
        </p:txBody>
      </p:sp>
      <p:sp>
        <p:nvSpPr>
          <p:cNvPr id="7" name="円/楕円 6"/>
          <p:cNvSpPr/>
          <p:nvPr/>
        </p:nvSpPr>
        <p:spPr>
          <a:xfrm>
            <a:off x="1345287" y="2409280"/>
            <a:ext cx="760719" cy="81385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99462" y="991240"/>
            <a:ext cx="736932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Heavy Ion Collision </a:t>
            </a:r>
            <a:r>
              <a:rPr kumimoji="1" lang="ja-JP" altLang="en-US" dirty="0" smtClean="0"/>
              <a:t>では、放出粒子の多粒子相関が観測量となる。</a:t>
            </a:r>
            <a:endParaRPr kumimoji="1" lang="en-US" altLang="ja-JP" dirty="0" smtClean="0"/>
          </a:p>
          <a:p>
            <a:pPr lvl="1"/>
            <a:r>
              <a:rPr lang="ja-JP" altLang="en-US" dirty="0" smtClean="0"/>
              <a:t>放出粒子の角度相関が熱力学な量と関連して議論されるが、ここでは</a:t>
            </a:r>
            <a:endParaRPr lang="en-US" altLang="ja-JP" dirty="0" smtClean="0"/>
          </a:p>
          <a:p>
            <a:r>
              <a:rPr lang="en-US" altLang="ja-JP" dirty="0" smtClean="0"/>
              <a:t>2</a:t>
            </a:r>
            <a:r>
              <a:rPr lang="ja-JP" altLang="en-US" dirty="0" smtClean="0"/>
              <a:t>粒子相関（</a:t>
            </a:r>
            <a:r>
              <a:rPr lang="en-US" altLang="ja-JP" dirty="0" smtClean="0"/>
              <a:t>HBT</a:t>
            </a:r>
            <a:r>
              <a:rPr lang="ja-JP" altLang="en-US" dirty="0" smtClean="0"/>
              <a:t>）を少し議論する。</a:t>
            </a:r>
            <a:endParaRPr lang="en-US" altLang="ja-JP" dirty="0" smtClean="0"/>
          </a:p>
        </p:txBody>
      </p:sp>
      <p:cxnSp>
        <p:nvCxnSpPr>
          <p:cNvPr id="10" name="直線矢印コネクタ 9"/>
          <p:cNvCxnSpPr/>
          <p:nvPr/>
        </p:nvCxnSpPr>
        <p:spPr>
          <a:xfrm flipV="1">
            <a:off x="1665034" y="2283902"/>
            <a:ext cx="2914650" cy="349839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矢印コネクタ 10"/>
          <p:cNvCxnSpPr/>
          <p:nvPr/>
        </p:nvCxnSpPr>
        <p:spPr>
          <a:xfrm>
            <a:off x="1665034" y="2998678"/>
            <a:ext cx="2999174" cy="439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テキスト ボックス 12"/>
          <p:cNvSpPr txBox="1"/>
          <p:nvPr/>
        </p:nvSpPr>
        <p:spPr>
          <a:xfrm>
            <a:off x="3240564" y="1987704"/>
            <a:ext cx="8590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hadron</a:t>
            </a:r>
            <a:endParaRPr kumimoji="1" lang="ja-JP" altLang="en-US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3240564" y="2959848"/>
            <a:ext cx="8590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hadron</a:t>
            </a:r>
            <a:endParaRPr kumimoji="1" lang="ja-JP" altLang="en-US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4899016" y="1812491"/>
            <a:ext cx="410432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HBT</a:t>
            </a:r>
          </a:p>
          <a:p>
            <a:pPr lvl="1"/>
            <a:r>
              <a:rPr lang="en-US" altLang="ja-JP" dirty="0" err="1" smtClean="0"/>
              <a:t>Hanbury</a:t>
            </a:r>
            <a:r>
              <a:rPr lang="en-US" altLang="ja-JP" dirty="0" smtClean="0"/>
              <a:t>,</a:t>
            </a:r>
            <a:r>
              <a:rPr lang="ja-JP" altLang="en-US" dirty="0"/>
              <a:t> </a:t>
            </a:r>
            <a:r>
              <a:rPr lang="en-US" altLang="ja-JP" dirty="0" smtClean="0"/>
              <a:t>Brown,</a:t>
            </a:r>
            <a:r>
              <a:rPr lang="ja-JP" altLang="en-US" dirty="0"/>
              <a:t> </a:t>
            </a:r>
            <a:r>
              <a:rPr lang="en-US" altLang="ja-JP" dirty="0" smtClean="0"/>
              <a:t>Twiss</a:t>
            </a:r>
            <a:r>
              <a:rPr lang="ja-JP" altLang="en-US" dirty="0"/>
              <a:t> </a:t>
            </a:r>
            <a:r>
              <a:rPr lang="en-US" altLang="ja-JP" dirty="0" smtClean="0"/>
              <a:t>(‘56)</a:t>
            </a:r>
          </a:p>
          <a:p>
            <a:pPr lvl="1"/>
            <a:r>
              <a:rPr kumimoji="1" lang="en-US" altLang="ja-JP" dirty="0" err="1" smtClean="0"/>
              <a:t>Goldhaber</a:t>
            </a:r>
            <a:r>
              <a:rPr kumimoji="1" lang="en-US" altLang="ja-JP" dirty="0" smtClean="0"/>
              <a:t>,</a:t>
            </a:r>
            <a:r>
              <a:rPr kumimoji="1" lang="ja-JP" altLang="en-US" dirty="0"/>
              <a:t> </a:t>
            </a:r>
            <a:r>
              <a:rPr kumimoji="1" lang="en-US" altLang="ja-JP" dirty="0" err="1" smtClean="0"/>
              <a:t>Goldhaber</a:t>
            </a:r>
            <a:r>
              <a:rPr kumimoji="1" lang="en-US" altLang="ja-JP" dirty="0" smtClean="0"/>
              <a:t>,</a:t>
            </a:r>
            <a:r>
              <a:rPr kumimoji="1" lang="ja-JP" altLang="en-US" dirty="0"/>
              <a:t> </a:t>
            </a:r>
            <a:r>
              <a:rPr kumimoji="1" lang="en-US" altLang="ja-JP" dirty="0" smtClean="0"/>
              <a:t>Lee,</a:t>
            </a:r>
            <a:r>
              <a:rPr kumimoji="1" lang="ja-JP" altLang="en-US" dirty="0"/>
              <a:t> </a:t>
            </a:r>
            <a:r>
              <a:rPr kumimoji="1" lang="en-US" altLang="ja-JP" dirty="0" err="1" smtClean="0"/>
              <a:t>Pais</a:t>
            </a:r>
            <a:r>
              <a:rPr kumimoji="1" lang="ja-JP" altLang="en-US" dirty="0"/>
              <a:t> </a:t>
            </a:r>
            <a:r>
              <a:rPr kumimoji="1" lang="en-US" altLang="ja-JP" dirty="0" smtClean="0"/>
              <a:t>(‘60)</a:t>
            </a:r>
          </a:p>
          <a:p>
            <a:pPr lvl="1"/>
            <a:endParaRPr lang="en-US" altLang="ja-JP" dirty="0" smtClean="0"/>
          </a:p>
          <a:p>
            <a:pPr lvl="1"/>
            <a:r>
              <a:rPr lang="en-US" altLang="ja-JP" dirty="0" err="1" smtClean="0"/>
              <a:t>C</a:t>
            </a:r>
            <a:r>
              <a:rPr lang="en-US" altLang="ja-JP" baseline="-25000" dirty="0" err="1" smtClean="0"/>
              <a:t>hh</a:t>
            </a:r>
            <a:r>
              <a:rPr lang="en-US" altLang="ja-JP" dirty="0" smtClean="0"/>
              <a:t>(q) </a:t>
            </a:r>
            <a:r>
              <a:rPr lang="en-US" altLang="ja-JP" dirty="0" smtClean="0">
                <a:sym typeface="Symbol" panose="05050102010706020507" pitchFamily="18" charset="2"/>
              </a:rPr>
              <a:t> 1+</a:t>
            </a:r>
            <a:r>
              <a:rPr lang="en-US" altLang="ja-JP" dirty="0" smtClean="0">
                <a:latin typeface="Symbol" panose="05050102010706020507" pitchFamily="18" charset="2"/>
                <a:sym typeface="Symbol" panose="05050102010706020507" pitchFamily="18" charset="2"/>
              </a:rPr>
              <a:t>l</a:t>
            </a:r>
            <a:r>
              <a:rPr lang="en-US" altLang="ja-JP" dirty="0" smtClean="0">
                <a:sym typeface="Symbol" panose="05050102010706020507" pitchFamily="18" charset="2"/>
              </a:rPr>
              <a:t>exp(-q</a:t>
            </a:r>
            <a:r>
              <a:rPr lang="en-US" altLang="ja-JP" baseline="30000" dirty="0" smtClean="0">
                <a:sym typeface="Symbol" panose="05050102010706020507" pitchFamily="18" charset="2"/>
              </a:rPr>
              <a:t>2</a:t>
            </a:r>
            <a:r>
              <a:rPr lang="en-US" altLang="ja-JP" dirty="0" smtClean="0">
                <a:sym typeface="Symbol" panose="05050102010706020507" pitchFamily="18" charset="2"/>
              </a:rPr>
              <a:t>R</a:t>
            </a:r>
            <a:r>
              <a:rPr lang="en-US" altLang="ja-JP" baseline="30000" dirty="0" smtClean="0">
                <a:sym typeface="Symbol" panose="05050102010706020507" pitchFamily="18" charset="2"/>
              </a:rPr>
              <a:t>2</a:t>
            </a:r>
            <a:r>
              <a:rPr lang="en-US" altLang="ja-JP" dirty="0" smtClean="0">
                <a:sym typeface="Symbol" panose="05050102010706020507" pitchFamily="18" charset="2"/>
              </a:rPr>
              <a:t>) </a:t>
            </a:r>
          </a:p>
          <a:p>
            <a:pPr lvl="1"/>
            <a:r>
              <a:rPr lang="en-US" altLang="ja-JP" dirty="0">
                <a:sym typeface="Symbol" panose="05050102010706020507" pitchFamily="18" charset="2"/>
              </a:rPr>
              <a:t>q</a:t>
            </a:r>
            <a:r>
              <a:rPr lang="en-US" altLang="ja-JP" dirty="0" smtClean="0">
                <a:sym typeface="Symbol" panose="05050102010706020507" pitchFamily="18" charset="2"/>
              </a:rPr>
              <a:t> = (p</a:t>
            </a:r>
            <a:r>
              <a:rPr lang="en-US" altLang="ja-JP" baseline="-25000" dirty="0" smtClean="0">
                <a:sym typeface="Symbol" panose="05050102010706020507" pitchFamily="18" charset="2"/>
              </a:rPr>
              <a:t>1</a:t>
            </a:r>
            <a:r>
              <a:rPr lang="en-US" altLang="ja-JP" dirty="0" smtClean="0">
                <a:sym typeface="Symbol" panose="05050102010706020507" pitchFamily="18" charset="2"/>
              </a:rPr>
              <a:t> – p</a:t>
            </a:r>
            <a:r>
              <a:rPr lang="en-US" altLang="ja-JP" baseline="-25000" dirty="0" smtClean="0">
                <a:sym typeface="Symbol" panose="05050102010706020507" pitchFamily="18" charset="2"/>
              </a:rPr>
              <a:t>2</a:t>
            </a:r>
            <a:r>
              <a:rPr lang="en-US" altLang="ja-JP" dirty="0" smtClean="0">
                <a:sym typeface="Symbol" panose="05050102010706020507" pitchFamily="18" charset="2"/>
              </a:rPr>
              <a:t>) </a:t>
            </a:r>
            <a:endParaRPr lang="en-US" altLang="ja-JP" dirty="0"/>
          </a:p>
        </p:txBody>
      </p:sp>
      <p:pic>
        <p:nvPicPr>
          <p:cNvPr id="16" name="図 15"/>
          <p:cNvPicPr>
            <a:picLocks noChangeAspect="1"/>
          </p:cNvPicPr>
          <p:nvPr/>
        </p:nvPicPr>
        <p:blipFill rotWithShape="1">
          <a:blip r:embed="rId3"/>
          <a:srcRect l="21069" t="10033" r="26435" b="11499"/>
          <a:stretch/>
        </p:blipFill>
        <p:spPr>
          <a:xfrm>
            <a:off x="991823" y="3373812"/>
            <a:ext cx="3107759" cy="2903302"/>
          </a:xfrm>
          <a:prstGeom prst="rect">
            <a:avLst/>
          </a:prstGeom>
        </p:spPr>
      </p:pic>
      <p:cxnSp>
        <p:nvCxnSpPr>
          <p:cNvPr id="18" name="直線矢印コネクタ 17"/>
          <p:cNvCxnSpPr/>
          <p:nvPr/>
        </p:nvCxnSpPr>
        <p:spPr>
          <a:xfrm flipV="1">
            <a:off x="1582911" y="4229084"/>
            <a:ext cx="7684" cy="399569"/>
          </a:xfrm>
          <a:prstGeom prst="straightConnector1">
            <a:avLst/>
          </a:prstGeom>
          <a:ln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テキスト ボックス 18"/>
          <p:cNvSpPr txBox="1"/>
          <p:nvPr/>
        </p:nvSpPr>
        <p:spPr>
          <a:xfrm>
            <a:off x="1360474" y="4218366"/>
            <a:ext cx="2968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>
                <a:solidFill>
                  <a:srgbClr val="C00000"/>
                </a:solidFill>
                <a:latin typeface="Symbol" panose="05050102010706020507" pitchFamily="18" charset="2"/>
              </a:rPr>
              <a:t>l</a:t>
            </a:r>
            <a:endParaRPr kumimoji="1" lang="ja-JP" altLang="en-US" sz="1600" dirty="0">
              <a:solidFill>
                <a:srgbClr val="C00000"/>
              </a:solidFill>
              <a:latin typeface="Symbol" panose="05050102010706020507" pitchFamily="18" charset="2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4600808" y="3652333"/>
            <a:ext cx="4402952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Correlation</a:t>
            </a:r>
            <a:r>
              <a:rPr lang="ja-JP" altLang="en-US" dirty="0"/>
              <a:t> </a:t>
            </a:r>
            <a:r>
              <a:rPr lang="en-US" altLang="ja-JP" dirty="0" smtClean="0"/>
              <a:t>Function</a:t>
            </a:r>
            <a:r>
              <a:rPr lang="ja-JP" altLang="en-US" dirty="0" smtClean="0"/>
              <a:t>における</a:t>
            </a:r>
            <a:r>
              <a:rPr lang="en-US" altLang="ja-JP" dirty="0" smtClean="0">
                <a:latin typeface="Symbol" panose="05050102010706020507" pitchFamily="18" charset="2"/>
              </a:rPr>
              <a:t>l</a:t>
            </a:r>
            <a:r>
              <a:rPr lang="en-US" altLang="ja-JP" dirty="0" smtClean="0"/>
              <a:t> parameter</a:t>
            </a:r>
            <a:r>
              <a:rPr lang="ja-JP" altLang="en-US" dirty="0" smtClean="0"/>
              <a:t>は、相関の強度を表す。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多くのものの影響を受ける難しい量</a:t>
            </a:r>
            <a:endParaRPr lang="en-US" altLang="ja-JP" dirty="0" smtClean="0"/>
          </a:p>
          <a:p>
            <a:r>
              <a:rPr lang="ja-JP" altLang="en-US" dirty="0" smtClean="0"/>
              <a:t>しかし、最近、はやっている。</a:t>
            </a:r>
            <a:endParaRPr lang="en-US" altLang="ja-JP" dirty="0" smtClean="0"/>
          </a:p>
          <a:p>
            <a:pPr lvl="1"/>
            <a:r>
              <a:rPr lang="en-US" altLang="ja-JP" dirty="0">
                <a:latin typeface="Symbol" panose="05050102010706020507" pitchFamily="18" charset="2"/>
              </a:rPr>
              <a:t>h</a:t>
            </a:r>
            <a:r>
              <a:rPr lang="en-US" altLang="ja-JP" dirty="0" smtClean="0"/>
              <a:t>’ mass reduction</a:t>
            </a:r>
          </a:p>
          <a:p>
            <a:pPr lvl="2"/>
            <a:r>
              <a:rPr lang="en-US" altLang="ja-JP" dirty="0" smtClean="0"/>
              <a:t> </a:t>
            </a:r>
            <a:r>
              <a:rPr lang="nb-NO" altLang="ja-JP" sz="1400" dirty="0"/>
              <a:t>T. Csorgo et al</a:t>
            </a:r>
            <a:r>
              <a:rPr lang="nb-NO" altLang="ja-JP" sz="1400" dirty="0" smtClean="0"/>
              <a:t>.,PRL 105(2010) 182301</a:t>
            </a:r>
            <a:endParaRPr lang="nb-NO" altLang="ja-JP" sz="1400" dirty="0"/>
          </a:p>
          <a:p>
            <a:pPr lvl="1"/>
            <a:r>
              <a:rPr lang="en-US" altLang="ja-JP" dirty="0" smtClean="0">
                <a:latin typeface="Symbol" panose="05050102010706020507" pitchFamily="18" charset="2"/>
              </a:rPr>
              <a:t>LL</a:t>
            </a:r>
            <a:r>
              <a:rPr lang="en-US" altLang="ja-JP" dirty="0" smtClean="0"/>
              <a:t> Correlation</a:t>
            </a:r>
          </a:p>
          <a:p>
            <a:pPr lvl="2"/>
            <a:r>
              <a:rPr lang="en-US" altLang="ja-JP" sz="1400" dirty="0" smtClean="0"/>
              <a:t>STAR </a:t>
            </a:r>
            <a:r>
              <a:rPr lang="en-US" altLang="ja-JP" sz="1400" dirty="0" err="1" smtClean="0"/>
              <a:t>collab</a:t>
            </a:r>
            <a:r>
              <a:rPr lang="en-US" altLang="ja-JP" sz="1400" dirty="0" smtClean="0"/>
              <a:t>., PRL 114(2015) 022301</a:t>
            </a:r>
          </a:p>
          <a:p>
            <a:pPr lvl="2"/>
            <a:r>
              <a:rPr lang="en-US" altLang="ja-JP" sz="1400" dirty="0"/>
              <a:t>Morita, </a:t>
            </a:r>
            <a:r>
              <a:rPr lang="en-US" altLang="ja-JP" sz="1400" dirty="0" smtClean="0"/>
              <a:t>Ohnishi, </a:t>
            </a:r>
            <a:r>
              <a:rPr lang="en-US" altLang="ja-JP" sz="1400" dirty="0" err="1"/>
              <a:t>Furumoto</a:t>
            </a:r>
            <a:r>
              <a:rPr lang="en-US" altLang="ja-JP" sz="1400" dirty="0"/>
              <a:t> ('15) </a:t>
            </a:r>
            <a:endParaRPr lang="en-US" altLang="ja-JP" sz="1400" dirty="0" smtClean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4483344" y="6110767"/>
            <a:ext cx="45688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きちんとしたモデル計算があれば、役に立つ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48948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solidFill>
            <a:schemeClr val="tx1"/>
          </a:solidFill>
        </a:ln>
        <a:effectLst/>
      </a:spPr>
      <a:bodyPr rtlCol="0" anchor="ctr"/>
      <a:lstStyle>
        <a:defPPr algn="ctr">
          <a:defRPr kumimoji="1"/>
        </a:defPPr>
      </a:lstStyle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spDef>
    <a:lnDef>
      <a:spPr>
        <a:ln w="28575" cmpd="sng"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kumimoji="1" sz="2800" dirty="0" smtClean="0">
            <a:latin typeface="Times"/>
            <a:cs typeface="Times"/>
          </a:defRPr>
        </a:defPPr>
      </a:lstStyle>
    </a:txDef>
  </a:objectDefaults>
  <a:extraClrSchemeLst/>
</a:theme>
</file>

<file path=ppt/theme/theme5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407</TotalTime>
  <Words>1477</Words>
  <Application>Microsoft Office PowerPoint</Application>
  <PresentationFormat>画面に合わせる (4:3)</PresentationFormat>
  <Paragraphs>295</Paragraphs>
  <Slides>20</Slides>
  <Notes>8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4</vt:i4>
      </vt:variant>
      <vt:variant>
        <vt:lpstr>埋め込まれた OLE サーバー</vt:lpstr>
      </vt:variant>
      <vt:variant>
        <vt:i4>2</vt:i4>
      </vt:variant>
      <vt:variant>
        <vt:lpstr>スライド タイトル</vt:lpstr>
      </vt:variant>
      <vt:variant>
        <vt:i4>20</vt:i4>
      </vt:variant>
    </vt:vector>
  </HeadingPairs>
  <TitlesOfParts>
    <vt:vector size="35" baseType="lpstr">
      <vt:lpstr>굴림</vt:lpstr>
      <vt:lpstr>ＭＳ Ｐゴシック</vt:lpstr>
      <vt:lpstr>Arial</vt:lpstr>
      <vt:lpstr>Calibri</vt:lpstr>
      <vt:lpstr>Calibri Light</vt:lpstr>
      <vt:lpstr>Symbol</vt:lpstr>
      <vt:lpstr>Times</vt:lpstr>
      <vt:lpstr>Times New Roman</vt:lpstr>
      <vt:lpstr>Wingdings</vt:lpstr>
      <vt:lpstr>Office テーマ</vt:lpstr>
      <vt:lpstr>1_Office テーマ</vt:lpstr>
      <vt:lpstr>2_Office テーマ</vt:lpstr>
      <vt:lpstr>4_ホワイト</vt:lpstr>
      <vt:lpstr>数式</vt:lpstr>
      <vt:lpstr>Equation</vt:lpstr>
      <vt:lpstr>Ｊ‐ＰＡＲＣから始まる 次世代のハドロン物理実験</vt:lpstr>
      <vt:lpstr>Aspects of hadron physics</vt:lpstr>
      <vt:lpstr>Hadron Physics Experiment</vt:lpstr>
      <vt:lpstr>Contents of this talk</vt:lpstr>
      <vt:lpstr>QCD phase diagram</vt:lpstr>
      <vt:lpstr>Order Parameter of c-symmetry </vt:lpstr>
      <vt:lpstr>Mass Spectra of vector mesons</vt:lpstr>
      <vt:lpstr>Hadron-Hadron Interaction との関係は？</vt:lpstr>
      <vt:lpstr>Particle Correlations </vt:lpstr>
      <vt:lpstr>h’ mass reduction@ RHIC</vt:lpstr>
      <vt:lpstr>@ Hadron Experiment?</vt:lpstr>
      <vt:lpstr>Example II</vt:lpstr>
      <vt:lpstr>Charmed hadron</vt:lpstr>
      <vt:lpstr>Charmed Baryon</vt:lpstr>
      <vt:lpstr>Production</vt:lpstr>
      <vt:lpstr>Charmed Baryon Spectrometer</vt:lpstr>
      <vt:lpstr>Future: Heavy Ion Beam</vt:lpstr>
      <vt:lpstr>f in nucleus  using Inverse Kinematics</vt:lpstr>
      <vt:lpstr>Summary</vt:lpstr>
      <vt:lpstr>Back up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ＪーＰＡＲＣから始まる 次世代のハドロン物理実験</dc:title>
  <dc:creator>小沢恭一郎</dc:creator>
  <cp:lastModifiedBy>小沢恭一郎</cp:lastModifiedBy>
  <cp:revision>40</cp:revision>
  <dcterms:created xsi:type="dcterms:W3CDTF">2015-10-18T16:25:38Z</dcterms:created>
  <dcterms:modified xsi:type="dcterms:W3CDTF">2015-10-20T03:34:04Z</dcterms:modified>
</cp:coreProperties>
</file>