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0" r:id="rId1"/>
  </p:sldMasterIdLst>
  <p:notesMasterIdLst>
    <p:notesMasterId r:id="rId23"/>
  </p:notesMasterIdLst>
  <p:sldIdLst>
    <p:sldId id="273" r:id="rId2"/>
    <p:sldId id="281" r:id="rId3"/>
    <p:sldId id="298" r:id="rId4"/>
    <p:sldId id="341" r:id="rId5"/>
    <p:sldId id="327" r:id="rId6"/>
    <p:sldId id="316" r:id="rId7"/>
    <p:sldId id="354" r:id="rId8"/>
    <p:sldId id="355" r:id="rId9"/>
    <p:sldId id="351" r:id="rId10"/>
    <p:sldId id="406" r:id="rId11"/>
    <p:sldId id="402" r:id="rId12"/>
    <p:sldId id="403" r:id="rId13"/>
    <p:sldId id="399" r:id="rId14"/>
    <p:sldId id="387" r:id="rId15"/>
    <p:sldId id="359" r:id="rId16"/>
    <p:sldId id="388" r:id="rId17"/>
    <p:sldId id="389" r:id="rId18"/>
    <p:sldId id="401" r:id="rId19"/>
    <p:sldId id="390" r:id="rId20"/>
    <p:sldId id="404" r:id="rId21"/>
    <p:sldId id="407" r:id="rId22"/>
  </p:sldIdLst>
  <p:sldSz cx="9144000" cy="6858000" type="screen4x3"/>
  <p:notesSz cx="6742113" cy="987266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keshi Yamamoto" initials="TY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CC"/>
    <a:srgbClr val="FF0000"/>
    <a:srgbClr val="00B050"/>
    <a:srgbClr val="000000"/>
    <a:srgbClr val="CCECFF"/>
    <a:srgbClr val="0000FF"/>
    <a:srgbClr val="CCFFCC"/>
    <a:srgbClr val="99FF99"/>
    <a:srgbClr val="FFFF0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84606" autoAdjust="0"/>
  </p:normalViewPr>
  <p:slideViewPr>
    <p:cSldViewPr>
      <p:cViewPr varScale="1">
        <p:scale>
          <a:sx n="66" d="100"/>
          <a:sy n="66" d="100"/>
        </p:scale>
        <p:origin x="-1195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7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'[Microsoft PowerPoint 内のグラフ]Sheet1'!$B$1:$B$4</c:f>
                <c:numCache>
                  <c:formatCode>General</c:formatCode>
                  <c:ptCount val="4"/>
                  <c:pt idx="0">
                    <c:v>0.03</c:v>
                  </c:pt>
                  <c:pt idx="1">
                    <c:v>0.04</c:v>
                  </c:pt>
                  <c:pt idx="2">
                    <c:v>0.03</c:v>
                  </c:pt>
                  <c:pt idx="3">
                    <c:v>0.01</c:v>
                  </c:pt>
                </c:numCache>
              </c:numRef>
            </c:plus>
            <c:minus>
              <c:numRef>
                <c:f>'[Microsoft PowerPoint 内のグラフ]Sheet1'!$B$1:$B$4</c:f>
                <c:numCache>
                  <c:formatCode>General</c:formatCode>
                  <c:ptCount val="4"/>
                  <c:pt idx="0">
                    <c:v>0.03</c:v>
                  </c:pt>
                  <c:pt idx="1">
                    <c:v>0.04</c:v>
                  </c:pt>
                  <c:pt idx="2">
                    <c:v>0.03</c:v>
                  </c:pt>
                  <c:pt idx="3">
                    <c:v>0.01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'[Microsoft PowerPoint 内のグラフ]Sheet1'!$A$1:$A$3</c:f>
              <c:numCache>
                <c:formatCode>General</c:formatCode>
                <c:ptCount val="3"/>
                <c:pt idx="0">
                  <c:v>1.0900000000000001</c:v>
                </c:pt>
                <c:pt idx="1">
                  <c:v>1.04</c:v>
                </c:pt>
                <c:pt idx="2">
                  <c:v>1.1140000000000001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540800"/>
        <c:axId val="186542336"/>
      </c:lineChart>
      <c:catAx>
        <c:axId val="18654080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6542336"/>
        <c:crosses val="autoZero"/>
        <c:auto val="1"/>
        <c:lblAlgn val="ctr"/>
        <c:lblOffset val="100"/>
        <c:noMultiLvlLbl val="0"/>
      </c:catAx>
      <c:valAx>
        <c:axId val="18654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654080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22165" cy="494031"/>
          </a:xfrm>
          <a:prstGeom prst="rect">
            <a:avLst/>
          </a:prstGeom>
        </p:spPr>
        <p:txBody>
          <a:bodyPr vert="horz" lIns="91477" tIns="45738" rIns="91477" bIns="4573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8359" y="1"/>
            <a:ext cx="2922164" cy="494031"/>
          </a:xfrm>
          <a:prstGeom prst="rect">
            <a:avLst/>
          </a:prstGeom>
        </p:spPr>
        <p:txBody>
          <a:bodyPr vert="horz" lIns="91477" tIns="45738" rIns="91477" bIns="4573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D5E672B-A7C7-485F-B01E-7E357A814863}" type="datetimeFigureOut">
              <a:rPr lang="ja-JP" altLang="en-US"/>
              <a:pPr>
                <a:defRPr/>
              </a:pPr>
              <a:t>2016/3/2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77" tIns="45738" rIns="91477" bIns="45738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736" y="4689317"/>
            <a:ext cx="5394644" cy="4443096"/>
          </a:xfrm>
          <a:prstGeom prst="rect">
            <a:avLst/>
          </a:prstGeom>
        </p:spPr>
        <p:txBody>
          <a:bodyPr vert="horz" lIns="91477" tIns="45738" rIns="91477" bIns="45738" rtlCol="0"/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377045"/>
            <a:ext cx="2922165" cy="494030"/>
          </a:xfrm>
          <a:prstGeom prst="rect">
            <a:avLst/>
          </a:prstGeom>
        </p:spPr>
        <p:txBody>
          <a:bodyPr vert="horz" lIns="91477" tIns="45738" rIns="91477" bIns="4573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8359" y="9377045"/>
            <a:ext cx="2922164" cy="494030"/>
          </a:xfrm>
          <a:prstGeom prst="rect">
            <a:avLst/>
          </a:prstGeom>
        </p:spPr>
        <p:txBody>
          <a:bodyPr vert="horz" lIns="91477" tIns="45738" rIns="91477" bIns="4573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DE0E41B-F984-4170-BE97-56172694C50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98191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dirty="0" smtClean="0"/>
              <a:t>I</a:t>
            </a:r>
            <a:r>
              <a:rPr lang="en-US" altLang="ja-JP" baseline="0" dirty="0" smtClean="0"/>
              <a:t>’m</a:t>
            </a:r>
            <a:r>
              <a:rPr lang="en-US" altLang="ja-JP" dirty="0" smtClean="0"/>
              <a:t> Takeshi Yamamoto</a:t>
            </a:r>
          </a:p>
          <a:p>
            <a:r>
              <a:rPr lang="en-US" altLang="ja-JP" dirty="0" smtClean="0"/>
              <a:t>from Tohoku university.</a:t>
            </a:r>
          </a:p>
          <a:p>
            <a:r>
              <a:rPr lang="en-US" altLang="ja-JP" dirty="0" smtClean="0"/>
              <a:t>I would like to thank</a:t>
            </a:r>
            <a:r>
              <a:rPr lang="en-US" altLang="ja-JP" baseline="0" dirty="0" smtClean="0"/>
              <a:t> </a:t>
            </a:r>
            <a:r>
              <a:rPr lang="en-US" altLang="ja-JP" dirty="0" smtClean="0"/>
              <a:t>organizers for giving me this opportunity. 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I will</a:t>
            </a:r>
            <a:r>
              <a:rPr lang="en-US" altLang="ja-JP" baseline="0" dirty="0" smtClean="0"/>
              <a:t> talk about </a:t>
            </a:r>
          </a:p>
          <a:p>
            <a:r>
              <a:rPr lang="en-US" altLang="ja-JP" baseline="0" dirty="0" smtClean="0"/>
              <a:t>“Gamma-ray spectroscopy of He4L </a:t>
            </a:r>
            <a:r>
              <a:rPr lang="en-US" altLang="ja-JP" baseline="0" dirty="0" err="1" smtClean="0"/>
              <a:t>hypernuclei</a:t>
            </a:r>
            <a:r>
              <a:rPr lang="en-US" altLang="ja-JP" baseline="0" dirty="0" smtClean="0"/>
              <a:t> with </a:t>
            </a:r>
            <a:r>
              <a:rPr lang="en-US" altLang="ja-JP" baseline="0" dirty="0" err="1" smtClean="0"/>
              <a:t>Hyperball</a:t>
            </a:r>
            <a:r>
              <a:rPr lang="en-US" altLang="ja-JP" baseline="0" dirty="0" smtClean="0"/>
              <a:t>-J”</a:t>
            </a:r>
          </a:p>
          <a:p>
            <a:endParaRPr lang="en-US" altLang="ja-JP" baseline="0" dirty="0" smtClean="0"/>
          </a:p>
          <a:p>
            <a:r>
              <a:rPr lang="en-US" altLang="ja-JP" baseline="0" dirty="0" smtClean="0"/>
              <a:t>In April this year, we performed Gamma-ray spectroscopy experiment at J-PARC.</a:t>
            </a:r>
          </a:p>
          <a:p>
            <a:r>
              <a:rPr lang="en-US" altLang="ja-JP" baseline="0" dirty="0" smtClean="0"/>
              <a:t>I am very happy to show you the newest result of our experiment on be half of E13 collaboration.</a:t>
            </a:r>
            <a:endParaRPr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996126-21AC-44FB-A432-355ED266461D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36647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Now,</a:t>
            </a:r>
            <a:r>
              <a:rPr kumimoji="1" lang="en-US" altLang="ja-JP" baseline="0" dirty="0" smtClean="0"/>
              <a:t> I will talk about analysis and result.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0E41B-F984-4170-BE97-56172694C500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68164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Now,</a:t>
            </a:r>
            <a:r>
              <a:rPr kumimoji="1" lang="en-US" altLang="ja-JP" baseline="0" dirty="0" smtClean="0"/>
              <a:t> I will talk about analysis and result.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0E41B-F984-4170-BE97-56172694C500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12954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last slide of my talk.</a:t>
            </a:r>
          </a:p>
          <a:p>
            <a:r>
              <a:rPr kumimoji="1" lang="en-US" altLang="ja-JP" dirty="0" smtClean="0"/>
              <a:t>This is very rough image of future</a:t>
            </a:r>
            <a:r>
              <a:rPr kumimoji="1" lang="en-US" altLang="ja-JP" baseline="0" dirty="0" smtClean="0"/>
              <a:t> plan.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For this CSB puzzle,</a:t>
            </a:r>
          </a:p>
          <a:p>
            <a:r>
              <a:rPr kumimoji="1" lang="en-US" altLang="ja-JP" baseline="0" dirty="0" smtClean="0"/>
              <a:t>We need four experimental data;</a:t>
            </a:r>
          </a:p>
          <a:p>
            <a:r>
              <a:rPr kumimoji="1" lang="en-US" altLang="ja-JP" baseline="0" dirty="0" smtClean="0"/>
              <a:t>Two for </a:t>
            </a:r>
            <a:r>
              <a:rPr kumimoji="1" lang="en-US" altLang="ja-JP" baseline="0" dirty="0" err="1" smtClean="0"/>
              <a:t>B_lambda</a:t>
            </a:r>
            <a:r>
              <a:rPr kumimoji="1" lang="en-US" altLang="ja-JP" baseline="0" dirty="0" smtClean="0"/>
              <a:t> of 0+ state</a:t>
            </a:r>
          </a:p>
          <a:p>
            <a:r>
              <a:rPr kumimoji="1" lang="en-US" altLang="ja-JP" baseline="0" dirty="0" smtClean="0"/>
              <a:t>And two for excitation energy.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 smtClean="0"/>
              <a:t>Present data confirm this excitation energy of He4L.</a:t>
            </a:r>
          </a:p>
          <a:p>
            <a:r>
              <a:rPr kumimoji="1" lang="en-US" altLang="ja-JP" baseline="0" dirty="0" smtClean="0"/>
              <a:t>And recently, MAMI group reported BL of H4L with new technique of decay pion spectroscopy.</a:t>
            </a:r>
          </a:p>
          <a:p>
            <a:r>
              <a:rPr kumimoji="1" lang="en-US" altLang="ja-JP" baseline="0" dirty="0" smtClean="0"/>
              <a:t>Their data was consistent with old emulsion data.</a:t>
            </a:r>
          </a:p>
          <a:p>
            <a:r>
              <a:rPr kumimoji="1" lang="en-US" altLang="ja-JP" baseline="0" dirty="0" smtClean="0"/>
              <a:t>In future,</a:t>
            </a:r>
          </a:p>
          <a:p>
            <a:r>
              <a:rPr kumimoji="1" lang="en-US" altLang="ja-JP" baseline="0" dirty="0" smtClean="0"/>
              <a:t>we hope BL of He4L will be confirmed with modern method.</a:t>
            </a:r>
          </a:p>
          <a:p>
            <a:r>
              <a:rPr kumimoji="1" lang="en-US" altLang="ja-JP" baseline="0" dirty="0" smtClean="0"/>
              <a:t>And Our next challenge is</a:t>
            </a:r>
          </a:p>
          <a:p>
            <a:r>
              <a:rPr kumimoji="1" lang="en-US" altLang="ja-JP" baseline="0" dirty="0" smtClean="0"/>
              <a:t>to confirm this excitation energy of H4L by gamma-ray spectroscopy at J-PARC.</a:t>
            </a:r>
          </a:p>
          <a:p>
            <a:r>
              <a:rPr kumimoji="1" lang="en-US" altLang="ja-JP" baseline="0" dirty="0" smtClean="0"/>
              <a:t>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0E41B-F984-4170-BE97-56172694C500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97645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baseline="0" dirty="0" smtClean="0"/>
              <a:t>And, These are contents of my talk.</a:t>
            </a:r>
          </a:p>
          <a:p>
            <a:endParaRPr lang="en-US" altLang="ja-JP" baseline="0" dirty="0" smtClean="0"/>
          </a:p>
          <a:p>
            <a:r>
              <a:rPr lang="en-US" altLang="ja-JP" baseline="0" dirty="0" smtClean="0"/>
              <a:t>First,</a:t>
            </a:r>
          </a:p>
          <a:p>
            <a:r>
              <a:rPr lang="en-US" altLang="ja-JP" baseline="0" dirty="0" smtClean="0"/>
              <a:t>I will talk about physics motivation:</a:t>
            </a:r>
          </a:p>
          <a:p>
            <a:r>
              <a:rPr lang="en-US" altLang="ja-JP" baseline="0" dirty="0" smtClean="0"/>
              <a:t>Charge symmetry breaking in these mirror </a:t>
            </a:r>
            <a:r>
              <a:rPr lang="en-US" altLang="ja-JP" baseline="0" dirty="0" err="1" smtClean="0"/>
              <a:t>hypernuclei</a:t>
            </a:r>
            <a:r>
              <a:rPr lang="en-US" altLang="ja-JP" baseline="0" dirty="0" smtClean="0"/>
              <a:t>.</a:t>
            </a:r>
          </a:p>
          <a:p>
            <a:endParaRPr lang="en-US" altLang="ja-JP" baseline="0" dirty="0" smtClean="0"/>
          </a:p>
          <a:p>
            <a:r>
              <a:rPr lang="en-US" altLang="ja-JP" baseline="0" dirty="0" smtClean="0"/>
              <a:t>Then,</a:t>
            </a:r>
          </a:p>
          <a:p>
            <a:r>
              <a:rPr lang="en-US" altLang="ja-JP" baseline="0" dirty="0" smtClean="0"/>
              <a:t>I will talk about gamma-ray spectroscopy experiment at J-PARC</a:t>
            </a:r>
          </a:p>
          <a:p>
            <a:r>
              <a:rPr lang="en-US" altLang="ja-JP" baseline="0" dirty="0" smtClean="0"/>
              <a:t>,our detectors,</a:t>
            </a:r>
          </a:p>
          <a:p>
            <a:r>
              <a:rPr lang="en-US" altLang="ja-JP" baseline="0" dirty="0" smtClean="0"/>
              <a:t>and new result of 4LHe excitation energy.</a:t>
            </a:r>
          </a:p>
          <a:p>
            <a:endParaRPr lang="en-US" altLang="ja-JP" baseline="0" dirty="0" smtClean="0"/>
          </a:p>
          <a:p>
            <a:r>
              <a:rPr lang="en-US" altLang="ja-JP" baseline="0" dirty="0" smtClean="0"/>
              <a:t>Finally, I will summarize my talk.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8CA05A-87D0-4AA4-8002-4D89B8D80409}" type="slidenum">
              <a:rPr lang="ja-JP" altLang="en-US" smtClean="0"/>
              <a:pPr>
                <a:defRPr/>
              </a:pPr>
              <a:t>21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73579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baseline="0" dirty="0" smtClean="0"/>
              <a:t>And, These are contents of my talk.</a:t>
            </a:r>
          </a:p>
          <a:p>
            <a:endParaRPr lang="en-US" altLang="ja-JP" baseline="0" dirty="0" smtClean="0"/>
          </a:p>
          <a:p>
            <a:r>
              <a:rPr lang="en-US" altLang="ja-JP" baseline="0" dirty="0" smtClean="0"/>
              <a:t>First,</a:t>
            </a:r>
          </a:p>
          <a:p>
            <a:r>
              <a:rPr lang="en-US" altLang="ja-JP" baseline="0" dirty="0" smtClean="0"/>
              <a:t>I will talk about physics motivation:</a:t>
            </a:r>
          </a:p>
          <a:p>
            <a:r>
              <a:rPr lang="en-US" altLang="ja-JP" baseline="0" dirty="0" smtClean="0"/>
              <a:t>Charge symmetry breaking in these mirror </a:t>
            </a:r>
            <a:r>
              <a:rPr lang="en-US" altLang="ja-JP" baseline="0" dirty="0" err="1" smtClean="0"/>
              <a:t>hypernuclei</a:t>
            </a:r>
            <a:r>
              <a:rPr lang="en-US" altLang="ja-JP" baseline="0" dirty="0" smtClean="0"/>
              <a:t>.</a:t>
            </a:r>
          </a:p>
          <a:p>
            <a:endParaRPr lang="en-US" altLang="ja-JP" baseline="0" dirty="0" smtClean="0"/>
          </a:p>
          <a:p>
            <a:r>
              <a:rPr lang="en-US" altLang="ja-JP" baseline="0" dirty="0" smtClean="0"/>
              <a:t>Then,</a:t>
            </a:r>
          </a:p>
          <a:p>
            <a:r>
              <a:rPr lang="en-US" altLang="ja-JP" baseline="0" dirty="0" smtClean="0"/>
              <a:t>I will talk about gamma-ray spectroscopy experiment at J-PARC</a:t>
            </a:r>
          </a:p>
          <a:p>
            <a:r>
              <a:rPr lang="en-US" altLang="ja-JP" baseline="0" dirty="0" smtClean="0"/>
              <a:t>,our detectors,</a:t>
            </a:r>
          </a:p>
          <a:p>
            <a:r>
              <a:rPr lang="en-US" altLang="ja-JP" baseline="0" dirty="0" smtClean="0"/>
              <a:t>and new result of 4LHe excitation energy.</a:t>
            </a:r>
          </a:p>
          <a:p>
            <a:endParaRPr lang="en-US" altLang="ja-JP" baseline="0" dirty="0" smtClean="0"/>
          </a:p>
          <a:p>
            <a:r>
              <a:rPr lang="en-US" altLang="ja-JP" baseline="0" dirty="0" smtClean="0"/>
              <a:t>Finally, I will summarize my talk.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8CA05A-87D0-4AA4-8002-4D89B8D80409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59576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l" defTabSz="91448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If Λ particle is bound in mirror nuclei H3 and He3,</a:t>
            </a:r>
          </a:p>
          <a:p>
            <a:pPr marL="0" marR="0" indent="0" algn="l" defTabSz="91448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mirror </a:t>
            </a:r>
            <a:r>
              <a:rPr kumimoji="1" lang="en-US" altLang="ja-JP" baseline="0" dirty="0" err="1" smtClean="0"/>
              <a:t>hypernuclei</a:t>
            </a:r>
            <a:r>
              <a:rPr kumimoji="1" lang="en-US" altLang="ja-JP" baseline="0" dirty="0" smtClean="0"/>
              <a:t> H4L and He4L are produced.</a:t>
            </a:r>
          </a:p>
          <a:p>
            <a:pPr defTabSz="914488">
              <a:defRPr/>
            </a:pPr>
            <a:r>
              <a:rPr kumimoji="1" lang="en-US" altLang="ja-JP" baseline="0" dirty="0" smtClean="0"/>
              <a:t>CSB in this A=4 </a:t>
            </a:r>
            <a:r>
              <a:rPr kumimoji="1" lang="en-US" altLang="ja-JP" baseline="0" dirty="0" err="1" smtClean="0"/>
              <a:t>hypernuclear</a:t>
            </a:r>
            <a:r>
              <a:rPr kumimoji="1" lang="en-US" altLang="ja-JP" baseline="0" dirty="0" smtClean="0"/>
              <a:t> system</a:t>
            </a:r>
          </a:p>
          <a:p>
            <a:pPr defTabSz="914488">
              <a:defRPr/>
            </a:pPr>
            <a:r>
              <a:rPr kumimoji="1" lang="en-US" altLang="ja-JP" baseline="0" dirty="0" smtClean="0"/>
              <a:t>is one of the hot topics in strangeness nuclear physics. </a:t>
            </a:r>
          </a:p>
          <a:p>
            <a:pPr defTabSz="914488">
              <a:defRPr/>
            </a:pPr>
            <a:endParaRPr kumimoji="1" lang="en-US" altLang="ja-JP" baseline="0" dirty="0" smtClean="0"/>
          </a:p>
          <a:p>
            <a:pPr defTabSz="914488">
              <a:defRPr/>
            </a:pPr>
            <a:r>
              <a:rPr kumimoji="1" lang="en-US" altLang="ja-JP" baseline="0" dirty="0" smtClean="0"/>
              <a:t>This is a level scheme of the mirror </a:t>
            </a:r>
            <a:r>
              <a:rPr kumimoji="1" lang="en-US" altLang="ja-JP" baseline="0" dirty="0" err="1" smtClean="0"/>
              <a:t>hypernuclei</a:t>
            </a:r>
            <a:r>
              <a:rPr kumimoji="1" lang="en-US" altLang="ja-JP" baseline="0" dirty="0" smtClean="0"/>
              <a:t>.</a:t>
            </a:r>
          </a:p>
          <a:p>
            <a:pPr defTabSz="914488">
              <a:defRPr/>
            </a:pPr>
            <a:r>
              <a:rPr kumimoji="1" lang="en-US" altLang="ja-JP" dirty="0" smtClean="0"/>
              <a:t>Spin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doublet</a:t>
            </a:r>
            <a:r>
              <a:rPr kumimoji="1" lang="en-US" altLang="ja-JP" baseline="0" dirty="0" smtClean="0"/>
              <a:t>s appear from coupling of core nuclear spin and Λ spin.</a:t>
            </a:r>
            <a:endParaRPr kumimoji="1" lang="en-US" altLang="ja-JP" dirty="0" smtClean="0"/>
          </a:p>
          <a:p>
            <a:pPr defTabSz="914488">
              <a:defRPr/>
            </a:pPr>
            <a:r>
              <a:rPr kumimoji="1" lang="en-US" altLang="ja-JP" dirty="0" smtClean="0"/>
              <a:t>Λ Binding</a:t>
            </a:r>
            <a:r>
              <a:rPr kumimoji="1" lang="en-US" altLang="ja-JP" baseline="0" dirty="0" smtClean="0"/>
              <a:t> energies (BL) were measured with emulsion technique</a:t>
            </a:r>
          </a:p>
          <a:p>
            <a:pPr defTabSz="914488">
              <a:defRPr/>
            </a:pPr>
            <a:r>
              <a:rPr kumimoji="1" lang="en-US" altLang="ja-JP" baseline="0" dirty="0" smtClean="0"/>
              <a:t>And excitation energy were measured with </a:t>
            </a:r>
            <a:r>
              <a:rPr kumimoji="1" lang="en-US" altLang="ja-JP" baseline="0" dirty="0" err="1" smtClean="0"/>
              <a:t>NaI</a:t>
            </a:r>
            <a:r>
              <a:rPr kumimoji="1" lang="en-US" altLang="ja-JP" baseline="0" dirty="0" smtClean="0"/>
              <a:t> detectors back in 1970s. </a:t>
            </a:r>
            <a:endParaRPr kumimoji="1" lang="en-US" altLang="ja-JP" dirty="0" smtClean="0"/>
          </a:p>
          <a:p>
            <a:pPr defTabSz="914488">
              <a:defRPr/>
            </a:pPr>
            <a:endParaRPr kumimoji="1" lang="en-US" altLang="ja-JP" dirty="0" smtClean="0"/>
          </a:p>
          <a:p>
            <a:pPr defTabSz="914488">
              <a:defRPr/>
            </a:pPr>
            <a:r>
              <a:rPr kumimoji="1" lang="en-US" altLang="ja-JP" baseline="0" dirty="0" smtClean="0"/>
              <a:t>Large d</a:t>
            </a:r>
            <a:r>
              <a:rPr kumimoji="1" lang="en-US" altLang="ja-JP" dirty="0" smtClean="0"/>
              <a:t>ifference</a:t>
            </a:r>
            <a:r>
              <a:rPr kumimoji="1" lang="en-US" altLang="ja-JP" baseline="0" dirty="0" smtClean="0"/>
              <a:t> exists</a:t>
            </a:r>
            <a:r>
              <a:rPr kumimoji="1" lang="en-US" altLang="ja-JP" dirty="0" smtClean="0"/>
              <a:t> in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excitation energy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and also BL</a:t>
            </a:r>
          </a:p>
          <a:p>
            <a:pPr defTabSz="914488">
              <a:defRPr/>
            </a:pPr>
            <a:r>
              <a:rPr kumimoji="1" lang="en-US" altLang="ja-JP" dirty="0" smtClean="0"/>
              <a:t>between mirror </a:t>
            </a:r>
            <a:r>
              <a:rPr kumimoji="1" lang="en-US" altLang="ja-JP" dirty="0" err="1" smtClean="0"/>
              <a:t>hypernuclei</a:t>
            </a:r>
            <a:r>
              <a:rPr kumimoji="1" lang="en-US" altLang="ja-JP" dirty="0" smtClean="0"/>
              <a:t>.</a:t>
            </a:r>
            <a:endParaRPr kumimoji="1" lang="en-US" altLang="ja-JP" baseline="0" dirty="0" smtClean="0">
              <a:sym typeface="Symbol"/>
            </a:endParaRPr>
          </a:p>
          <a:p>
            <a:pPr defTabSz="914488">
              <a:defRPr/>
            </a:pPr>
            <a:r>
              <a:rPr kumimoji="1" lang="en-US" altLang="ja-JP" baseline="0" dirty="0" smtClean="0">
                <a:sym typeface="Symbol"/>
              </a:rPr>
              <a:t>This result indicates that </a:t>
            </a:r>
          </a:p>
          <a:p>
            <a:pPr defTabSz="914488">
              <a:defRPr/>
            </a:pPr>
            <a:r>
              <a:rPr kumimoji="1" lang="en-US" altLang="ja-JP" dirty="0" smtClean="0"/>
              <a:t>charge symmetry breaking</a:t>
            </a:r>
            <a:r>
              <a:rPr kumimoji="1" lang="en-US" altLang="ja-JP" baseline="0" dirty="0" smtClean="0"/>
              <a:t> in </a:t>
            </a:r>
            <a:r>
              <a:rPr kumimoji="1" lang="en-US" altLang="ja-JP" baseline="0" dirty="0" smtClean="0">
                <a:sym typeface="Symbol"/>
              </a:rPr>
              <a:t>N interaction could be quite significant.</a:t>
            </a:r>
            <a:endParaRPr kumimoji="1" lang="en-US" altLang="ja-JP" dirty="0" smtClean="0"/>
          </a:p>
          <a:p>
            <a:pPr defTabSz="914488">
              <a:defRPr/>
            </a:pPr>
            <a:endParaRPr kumimoji="1" lang="en-US" altLang="ja-JP" dirty="0" smtClean="0"/>
          </a:p>
          <a:p>
            <a:pPr defTabSz="914488">
              <a:defRPr/>
            </a:pPr>
            <a:r>
              <a:rPr kumimoji="1" lang="en-US" altLang="ja-JP" dirty="0" smtClean="0"/>
              <a:t>There</a:t>
            </a:r>
            <a:r>
              <a:rPr kumimoji="1" lang="en-US" altLang="ja-JP" baseline="0" dirty="0" smtClean="0"/>
              <a:t> are many theoretical studies by considering coulomb force with shrink effect of Lambda and 2-body ΛΣ coupling.</a:t>
            </a:r>
          </a:p>
          <a:p>
            <a:pPr defTabSz="914488">
              <a:defRPr/>
            </a:pPr>
            <a:r>
              <a:rPr kumimoji="1" lang="en-US" altLang="ja-JP" baseline="0" dirty="0" smtClean="0"/>
              <a:t>But none of them reproduces experimental data.</a:t>
            </a:r>
          </a:p>
          <a:p>
            <a:pPr defTabSz="914488">
              <a:defRPr/>
            </a:pPr>
            <a:r>
              <a:rPr kumimoji="1" lang="en-US" altLang="ja-JP" baseline="0" dirty="0" smtClean="0"/>
              <a:t>Therefor, there was a need for re-examination of existing data.</a:t>
            </a:r>
          </a:p>
          <a:p>
            <a:pPr defTabSz="914488">
              <a:defRPr/>
            </a:pPr>
            <a:endParaRPr kumimoji="1" lang="en-US" altLang="ja-JP" baseline="0" dirty="0" smtClean="0"/>
          </a:p>
          <a:p>
            <a:pPr defTabSz="914488">
              <a:defRPr/>
            </a:pPr>
            <a:r>
              <a:rPr kumimoji="1" lang="en-US" altLang="ja-JP" baseline="0" dirty="0" smtClean="0"/>
              <a:t>In fact, our experiment is dedicated to measure this He4L excitation energy</a:t>
            </a:r>
          </a:p>
          <a:p>
            <a:pPr defTabSz="914488">
              <a:defRPr/>
            </a:pPr>
            <a:r>
              <a:rPr kumimoji="1" lang="en-US" altLang="ja-JP" baseline="0" dirty="0" smtClean="0"/>
              <a:t>(anime)</a:t>
            </a:r>
          </a:p>
          <a:p>
            <a:pPr defTabSz="914488">
              <a:defRPr/>
            </a:pPr>
            <a:r>
              <a:rPr kumimoji="1" lang="en-US" altLang="ja-JP" baseline="0" dirty="0" smtClean="0"/>
              <a:t>And our new data replaced the value of 1.15 MeV by 1.4 MeV.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10746B-A5C3-4B29-9269-EAAE2E82A2A9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10386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488">
              <a:defRPr/>
            </a:pPr>
            <a:r>
              <a:rPr kumimoji="1" lang="en-US" altLang="ja-JP" dirty="0" smtClean="0"/>
              <a:t>I</a:t>
            </a:r>
            <a:r>
              <a:rPr kumimoji="1" lang="en-US" altLang="ja-JP" baseline="0" dirty="0" smtClean="0"/>
              <a:t> want to briefly discuss the past experiment.</a:t>
            </a:r>
            <a:endParaRPr kumimoji="1" lang="en-US" altLang="ja-JP" dirty="0" smtClean="0"/>
          </a:p>
          <a:p>
            <a:pPr defTabSz="914488">
              <a:defRPr/>
            </a:pPr>
            <a:r>
              <a:rPr kumimoji="1" lang="en-US" altLang="ja-JP" dirty="0" smtClean="0"/>
              <a:t>Only one experiment was performed</a:t>
            </a:r>
            <a:r>
              <a:rPr kumimoji="1" lang="en-US" altLang="ja-JP" baseline="0" dirty="0" smtClean="0"/>
              <a:t> to measure</a:t>
            </a:r>
            <a:r>
              <a:rPr kumimoji="1" lang="en-US" altLang="ja-JP" dirty="0" smtClean="0"/>
              <a:t> the excitation energy of He4L.</a:t>
            </a:r>
          </a:p>
          <a:p>
            <a:pPr defTabSz="914488">
              <a:defRPr/>
            </a:pPr>
            <a:endParaRPr kumimoji="1" lang="en-US" altLang="ja-JP" baseline="0" dirty="0" smtClean="0"/>
          </a:p>
          <a:p>
            <a:pPr defTabSz="914488">
              <a:defRPr/>
            </a:pPr>
            <a:r>
              <a:rPr kumimoji="1" lang="en-US" altLang="ja-JP" baseline="0" dirty="0" smtClean="0"/>
              <a:t>This is an energy spectrum from this experiment</a:t>
            </a:r>
          </a:p>
          <a:p>
            <a:pPr defTabSz="914488">
              <a:defRPr/>
            </a:pPr>
            <a:r>
              <a:rPr kumimoji="1" lang="en-US" altLang="ja-JP" baseline="0" dirty="0" smtClean="0"/>
              <a:t>to show you the quality of data.</a:t>
            </a:r>
          </a:p>
          <a:p>
            <a:pPr defTabSz="914488">
              <a:defRPr/>
            </a:pPr>
            <a:endParaRPr kumimoji="1" lang="en-US" altLang="ja-JP" baseline="0" dirty="0" smtClean="0"/>
          </a:p>
          <a:p>
            <a:pPr defTabSz="914488">
              <a:defRPr/>
            </a:pPr>
            <a:r>
              <a:rPr kumimoji="1" lang="en-US" altLang="ja-JP" baseline="0" dirty="0" smtClean="0"/>
              <a:t>Reported energy value was 1.15 MeV.</a:t>
            </a:r>
          </a:p>
          <a:p>
            <a:pPr defTabSz="914488">
              <a:defRPr/>
            </a:pPr>
            <a:r>
              <a:rPr kumimoji="1" lang="en-US" altLang="ja-JP" baseline="0" dirty="0" smtClean="0"/>
              <a:t>But, </a:t>
            </a:r>
            <a:r>
              <a:rPr kumimoji="1" lang="en-US" altLang="ja-JP" baseline="0" dirty="0" err="1" smtClean="0"/>
              <a:t>hypernuclear</a:t>
            </a:r>
            <a:r>
              <a:rPr kumimoji="1" lang="en-US" altLang="ja-JP" baseline="0" dirty="0" smtClean="0"/>
              <a:t> tagging method has some difficulties on detecting pi0.  </a:t>
            </a:r>
          </a:p>
          <a:p>
            <a:pPr defTabSz="914488">
              <a:defRPr/>
            </a:pPr>
            <a:r>
              <a:rPr kumimoji="1" lang="en-US" altLang="ja-JP" baseline="0" dirty="0" smtClean="0"/>
              <a:t>And they used </a:t>
            </a:r>
            <a:r>
              <a:rPr kumimoji="1" lang="en-US" altLang="ja-JP" baseline="0" dirty="0" err="1" smtClean="0"/>
              <a:t>NaI</a:t>
            </a:r>
            <a:r>
              <a:rPr kumimoji="1" lang="en-US" altLang="ja-JP" baseline="0" dirty="0" smtClean="0"/>
              <a:t> detector which has only 12% energy resolution</a:t>
            </a:r>
          </a:p>
          <a:p>
            <a:pPr defTabSz="914488">
              <a:defRPr/>
            </a:pPr>
            <a:r>
              <a:rPr kumimoji="1" lang="en-US" altLang="ja-JP" baseline="0" dirty="0" smtClean="0"/>
              <a:t>and Finally, this peak is statistically poor.</a:t>
            </a:r>
          </a:p>
          <a:p>
            <a:pPr defTabSz="914488">
              <a:defRPr/>
            </a:pPr>
            <a:endParaRPr kumimoji="1" lang="en-US" altLang="ja-JP" baseline="0" dirty="0" smtClean="0"/>
          </a:p>
          <a:p>
            <a:pPr defTabSz="914488">
              <a:defRPr/>
            </a:pPr>
            <a:r>
              <a:rPr kumimoji="1" lang="en-US" altLang="ja-JP" baseline="0" dirty="0" smtClean="0"/>
              <a:t>In comparison to this experiment,</a:t>
            </a:r>
          </a:p>
          <a:p>
            <a:pPr defTabSz="914488">
              <a:defRPr/>
            </a:pPr>
            <a:r>
              <a:rPr kumimoji="1" lang="en-US" altLang="ja-JP" baseline="0" dirty="0" smtClean="0"/>
              <a:t>our experiment can improve the measurement with these three features.</a:t>
            </a:r>
          </a:p>
          <a:p>
            <a:pPr defTabSz="914488">
              <a:defRPr/>
            </a:pPr>
            <a:r>
              <a:rPr kumimoji="1" lang="en-US" altLang="ja-JP" baseline="0" dirty="0" smtClean="0"/>
              <a:t> * First, we tagged direct production of He4L using inflight (K-,Pi-) reaction</a:t>
            </a:r>
          </a:p>
          <a:p>
            <a:pPr defTabSz="914488">
              <a:defRPr/>
            </a:pPr>
            <a:r>
              <a:rPr kumimoji="1" lang="en-US" altLang="ja-JP" baseline="0" dirty="0" smtClean="0"/>
              <a:t> * Second, we used Ge detector which has much better energy resolution</a:t>
            </a:r>
          </a:p>
          <a:p>
            <a:pPr defTabSz="914488">
              <a:defRPr/>
            </a:pPr>
            <a:r>
              <a:rPr kumimoji="1" lang="en-US" altLang="ja-JP" baseline="0" dirty="0" smtClean="0"/>
              <a:t> * In addition, we used high intensity kaon beam at J-PARC combined with large acceptance spectrometer. 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10746B-A5C3-4B29-9269-EAAE2E82A2A9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2654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Now, I will talk about our experiment: J-PARC E13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0E41B-F984-4170-BE97-56172694C500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67786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8062">
              <a:defRPr/>
            </a:pPr>
            <a:r>
              <a:rPr lang="en-US" altLang="ja-JP" sz="1000" dirty="0"/>
              <a:t>This is </a:t>
            </a:r>
            <a:r>
              <a:rPr lang="en-US" altLang="ja-JP" sz="1000" dirty="0" smtClean="0"/>
              <a:t>an experimental </a:t>
            </a:r>
            <a:r>
              <a:rPr lang="en-US" altLang="ja-JP" sz="1000" dirty="0"/>
              <a:t>setup</a:t>
            </a:r>
            <a:r>
              <a:rPr lang="en-US" altLang="ja-JP" sz="1000" dirty="0" smtClean="0"/>
              <a:t>.</a:t>
            </a:r>
            <a:endParaRPr lang="en-US" altLang="ja-JP" sz="1000" dirty="0"/>
          </a:p>
          <a:p>
            <a:pPr defTabSz="918062">
              <a:defRPr/>
            </a:pPr>
            <a:r>
              <a:rPr lang="en-US" altLang="ja-JP" sz="1000" dirty="0"/>
              <a:t>We performed reaction-gamma coincidence experiment</a:t>
            </a:r>
          </a:p>
          <a:p>
            <a:pPr defTabSz="918062">
              <a:defRPr/>
            </a:pPr>
            <a:r>
              <a:rPr lang="en-US" altLang="ja-JP" sz="1000" dirty="0"/>
              <a:t>at </a:t>
            </a:r>
            <a:r>
              <a:rPr lang="en-US" altLang="ja-JP" sz="1000" dirty="0" smtClean="0"/>
              <a:t>the J-PARC </a:t>
            </a:r>
            <a:r>
              <a:rPr lang="en-US" altLang="ja-JP" sz="1000" dirty="0"/>
              <a:t>K1.8 beam line.</a:t>
            </a:r>
          </a:p>
          <a:p>
            <a:pPr defTabSz="918062">
              <a:defRPr/>
            </a:pPr>
            <a:endParaRPr lang="en-US" altLang="ja-JP" sz="1000" dirty="0"/>
          </a:p>
          <a:p>
            <a:pPr defTabSz="918062">
              <a:defRPr/>
            </a:pPr>
            <a:r>
              <a:rPr lang="en-US" altLang="ja-JP" sz="1000" dirty="0" err="1"/>
              <a:t>Hypernuclei</a:t>
            </a:r>
            <a:r>
              <a:rPr lang="en-US" altLang="ja-JP" sz="1000" dirty="0"/>
              <a:t> were produced by the (K- , pi-) reaction.</a:t>
            </a:r>
          </a:p>
          <a:p>
            <a:pPr defTabSz="918062">
              <a:defRPr/>
            </a:pPr>
            <a:r>
              <a:rPr lang="en-US" altLang="ja-JP" sz="1000" dirty="0"/>
              <a:t>This production was tagged </a:t>
            </a:r>
            <a:r>
              <a:rPr lang="en-US" altLang="ja-JP" sz="1000" dirty="0" smtClean="0"/>
              <a:t>by two magnetic spectrometers:</a:t>
            </a:r>
            <a:endParaRPr lang="en-US" altLang="ja-JP" sz="1000" dirty="0"/>
          </a:p>
          <a:p>
            <a:pPr defTabSz="918062">
              <a:defRPr/>
            </a:pPr>
            <a:r>
              <a:rPr lang="en-US" altLang="ja-JP" sz="1000" dirty="0"/>
              <a:t>the beam line spectrometer for incoming </a:t>
            </a:r>
            <a:r>
              <a:rPr lang="en-US" altLang="ja-JP" sz="1000" dirty="0" err="1"/>
              <a:t>kaon</a:t>
            </a:r>
            <a:endParaRPr lang="en-US" altLang="ja-JP" sz="1000" dirty="0"/>
          </a:p>
          <a:p>
            <a:pPr defTabSz="918062">
              <a:defRPr/>
            </a:pPr>
            <a:r>
              <a:rPr lang="en-US" altLang="ja-JP" sz="1000" dirty="0"/>
              <a:t>and </a:t>
            </a:r>
            <a:r>
              <a:rPr lang="en-US" altLang="ja-JP" sz="1000" dirty="0" err="1"/>
              <a:t>SksMinus</a:t>
            </a:r>
            <a:r>
              <a:rPr lang="en-US" altLang="ja-JP" sz="1000" dirty="0"/>
              <a:t> spectrometer for outgoing pion.</a:t>
            </a:r>
          </a:p>
          <a:p>
            <a:pPr defTabSz="918062">
              <a:defRPr/>
            </a:pPr>
            <a:endParaRPr lang="en-US" altLang="ja-JP" sz="1000" dirty="0"/>
          </a:p>
          <a:p>
            <a:pPr defTabSz="918062">
              <a:defRPr/>
            </a:pPr>
            <a:r>
              <a:rPr lang="en-US" altLang="ja-JP" sz="1000" dirty="0"/>
              <a:t>On the other hand,</a:t>
            </a:r>
          </a:p>
          <a:p>
            <a:pPr defTabSz="918062">
              <a:defRPr/>
            </a:pPr>
            <a:r>
              <a:rPr lang="en-US" altLang="ja-JP" sz="1000" dirty="0"/>
              <a:t>gamma-rays from the </a:t>
            </a:r>
            <a:r>
              <a:rPr lang="en-US" altLang="ja-JP" sz="1000" dirty="0" err="1"/>
              <a:t>hypernuclei</a:t>
            </a:r>
            <a:r>
              <a:rPr lang="en-US" altLang="ja-JP" sz="1000" dirty="0"/>
              <a:t> were detected </a:t>
            </a:r>
          </a:p>
          <a:p>
            <a:pPr defTabSz="918062">
              <a:defRPr/>
            </a:pPr>
            <a:r>
              <a:rPr lang="en-US" altLang="ja-JP" sz="1000" dirty="0"/>
              <a:t>by newly developed Ge detector array : </a:t>
            </a:r>
            <a:r>
              <a:rPr lang="en-US" altLang="ja-JP" sz="1000" dirty="0" err="1"/>
              <a:t>Hyperball</a:t>
            </a:r>
            <a:r>
              <a:rPr lang="en-US" altLang="ja-JP" sz="1000" dirty="0"/>
              <a:t>-J</a:t>
            </a:r>
            <a:r>
              <a:rPr lang="en-US" altLang="ja-JP" sz="1000" dirty="0" smtClean="0"/>
              <a:t>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A1B545-AB4D-4F34-95D4-4B582976CA2C}" type="slidenum">
              <a:rPr lang="ja-JP" altLang="en-US" smtClean="0"/>
              <a:pPr>
                <a:defRPr/>
              </a:pPr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066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Ok,</a:t>
            </a:r>
            <a:r>
              <a:rPr kumimoji="1" lang="en-US" altLang="ja-JP" baseline="0" dirty="0" smtClean="0"/>
              <a:t> this is result</a:t>
            </a:r>
            <a:r>
              <a:rPr kumimoji="1" lang="en-US" altLang="ja-JP" dirty="0" smtClean="0"/>
              <a:t>.</a:t>
            </a:r>
          </a:p>
          <a:p>
            <a:r>
              <a:rPr kumimoji="1" lang="en-US" altLang="ja-JP" dirty="0" smtClean="0"/>
              <a:t>This figure shows mass gated gamma-ray spectra.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In right figure, I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show again missing mass spectrum.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blue</a:t>
            </a:r>
            <a:r>
              <a:rPr kumimoji="1" lang="en-US" altLang="ja-JP" dirty="0" smtClean="0"/>
              <a:t> gate corresponds</a:t>
            </a:r>
            <a:r>
              <a:rPr kumimoji="1" lang="en-US" altLang="ja-JP" baseline="0" dirty="0" smtClean="0"/>
              <a:t> to highly unbound region.</a:t>
            </a:r>
            <a:endParaRPr kumimoji="1" lang="en-US" altLang="ja-JP" dirty="0" smtClean="0"/>
          </a:p>
          <a:p>
            <a:r>
              <a:rPr kumimoji="1" lang="en-US" altLang="ja-JP" dirty="0" smtClean="0"/>
              <a:t>With this gate, we obtained spectrum (a) and (b) to check accidental coincidence back ground.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Spectrum (b) is Doppler corrected one.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In spectrum (a), only gamma-rays from non-strange nuclei were found.</a:t>
            </a:r>
            <a:endParaRPr kumimoji="1" lang="en-US" altLang="ja-JP" dirty="0" smtClean="0"/>
          </a:p>
          <a:p>
            <a:r>
              <a:rPr kumimoji="1" lang="en-US" altLang="ja-JP" baseline="0" dirty="0" smtClean="0"/>
              <a:t>And in spectrum (b), There is no peak structure.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0E41B-F984-4170-BE97-56172694C500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3887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On the other hand,</a:t>
            </a:r>
          </a:p>
          <a:p>
            <a:pPr defTabSz="914308"/>
            <a:r>
              <a:rPr kumimoji="1" lang="en-US" altLang="ja-JP" dirty="0" smtClean="0"/>
              <a:t>This red gate corresponds</a:t>
            </a:r>
            <a:r>
              <a:rPr kumimoji="1" lang="en-US" altLang="ja-JP" baseline="0" dirty="0" smtClean="0"/>
              <a:t> to He4L bound region.</a:t>
            </a:r>
            <a:endParaRPr kumimoji="1" lang="en-US" altLang="ja-JP" dirty="0" smtClean="0"/>
          </a:p>
          <a:p>
            <a:pPr defTabSz="914308"/>
            <a:r>
              <a:rPr kumimoji="1" lang="en-US" altLang="ja-JP" dirty="0" smtClean="0"/>
              <a:t>with this gate, we obtained spectrum (c) and (d).</a:t>
            </a:r>
            <a:endParaRPr kumimoji="1" lang="en-US" altLang="ja-JP" baseline="0" dirty="0" smtClean="0"/>
          </a:p>
          <a:p>
            <a:r>
              <a:rPr kumimoji="1" lang="en-US" altLang="ja-JP" dirty="0" smtClean="0"/>
              <a:t>And spectrum (d) is Doppler corrected one.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Only in spectrum (d),</a:t>
            </a:r>
          </a:p>
          <a:p>
            <a:r>
              <a:rPr kumimoji="1" lang="en-US" altLang="ja-JP" baseline="0" dirty="0" smtClean="0"/>
              <a:t>One significant peak was observed around 1.4 MeV.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0E41B-F984-4170-BE97-56172694C500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41295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slide shows updated level scheme.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Upper is old one and Lower is revised one.</a:t>
            </a:r>
          </a:p>
          <a:p>
            <a:r>
              <a:rPr kumimoji="1" lang="en-US" altLang="ja-JP" dirty="0" smtClean="0"/>
              <a:t>Old data of He4L</a:t>
            </a:r>
            <a:r>
              <a:rPr kumimoji="1" lang="en-US" altLang="ja-JP" baseline="0" dirty="0" smtClean="0"/>
              <a:t> excitation energy</a:t>
            </a:r>
          </a:p>
          <a:p>
            <a:r>
              <a:rPr kumimoji="1" lang="en-US" altLang="ja-JP" baseline="0" dirty="0" smtClean="0"/>
              <a:t>was replace by present data of 1.4 MeV.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From this new data, we can calculate</a:t>
            </a:r>
          </a:p>
          <a:p>
            <a:r>
              <a:rPr kumimoji="1" lang="en-US" altLang="ja-JP" baseline="0" dirty="0" smtClean="0"/>
              <a:t>difference in excitation energy to be about 300 </a:t>
            </a:r>
            <a:r>
              <a:rPr kumimoji="1" lang="en-US" altLang="ja-JP" baseline="0" dirty="0" err="1" smtClean="0"/>
              <a:t>keV</a:t>
            </a:r>
            <a:endParaRPr kumimoji="1" lang="en-US" altLang="ja-JP" baseline="0" dirty="0" smtClean="0"/>
          </a:p>
          <a:p>
            <a:r>
              <a:rPr kumimoji="1" lang="en-US" altLang="ja-JP" baseline="0" dirty="0" smtClean="0"/>
              <a:t>And also we can calculate difference in </a:t>
            </a:r>
            <a:r>
              <a:rPr kumimoji="1" lang="en-US" altLang="ja-JP" baseline="0" dirty="0" err="1" smtClean="0"/>
              <a:t>B_lambda</a:t>
            </a:r>
            <a:r>
              <a:rPr kumimoji="1" lang="en-US" altLang="ja-JP" baseline="0" dirty="0" smtClean="0"/>
              <a:t> of 1+ state</a:t>
            </a:r>
          </a:p>
          <a:p>
            <a:r>
              <a:rPr kumimoji="1" lang="en-US" altLang="ja-JP" baseline="0" dirty="0" smtClean="0"/>
              <a:t>to be only 30 </a:t>
            </a:r>
            <a:r>
              <a:rPr kumimoji="1" lang="en-US" altLang="ja-JP" baseline="0" dirty="0" err="1" smtClean="0"/>
              <a:t>keV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This difference is quite small</a:t>
            </a:r>
          </a:p>
          <a:p>
            <a:r>
              <a:rPr kumimoji="1" lang="en-US" altLang="ja-JP" baseline="0" dirty="0" smtClean="0"/>
              <a:t>while more that 300 </a:t>
            </a:r>
            <a:r>
              <a:rPr kumimoji="1" lang="en-US" altLang="ja-JP" baseline="0" dirty="0" err="1" smtClean="0"/>
              <a:t>keV</a:t>
            </a:r>
            <a:r>
              <a:rPr kumimoji="1" lang="en-US" altLang="ja-JP" baseline="0" dirty="0" smtClean="0"/>
              <a:t> difference in 0+ state.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0E41B-F984-4170-BE97-56172694C500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6432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2007 © All rights reserved, *** Inc.</a:t>
            </a:r>
          </a:p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FF403-F77C-450E-A73F-BCD85BCD836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22652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2007 © All rights reserved, *** Inc.</a:t>
            </a:r>
          </a:p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F51A4-9BF3-47E8-B900-311D71CDCD42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72646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2007 © All rights reserved, *** Inc.</a:t>
            </a:r>
          </a:p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8D4FE-8CF0-488C-90AA-60556BC0C81D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40447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2007 © All rights reserved, *** Inc.</a:t>
            </a:r>
          </a:p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3C98C-92DA-4708-BF56-1BDFE7998CA6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058662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2007 © All rights reserved, *** Inc.</a:t>
            </a:r>
          </a:p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E22D3-522B-4A49-B1FC-EAABE11841B0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2245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2007 © All rights reserved, *** Inc.</a:t>
            </a:r>
          </a:p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26533-BEA7-4518-8FF7-E8A0FAD4010B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784877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2007 © All rights reserved, *** Inc.</a:t>
            </a:r>
          </a:p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366814-6891-481D-851E-138A00AA9793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64773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2007 © All rights reserved, *** Inc.</a:t>
            </a:r>
          </a:p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F13F7-EEA5-446B-8D37-535132CE5CC3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905419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2007 © All rights reserved, *** Inc.</a:t>
            </a:r>
          </a:p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544DF-9857-43E0-88AB-25FF53BD1E89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18010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2007 © All rights reserved, *** Inc.</a:t>
            </a:r>
          </a:p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E94F7-10F2-403D-8E4B-087B4CB841A8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35383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2007 © All rights reserved, *** Inc.</a:t>
            </a:r>
          </a:p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BF7961-11B3-4409-857A-4280E71665B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2546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ja-JP" smtClean="0"/>
              <a:t>Copyright 2007 © All rights reserved, *** Inc.</a:t>
            </a:r>
          </a:p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420A73-4ACE-4507-85A4-5944C8D46E73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903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17166"/>
            <a:ext cx="8568952" cy="5712634"/>
          </a:xfrm>
          <a:prstGeom prst="rect">
            <a:avLst/>
          </a:prstGeom>
        </p:spPr>
      </p:pic>
      <p:sp>
        <p:nvSpPr>
          <p:cNvPr id="2050" name="タイトル 1"/>
          <p:cNvSpPr>
            <a:spLocks noGrp="1"/>
          </p:cNvSpPr>
          <p:nvPr>
            <p:ph type="ctrTitle"/>
          </p:nvPr>
        </p:nvSpPr>
        <p:spPr>
          <a:xfrm>
            <a:off x="1547664" y="1137946"/>
            <a:ext cx="6624736" cy="138919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en-US" altLang="ja-JP" sz="2800" dirty="0" smtClean="0"/>
              <a:t>New </a:t>
            </a:r>
            <a:r>
              <a:rPr lang="en-US" altLang="ja-JP" sz="2800" dirty="0"/>
              <a:t>data and future plan of the gamma-ray spectroscopy of A=4 </a:t>
            </a:r>
            <a:r>
              <a:rPr lang="en-US" altLang="ja-JP" sz="2800" dirty="0" err="1"/>
              <a:t>hypernuclei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en-US" altLang="ja-JP" sz="2800" dirty="0"/>
              <a:t>for study of CSB in </a:t>
            </a:r>
            <a:r>
              <a:rPr lang="en-US" altLang="ja-JP" sz="2800" dirty="0" smtClean="0">
                <a:latin typeface="Symbol" panose="05050102010706020507" pitchFamily="18" charset="2"/>
              </a:rPr>
              <a:t>L</a:t>
            </a:r>
            <a:r>
              <a:rPr lang="en-US" altLang="ja-JP" sz="2800" dirty="0" smtClean="0"/>
              <a:t>N </a:t>
            </a:r>
            <a:r>
              <a:rPr lang="en-US" altLang="ja-JP" sz="2800" dirty="0"/>
              <a:t>interaction</a:t>
            </a:r>
            <a:endParaRPr lang="ja-JP" altLang="en-US" sz="2800" b="1" dirty="0" smtClean="0">
              <a:solidFill>
                <a:schemeClr val="bg2">
                  <a:lumMod val="50000"/>
                </a:schemeClr>
              </a:solidFill>
              <a:ea typeface="ＭＳ ゴシック" pitchFamily="49" charset="-128"/>
              <a:cs typeface="Arial" panose="020B0604020202020204" pitchFamily="34" charset="0"/>
            </a:endParaRPr>
          </a:p>
        </p:txBody>
      </p:sp>
      <p:sp>
        <p:nvSpPr>
          <p:cNvPr id="8195" name="サブタイトル 2"/>
          <p:cNvSpPr>
            <a:spLocks noGrp="1"/>
          </p:cNvSpPr>
          <p:nvPr>
            <p:ph type="subTitle" idx="1"/>
          </p:nvPr>
        </p:nvSpPr>
        <p:spPr>
          <a:xfrm>
            <a:off x="5475486" y="4437112"/>
            <a:ext cx="3410918" cy="1231243"/>
          </a:xfrm>
        </p:spPr>
        <p:txBody>
          <a:bodyPr>
            <a:normAutofit fontScale="92500"/>
          </a:bodyPr>
          <a:lstStyle/>
          <a:p>
            <a:pPr marL="26988" algn="ctr" eaLnBrk="1" hangingPunct="1"/>
            <a:r>
              <a:rPr lang="en-US" altLang="ja-JP" sz="2800" b="1" dirty="0" err="1" smtClean="0">
                <a:solidFill>
                  <a:schemeClr val="tx1"/>
                </a:solidFill>
                <a:latin typeface="+mj-lt"/>
                <a:ea typeface="ＭＳ ゴシック" pitchFamily="49" charset="-128"/>
                <a:cs typeface="Arial" charset="0"/>
              </a:rPr>
              <a:t>Mifuyu</a:t>
            </a:r>
            <a:r>
              <a:rPr lang="en-US" altLang="ja-JP" sz="2800" b="1" dirty="0">
                <a:solidFill>
                  <a:schemeClr val="tx1"/>
                </a:solidFill>
                <a:latin typeface="+mj-lt"/>
                <a:ea typeface="ＭＳ ゴシック" pitchFamily="49" charset="-128"/>
                <a:cs typeface="Arial" charset="0"/>
              </a:rPr>
              <a:t> </a:t>
            </a:r>
            <a:r>
              <a:rPr lang="en-US" altLang="ja-JP" sz="2800" b="1" dirty="0" smtClean="0">
                <a:solidFill>
                  <a:schemeClr val="tx1"/>
                </a:solidFill>
                <a:latin typeface="+mj-lt"/>
                <a:ea typeface="ＭＳ ゴシック" pitchFamily="49" charset="-128"/>
                <a:cs typeface="Arial" charset="0"/>
              </a:rPr>
              <a:t> </a:t>
            </a:r>
            <a:r>
              <a:rPr lang="en-US" altLang="ja-JP" sz="2800" b="1" dirty="0" err="1" smtClean="0">
                <a:solidFill>
                  <a:schemeClr val="tx1"/>
                </a:solidFill>
                <a:latin typeface="+mj-lt"/>
                <a:ea typeface="ＭＳ ゴシック" pitchFamily="49" charset="-128"/>
                <a:cs typeface="Arial" charset="0"/>
              </a:rPr>
              <a:t>Ukai</a:t>
            </a:r>
            <a:endParaRPr lang="en-US" altLang="ja-JP" sz="2800" b="1" dirty="0" smtClean="0">
              <a:solidFill>
                <a:schemeClr val="tx1"/>
              </a:solidFill>
              <a:latin typeface="+mj-lt"/>
              <a:ea typeface="ＭＳ ゴシック" pitchFamily="49" charset="-128"/>
              <a:cs typeface="Arial" charset="0"/>
            </a:endParaRPr>
          </a:p>
          <a:p>
            <a:pPr marL="26988" algn="ctr" eaLnBrk="1" hangingPunct="1"/>
            <a:r>
              <a:rPr lang="en-US" altLang="ja-JP" sz="1800" b="1" dirty="0" smtClean="0">
                <a:solidFill>
                  <a:schemeClr val="tx1"/>
                </a:solidFill>
                <a:latin typeface="+mj-lt"/>
                <a:ea typeface="ＭＳ ゴシック" pitchFamily="49" charset="-128"/>
                <a:cs typeface="Arial" charset="0"/>
              </a:rPr>
              <a:t>KEK/J-PARC Hadron</a:t>
            </a:r>
          </a:p>
          <a:p>
            <a:pPr marL="26988" algn="ctr" eaLnBrk="1" hangingPunct="1"/>
            <a:r>
              <a:rPr lang="en-US" altLang="ja-JP" sz="2000" b="1" dirty="0" smtClean="0">
                <a:solidFill>
                  <a:schemeClr val="tx1"/>
                </a:solidFill>
                <a:latin typeface="+mj-lt"/>
                <a:ea typeface="ＭＳ ゴシック" pitchFamily="49" charset="-128"/>
                <a:cs typeface="Arial" charset="0"/>
              </a:rPr>
              <a:t>for </a:t>
            </a:r>
            <a:r>
              <a:rPr lang="en-US" altLang="ja-JP" sz="2000" b="1" dirty="0">
                <a:solidFill>
                  <a:schemeClr val="tx1"/>
                </a:solidFill>
                <a:latin typeface="+mj-lt"/>
                <a:ea typeface="ＭＳ ゴシック" pitchFamily="49" charset="-128"/>
                <a:cs typeface="Arial" charset="0"/>
              </a:rPr>
              <a:t>the </a:t>
            </a:r>
            <a:r>
              <a:rPr lang="en-US" altLang="ja-JP" sz="2000" b="1" dirty="0" smtClean="0">
                <a:solidFill>
                  <a:schemeClr val="tx1"/>
                </a:solidFill>
                <a:latin typeface="+mj-lt"/>
                <a:ea typeface="ＭＳ ゴシック" pitchFamily="49" charset="-128"/>
                <a:cs typeface="Arial" charset="0"/>
              </a:rPr>
              <a:t>E13/E63 collaboration</a:t>
            </a:r>
          </a:p>
        </p:txBody>
      </p:sp>
      <p:pic>
        <p:nvPicPr>
          <p:cNvPr id="8196" name="図 5" descr="黒金伊達銀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813" y="80963"/>
            <a:ext cx="1419225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8150" y="328613"/>
            <a:ext cx="4895850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正方形/長方形 1"/>
          <p:cNvSpPr>
            <a:spLocks noChangeArrowheads="1"/>
          </p:cNvSpPr>
          <p:nvPr/>
        </p:nvSpPr>
        <p:spPr bwMode="auto">
          <a:xfrm>
            <a:off x="156451" y="4166936"/>
            <a:ext cx="84629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/>
              <a:t>＊</a:t>
            </a:r>
            <a:r>
              <a:rPr lang="en-US" altLang="ja-JP" sz="1800"/>
              <a:t>Exact calc. including </a:t>
            </a:r>
            <a:r>
              <a:rPr lang="en-US" altLang="ja-JP" sz="1800">
                <a:latin typeface="Symbol" panose="05050102010706020507" pitchFamily="18" charset="2"/>
              </a:rPr>
              <a:t>S</a:t>
            </a:r>
            <a:r>
              <a:rPr lang="en-US" altLang="ja-JP" sz="1800" baseline="30000">
                <a:latin typeface="Symbol" panose="05050102010706020507" pitchFamily="18" charset="2"/>
              </a:rPr>
              <a:t>+</a:t>
            </a:r>
            <a:r>
              <a:rPr lang="en-US" altLang="ja-JP" sz="1800">
                <a:latin typeface="Symbol" panose="05050102010706020507" pitchFamily="18" charset="2"/>
              </a:rPr>
              <a:t>S</a:t>
            </a:r>
            <a:r>
              <a:rPr lang="en-US" altLang="ja-JP" sz="1800" baseline="30000">
                <a:latin typeface="Symbol" panose="05050102010706020507" pitchFamily="18" charset="2"/>
              </a:rPr>
              <a:t>-</a:t>
            </a:r>
            <a:r>
              <a:rPr lang="en-US" altLang="ja-JP" sz="1800"/>
              <a:t> mass difference as well as CSB in BB force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/>
              <a:t>    (Nijmegen SC97e) gives only </a:t>
            </a:r>
            <a:r>
              <a:rPr lang="en-US" altLang="ja-JP" sz="1800">
                <a:latin typeface="Symbol" panose="05050102010706020507" pitchFamily="18" charset="2"/>
              </a:rPr>
              <a:t>D</a:t>
            </a:r>
            <a:r>
              <a:rPr lang="en-US" altLang="ja-JP" sz="1800"/>
              <a:t>B</a:t>
            </a:r>
            <a:r>
              <a:rPr lang="en-US" altLang="ja-JP" sz="1800" baseline="-25000">
                <a:latin typeface="Symbol" panose="05050102010706020507" pitchFamily="18" charset="2"/>
              </a:rPr>
              <a:t>L</a:t>
            </a:r>
            <a:r>
              <a:rPr lang="en-US" altLang="ja-JP" sz="1800"/>
              <a:t>(0</a:t>
            </a:r>
            <a:r>
              <a:rPr lang="en-US" altLang="ja-JP" sz="1800" baseline="30000"/>
              <a:t>+</a:t>
            </a:r>
            <a:r>
              <a:rPr lang="en-US" altLang="ja-JP" sz="1800"/>
              <a:t>) ~70 keV.                       </a:t>
            </a:r>
            <a:endParaRPr lang="en-US" altLang="ja-JP" sz="1600" i="1"/>
          </a:p>
        </p:txBody>
      </p:sp>
      <p:sp>
        <p:nvSpPr>
          <p:cNvPr id="32773" name="正方形/長方形 5"/>
          <p:cNvSpPr>
            <a:spLocks noChangeArrowheads="1"/>
          </p:cNvSpPr>
          <p:nvPr/>
        </p:nvSpPr>
        <p:spPr bwMode="auto">
          <a:xfrm>
            <a:off x="868363" y="206375"/>
            <a:ext cx="73741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8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origin of the large CSB effect?</a:t>
            </a:r>
          </a:p>
        </p:txBody>
      </p:sp>
      <p:sp>
        <p:nvSpPr>
          <p:cNvPr id="32774" name="正方形/長方形 1"/>
          <p:cNvSpPr>
            <a:spLocks noChangeArrowheads="1"/>
          </p:cNvSpPr>
          <p:nvPr/>
        </p:nvSpPr>
        <p:spPr bwMode="auto">
          <a:xfrm>
            <a:off x="163513" y="4903788"/>
            <a:ext cx="84629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 dirty="0">
                <a:solidFill>
                  <a:schemeClr val="bg2"/>
                </a:solidFill>
              </a:rPr>
              <a:t>＊</a:t>
            </a:r>
            <a:r>
              <a:rPr lang="en-US" altLang="ja-JP" sz="1800" dirty="0"/>
              <a:t>p-shell </a:t>
            </a:r>
            <a:r>
              <a:rPr lang="en-US" altLang="ja-JP" sz="1800" dirty="0" err="1"/>
              <a:t>hypernuclear</a:t>
            </a:r>
            <a:r>
              <a:rPr lang="en-US" altLang="ja-JP" sz="1800" dirty="0"/>
              <a:t> levels are very well reproduced</a:t>
            </a:r>
            <a:r>
              <a:rPr lang="en-US" altLang="ja-JP" sz="1800" dirty="0">
                <a:solidFill>
                  <a:schemeClr val="bg2"/>
                </a:solidFill>
              </a:rPr>
              <a:t> </a:t>
            </a:r>
            <a:r>
              <a:rPr lang="en-US" altLang="ja-JP" sz="1800" dirty="0"/>
              <a:t>by </a:t>
            </a:r>
            <a:r>
              <a:rPr lang="en-US" altLang="ja-JP" sz="1800" dirty="0">
                <a:latin typeface="Symbol" panose="05050102010706020507" pitchFamily="18" charset="2"/>
              </a:rPr>
              <a:t>L-S</a:t>
            </a:r>
            <a:r>
              <a:rPr lang="en-US" altLang="ja-JP" sz="1800" dirty="0"/>
              <a:t> coupling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dirty="0">
                <a:solidFill>
                  <a:schemeClr val="bg2"/>
                </a:solidFill>
              </a:rPr>
              <a:t>   </a:t>
            </a:r>
            <a:r>
              <a:rPr lang="en-US" altLang="ja-JP" sz="1800" dirty="0"/>
              <a:t> from </a:t>
            </a:r>
            <a:r>
              <a:rPr lang="en-US" altLang="ja-JP" sz="1800" dirty="0">
                <a:solidFill>
                  <a:schemeClr val="accent3">
                    <a:lumMod val="50000"/>
                  </a:schemeClr>
                </a:solidFill>
              </a:rPr>
              <a:t>D2</a:t>
            </a:r>
            <a:r>
              <a:rPr lang="en-US" altLang="ja-JP" sz="1800" dirty="0">
                <a:solidFill>
                  <a:schemeClr val="bg2"/>
                </a:solidFill>
              </a:rPr>
              <a:t> </a:t>
            </a:r>
            <a:r>
              <a:rPr lang="en-US" altLang="ja-JP" sz="1800" dirty="0"/>
              <a:t>interaction.     </a:t>
            </a:r>
            <a:r>
              <a:rPr lang="en-US" altLang="ja-JP" sz="1600" i="1" dirty="0" err="1">
                <a:solidFill>
                  <a:schemeClr val="accent3">
                    <a:lumMod val="50000"/>
                  </a:schemeClr>
                </a:solidFill>
              </a:rPr>
              <a:t>Millener</a:t>
            </a:r>
            <a:r>
              <a:rPr lang="en-US" altLang="ja-JP" sz="1600" i="1" dirty="0">
                <a:solidFill>
                  <a:schemeClr val="accent3">
                    <a:lumMod val="50000"/>
                  </a:schemeClr>
                </a:solidFill>
              </a:rPr>
              <a:t> (2005)</a:t>
            </a:r>
          </a:p>
        </p:txBody>
      </p:sp>
      <p:pic>
        <p:nvPicPr>
          <p:cNvPr id="3277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14" t="11224" r="13382" b="65787"/>
          <a:stretch>
            <a:fillRect/>
          </a:stretch>
        </p:blipFill>
        <p:spPr bwMode="auto">
          <a:xfrm>
            <a:off x="1955800" y="1704975"/>
            <a:ext cx="17970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" t="31969" r="23849" b="27960"/>
          <a:stretch>
            <a:fillRect/>
          </a:stretch>
        </p:blipFill>
        <p:spPr bwMode="auto">
          <a:xfrm>
            <a:off x="3490913" y="1655763"/>
            <a:ext cx="5535612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9" t="76579" r="26961" b="16020"/>
          <a:stretch>
            <a:fillRect/>
          </a:stretch>
        </p:blipFill>
        <p:spPr bwMode="auto">
          <a:xfrm>
            <a:off x="4083050" y="3678238"/>
            <a:ext cx="50609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正方形/長方形 5"/>
          <p:cNvSpPr>
            <a:spLocks noChangeArrowheads="1"/>
          </p:cNvSpPr>
          <p:nvPr/>
        </p:nvSpPr>
        <p:spPr bwMode="auto">
          <a:xfrm>
            <a:off x="1727200" y="3479800"/>
            <a:ext cx="16097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dirty="0"/>
              <a:t>D2: central only</a:t>
            </a:r>
            <a:endParaRPr lang="ja-JP" altLang="en-US" sz="1600" dirty="0"/>
          </a:p>
        </p:txBody>
      </p:sp>
      <p:sp>
        <p:nvSpPr>
          <p:cNvPr id="32779" name="正方形/長方形 18"/>
          <p:cNvSpPr>
            <a:spLocks noChangeArrowheads="1"/>
          </p:cNvSpPr>
          <p:nvPr/>
        </p:nvSpPr>
        <p:spPr bwMode="auto">
          <a:xfrm>
            <a:off x="1709738" y="3716338"/>
            <a:ext cx="2169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dirty="0"/>
              <a:t>SC: tensor dominated</a:t>
            </a:r>
            <a:endParaRPr lang="ja-JP" altLang="en-US" sz="1600" dirty="0"/>
          </a:p>
        </p:txBody>
      </p:sp>
      <p:sp>
        <p:nvSpPr>
          <p:cNvPr id="32780" name="正方形/長方形 1"/>
          <p:cNvSpPr>
            <a:spLocks noChangeArrowheads="1"/>
          </p:cNvSpPr>
          <p:nvPr/>
        </p:nvSpPr>
        <p:spPr bwMode="auto">
          <a:xfrm>
            <a:off x="149225" y="5588000"/>
            <a:ext cx="84629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ja-JP" altLang="en-US" sz="1800" dirty="0"/>
              <a:t>＊</a:t>
            </a:r>
            <a:r>
              <a:rPr lang="en-US" altLang="ja-JP" sz="1800" dirty="0"/>
              <a:t>Shell model calc. using </a:t>
            </a:r>
            <a:r>
              <a:rPr lang="en-US" altLang="ja-JP" sz="1800" dirty="0">
                <a:solidFill>
                  <a:schemeClr val="accent3">
                    <a:lumMod val="50000"/>
                  </a:schemeClr>
                </a:solidFill>
              </a:rPr>
              <a:t>D2</a:t>
            </a:r>
            <a:r>
              <a:rPr lang="en-US" altLang="ja-JP" sz="1800" dirty="0">
                <a:solidFill>
                  <a:schemeClr val="bg2"/>
                </a:solidFill>
              </a:rPr>
              <a:t> </a:t>
            </a:r>
            <a:r>
              <a:rPr lang="en-US" altLang="ja-JP" sz="1800" dirty="0"/>
              <a:t>gives </a:t>
            </a:r>
            <a:r>
              <a:rPr lang="en-US" altLang="ja-JP" sz="1800" dirty="0">
                <a:latin typeface="Symbol" panose="05050102010706020507" pitchFamily="18" charset="2"/>
              </a:rPr>
              <a:t>D</a:t>
            </a:r>
            <a:r>
              <a:rPr lang="en-US" altLang="ja-JP" sz="1800" dirty="0"/>
              <a:t>B</a:t>
            </a:r>
            <a:r>
              <a:rPr lang="en-US" altLang="ja-JP" sz="1800" baseline="-25000" dirty="0">
                <a:latin typeface="Symbol" panose="05050102010706020507" pitchFamily="18" charset="2"/>
              </a:rPr>
              <a:t>L</a:t>
            </a:r>
            <a:r>
              <a:rPr lang="en-US" altLang="ja-JP" sz="1800" dirty="0"/>
              <a:t>(0</a:t>
            </a:r>
            <a:r>
              <a:rPr lang="en-US" altLang="ja-JP" sz="1800" baseline="30000" dirty="0"/>
              <a:t>+</a:t>
            </a:r>
            <a:r>
              <a:rPr lang="en-US" altLang="ja-JP" sz="1800" dirty="0"/>
              <a:t>) ~200 </a:t>
            </a:r>
            <a:r>
              <a:rPr lang="en-US" altLang="ja-JP" sz="1800" dirty="0" err="1"/>
              <a:t>keV</a:t>
            </a:r>
            <a:r>
              <a:rPr lang="en-US" altLang="ja-JP" sz="1800" dirty="0"/>
              <a:t>.  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ja-JP" sz="1800" dirty="0">
              <a:solidFill>
                <a:schemeClr val="bg2"/>
              </a:solidFill>
            </a:endParaRPr>
          </a:p>
        </p:txBody>
      </p:sp>
      <p:pic>
        <p:nvPicPr>
          <p:cNvPr id="3278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2" t="20607" r="43158" b="68576"/>
          <a:stretch>
            <a:fillRect/>
          </a:stretch>
        </p:blipFill>
        <p:spPr bwMode="auto">
          <a:xfrm>
            <a:off x="5678488" y="1308100"/>
            <a:ext cx="98742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正方形/長方形 8"/>
          <p:cNvSpPr>
            <a:spLocks noChangeArrowheads="1"/>
          </p:cNvSpPr>
          <p:nvPr/>
        </p:nvSpPr>
        <p:spPr bwMode="auto">
          <a:xfrm>
            <a:off x="6153150" y="5583238"/>
            <a:ext cx="2809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i="1" dirty="0">
                <a:solidFill>
                  <a:schemeClr val="accent3">
                    <a:lumMod val="50000"/>
                  </a:schemeClr>
                </a:solidFill>
              </a:rPr>
              <a:t>A. Gal, PLB 744 (2015) 352 </a:t>
            </a:r>
          </a:p>
        </p:txBody>
      </p:sp>
      <p:sp>
        <p:nvSpPr>
          <p:cNvPr id="32783" name="正方形/長方形 2"/>
          <p:cNvSpPr>
            <a:spLocks noChangeArrowheads="1"/>
          </p:cNvSpPr>
          <p:nvPr/>
        </p:nvSpPr>
        <p:spPr bwMode="auto">
          <a:xfrm>
            <a:off x="-85725" y="2940050"/>
            <a:ext cx="22653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i="1" dirty="0">
                <a:solidFill>
                  <a:schemeClr val="accent3">
                    <a:lumMod val="50000"/>
                  </a:schemeClr>
                </a:solidFill>
              </a:rPr>
              <a:t>Akaishi et al.,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i="1" dirty="0">
                <a:solidFill>
                  <a:schemeClr val="accent3">
                    <a:lumMod val="50000"/>
                  </a:schemeClr>
                </a:solidFill>
              </a:rPr>
              <a:t>PRL 84 (2000) 353</a:t>
            </a:r>
            <a:r>
              <a:rPr lang="en-US" altLang="ja-JP" sz="1600" dirty="0">
                <a:solidFill>
                  <a:schemeClr val="accent3">
                    <a:lumMod val="50000"/>
                  </a:schemeClr>
                </a:solidFill>
              </a:rPr>
              <a:t>9</a:t>
            </a:r>
            <a:endParaRPr lang="ja-JP" altLang="en-US" sz="16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2784" name="正方形/長方形 12"/>
          <p:cNvSpPr>
            <a:spLocks noChangeArrowheads="1"/>
          </p:cNvSpPr>
          <p:nvPr/>
        </p:nvSpPr>
        <p:spPr bwMode="auto">
          <a:xfrm>
            <a:off x="5599113" y="4514850"/>
            <a:ext cx="35448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i="1" dirty="0" err="1">
                <a:solidFill>
                  <a:schemeClr val="accent3">
                    <a:lumMod val="50000"/>
                  </a:schemeClr>
                </a:solidFill>
              </a:rPr>
              <a:t>Nogga</a:t>
            </a:r>
            <a:r>
              <a:rPr lang="en-US" altLang="ja-JP" sz="1600" i="1" dirty="0">
                <a:solidFill>
                  <a:schemeClr val="accent3">
                    <a:lumMod val="50000"/>
                  </a:schemeClr>
                </a:solidFill>
              </a:rPr>
              <a:t> et al., PRL 88 (2002) 172501</a:t>
            </a:r>
          </a:p>
        </p:txBody>
      </p:sp>
      <p:sp>
        <p:nvSpPr>
          <p:cNvPr id="32785" name="正方形/長方形 1"/>
          <p:cNvSpPr>
            <a:spLocks noChangeArrowheads="1"/>
          </p:cNvSpPr>
          <p:nvPr/>
        </p:nvSpPr>
        <p:spPr bwMode="auto">
          <a:xfrm>
            <a:off x="163513" y="6005513"/>
            <a:ext cx="8462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ja-JP" altLang="en-US" sz="1800" dirty="0"/>
              <a:t>＊</a:t>
            </a:r>
            <a:r>
              <a:rPr lang="en-US" altLang="ja-JP" sz="1800" dirty="0"/>
              <a:t>Ab-initio calc. using </a:t>
            </a:r>
            <a:r>
              <a:rPr lang="en-US" altLang="ja-JP" sz="1800" dirty="0">
                <a:solidFill>
                  <a:schemeClr val="accent3">
                    <a:lumMod val="50000"/>
                  </a:schemeClr>
                </a:solidFill>
                <a:latin typeface="Symbol" panose="05050102010706020507" pitchFamily="18" charset="2"/>
              </a:rPr>
              <a:t>c</a:t>
            </a:r>
            <a:r>
              <a:rPr lang="en-US" altLang="ja-JP" sz="1800" dirty="0">
                <a:solidFill>
                  <a:schemeClr val="accent3">
                    <a:lumMod val="50000"/>
                  </a:schemeClr>
                </a:solidFill>
              </a:rPr>
              <a:t>-EFT force </a:t>
            </a:r>
            <a:r>
              <a:rPr lang="en-US" altLang="ja-JP" sz="1800" dirty="0"/>
              <a:t>reproduces </a:t>
            </a:r>
            <a:r>
              <a:rPr lang="en-US" altLang="ja-JP" sz="1800" dirty="0">
                <a:latin typeface="Symbol" panose="05050102010706020507" pitchFamily="18" charset="2"/>
              </a:rPr>
              <a:t>D(</a:t>
            </a:r>
            <a:r>
              <a:rPr lang="en-US" altLang="ja-JP" sz="1800" dirty="0"/>
              <a:t>B</a:t>
            </a:r>
            <a:r>
              <a:rPr lang="en-US" altLang="ja-JP" sz="1800" baseline="-25000" dirty="0">
                <a:latin typeface="Symbol" panose="05050102010706020507" pitchFamily="18" charset="2"/>
              </a:rPr>
              <a:t>L</a:t>
            </a:r>
            <a:r>
              <a:rPr lang="en-US" altLang="ja-JP" sz="1800" dirty="0"/>
              <a:t>(0</a:t>
            </a:r>
            <a:r>
              <a:rPr lang="en-US" altLang="ja-JP" sz="1800" baseline="30000" dirty="0"/>
              <a:t>+</a:t>
            </a:r>
            <a:r>
              <a:rPr lang="en-US" altLang="ja-JP" sz="1800" dirty="0"/>
              <a:t>)- </a:t>
            </a:r>
            <a:r>
              <a:rPr lang="en-US" altLang="ja-JP" sz="1800" dirty="0">
                <a:latin typeface="Symbol" panose="05050102010706020507" pitchFamily="18" charset="2"/>
              </a:rPr>
              <a:t>D</a:t>
            </a:r>
            <a:r>
              <a:rPr lang="en-US" altLang="ja-JP" sz="1800" dirty="0"/>
              <a:t>B</a:t>
            </a:r>
            <a:r>
              <a:rPr lang="en-US" altLang="ja-JP" sz="1800" baseline="-25000" dirty="0">
                <a:latin typeface="Symbol" panose="05050102010706020507" pitchFamily="18" charset="2"/>
              </a:rPr>
              <a:t>L</a:t>
            </a:r>
            <a:r>
              <a:rPr lang="en-US" altLang="ja-JP" sz="1800" dirty="0"/>
              <a:t>(1</a:t>
            </a:r>
            <a:r>
              <a:rPr lang="en-US" altLang="ja-JP" sz="1800" baseline="30000" dirty="0"/>
              <a:t>+</a:t>
            </a:r>
            <a:r>
              <a:rPr lang="en-US" altLang="ja-JP" sz="1800" dirty="0"/>
              <a:t>)) ~1.4 MeV. </a:t>
            </a:r>
          </a:p>
        </p:txBody>
      </p:sp>
      <p:sp>
        <p:nvSpPr>
          <p:cNvPr id="32786" name="正方形/長方形 25"/>
          <p:cNvSpPr>
            <a:spLocks noChangeArrowheads="1"/>
          </p:cNvSpPr>
          <p:nvPr/>
        </p:nvSpPr>
        <p:spPr bwMode="auto">
          <a:xfrm>
            <a:off x="6767513" y="6284913"/>
            <a:ext cx="21288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i="1">
                <a:solidFill>
                  <a:schemeClr val="accent3">
                    <a:lumMod val="50000"/>
                  </a:schemeClr>
                </a:solidFill>
              </a:rPr>
              <a:t>D. Gazda and A. Gal</a:t>
            </a:r>
          </a:p>
        </p:txBody>
      </p:sp>
      <p:sp>
        <p:nvSpPr>
          <p:cNvPr id="32787" name="正方形/長方形 20"/>
          <p:cNvSpPr>
            <a:spLocks noChangeArrowheads="1"/>
          </p:cNvSpPr>
          <p:nvPr/>
        </p:nvSpPr>
        <p:spPr bwMode="auto">
          <a:xfrm>
            <a:off x="236538" y="2265363"/>
            <a:ext cx="1914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>
                <a:solidFill>
                  <a:srgbClr val="080808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1800">
                <a:solidFill>
                  <a:srgbClr val="080808"/>
                </a:solidFill>
              </a:rPr>
              <a:t>N-</a:t>
            </a:r>
            <a:r>
              <a:rPr lang="en-US" altLang="ja-JP" sz="1800">
                <a:solidFill>
                  <a:srgbClr val="080808"/>
                </a:solidFill>
                <a:latin typeface="Symbol" panose="05050102010706020507" pitchFamily="18" charset="2"/>
              </a:rPr>
              <a:t>S</a:t>
            </a:r>
            <a:r>
              <a:rPr lang="en-US" altLang="ja-JP" sz="1800">
                <a:solidFill>
                  <a:srgbClr val="080808"/>
                </a:solidFill>
              </a:rPr>
              <a:t>N coupling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>
                <a:solidFill>
                  <a:srgbClr val="080808"/>
                </a:solidFill>
              </a:rPr>
              <a:t>force</a:t>
            </a:r>
            <a:endParaRPr lang="ja-JP" altLang="en-US" sz="4000">
              <a:solidFill>
                <a:schemeClr val="tx2"/>
              </a:solidFill>
            </a:endParaRPr>
          </a:p>
        </p:txBody>
      </p:sp>
      <p:cxnSp>
        <p:nvCxnSpPr>
          <p:cNvPr id="23" name="直線コネクタ 22"/>
          <p:cNvCxnSpPr/>
          <p:nvPr/>
        </p:nvCxnSpPr>
        <p:spPr bwMode="auto">
          <a:xfrm>
            <a:off x="2073275" y="2487613"/>
            <a:ext cx="690563" cy="128587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直線コネクタ 31"/>
          <p:cNvCxnSpPr/>
          <p:nvPr/>
        </p:nvCxnSpPr>
        <p:spPr bwMode="auto">
          <a:xfrm flipV="1">
            <a:off x="2062163" y="2328863"/>
            <a:ext cx="681037" cy="149225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90" name="直線コネクタ 29"/>
          <p:cNvCxnSpPr>
            <a:cxnSpLocks noChangeShapeType="1"/>
          </p:cNvCxnSpPr>
          <p:nvPr/>
        </p:nvCxnSpPr>
        <p:spPr bwMode="auto">
          <a:xfrm>
            <a:off x="3933825" y="2371725"/>
            <a:ext cx="457200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91" name="正方形/長方形 33"/>
          <p:cNvSpPr>
            <a:spLocks noChangeArrowheads="1"/>
          </p:cNvSpPr>
          <p:nvPr/>
        </p:nvSpPr>
        <p:spPr bwMode="auto">
          <a:xfrm>
            <a:off x="3741738" y="211772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>
                <a:solidFill>
                  <a:srgbClr val="C00000"/>
                </a:solidFill>
              </a:rPr>
              <a:t>-0.98</a:t>
            </a:r>
          </a:p>
        </p:txBody>
      </p:sp>
      <p:sp>
        <p:nvSpPr>
          <p:cNvPr id="32792" name="正方形/長方形 34"/>
          <p:cNvSpPr>
            <a:spLocks noChangeArrowheads="1"/>
          </p:cNvSpPr>
          <p:nvPr/>
        </p:nvSpPr>
        <p:spPr bwMode="auto">
          <a:xfrm>
            <a:off x="2800350" y="6288088"/>
            <a:ext cx="20746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dirty="0">
                <a:solidFill>
                  <a:schemeClr val="accent3">
                    <a:lumMod val="50000"/>
                  </a:schemeClr>
                </a:solidFill>
              </a:rPr>
              <a:t>= Large central force</a:t>
            </a:r>
            <a:endParaRPr lang="ja-JP" alt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2793" name="正方形/長方形 35"/>
          <p:cNvSpPr>
            <a:spLocks noChangeArrowheads="1"/>
          </p:cNvSpPr>
          <p:nvPr/>
        </p:nvSpPr>
        <p:spPr bwMode="auto">
          <a:xfrm>
            <a:off x="9621838" y="0"/>
            <a:ext cx="46037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4000">
              <a:solidFill>
                <a:schemeClr val="tx2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1034695" y="3621387"/>
            <a:ext cx="7847012" cy="9540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800" dirty="0">
                <a:solidFill>
                  <a:schemeClr val="accent2"/>
                </a:solidFill>
              </a:rPr>
              <a:t>The observed CSB effect is sensitive to</a:t>
            </a:r>
          </a:p>
          <a:p>
            <a:pPr algn="ctr">
              <a:defRPr/>
            </a:pPr>
            <a:r>
              <a:rPr lang="en-US" altLang="ja-JP" sz="2800" dirty="0">
                <a:solidFill>
                  <a:schemeClr val="accent2"/>
                </a:solidFill>
              </a:rPr>
              <a:t>the </a:t>
            </a:r>
            <a:r>
              <a:rPr lang="en-US" altLang="ja-JP" sz="2800" dirty="0">
                <a:solidFill>
                  <a:schemeClr val="accent2"/>
                </a:solidFill>
                <a:latin typeface="Symbol" pitchFamily="18" charset="2"/>
              </a:rPr>
              <a:t>L</a:t>
            </a:r>
            <a:r>
              <a:rPr lang="en-US" altLang="ja-JP" sz="2800" dirty="0">
                <a:solidFill>
                  <a:schemeClr val="accent2"/>
                </a:solidFill>
                <a:latin typeface="Arial"/>
              </a:rPr>
              <a:t>N-</a:t>
            </a:r>
            <a:r>
              <a:rPr lang="en-US" altLang="ja-JP" sz="2800" dirty="0">
                <a:solidFill>
                  <a:schemeClr val="accent2"/>
                </a:solidFill>
                <a:latin typeface="Symbol" pitchFamily="18" charset="2"/>
              </a:rPr>
              <a:t>S</a:t>
            </a:r>
            <a:r>
              <a:rPr lang="en-US" altLang="ja-JP" sz="2800" dirty="0">
                <a:solidFill>
                  <a:schemeClr val="accent2"/>
                </a:solidFill>
                <a:latin typeface="Arial"/>
              </a:rPr>
              <a:t>N</a:t>
            </a:r>
            <a:r>
              <a:rPr lang="en-US" altLang="ja-JP" sz="2800" dirty="0">
                <a:solidFill>
                  <a:schemeClr val="accent2"/>
                </a:solidFill>
              </a:rPr>
              <a:t> coupling force.</a:t>
            </a:r>
            <a:endParaRPr lang="ja-JP" altLang="en-US" sz="2800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0957228"/>
      </p:ext>
    </p:extLst>
  </p:cSld>
  <p:clrMapOvr>
    <a:masterClrMapping/>
  </p:clrMapOvr>
  <p:transition spd="slow" advTm="32536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0"/>
            <a:ext cx="77739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67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7" descr="C:\Users\Tamura\Desktop\Tamura\Desktop\PRL_HP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1"/>
          <p:cNvSpPr>
            <a:spLocks noChangeArrowheads="1"/>
          </p:cNvSpPr>
          <p:nvPr/>
        </p:nvSpPr>
        <p:spPr bwMode="auto">
          <a:xfrm>
            <a:off x="47625" y="6227763"/>
            <a:ext cx="86156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800" dirty="0">
                <a:cs typeface="Arial" panose="020B0604020202020204" pitchFamily="34" charset="0"/>
              </a:rPr>
              <a:t>Press-released from Tohoku U., KEK, JAEA, J-PARC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2680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C:\Users\Tamura\Desktop\J-PARC-E13\DSC013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60430"/>
            <a:ext cx="5427662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図 5" descr="黒金伊達銀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938" y="334963"/>
            <a:ext cx="24384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 descr="C:\Users\Tamura\Desktop\J-PARC-E13\DSC0136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55950"/>
            <a:ext cx="5037138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6948264" y="60430"/>
            <a:ext cx="205056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K1.8 counting room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4230" y="3356992"/>
            <a:ext cx="108234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K1.8</a:t>
            </a:r>
            <a:r>
              <a:rPr lang="ja-JP" altLang="en-US" dirty="0"/>
              <a:t> </a:t>
            </a:r>
            <a:r>
              <a:rPr lang="en-US" altLang="ja-JP" dirty="0" smtClean="0"/>
              <a:t>area</a:t>
            </a:r>
            <a:endParaRPr kumimoji="1" lang="ja-JP" altLang="en-US" dirty="0"/>
          </a:p>
        </p:txBody>
      </p:sp>
      <p:cxnSp>
        <p:nvCxnSpPr>
          <p:cNvPr id="3" name="直線矢印コネクタ 2"/>
          <p:cNvCxnSpPr/>
          <p:nvPr/>
        </p:nvCxnSpPr>
        <p:spPr>
          <a:xfrm flipH="1" flipV="1">
            <a:off x="6736002" y="2698068"/>
            <a:ext cx="500294" cy="1595028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6496537" y="4219222"/>
            <a:ext cx="1816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Non alcohol beer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315412998"/>
      </p:ext>
    </p:extLst>
  </p:cSld>
  <p:clrMapOvr>
    <a:masterClrMapping/>
  </p:clrMapOvr>
  <p:transition advTm="17119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solidFill>
                  <a:schemeClr val="accent2"/>
                </a:solidFill>
              </a:rPr>
              <a:t>Future plan </a:t>
            </a:r>
            <a:br>
              <a:rPr kumimoji="1" lang="en-US" altLang="ja-JP" dirty="0" smtClean="0">
                <a:solidFill>
                  <a:schemeClr val="accent2"/>
                </a:solidFill>
              </a:rPr>
            </a:br>
            <a:r>
              <a:rPr kumimoji="1" lang="en-US" altLang="ja-JP" dirty="0" smtClean="0">
                <a:solidFill>
                  <a:schemeClr val="accent2"/>
                </a:solidFill>
              </a:rPr>
              <a:t>J-PARC E63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35696" y="3429000"/>
            <a:ext cx="525658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altLang="ja-JP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ja-JP" sz="3200" b="1" baseline="30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</a:t>
            </a:r>
            <a:r>
              <a:rPr lang="en-US" altLang="ja-JP" sz="3200" b="1" baseline="-25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Arial" pitchFamily="34" charset="0"/>
              </a:rPr>
              <a:t>L</a:t>
            </a:r>
            <a:r>
              <a:rPr lang="en-US" altLang="ja-JP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H(1</a:t>
            </a:r>
            <a:r>
              <a:rPr lang="en-US" altLang="ja-JP" sz="3200" b="1" baseline="30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+</a:t>
            </a:r>
            <a:r>
              <a:rPr lang="ja-JP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→</a:t>
            </a:r>
            <a:r>
              <a:rPr lang="en-US" altLang="ja-JP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0</a:t>
            </a:r>
            <a:r>
              <a:rPr lang="en-US" altLang="ja-JP" sz="3200" b="1" baseline="30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+</a:t>
            </a:r>
            <a:r>
              <a:rPr lang="en-US" altLang="ja-JP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 measurement</a:t>
            </a:r>
          </a:p>
        </p:txBody>
      </p:sp>
    </p:spTree>
    <p:extLst>
      <p:ext uri="{BB962C8B-B14F-4D97-AF65-F5344CB8AC3E}">
        <p14:creationId xmlns:p14="http://schemas.microsoft.com/office/powerpoint/2010/main" val="198546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28209"/>
            <a:ext cx="8077200" cy="9144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ja-JP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</a:t>
            </a:r>
            <a:r>
              <a:rPr lang="en-US" altLang="ja-JP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</a:t>
            </a:r>
            <a:r>
              <a:rPr lang="en-US" altLang="ja-JP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revious </a:t>
            </a:r>
            <a:r>
              <a:rPr lang="en-US" altLang="ja-JP" sz="3200" b="1" baseline="30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</a:t>
            </a:r>
            <a:r>
              <a:rPr lang="en-US" altLang="ja-JP" sz="3200" b="1" baseline="-25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Arial" pitchFamily="34" charset="0"/>
              </a:rPr>
              <a:t>L</a:t>
            </a:r>
            <a:r>
              <a:rPr lang="en-US" altLang="ja-JP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H(1</a:t>
            </a:r>
            <a:r>
              <a:rPr lang="en-US" altLang="ja-JP" sz="3200" b="1" baseline="30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+</a:t>
            </a:r>
            <a:r>
              <a:rPr lang="ja-JP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→</a:t>
            </a:r>
            <a:r>
              <a:rPr lang="en-US" altLang="ja-JP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0</a:t>
            </a:r>
            <a:r>
              <a:rPr lang="en-US" altLang="ja-JP" sz="3200" b="1" baseline="30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+</a:t>
            </a:r>
            <a:r>
              <a:rPr lang="en-US" altLang="ja-JP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 measurement</a:t>
            </a:r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4511114" y="2708920"/>
            <a:ext cx="1512168" cy="10081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図 5" descr="黒金伊達銀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813" y="80963"/>
            <a:ext cx="1419225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5382" y="976718"/>
            <a:ext cx="5298043" cy="3872563"/>
          </a:xfrm>
          <a:prstGeom prst="rect">
            <a:avLst/>
          </a:prstGeom>
          <a:ln>
            <a:noFill/>
          </a:ln>
        </p:spPr>
      </p:pic>
      <p:sp>
        <p:nvSpPr>
          <p:cNvPr id="6" name="下矢印 5"/>
          <p:cNvSpPr/>
          <p:nvPr/>
        </p:nvSpPr>
        <p:spPr>
          <a:xfrm>
            <a:off x="5004048" y="2429366"/>
            <a:ext cx="360040" cy="1165027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3" name="グラフ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4092771"/>
              </p:ext>
            </p:extLst>
          </p:nvPr>
        </p:nvGraphicFramePr>
        <p:xfrm>
          <a:off x="251520" y="3721151"/>
          <a:ext cx="304871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テキスト ボックス 10"/>
          <p:cNvSpPr txBox="1"/>
          <p:nvPr/>
        </p:nvSpPr>
        <p:spPr>
          <a:xfrm rot="1650682">
            <a:off x="615773" y="5948043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PLB62,467(1976)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 rot="1650682">
            <a:off x="1489568" y="5941586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PLB83,252(1979)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 rot="1650682">
            <a:off x="2281985" y="5972753"/>
            <a:ext cx="247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A.Kawachi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Doctral</a:t>
            </a:r>
            <a:r>
              <a:rPr lang="en-US" altLang="ja-JP" dirty="0" smtClean="0"/>
              <a:t> thesis</a:t>
            </a:r>
            <a:endParaRPr kumimoji="1" lang="ja-JP" altLang="en-US" dirty="0"/>
          </a:p>
        </p:txBody>
      </p:sp>
      <p:sp>
        <p:nvSpPr>
          <p:cNvPr id="12" name="屈折矢印 11"/>
          <p:cNvSpPr/>
          <p:nvPr/>
        </p:nvSpPr>
        <p:spPr>
          <a:xfrm>
            <a:off x="3251860" y="4293096"/>
            <a:ext cx="1271613" cy="859825"/>
          </a:xfrm>
          <a:prstGeom prst="bentUp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333872" y="5161125"/>
            <a:ext cx="917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average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1355076"/>
            <a:ext cx="375885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Three independent experiments </a:t>
            </a:r>
            <a:endParaRPr lang="en-US" altLang="ja-JP" sz="2000" b="1" dirty="0" smtClean="0"/>
          </a:p>
          <a:p>
            <a:r>
              <a:rPr kumimoji="1" lang="en-US" altLang="ja-JP" sz="2000" b="1" dirty="0" smtClean="0"/>
              <a:t>measured </a:t>
            </a:r>
            <a:r>
              <a:rPr kumimoji="1" lang="en-US" altLang="ja-JP" sz="2000" b="1" baseline="30000" dirty="0" smtClean="0"/>
              <a:t>4</a:t>
            </a:r>
            <a:r>
              <a:rPr kumimoji="1" lang="en-US" altLang="ja-JP" sz="2000" b="1" baseline="-25000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2000" b="1" dirty="0" smtClean="0"/>
              <a:t>H(1</a:t>
            </a:r>
            <a:r>
              <a:rPr kumimoji="1" lang="en-US" altLang="ja-JP" sz="2000" b="1" baseline="30000" dirty="0" smtClean="0"/>
              <a:t>+</a:t>
            </a:r>
            <a:r>
              <a:rPr kumimoji="1" lang="ja-JP" altLang="en-US" sz="2000" b="1" dirty="0" smtClean="0"/>
              <a:t>→</a:t>
            </a:r>
            <a:r>
              <a:rPr kumimoji="1" lang="en-US" altLang="ja-JP" sz="2000" b="1" dirty="0" smtClean="0"/>
              <a:t>0</a:t>
            </a:r>
            <a:r>
              <a:rPr kumimoji="1" lang="en-US" altLang="ja-JP" sz="2000" b="1" baseline="30000" dirty="0" smtClean="0"/>
              <a:t>+</a:t>
            </a:r>
            <a:r>
              <a:rPr kumimoji="1" lang="en-US" altLang="ja-JP" sz="2000" b="1" dirty="0" smtClean="0"/>
              <a:t>) transition 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619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3" t="23611" r="60022" b="33607"/>
          <a:stretch/>
        </p:blipFill>
        <p:spPr bwMode="auto">
          <a:xfrm rot="5631679">
            <a:off x="3413480" y="3117764"/>
            <a:ext cx="2893103" cy="312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ja-JP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Previous </a:t>
            </a:r>
            <a:r>
              <a:rPr kumimoji="1" lang="en-US" altLang="ja-JP" sz="3600" b="1" baseline="30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kumimoji="1" lang="en-US" altLang="ja-JP" sz="3600" b="1" baseline="-25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H(1</a:t>
            </a:r>
            <a:r>
              <a:rPr kumimoji="1" lang="en-US" altLang="ja-JP" sz="3600" b="1" baseline="30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kumimoji="1" lang="ja-JP" alt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kumimoji="1" lang="en-US" altLang="ja-JP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kumimoji="1" lang="en-US" altLang="ja-JP" sz="3600" b="1" baseline="30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kumimoji="1" lang="en-US" altLang="ja-JP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data</a:t>
            </a:r>
            <a:br>
              <a:rPr kumimoji="1" lang="en-US" altLang="ja-JP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 </a:t>
            </a:r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stopped K</a:t>
            </a:r>
            <a:r>
              <a:rPr lang="en-US" altLang="ja-JP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Li</a:t>
            </a:r>
            <a:r>
              <a:rPr kumimoji="1" lang="en-US" altLang="ja-JP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target</a:t>
            </a:r>
            <a:endParaRPr kumimoji="1" lang="ja-JP" alt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124743"/>
            <a:ext cx="2442191" cy="564188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693711" y="1124743"/>
            <a:ext cx="1746184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1600" b="1" i="1" dirty="0"/>
              <a:t>M. </a:t>
            </a:r>
            <a:r>
              <a:rPr lang="en-US" altLang="ja-JP" sz="1600" b="1" i="1" dirty="0" err="1"/>
              <a:t>Bedjidian</a:t>
            </a:r>
            <a:r>
              <a:rPr lang="en-US" altLang="ja-JP" sz="1600" b="1" i="1" dirty="0"/>
              <a:t> et al</a:t>
            </a:r>
            <a:r>
              <a:rPr lang="en-US" altLang="ja-JP" sz="1600" b="1" i="1" dirty="0" smtClean="0"/>
              <a:t>.</a:t>
            </a:r>
          </a:p>
          <a:p>
            <a:r>
              <a:rPr lang="en-US" altLang="ja-JP" sz="1600" b="1" i="1" dirty="0" smtClean="0"/>
              <a:t> </a:t>
            </a:r>
            <a:r>
              <a:rPr lang="en-US" altLang="ja-JP" sz="1600" b="1" i="1" dirty="0"/>
              <a:t>Phys. Lett. B </a:t>
            </a:r>
            <a:r>
              <a:rPr lang="en-US" altLang="ja-JP" sz="1600" b="1" i="1" dirty="0" smtClean="0"/>
              <a:t>62,</a:t>
            </a:r>
          </a:p>
          <a:p>
            <a:r>
              <a:rPr lang="en-US" altLang="ja-JP" sz="1600" b="1" i="1" dirty="0" smtClean="0"/>
              <a:t>467 </a:t>
            </a:r>
            <a:r>
              <a:rPr lang="en-US" altLang="ja-JP" sz="1600" b="1" i="1" dirty="0"/>
              <a:t>(</a:t>
            </a:r>
            <a:r>
              <a:rPr lang="en-US" altLang="ja-JP" sz="1600" b="1" i="1" dirty="0" smtClean="0"/>
              <a:t>1976).</a:t>
            </a:r>
            <a:endParaRPr kumimoji="1" lang="ja-JP" altLang="en-US" sz="1600" b="1" i="1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02"/>
          <a:stretch/>
        </p:blipFill>
        <p:spPr>
          <a:xfrm>
            <a:off x="4860032" y="1052736"/>
            <a:ext cx="3400838" cy="2088232"/>
          </a:xfrm>
          <a:prstGeom prst="rect">
            <a:avLst/>
          </a:prstGeom>
          <a:ln w="28575">
            <a:noFill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7060728" y="1088343"/>
            <a:ext cx="1746184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1600" b="1" i="1" dirty="0"/>
              <a:t>M. </a:t>
            </a:r>
            <a:r>
              <a:rPr lang="en-US" altLang="ja-JP" sz="1600" b="1" i="1" dirty="0" err="1"/>
              <a:t>Bedjidian</a:t>
            </a:r>
            <a:r>
              <a:rPr lang="en-US" altLang="ja-JP" sz="1600" b="1" i="1" dirty="0"/>
              <a:t> et al</a:t>
            </a:r>
            <a:r>
              <a:rPr lang="en-US" altLang="ja-JP" sz="1600" b="1" i="1" dirty="0" smtClean="0"/>
              <a:t>.</a:t>
            </a:r>
          </a:p>
          <a:p>
            <a:r>
              <a:rPr lang="en-US" altLang="ja-JP" sz="1600" b="1" i="1" dirty="0" smtClean="0"/>
              <a:t> </a:t>
            </a:r>
            <a:r>
              <a:rPr lang="en-US" altLang="ja-JP" sz="1600" b="1" i="1" dirty="0"/>
              <a:t>Phys. Lett. B </a:t>
            </a:r>
            <a:r>
              <a:rPr lang="en-US" altLang="ja-JP" sz="1600" b="1" i="1" dirty="0" smtClean="0"/>
              <a:t>83,</a:t>
            </a:r>
          </a:p>
          <a:p>
            <a:r>
              <a:rPr lang="en-US" altLang="ja-JP" sz="1600" b="1" i="1" dirty="0" smtClean="0"/>
              <a:t>252 </a:t>
            </a:r>
            <a:r>
              <a:rPr lang="en-US" altLang="ja-JP" sz="1600" b="1" i="1" dirty="0"/>
              <a:t>(1979).</a:t>
            </a:r>
            <a:endParaRPr kumimoji="1" lang="ja-JP" altLang="en-US" sz="1600" b="1" i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96894" y="6033482"/>
            <a:ext cx="597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Large Doppler-broadening of </a:t>
            </a:r>
            <a:r>
              <a:rPr kumimoji="1" lang="en-US" altLang="ja-JP" sz="2000" b="1" dirty="0" smtClean="0">
                <a:latin typeface="Symbol" panose="05050102010706020507" pitchFamily="18" charset="2"/>
              </a:rPr>
              <a:t>g</a:t>
            </a:r>
            <a:r>
              <a:rPr kumimoji="1" lang="en-US" altLang="ja-JP" sz="2000" b="1" dirty="0" smtClean="0"/>
              <a:t> peak</a:t>
            </a:r>
          </a:p>
          <a:p>
            <a:r>
              <a:rPr lang="en-US" altLang="ja-JP" sz="2000" b="1" dirty="0" smtClean="0"/>
              <a:t>  ~ 160 </a:t>
            </a:r>
            <a:r>
              <a:rPr lang="en-US" altLang="ja-JP" sz="2000" b="1" dirty="0" err="1" smtClean="0"/>
              <a:t>keV</a:t>
            </a:r>
            <a:r>
              <a:rPr lang="en-US" altLang="ja-JP" sz="2000" b="1" dirty="0" smtClean="0"/>
              <a:t> (FWHM)  (with 7%NaI </a:t>
            </a:r>
            <a:r>
              <a:rPr lang="en-US" altLang="ja-JP" sz="2000" b="1" dirty="0" err="1" smtClean="0"/>
              <a:t>resolution;kawachi</a:t>
            </a:r>
            <a:r>
              <a:rPr lang="en-US" altLang="ja-JP" sz="2000" b="1" dirty="0" smtClean="0"/>
              <a:t>)  </a:t>
            </a:r>
            <a:endParaRPr kumimoji="1" lang="ja-JP" altLang="en-US" sz="20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29674" y="4455689"/>
            <a:ext cx="2861553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kumimoji="1" lang="en-US" altLang="ja-JP" b="1" i="1" dirty="0" err="1" smtClean="0"/>
              <a:t>Kawachi</a:t>
            </a:r>
            <a:r>
              <a:rPr kumimoji="1" lang="en-US" altLang="ja-JP" b="1" i="1" dirty="0" smtClean="0"/>
              <a:t>, Doctoral thesis</a:t>
            </a:r>
            <a:endParaRPr lang="en-US" altLang="ja-JP" b="1" i="1" dirty="0" smtClean="0"/>
          </a:p>
          <a:p>
            <a:r>
              <a:rPr kumimoji="1" lang="en-US" altLang="ja-JP" b="1" i="1" dirty="0"/>
              <a:t> </a:t>
            </a:r>
            <a:r>
              <a:rPr kumimoji="1" lang="en-US" altLang="ja-JP" b="1" i="1" dirty="0" smtClean="0"/>
              <a:t>    Univ. of Tokyo (1997)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39752" y="2096852"/>
            <a:ext cx="2830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160 </a:t>
            </a:r>
            <a:r>
              <a:rPr kumimoji="1" lang="en-US" altLang="ja-JP" b="1" dirty="0" err="1" smtClean="0"/>
              <a:t>keV</a:t>
            </a:r>
            <a:r>
              <a:rPr kumimoji="1" lang="en-US" altLang="ja-JP" b="1" dirty="0" smtClean="0"/>
              <a:t>(FWHM)  resolution</a:t>
            </a:r>
            <a:endParaRPr kumimoji="1" lang="ja-JP" altLang="en-US" b="1" dirty="0"/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2123728" y="2466184"/>
            <a:ext cx="936104" cy="17072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V="1">
            <a:off x="4644008" y="1919340"/>
            <a:ext cx="1140980" cy="177512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2339752" y="2600344"/>
            <a:ext cx="2966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(~180 </a:t>
            </a:r>
            <a:r>
              <a:rPr kumimoji="1" lang="en-US" altLang="ja-JP" b="1" dirty="0" err="1" smtClean="0"/>
              <a:t>keV</a:t>
            </a:r>
            <a:r>
              <a:rPr kumimoji="1" lang="en-US" altLang="ja-JP" b="1" dirty="0" smtClean="0"/>
              <a:t> w/ Doppler broad)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88537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77" y="1124744"/>
            <a:ext cx="3681959" cy="465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973265" y="2235636"/>
            <a:ext cx="48651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Gating highly unbound region of the missing mass</a:t>
            </a:r>
          </a:p>
          <a:p>
            <a:endParaRPr lang="en-US" altLang="ja-JP" dirty="0"/>
          </a:p>
          <a:p>
            <a:r>
              <a:rPr kumimoji="1" lang="en-US" altLang="ja-JP" b="1" dirty="0" smtClean="0">
                <a:solidFill>
                  <a:srgbClr val="FF0000"/>
                </a:solidFill>
              </a:rPr>
              <a:t>1.108 </a:t>
            </a:r>
            <a:r>
              <a:rPr lang="en-US" altLang="ja-JP" b="1" dirty="0" smtClean="0">
                <a:solidFill>
                  <a:srgbClr val="FF0000"/>
                </a:solidFill>
              </a:rPr>
              <a:t>± 0.010 MeV </a:t>
            </a:r>
            <a:r>
              <a:rPr lang="en-US" altLang="ja-JP" dirty="0" smtClean="0"/>
              <a:t>with systematic error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 </a:t>
            </a:r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1691680" y="1844825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1503957" y="1628801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165778" y="5470137"/>
            <a:ext cx="3510898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00" dirty="0" err="1"/>
              <a:t>NaI</a:t>
            </a:r>
            <a:r>
              <a:rPr lang="en-US" altLang="ja-JP" sz="2000" dirty="0"/>
              <a:t>   74 </a:t>
            </a:r>
            <a:r>
              <a:rPr lang="en-US" altLang="ja-JP" sz="2000" dirty="0" err="1"/>
              <a:t>keV</a:t>
            </a:r>
            <a:r>
              <a:rPr lang="en-US" altLang="ja-JP" sz="2000" dirty="0"/>
              <a:t>(FWHM) at 1 MeV</a:t>
            </a:r>
            <a:endParaRPr lang="ja-JP" altLang="en-US" sz="2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66978" y="1228110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1.1  1.4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707904" y="4174629"/>
            <a:ext cx="5395836" cy="18466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Possible reaction process;  (K-,</a:t>
            </a:r>
            <a:r>
              <a:rPr kumimoji="1" lang="en-US" altLang="ja-JP" dirty="0" smtClean="0">
                <a:latin typeface="Symbol" panose="05050102010706020507" pitchFamily="18" charset="2"/>
              </a:rPr>
              <a:t>p</a:t>
            </a:r>
            <a:r>
              <a:rPr kumimoji="1" lang="en-US" altLang="ja-JP" dirty="0" smtClean="0"/>
              <a:t>-)reaction  on </a:t>
            </a:r>
            <a:r>
              <a:rPr kumimoji="1" lang="en-US" altLang="ja-JP" dirty="0" smtClean="0">
                <a:latin typeface="Symbol" panose="05050102010706020507" pitchFamily="18" charset="2"/>
              </a:rPr>
              <a:t>a </a:t>
            </a:r>
            <a:r>
              <a:rPr kumimoji="1" lang="en-US" altLang="ja-JP" dirty="0" smtClean="0"/>
              <a:t>cluster </a:t>
            </a:r>
          </a:p>
          <a:p>
            <a:endParaRPr kumimoji="1" lang="en-US" altLang="ja-JP" dirty="0" smtClean="0"/>
          </a:p>
          <a:p>
            <a:r>
              <a:rPr lang="en-US" altLang="ja-JP" sz="2400" b="1" dirty="0" smtClean="0">
                <a:solidFill>
                  <a:srgbClr val="FF0000"/>
                </a:solidFill>
              </a:rPr>
              <a:t>K- + </a:t>
            </a:r>
            <a:r>
              <a:rPr lang="en-US" altLang="ja-JP" sz="24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a </a:t>
            </a:r>
            <a:r>
              <a:rPr lang="en-US" altLang="ja-JP" sz="2400" b="1" dirty="0" smtClean="0"/>
              <a:t>+ t   -&gt;  </a:t>
            </a:r>
            <a:r>
              <a:rPr lang="en-US" altLang="ja-JP" sz="24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+ </a:t>
            </a:r>
            <a:r>
              <a:rPr lang="en-US" altLang="ja-JP" sz="2400" b="1" baseline="30000" dirty="0" smtClean="0">
                <a:solidFill>
                  <a:srgbClr val="FF0000"/>
                </a:solidFill>
              </a:rPr>
              <a:t>3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He + </a:t>
            </a:r>
            <a:r>
              <a:rPr lang="en-US" altLang="ja-JP" sz="24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-   </a:t>
            </a:r>
            <a:r>
              <a:rPr lang="en-US" altLang="ja-JP" sz="2400" b="1" dirty="0" smtClean="0"/>
              <a:t>+ t</a:t>
            </a:r>
          </a:p>
          <a:p>
            <a:endParaRPr lang="en-US" altLang="ja-JP" dirty="0"/>
          </a:p>
          <a:p>
            <a:r>
              <a:rPr lang="en-US" altLang="ja-JP" dirty="0" smtClean="0">
                <a:latin typeface="Symbol" panose="05050102010706020507" pitchFamily="18" charset="2"/>
              </a:rPr>
              <a:t>L</a:t>
            </a:r>
            <a:r>
              <a:rPr lang="en-US" altLang="ja-JP" dirty="0" smtClean="0"/>
              <a:t>+3He -&gt; </a:t>
            </a:r>
            <a:r>
              <a:rPr lang="en-US" altLang="ja-JP" baseline="30000" dirty="0" smtClean="0"/>
              <a:t>4</a:t>
            </a:r>
            <a:r>
              <a:rPr lang="en-US" altLang="ja-JP" baseline="-25000" dirty="0" smtClean="0">
                <a:latin typeface="Symbol" panose="05050102010706020507" pitchFamily="18" charset="2"/>
              </a:rPr>
              <a:t>L</a:t>
            </a:r>
            <a:r>
              <a:rPr lang="en-US" altLang="ja-JP" dirty="0" smtClean="0"/>
              <a:t>He    (0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 only   non-spin-flip)    </a:t>
            </a:r>
          </a:p>
          <a:p>
            <a:r>
              <a:rPr lang="en-US" altLang="ja-JP" dirty="0" smtClean="0">
                <a:latin typeface="Symbol" panose="05050102010706020507" pitchFamily="18" charset="2"/>
              </a:rPr>
              <a:t>L</a:t>
            </a:r>
            <a:r>
              <a:rPr lang="en-US" altLang="ja-JP" dirty="0" smtClean="0"/>
              <a:t>+ t      -&gt; </a:t>
            </a:r>
            <a:r>
              <a:rPr lang="en-US" altLang="ja-JP" baseline="30000" dirty="0" smtClean="0"/>
              <a:t>4</a:t>
            </a:r>
            <a:r>
              <a:rPr lang="en-US" altLang="ja-JP" baseline="-25000" dirty="0" smtClean="0">
                <a:latin typeface="Symbol" panose="05050102010706020507" pitchFamily="18" charset="2"/>
              </a:rPr>
              <a:t>L</a:t>
            </a:r>
            <a:r>
              <a:rPr lang="en-US" altLang="ja-JP" dirty="0" smtClean="0"/>
              <a:t>H       (Both 0+/1+   ratio =1:3 expected)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75656" y="6146140"/>
            <a:ext cx="697139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Reasonable reaction to produce </a:t>
            </a:r>
            <a:r>
              <a:rPr kumimoji="1" lang="en-US" altLang="ja-JP" sz="2800" b="1" baseline="30000" dirty="0" smtClean="0"/>
              <a:t>4</a:t>
            </a:r>
            <a:r>
              <a:rPr kumimoji="1" lang="en-US" altLang="ja-JP" sz="2800" b="1" baseline="-25000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2800" b="1" dirty="0" smtClean="0"/>
              <a:t>H(1</a:t>
            </a:r>
            <a:r>
              <a:rPr kumimoji="1" lang="en-US" altLang="ja-JP" sz="2800" b="1" baseline="30000" dirty="0" smtClean="0"/>
              <a:t>+</a:t>
            </a:r>
            <a:r>
              <a:rPr kumimoji="1" lang="en-US" altLang="ja-JP" sz="2800" b="1" dirty="0" smtClean="0"/>
              <a:t>) state</a:t>
            </a:r>
            <a:endParaRPr kumimoji="1" lang="ja-JP" altLang="en-US" sz="2800" b="1" dirty="0"/>
          </a:p>
        </p:txBody>
      </p:sp>
      <p:sp>
        <p:nvSpPr>
          <p:cNvPr id="5" name="角丸四角形 4"/>
          <p:cNvSpPr/>
          <p:nvPr/>
        </p:nvSpPr>
        <p:spPr>
          <a:xfrm>
            <a:off x="4465811" y="4831417"/>
            <a:ext cx="792088" cy="266541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54907" y="5097958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 smtClean="0"/>
              <a:t>7</a:t>
            </a:r>
            <a:r>
              <a:rPr kumimoji="1" lang="en-US" altLang="ja-JP" dirty="0" smtClean="0"/>
              <a:t>Li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3237" y="4780021"/>
            <a:ext cx="2684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/>
              <a:t>M.May</a:t>
            </a:r>
            <a:r>
              <a:rPr kumimoji="1" lang="en-US" altLang="ja-JP" b="1" dirty="0" smtClean="0"/>
              <a:t>, PRL 51(1983)2085</a:t>
            </a:r>
            <a:endParaRPr kumimoji="1" lang="ja-JP" altLang="en-US" b="1" dirty="0"/>
          </a:p>
        </p:txBody>
      </p:sp>
      <p:sp>
        <p:nvSpPr>
          <p:cNvPr id="17" name="タイトル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ja-JP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Previous </a:t>
            </a:r>
            <a:r>
              <a:rPr kumimoji="1" lang="en-US" altLang="ja-JP" sz="3600" b="1" baseline="30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kumimoji="1" lang="en-US" altLang="ja-JP" sz="3600" b="1" baseline="-25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kumimoji="1" lang="en-US" altLang="ja-JP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H(1</a:t>
            </a:r>
            <a:r>
              <a:rPr kumimoji="1" lang="en-US" altLang="ja-JP" sz="3600" b="1" baseline="30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kumimoji="1" lang="ja-JP" alt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kumimoji="1" lang="en-US" altLang="ja-JP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kumimoji="1" lang="en-US" altLang="ja-JP" sz="3600" b="1" baseline="30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kumimoji="1" lang="en-US" altLang="ja-JP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data</a:t>
            </a:r>
            <a:br>
              <a:rPr kumimoji="1" lang="en-US" altLang="ja-JP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 </a:t>
            </a:r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inflight (K</a:t>
            </a:r>
            <a:r>
              <a:rPr lang="en-US" altLang="ja-JP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-</a:t>
            </a:r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p</a:t>
            </a:r>
            <a:r>
              <a:rPr lang="en-US" altLang="ja-JP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-</a:t>
            </a:r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altLang="ja-JP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en-US" altLang="ja-JP" sz="3600" b="1" baseline="30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altLang="ja-JP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</a:t>
            </a:r>
            <a:r>
              <a:rPr kumimoji="1" lang="en-US" altLang="ja-JP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target</a:t>
            </a:r>
            <a:endParaRPr kumimoji="1" lang="ja-JP" alt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41260" y="2604968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/>
              <a:t>Higly</a:t>
            </a:r>
            <a:r>
              <a:rPr kumimoji="1" lang="en-US" altLang="ja-JP" b="1" dirty="0" smtClean="0"/>
              <a:t> unbound</a:t>
            </a:r>
            <a:endParaRPr kumimoji="1" lang="ja-JP" altLang="en-US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99592" y="4272743"/>
            <a:ext cx="146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Bound region</a:t>
            </a:r>
            <a:endParaRPr kumimoji="1" lang="ja-JP" altLang="en-US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9146" y="2281803"/>
            <a:ext cx="8131521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3200" dirty="0" smtClean="0"/>
              <a:t>We will confirm this result with high sensitivity </a:t>
            </a:r>
          </a:p>
          <a:p>
            <a:r>
              <a:rPr kumimoji="1" lang="en-US" altLang="ja-JP" sz="3200" dirty="0" smtClean="0"/>
              <a:t>by </a:t>
            </a:r>
            <a:r>
              <a:rPr kumimoji="1" lang="en-US" altLang="ja-JP" sz="3200" dirty="0" err="1" smtClean="0"/>
              <a:t>Hyperball</a:t>
            </a:r>
            <a:r>
              <a:rPr kumimoji="1" lang="en-US" altLang="ja-JP" sz="3200" dirty="0" smtClean="0"/>
              <a:t>-J and J-PARC K1.1 beam line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0026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5"/>
          <a:stretch/>
        </p:blipFill>
        <p:spPr bwMode="auto">
          <a:xfrm>
            <a:off x="179512" y="147637"/>
            <a:ext cx="6353922" cy="607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正方形/長方形 1"/>
          <p:cNvSpPr>
            <a:spLocks noChangeArrowheads="1"/>
          </p:cNvSpPr>
          <p:nvPr/>
        </p:nvSpPr>
        <p:spPr bwMode="auto">
          <a:xfrm>
            <a:off x="4860032" y="2677299"/>
            <a:ext cx="392286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800" u="sng" dirty="0" smtClean="0"/>
              <a:t>E63 </a:t>
            </a:r>
            <a:r>
              <a:rPr lang="en-US" altLang="ja-JP" sz="2800" u="sng" dirty="0"/>
              <a:t>(E13-2</a:t>
            </a:r>
            <a:r>
              <a:rPr lang="en-US" altLang="ja-JP" sz="2800" u="sng" dirty="0" smtClean="0"/>
              <a:t>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800" u="sng" dirty="0" smtClean="0"/>
              <a:t>Submitted in Dec. 2015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800" u="sng" dirty="0" smtClean="0"/>
              <a:t>stage-1 approval</a:t>
            </a:r>
            <a:endParaRPr lang="en-US" altLang="ja-JP" sz="2800" u="sng" dirty="0"/>
          </a:p>
        </p:txBody>
      </p:sp>
      <p:sp>
        <p:nvSpPr>
          <p:cNvPr id="2" name="正方形/長方形 1"/>
          <p:cNvSpPr/>
          <p:nvPr/>
        </p:nvSpPr>
        <p:spPr>
          <a:xfrm>
            <a:off x="2571258" y="6235214"/>
            <a:ext cx="18764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>
                <a:solidFill>
                  <a:schemeClr val="tx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 Wang </a:t>
            </a:r>
          </a:p>
          <a:p>
            <a:pPr algn="ctr">
              <a:defRPr/>
            </a:pPr>
            <a:r>
              <a:rPr lang="en-US" altLang="ja-JP" sz="1200" i="1" dirty="0" err="1">
                <a:solidFill>
                  <a:schemeClr val="tx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Beihang</a:t>
            </a:r>
            <a:r>
              <a:rPr lang="en-US" altLang="ja-JP" sz="1200" i="1" dirty="0">
                <a:solidFill>
                  <a:schemeClr val="tx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University, China</a:t>
            </a:r>
            <a:endParaRPr lang="ja-JP" altLang="en-US" sz="1200" i="1" dirty="0">
              <a:solidFill>
                <a:schemeClr val="tx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603875" y="1558925"/>
            <a:ext cx="765175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>
                <a:solidFill>
                  <a:schemeClr val="tx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Nagao</a:t>
            </a:r>
            <a:endParaRPr lang="ja-JP" altLang="en-US" sz="1200" dirty="0">
              <a:solidFill>
                <a:schemeClr val="tx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563888" y="3299677"/>
            <a:ext cx="1465263" cy="277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>
                <a:solidFill>
                  <a:schemeClr val="tx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J.Y Lee,  T.J. Moon</a:t>
            </a:r>
            <a:endParaRPr lang="ja-JP" altLang="en-US" sz="1200" dirty="0">
              <a:solidFill>
                <a:schemeClr val="tx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452938" y="2638425"/>
            <a:ext cx="636587" cy="277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dirty="0">
                <a:solidFill>
                  <a:schemeClr val="tx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Sato</a:t>
            </a:r>
            <a:endParaRPr lang="ja-JP" altLang="en-US" sz="1200" dirty="0">
              <a:solidFill>
                <a:schemeClr val="tx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4" name="正方形/長方形 3"/>
          <p:cNvSpPr>
            <a:spLocks noChangeArrowheads="1"/>
          </p:cNvSpPr>
          <p:nvPr/>
        </p:nvSpPr>
        <p:spPr bwMode="auto">
          <a:xfrm>
            <a:off x="539552" y="6223104"/>
            <a:ext cx="1714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J.K. </a:t>
            </a:r>
            <a:r>
              <a:rPr lang="en-US" altLang="ja-JP" sz="1200" dirty="0" err="1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Ahn</a:t>
            </a:r>
            <a:r>
              <a:rPr lang="en-US" altLang="ja-JP" sz="1200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S.H. Kim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 i="1" dirty="0">
                <a:solidFill>
                  <a:srgbClr val="3E3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Korea University, Korea</a:t>
            </a:r>
            <a:endParaRPr lang="ja-JP" altLang="en-US" sz="4000" i="1" dirty="0">
              <a:solidFill>
                <a:schemeClr val="tx2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366963" y="779592"/>
            <a:ext cx="2722562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solidFill>
                  <a:schemeClr val="tx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participants from 12 institutes</a:t>
            </a:r>
            <a:endParaRPr lang="ja-JP" altLang="en-US" sz="1400" dirty="0">
              <a:solidFill>
                <a:schemeClr val="tx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07504" y="147637"/>
            <a:ext cx="6552728" cy="4730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603875" y="4101168"/>
            <a:ext cx="3360472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aseline="30000" dirty="0" smtClean="0"/>
              <a:t>4</a:t>
            </a:r>
            <a:r>
              <a:rPr kumimoji="1" lang="en-US" altLang="ja-JP" sz="2400" baseline="-25000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2400" dirty="0" smtClean="0"/>
              <a:t>H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g</a:t>
            </a:r>
            <a:r>
              <a:rPr kumimoji="1" lang="en-US" altLang="ja-JP" sz="2400" dirty="0" smtClean="0"/>
              <a:t>-ray spectroscopy </a:t>
            </a:r>
          </a:p>
          <a:p>
            <a:r>
              <a:rPr kumimoji="1" lang="en-US" altLang="ja-JP" sz="2400" dirty="0" smtClean="0"/>
              <a:t>via</a:t>
            </a:r>
            <a:r>
              <a:rPr lang="en-US" altLang="ja-JP" sz="2400" dirty="0"/>
              <a:t> </a:t>
            </a:r>
            <a:r>
              <a:rPr lang="en-US" altLang="ja-JP" sz="2400" baseline="30000" dirty="0" smtClean="0"/>
              <a:t>7</a:t>
            </a:r>
            <a:r>
              <a:rPr lang="en-US" altLang="ja-JP" sz="2400" dirty="0" smtClean="0"/>
              <a:t>Li(K-,</a:t>
            </a:r>
            <a:r>
              <a:rPr lang="en-US" altLang="ja-JP" sz="2400" dirty="0" smtClean="0">
                <a:latin typeface="Symbol" panose="05050102010706020507" pitchFamily="18" charset="2"/>
              </a:rPr>
              <a:t>p</a:t>
            </a:r>
            <a:r>
              <a:rPr lang="en-US" altLang="ja-JP" sz="2400" dirty="0" smtClean="0"/>
              <a:t>-) reaction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One of the </a:t>
            </a:r>
            <a:r>
              <a:rPr lang="en-US" altLang="ja-JP" sz="2400" dirty="0" err="1" smtClean="0"/>
              <a:t>movitiaons</a:t>
            </a:r>
            <a:r>
              <a:rPr lang="en-US" altLang="ja-JP" sz="2400" dirty="0" smtClean="0"/>
              <a:t> of </a:t>
            </a:r>
          </a:p>
          <a:p>
            <a:r>
              <a:rPr lang="en-US" altLang="ja-JP" sz="2400" dirty="0" smtClean="0"/>
              <a:t>E63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1117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867"/>
    </mc:Choice>
    <mc:Fallback xmlns="">
      <p:transition advTm="11867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802260"/>
              </p:ext>
            </p:extLst>
          </p:nvPr>
        </p:nvGraphicFramePr>
        <p:xfrm>
          <a:off x="410209" y="692696"/>
          <a:ext cx="3913073" cy="1496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2861"/>
                <a:gridCol w="2180212"/>
              </a:tblGrid>
              <a:tr h="494246">
                <a:tc gridSpan="2"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</a:rPr>
                        <a:t>K1.1 Beam line @ 50 kW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98877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1.1 </a:t>
                      </a:r>
                      <a:r>
                        <a:rPr kumimoji="1" lang="en-US" altLang="ja-JP" sz="1800" dirty="0" err="1" smtClean="0"/>
                        <a:t>GeV</a:t>
                      </a:r>
                      <a:r>
                        <a:rPr kumimoji="1" lang="en-US" altLang="ja-JP" sz="1800" dirty="0" smtClean="0"/>
                        <a:t>/c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  180 k/spill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991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0.9 </a:t>
                      </a:r>
                      <a:r>
                        <a:rPr kumimoji="1" lang="en-US" altLang="ja-JP" sz="1800" dirty="0" err="1" smtClean="0"/>
                        <a:t>GeV</a:t>
                      </a:r>
                      <a:r>
                        <a:rPr kumimoji="1" lang="en-US" altLang="ja-JP" sz="1800" dirty="0" smtClean="0"/>
                        <a:t>/c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    60 k/spill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19932"/>
            <a:ext cx="4392488" cy="460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4559430" y="2295055"/>
            <a:ext cx="2704587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K1.1/SKS available </a:t>
            </a:r>
            <a:endParaRPr lang="en-US" altLang="ja-JP" sz="2400" dirty="0"/>
          </a:p>
          <a:p>
            <a:r>
              <a:rPr kumimoji="1" lang="en-US" altLang="ja-JP" sz="2400" dirty="0" smtClean="0"/>
              <a:t>    ~</a:t>
            </a:r>
            <a:r>
              <a:rPr lang="en-US" altLang="ja-JP" sz="2400" dirty="0" smtClean="0"/>
              <a:t>FY</a:t>
            </a:r>
            <a:r>
              <a:rPr kumimoji="1" lang="en-US" altLang="ja-JP" sz="2400" dirty="0" smtClean="0"/>
              <a:t>2017</a:t>
            </a:r>
          </a:p>
        </p:txBody>
      </p:sp>
      <p:sp>
        <p:nvSpPr>
          <p:cNvPr id="15" name="左カーブ矢印 14"/>
          <p:cNvSpPr/>
          <p:nvPr/>
        </p:nvSpPr>
        <p:spPr>
          <a:xfrm rot="6702834">
            <a:off x="6518724" y="3136397"/>
            <a:ext cx="432942" cy="3145888"/>
          </a:xfrm>
          <a:prstGeom prst="curvedLef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459330" y="5487804"/>
            <a:ext cx="436529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Symbol" panose="05050102010706020507" pitchFamily="18" charset="2"/>
              </a:rPr>
              <a:t>p</a:t>
            </a:r>
            <a:r>
              <a:rPr kumimoji="1" lang="en-US" altLang="ja-JP" dirty="0" smtClean="0"/>
              <a:t>- spectrometer SKS and </a:t>
            </a:r>
          </a:p>
          <a:p>
            <a:r>
              <a:rPr lang="en-US" altLang="ja-JP" dirty="0" smtClean="0"/>
              <a:t>Ge array </a:t>
            </a:r>
            <a:r>
              <a:rPr lang="en-US" altLang="ja-JP" dirty="0" err="1" smtClean="0"/>
              <a:t>Hyperball</a:t>
            </a:r>
            <a:r>
              <a:rPr lang="en-US" altLang="ja-JP" dirty="0" smtClean="0"/>
              <a:t>  move from K1.8 to K1.1</a:t>
            </a:r>
            <a:endParaRPr kumimoji="1" lang="ja-JP" altLang="en-US" dirty="0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366509" y="-56193"/>
            <a:ext cx="8229600" cy="322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ja-JP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K1.1 beam line setup </a:t>
            </a:r>
            <a:endParaRPr lang="ja-JP" alt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999471" y="4431698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K1.8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932040" y="3232786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K1.1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35696" y="6179172"/>
            <a:ext cx="5899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SKS Just now constructing </a:t>
            </a:r>
            <a:r>
              <a:rPr lang="en-US" altLang="ja-JP" sz="2800" b="1" dirty="0" smtClean="0"/>
              <a:t>at K1.1 area</a:t>
            </a:r>
            <a:endParaRPr kumimoji="1" lang="ja-JP" altLang="en-US" sz="2800" b="1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271" y="4801398"/>
            <a:ext cx="707352" cy="472938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7503341" y="3725168"/>
            <a:ext cx="129394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E13 at K1.8</a:t>
            </a:r>
          </a:p>
          <a:p>
            <a:r>
              <a:rPr lang="en-US" altLang="ja-JP" dirty="0" smtClean="0"/>
              <a:t>in 2015</a:t>
            </a:r>
            <a:endParaRPr lang="en-US" altLang="ja-JP" dirty="0"/>
          </a:p>
        </p:txBody>
      </p:sp>
      <p:pic>
        <p:nvPicPr>
          <p:cNvPr id="18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86" y="2488353"/>
            <a:ext cx="3885957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正方形/長方形 1"/>
          <p:cNvSpPr>
            <a:spLocks noChangeArrowheads="1"/>
          </p:cNvSpPr>
          <p:nvPr/>
        </p:nvSpPr>
        <p:spPr bwMode="auto">
          <a:xfrm>
            <a:off x="304792" y="2361060"/>
            <a:ext cx="3942105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i="1" dirty="0"/>
              <a:t>Detectors are the same as E13-1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i="1" dirty="0" smtClean="0">
                <a:solidFill>
                  <a:srgbClr val="FF0000"/>
                </a:solidFill>
              </a:rPr>
              <a:t>Only minor modification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02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88 0.03125 L -0.03888 0.03125 L -0.05138 0.0287 C -0.05434 0.02824 -0.05729 0.02824 -0.06024 0.02755 C -0.06232 0.02708 -0.06441 0.02593 -0.06649 0.02523 C -0.06944 0.02292 -0.07204 0.01968 -0.07517 0.01806 C -0.08055 0.01551 -0.08871 0.01435 -0.09479 0.01343 C -0.10138 0.01042 -0.09826 0.01157 -0.10451 0.00995 C -0.10538 0.00903 -0.10625 0.0081 -0.10711 0.00764 C -0.10798 0.00695 -0.10885 0.00671 -0.10972 0.00625 C -0.11215 0.00556 -0.11441 0.00463 -0.11684 0.00394 C -0.11753 0.00394 -0.12864 0.00162 -0.13194 0.00046 C -0.13281 0.00023 -0.13368 -0.00023 -0.13454 -0.00069 C -0.13975 -0.00532 -0.13472 -0.00162 -0.1434 -0.00417 C -0.14513 -0.00486 -0.14687 -0.00602 -0.14878 -0.00671 C -0.15434 -0.00856 -0.15104 -0.00764 -0.1585 -0.00903 C -0.15937 -0.00949 -0.16024 -0.00995 -0.16111 -0.01018 C -0.18645 -0.0169 -0.16076 -0.00949 -0.17795 -0.01366 C -0.17916 -0.01389 -0.1802 -0.01458 -0.18142 -0.01481 C -0.19322 -0.0243 -0.17899 -0.01389 -0.19027 -0.01968 C -0.1927 -0.02083 -0.19496 -0.02292 -0.19739 -0.0243 C -0.19826 -0.02477 -0.19913 -0.025 -0.2 -0.02546 C -0.20208 -0.02685 -0.20416 -0.0287 -0.20625 -0.03032 C -0.20711 -0.03102 -0.20798 -0.03194 -0.20885 -0.03264 C -0.21093 -0.03403 -0.21302 -0.03472 -0.2151 -0.03611 C -0.21597 -0.0368 -0.21684 -0.03796 -0.2177 -0.03843 C -0.21944 -0.03958 -0.22152 -0.03958 -0.22309 -0.04074 C -0.22482 -0.04236 -0.22673 -0.04375 -0.22829 -0.0456 C -0.23003 -0.04722 -0.23125 -0.04954 -0.23281 -0.05139 C -0.23333 -0.05231 -0.23385 -0.05324 -0.23454 -0.05393 L -0.23715 -0.05625 C -0.23784 -0.05741 -0.23836 -0.05856 -0.23888 -0.05972 C -0.24062 -0.06319 -0.24166 -0.0669 -0.24427 -0.06921 C -0.24513 -0.06991 -0.246 -0.06991 -0.24687 -0.07037 C -0.24757 -0.07222 -0.24809 -0.0743 -0.24878 -0.07616 C -0.24895 -0.07731 -0.24895 -0.07893 -0.24965 -0.07986 C -0.25104 -0.08171 -0.25347 -0.08241 -0.25486 -0.08449 C -0.25555 -0.08518 -0.25607 -0.08611 -0.25659 -0.0868 C -0.25729 -0.08796 -0.25763 -0.08958 -0.2585 -0.09051 C -0.2592 -0.0912 -0.26024 -0.0912 -0.26111 -0.09167 C -0.26319 -0.1 -0.26007 -0.09051 -0.26545 -0.0963 C -0.27534 -0.10648 -0.26579 -0.10162 -0.27257 -0.10463 C -0.27326 -0.10694 -0.27343 -0.10949 -0.2743 -0.11157 C -0.275 -0.11296 -0.27621 -0.11319 -0.27708 -0.11412 C -0.27951 -0.1169 -0.27968 -0.11759 -0.28142 -0.12106 C -0.28177 -0.12268 -0.28159 -0.12454 -0.28229 -0.12593 C -0.2835 -0.12824 -0.2868 -0.13171 -0.2868 -0.13171 C -0.28715 -0.13472 -0.28732 -0.14028 -0.28854 -0.14352 C -0.28906 -0.14468 -0.28975 -0.14583 -0.29027 -0.14699 C -0.29062 -0.14977 -0.29079 -0.15255 -0.29114 -0.15532 C -0.29166 -0.1581 -0.29253 -0.16065 -0.29288 -0.16366 C -0.29392 -0.17083 -0.29375 -0.17315 -0.29375 -0.17893 L -0.28767 -0.18588 " pathEditMode="relative" ptsTypes="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400050"/>
            <a:ext cx="4044752" cy="914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恋文ペン字" panose="02000609000000000000" pitchFamily="1" charset="-128"/>
                <a:ea typeface="恋文ペン字" panose="02000609000000000000" pitchFamily="1" charset="-128"/>
                <a:cs typeface="Arial" pitchFamily="34" charset="0"/>
              </a:rPr>
              <a:t>    </a:t>
            </a:r>
            <a:r>
              <a:rPr lang="en-US" altLang="ja-JP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行書体" panose="03000600000000000000" pitchFamily="66" charset="-128"/>
                <a:cs typeface="Arial" pitchFamily="34" charset="0"/>
              </a:rPr>
              <a:t>Contents</a:t>
            </a:r>
          </a:p>
        </p:txBody>
      </p:sp>
      <p:sp>
        <p:nvSpPr>
          <p:cNvPr id="9219" name="テキスト ボックス 3"/>
          <p:cNvSpPr txBox="1">
            <a:spLocks noChangeArrowheads="1"/>
          </p:cNvSpPr>
          <p:nvPr/>
        </p:nvSpPr>
        <p:spPr bwMode="auto">
          <a:xfrm>
            <a:off x="2627784" y="2060848"/>
            <a:ext cx="5319277" cy="339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108585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indent="0" eaLnBrk="1" hangingPunct="1">
              <a:lnSpc>
                <a:spcPct val="120000"/>
              </a:lnSpc>
              <a:defRPr/>
            </a:pPr>
            <a:r>
              <a:rPr lang="en-US" altLang="ja-JP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ＭＳ ゴシック" pitchFamily="49" charset="-128"/>
                <a:cs typeface="Arial" charset="0"/>
              </a:rPr>
              <a:t>Introduction</a:t>
            </a:r>
          </a:p>
          <a:p>
            <a:pPr marL="742950" lvl="1" indent="0" eaLnBrk="1" hangingPunct="1">
              <a:lnSpc>
                <a:spcPct val="120000"/>
              </a:lnSpc>
              <a:defRPr/>
            </a:pPr>
            <a:r>
              <a:rPr lang="en-US" altLang="ja-JP" sz="2000" b="1" dirty="0" smtClean="0">
                <a:latin typeface="+mj-lt"/>
                <a:ea typeface="ＭＳ ゴシック" pitchFamily="49" charset="-128"/>
                <a:cs typeface="Arial" charset="0"/>
                <a:sym typeface="Symbol" panose="05050102010706020507" pitchFamily="18" charset="2"/>
              </a:rPr>
              <a:t>Charge symmetry breaking in </a:t>
            </a:r>
            <a:r>
              <a:rPr lang="en-US" altLang="ja-JP" sz="2000" b="1" baseline="30000" dirty="0" smtClean="0">
                <a:latin typeface="+mj-lt"/>
                <a:ea typeface="ＭＳ ゴシック" pitchFamily="49" charset="-128"/>
                <a:cs typeface="Arial" charset="0"/>
                <a:sym typeface="Symbol" panose="05050102010706020507" pitchFamily="18" charset="2"/>
              </a:rPr>
              <a:t>4</a:t>
            </a:r>
            <a:r>
              <a:rPr lang="en-US" altLang="ja-JP" sz="2000" b="1" baseline="-25000" dirty="0" smtClean="0">
                <a:latin typeface="+mj-lt"/>
                <a:ea typeface="ＭＳ ゴシック" pitchFamily="49" charset="-128"/>
                <a:cs typeface="Arial" charset="0"/>
                <a:sym typeface="Symbol" panose="05050102010706020507" pitchFamily="18" charset="2"/>
              </a:rPr>
              <a:t></a:t>
            </a:r>
            <a:r>
              <a:rPr lang="en-US" altLang="ja-JP" sz="2000" b="1" dirty="0" smtClean="0">
                <a:latin typeface="+mj-lt"/>
                <a:ea typeface="ＭＳ ゴシック" pitchFamily="49" charset="-128"/>
                <a:cs typeface="Arial" charset="0"/>
                <a:sym typeface="Symbol" panose="05050102010706020507" pitchFamily="18" charset="2"/>
              </a:rPr>
              <a:t>H/</a:t>
            </a:r>
            <a:r>
              <a:rPr lang="en-US" altLang="ja-JP" sz="2000" b="1" baseline="30000" dirty="0">
                <a:latin typeface="+mj-lt"/>
                <a:ea typeface="ＭＳ ゴシック" pitchFamily="49" charset="-128"/>
                <a:cs typeface="Arial" charset="0"/>
                <a:sym typeface="Symbol" panose="05050102010706020507" pitchFamily="18" charset="2"/>
              </a:rPr>
              <a:t> 4</a:t>
            </a:r>
            <a:r>
              <a:rPr lang="en-US" altLang="ja-JP" sz="2000" b="1" baseline="-25000" dirty="0" smtClean="0">
                <a:latin typeface="+mj-lt"/>
                <a:ea typeface="ＭＳ ゴシック" pitchFamily="49" charset="-128"/>
                <a:cs typeface="Arial" charset="0"/>
                <a:sym typeface="Symbol" panose="05050102010706020507" pitchFamily="18" charset="2"/>
              </a:rPr>
              <a:t></a:t>
            </a:r>
            <a:r>
              <a:rPr lang="en-US" altLang="ja-JP" sz="2000" b="1" dirty="0" smtClean="0">
                <a:latin typeface="+mj-lt"/>
                <a:ea typeface="ＭＳ ゴシック" pitchFamily="49" charset="-128"/>
                <a:cs typeface="Arial" charset="0"/>
                <a:sym typeface="Symbol" panose="05050102010706020507" pitchFamily="18" charset="2"/>
              </a:rPr>
              <a:t>He</a:t>
            </a:r>
            <a:endParaRPr lang="en-US" altLang="ja-JP" sz="2000" b="1" dirty="0">
              <a:latin typeface="+mj-lt"/>
              <a:ea typeface="ＭＳ ゴシック" pitchFamily="49" charset="-128"/>
              <a:cs typeface="Arial" charset="0"/>
              <a:sym typeface="Symbol" panose="05050102010706020507" pitchFamily="18" charset="2"/>
            </a:endParaRPr>
          </a:p>
          <a:p>
            <a:pPr marL="0" indent="0" eaLnBrk="1" hangingPunct="1">
              <a:lnSpc>
                <a:spcPct val="120000"/>
              </a:lnSpc>
              <a:defRPr/>
            </a:pPr>
            <a:endParaRPr lang="en-US" altLang="ja-JP" sz="1100" b="1" dirty="0">
              <a:solidFill>
                <a:schemeClr val="accent2">
                  <a:lumMod val="75000"/>
                </a:schemeClr>
              </a:solidFill>
              <a:latin typeface="+mj-lt"/>
              <a:ea typeface="ＭＳ ゴシック" pitchFamily="49" charset="-128"/>
              <a:cs typeface="Arial" charset="0"/>
            </a:endParaRPr>
          </a:p>
          <a:p>
            <a:pPr marL="0" indent="0" eaLnBrk="1" hangingPunct="1">
              <a:lnSpc>
                <a:spcPct val="120000"/>
              </a:lnSpc>
              <a:defRPr/>
            </a:pPr>
            <a:r>
              <a:rPr lang="en-US" altLang="ja-JP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ＭＳ ゴシック" pitchFamily="49" charset="-128"/>
                <a:cs typeface="Arial" charset="0"/>
              </a:rPr>
              <a:t>New data of E13  2015 </a:t>
            </a:r>
          </a:p>
          <a:p>
            <a:pPr marL="742950" lvl="1" indent="0" eaLnBrk="1" hangingPunct="1">
              <a:lnSpc>
                <a:spcPct val="120000"/>
              </a:lnSpc>
              <a:defRPr/>
            </a:pPr>
            <a:r>
              <a:rPr lang="en-US" altLang="ja-JP" sz="2000" b="1" dirty="0">
                <a:latin typeface="+mj-lt"/>
                <a:ea typeface="ＭＳ ゴシック" pitchFamily="49" charset="-128"/>
                <a:cs typeface="Arial" charset="0"/>
              </a:rPr>
              <a:t>E</a:t>
            </a:r>
            <a:r>
              <a:rPr lang="en-US" altLang="ja-JP" sz="2000" b="1" dirty="0" smtClean="0">
                <a:latin typeface="+mj-lt"/>
                <a:ea typeface="ＭＳ ゴシック" pitchFamily="49" charset="-128"/>
                <a:cs typeface="Arial" charset="0"/>
              </a:rPr>
              <a:t>xcitation energy of </a:t>
            </a:r>
            <a:r>
              <a:rPr lang="en-US" altLang="ja-JP" sz="2000" b="1" baseline="30000" dirty="0" smtClean="0">
                <a:latin typeface="+mj-lt"/>
                <a:ea typeface="ＭＳ ゴシック" pitchFamily="49" charset="-128"/>
                <a:cs typeface="Arial" charset="0"/>
              </a:rPr>
              <a:t>4</a:t>
            </a:r>
            <a:r>
              <a:rPr lang="en-US" altLang="ja-JP" sz="2000" b="1" baseline="-25000" dirty="0" smtClean="0">
                <a:latin typeface="+mj-lt"/>
                <a:ea typeface="ＭＳ ゴシック" pitchFamily="49" charset="-128"/>
                <a:cs typeface="Arial" charset="0"/>
                <a:sym typeface="Symbol" panose="05050102010706020507" pitchFamily="18" charset="2"/>
              </a:rPr>
              <a:t></a:t>
            </a:r>
            <a:r>
              <a:rPr lang="en-US" altLang="ja-JP" sz="2000" b="1" dirty="0" smtClean="0">
                <a:latin typeface="+mj-lt"/>
                <a:ea typeface="ＭＳ ゴシック" pitchFamily="49" charset="-128"/>
                <a:cs typeface="Arial" charset="0"/>
              </a:rPr>
              <a:t>He(1</a:t>
            </a:r>
            <a:r>
              <a:rPr lang="en-US" altLang="ja-JP" sz="2000" b="1" baseline="30000" dirty="0" smtClean="0">
                <a:latin typeface="+mj-lt"/>
                <a:ea typeface="ＭＳ ゴシック" pitchFamily="49" charset="-128"/>
                <a:cs typeface="Arial" charset="0"/>
              </a:rPr>
              <a:t>+</a:t>
            </a:r>
            <a:r>
              <a:rPr lang="en-US" altLang="ja-JP" sz="2000" b="1" dirty="0" smtClean="0">
                <a:latin typeface="+mj-lt"/>
                <a:ea typeface="ＭＳ ゴシック" pitchFamily="49" charset="-128"/>
                <a:cs typeface="Arial" charset="0"/>
              </a:rPr>
              <a:t>)</a:t>
            </a:r>
            <a:endParaRPr lang="en-US" altLang="ja-JP" sz="2400" b="1" dirty="0" smtClean="0">
              <a:latin typeface="+mj-lt"/>
              <a:ea typeface="ＭＳ ゴシック" pitchFamily="49" charset="-128"/>
              <a:cs typeface="Arial" charset="0"/>
            </a:endParaRPr>
          </a:p>
          <a:p>
            <a:pPr marL="0" indent="0" eaLnBrk="1" hangingPunct="1">
              <a:lnSpc>
                <a:spcPct val="120000"/>
              </a:lnSpc>
              <a:defRPr/>
            </a:pPr>
            <a:endParaRPr lang="en-US" altLang="ja-JP" sz="800" b="1" dirty="0" smtClean="0">
              <a:solidFill>
                <a:schemeClr val="accent2">
                  <a:lumMod val="75000"/>
                </a:schemeClr>
              </a:solidFill>
              <a:latin typeface="+mj-lt"/>
              <a:ea typeface="ＭＳ ゴシック" pitchFamily="49" charset="-128"/>
              <a:cs typeface="Arial" charset="0"/>
            </a:endParaRPr>
          </a:p>
          <a:p>
            <a:pPr marL="0" lvl="1" indent="0" eaLnBrk="1" hangingPunct="1">
              <a:lnSpc>
                <a:spcPct val="120000"/>
              </a:lnSpc>
              <a:defRPr/>
            </a:pPr>
            <a:r>
              <a:rPr lang="en-US" altLang="ja-JP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ＭＳ ゴシック" pitchFamily="49" charset="-128"/>
                <a:cs typeface="Arial" charset="0"/>
              </a:rPr>
              <a:t>Future plan of E63   </a:t>
            </a:r>
          </a:p>
          <a:p>
            <a:pPr marL="0" lvl="1" indent="0" eaLnBrk="1" hangingPunct="1">
              <a:lnSpc>
                <a:spcPct val="120000"/>
              </a:lnSpc>
              <a:defRPr/>
            </a:pPr>
            <a:r>
              <a:rPr lang="en-US" altLang="ja-JP" sz="2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ＭＳ ゴシック" pitchFamily="49" charset="-128"/>
                <a:cs typeface="Arial" charset="0"/>
              </a:rPr>
              <a:t> </a:t>
            </a:r>
            <a:r>
              <a:rPr lang="en-US" altLang="ja-JP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ＭＳ ゴシック" pitchFamily="49" charset="-128"/>
                <a:cs typeface="Arial" charset="0"/>
              </a:rPr>
              <a:t>        </a:t>
            </a:r>
            <a:r>
              <a:rPr lang="en-US" altLang="ja-JP" sz="2000" b="1" dirty="0" smtClean="0">
                <a:latin typeface="+mj-lt"/>
                <a:ea typeface="ＭＳ ゴシック" pitchFamily="49" charset="-128"/>
                <a:cs typeface="Arial" charset="0"/>
              </a:rPr>
              <a:t>Excitation </a:t>
            </a:r>
            <a:r>
              <a:rPr lang="en-US" altLang="ja-JP" sz="2000" b="1" dirty="0">
                <a:latin typeface="+mj-lt"/>
                <a:ea typeface="ＭＳ ゴシック" pitchFamily="49" charset="-128"/>
                <a:cs typeface="Arial" charset="0"/>
              </a:rPr>
              <a:t>energy of </a:t>
            </a:r>
            <a:r>
              <a:rPr lang="en-US" altLang="ja-JP" sz="2000" b="1" baseline="30000" dirty="0">
                <a:ea typeface="ＭＳ ゴシック" pitchFamily="49" charset="-128"/>
                <a:cs typeface="Arial" charset="0"/>
              </a:rPr>
              <a:t>4</a:t>
            </a:r>
            <a:r>
              <a:rPr lang="en-US" altLang="ja-JP" sz="2000" b="1" baseline="-25000" dirty="0">
                <a:ea typeface="ＭＳ ゴシック" pitchFamily="49" charset="-128"/>
                <a:cs typeface="Arial" charset="0"/>
                <a:sym typeface="Symbol" panose="05050102010706020507" pitchFamily="18" charset="2"/>
              </a:rPr>
              <a:t></a:t>
            </a:r>
            <a:r>
              <a:rPr lang="en-US" altLang="ja-JP" sz="2000" b="1" dirty="0" smtClean="0">
                <a:latin typeface="+mj-lt"/>
                <a:ea typeface="ＭＳ ゴシック" pitchFamily="49" charset="-128"/>
                <a:cs typeface="Arial" charset="0"/>
              </a:rPr>
              <a:t>H(1</a:t>
            </a:r>
            <a:r>
              <a:rPr lang="en-US" altLang="ja-JP" sz="2000" b="1" baseline="30000" dirty="0" smtClean="0">
                <a:latin typeface="+mj-lt"/>
                <a:ea typeface="ＭＳ ゴシック" pitchFamily="49" charset="-128"/>
                <a:cs typeface="Arial" charset="0"/>
              </a:rPr>
              <a:t>+</a:t>
            </a:r>
            <a:r>
              <a:rPr lang="en-US" altLang="ja-JP" sz="2000" b="1" dirty="0" smtClean="0">
                <a:latin typeface="+mj-lt"/>
                <a:ea typeface="ＭＳ ゴシック" pitchFamily="49" charset="-128"/>
                <a:cs typeface="Arial" charset="0"/>
              </a:rPr>
              <a:t>)</a:t>
            </a:r>
            <a:endParaRPr lang="en-US" altLang="ja-JP" sz="2400" b="1" dirty="0">
              <a:latin typeface="+mj-lt"/>
              <a:ea typeface="ＭＳ ゴシック" pitchFamily="49" charset="-128"/>
              <a:cs typeface="Arial" charset="0"/>
            </a:endParaRPr>
          </a:p>
          <a:p>
            <a:pPr marL="0" lvl="1" indent="0" eaLnBrk="1" hangingPunct="1">
              <a:lnSpc>
                <a:spcPct val="120000"/>
              </a:lnSpc>
              <a:defRPr/>
            </a:pPr>
            <a:r>
              <a:rPr lang="en-US" altLang="ja-JP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ＭＳ ゴシック" pitchFamily="49" charset="-128"/>
                <a:cs typeface="Arial" charset="0"/>
              </a:rPr>
              <a:t>Summary</a:t>
            </a:r>
          </a:p>
        </p:txBody>
      </p:sp>
      <p:pic>
        <p:nvPicPr>
          <p:cNvPr id="9220" name="図 5" descr="黒金伊達銀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813" y="80963"/>
            <a:ext cx="1419225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17165"/>
            <a:ext cx="2108357" cy="2708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 bwMode="auto">
          <a:xfrm>
            <a:off x="487363" y="44624"/>
            <a:ext cx="8142287" cy="6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defRPr/>
            </a:pPr>
            <a:r>
              <a:rPr lang="en-US" altLang="ja-JP" sz="2800" b="1" u="sng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 conditions for </a:t>
            </a:r>
            <a:r>
              <a:rPr lang="en-US" altLang="ja-JP" sz="2800" b="1" u="sng" kern="0" baseline="3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altLang="ja-JP" sz="2800" b="1" u="sng" kern="0" baseline="-25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L</a:t>
            </a:r>
            <a:r>
              <a:rPr lang="en-US" altLang="ja-JP" sz="2800" b="1" u="sng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H(1</a:t>
            </a:r>
            <a:r>
              <a:rPr lang="en-US" altLang="ja-JP" sz="2800" b="1" u="sng" kern="0" baseline="3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ja-JP" altLang="en-US" sz="2800" b="1" u="sng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en-US" altLang="ja-JP" sz="2800" b="1" u="sng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altLang="ja-JP" sz="2800" b="1" u="sng" kern="0" baseline="3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altLang="ja-JP" sz="2800" b="1" u="sng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ja-JP" altLang="en-US" sz="2800" b="1" u="sng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800" b="1" u="sng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g</a:t>
            </a:r>
            <a:r>
              <a:rPr lang="en-US" altLang="ja-JP" sz="2800" b="1" u="sng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-ray </a:t>
            </a:r>
            <a:endParaRPr lang="ja-JP" altLang="en-US" sz="2800" b="1" u="sng" kern="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直線コネクタ 6"/>
          <p:cNvCxnSpPr/>
          <p:nvPr/>
        </p:nvCxnSpPr>
        <p:spPr bwMode="auto">
          <a:xfrm>
            <a:off x="7387084" y="2568451"/>
            <a:ext cx="193675" cy="852488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248333"/>
              </p:ext>
            </p:extLst>
          </p:nvPr>
        </p:nvGraphicFramePr>
        <p:xfrm>
          <a:off x="901211" y="548680"/>
          <a:ext cx="5831029" cy="410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502"/>
                <a:gridCol w="1804999"/>
                <a:gridCol w="2162528"/>
              </a:tblGrid>
              <a:tr h="35161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BNL</a:t>
                      </a:r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</a:rPr>
                        <a:t> experiment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E63 (present work)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6976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# K beam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 G Kaons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 G Kaons (6 days)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9069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Target thickness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 g/cm2 (natural)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15 g/cm2</a:t>
                      </a:r>
                      <a:r>
                        <a:rPr kumimoji="1" lang="en-US" altLang="ja-JP" baseline="0" dirty="0" smtClean="0"/>
                        <a:t> (enrich)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9069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g-ray</a:t>
                      </a:r>
                      <a:r>
                        <a:rPr kumimoji="1" lang="en-US" altLang="ja-JP" baseline="0" dirty="0" smtClean="0"/>
                        <a:t> efficiency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6%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~ 6% 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20851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Effective </a:t>
                      </a:r>
                    </a:p>
                    <a:p>
                      <a:r>
                        <a:rPr kumimoji="1" lang="en-US" altLang="ja-JP" dirty="0" smtClean="0">
                          <a:latin typeface="Symbol" panose="05050102010706020507" pitchFamily="18" charset="2"/>
                        </a:rPr>
                        <a:t>p-</a:t>
                      </a:r>
                      <a:r>
                        <a:rPr kumimoji="1" lang="en-US" altLang="ja-JP" dirty="0" smtClean="0"/>
                        <a:t> acceptance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&lt; 18 </a:t>
                      </a:r>
                      <a:r>
                        <a:rPr kumimoji="1" lang="en-US" altLang="ja-JP" dirty="0" err="1" smtClean="0"/>
                        <a:t>msr</a:t>
                      </a:r>
                      <a:r>
                        <a:rPr kumimoji="1" lang="en-US" altLang="ja-JP" dirty="0" smtClean="0"/>
                        <a:t> ?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~35 </a:t>
                      </a:r>
                      <a:r>
                        <a:rPr kumimoji="1" lang="en-US" altLang="ja-JP" dirty="0" err="1" smtClean="0"/>
                        <a:t>msr</a:t>
                      </a:r>
                      <a:r>
                        <a:rPr kumimoji="1" lang="en-US" altLang="ja-JP" dirty="0" smtClean="0"/>
                        <a:t> </a:t>
                      </a:r>
                    </a:p>
                    <a:p>
                      <a:r>
                        <a:rPr kumimoji="1" lang="en-US" altLang="ja-JP" dirty="0" smtClean="0"/>
                        <a:t>(SKS &lt; 6°selection)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20851"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latin typeface="Symbol" panose="05050102010706020507" pitchFamily="18" charset="2"/>
                        </a:rPr>
                        <a:t>g</a:t>
                      </a:r>
                      <a:r>
                        <a:rPr kumimoji="1" lang="en-US" altLang="ja-JP" b="1" dirty="0" smtClean="0"/>
                        <a:t> peak counts</a:t>
                      </a:r>
                      <a:endParaRPr kumimoji="1" lang="ja-JP" altLang="en-US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150 counts</a:t>
                      </a:r>
                      <a:endParaRPr kumimoji="1" lang="ja-JP" altLang="en-US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kumimoji="1" lang="en-US" altLang="ja-JP" b="1" dirty="0" smtClean="0"/>
                        <a:t>  &gt; 300 counts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kumimoji="1" lang="en-US" altLang="ja-JP" b="1" dirty="0" smtClean="0"/>
                        <a:t>  ~  75 (Slow</a:t>
                      </a:r>
                      <a:r>
                        <a:rPr kumimoji="1" lang="en-US" altLang="ja-JP" b="1" baseline="0" dirty="0" smtClean="0"/>
                        <a:t> event)</a:t>
                      </a:r>
                      <a:endParaRPr kumimoji="1" lang="ja-JP" altLang="en-US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34572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Resolution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NaI</a:t>
                      </a:r>
                      <a:r>
                        <a:rPr kumimoji="1" lang="en-US" altLang="ja-JP" dirty="0" smtClean="0"/>
                        <a:t>  40 </a:t>
                      </a:r>
                      <a:r>
                        <a:rPr kumimoji="1" lang="en-US" altLang="ja-JP" dirty="0" err="1" smtClean="0"/>
                        <a:t>keV</a:t>
                      </a:r>
                      <a:r>
                        <a:rPr kumimoji="1" lang="en-US" altLang="ja-JP" dirty="0" smtClean="0"/>
                        <a:t>(</a:t>
                      </a:r>
                      <a:r>
                        <a:rPr kumimoji="1" lang="en-US" altLang="ja-JP" dirty="0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kumimoji="1" lang="en-US" altLang="ja-JP" dirty="0" smtClean="0"/>
                        <a:t>)    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Ge </a:t>
                      </a:r>
                      <a:r>
                        <a:rPr kumimoji="1" lang="en-US" altLang="ja-JP" baseline="0" dirty="0" smtClean="0"/>
                        <a:t> 2 </a:t>
                      </a:r>
                      <a:r>
                        <a:rPr kumimoji="1" lang="en-US" altLang="ja-JP" baseline="0" dirty="0" err="1" smtClean="0"/>
                        <a:t>keV</a:t>
                      </a:r>
                      <a:r>
                        <a:rPr kumimoji="1" lang="en-US" altLang="ja-JP" baseline="0" dirty="0" smtClean="0"/>
                        <a:t>(</a:t>
                      </a:r>
                      <a:r>
                        <a:rPr kumimoji="1" lang="en-US" altLang="ja-JP" baseline="0" dirty="0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kumimoji="1" lang="en-US" altLang="ja-JP" baseline="0" dirty="0" smtClean="0"/>
                        <a:t>)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9069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Doppler broad 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37 </a:t>
                      </a:r>
                      <a:r>
                        <a:rPr kumimoji="1" lang="en-US" altLang="ja-JP" dirty="0" err="1" smtClean="0"/>
                        <a:t>keV</a:t>
                      </a:r>
                      <a:r>
                        <a:rPr kumimoji="1" lang="en-US" altLang="ja-JP" dirty="0" smtClean="0"/>
                        <a:t>(</a:t>
                      </a:r>
                      <a:r>
                        <a:rPr kumimoji="1" lang="en-US" altLang="ja-JP" dirty="0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18 </a:t>
                      </a:r>
                      <a:r>
                        <a:rPr kumimoji="1" lang="en-US" altLang="ja-JP" dirty="0" err="1" smtClean="0"/>
                        <a:t>keV</a:t>
                      </a:r>
                      <a:r>
                        <a:rPr kumimoji="1" lang="en-US" altLang="ja-JP" dirty="0" smtClean="0"/>
                        <a:t>(</a:t>
                      </a:r>
                      <a:r>
                        <a:rPr kumimoji="1" lang="en-US" altLang="ja-JP" dirty="0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kumimoji="1" lang="en-US" altLang="ja-JP" dirty="0" smtClean="0"/>
                        <a:t>) 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0997"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Peak</a:t>
                      </a:r>
                      <a:r>
                        <a:rPr kumimoji="1" lang="en-US" altLang="ja-JP" b="1" baseline="0" dirty="0" smtClean="0"/>
                        <a:t> width</a:t>
                      </a:r>
                      <a:endParaRPr kumimoji="1" lang="ja-JP" altLang="en-US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54 </a:t>
                      </a:r>
                      <a:r>
                        <a:rPr kumimoji="1" lang="en-US" altLang="ja-JP" b="1" dirty="0" err="1" smtClean="0"/>
                        <a:t>keV</a:t>
                      </a:r>
                      <a:r>
                        <a:rPr kumimoji="1" lang="en-US" altLang="ja-JP" b="1" dirty="0" smtClean="0"/>
                        <a:t>(</a:t>
                      </a:r>
                      <a:r>
                        <a:rPr kumimoji="1" lang="en-US" altLang="ja-JP" b="1" dirty="0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kumimoji="1" lang="en-US" altLang="ja-JP" b="1" dirty="0" smtClean="0"/>
                        <a:t>)</a:t>
                      </a:r>
                      <a:endParaRPr kumimoji="1" lang="ja-JP" altLang="en-US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18 </a:t>
                      </a:r>
                      <a:r>
                        <a:rPr kumimoji="1" lang="en-US" altLang="ja-JP" b="1" dirty="0" err="1" smtClean="0"/>
                        <a:t>keV</a:t>
                      </a:r>
                      <a:r>
                        <a:rPr kumimoji="1" lang="en-US" altLang="ja-JP" b="1" dirty="0" smtClean="0"/>
                        <a:t>(</a:t>
                      </a:r>
                      <a:r>
                        <a:rPr kumimoji="1" lang="en-US" altLang="ja-JP" b="1" dirty="0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kumimoji="1" lang="en-US" altLang="ja-JP" b="1" dirty="0" smtClean="0"/>
                        <a:t>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6143153" y="5157192"/>
            <a:ext cx="29271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By selecting the excitation</a:t>
            </a:r>
          </a:p>
          <a:p>
            <a:r>
              <a:rPr lang="en-US" altLang="ja-JP" b="1" dirty="0" smtClean="0"/>
              <a:t>energy, Doppler broad width</a:t>
            </a:r>
          </a:p>
          <a:p>
            <a:r>
              <a:rPr lang="en-US" altLang="ja-JP" b="1" dirty="0" smtClean="0"/>
              <a:t>can be partly controlled. </a:t>
            </a:r>
            <a:endParaRPr kumimoji="1" lang="ja-JP" altLang="en-US" b="1" dirty="0"/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20178"/>
            <a:ext cx="5581455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4959805" y="5828290"/>
            <a:ext cx="712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Slow </a:t>
            </a:r>
          </a:p>
          <a:p>
            <a:r>
              <a:rPr kumimoji="1" lang="en-US" altLang="ja-JP" dirty="0" smtClean="0"/>
              <a:t>event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180873" y="4708798"/>
            <a:ext cx="181370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Eex</a:t>
            </a:r>
            <a:r>
              <a:rPr kumimoji="1" lang="en-US" altLang="ja-JP" dirty="0" smtClean="0"/>
              <a:t> = 22- 39 MeV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859055" y="4708798"/>
            <a:ext cx="181370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Eex</a:t>
            </a:r>
            <a:r>
              <a:rPr kumimoji="1" lang="en-US" altLang="ja-JP" dirty="0" smtClean="0"/>
              <a:t> = 20- 25 MeV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191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2542"/>
    </mc:Choice>
    <mc:Fallback xmlns="">
      <p:transition advTm="152542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400050"/>
            <a:ext cx="4044752" cy="914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恋文ペン字" panose="02000609000000000000" pitchFamily="1" charset="-128"/>
                <a:ea typeface="恋文ペン字" panose="02000609000000000000" pitchFamily="1" charset="-128"/>
                <a:cs typeface="Arial" pitchFamily="34" charset="0"/>
              </a:rPr>
              <a:t>    </a:t>
            </a:r>
            <a:r>
              <a:rPr lang="en-US" altLang="ja-JP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行書体" panose="03000600000000000000" pitchFamily="66" charset="-128"/>
                <a:cs typeface="Arial" pitchFamily="34" charset="0"/>
              </a:rPr>
              <a:t>Summary</a:t>
            </a:r>
          </a:p>
        </p:txBody>
      </p:sp>
      <p:sp>
        <p:nvSpPr>
          <p:cNvPr id="9219" name="テキスト ボックス 3"/>
          <p:cNvSpPr txBox="1">
            <a:spLocks noChangeArrowheads="1"/>
          </p:cNvSpPr>
          <p:nvPr/>
        </p:nvSpPr>
        <p:spPr bwMode="auto">
          <a:xfrm>
            <a:off x="2843808" y="1700808"/>
            <a:ext cx="6179897" cy="450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108585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indent="0" eaLnBrk="1" hangingPunct="1">
              <a:lnSpc>
                <a:spcPct val="120000"/>
              </a:lnSpc>
              <a:defRPr/>
            </a:pPr>
            <a:r>
              <a:rPr lang="en-US" altLang="ja-JP" sz="2400" b="1" dirty="0" smtClean="0">
                <a:latin typeface="+mj-lt"/>
                <a:ea typeface="ＭＳ ゴシック" pitchFamily="49" charset="-128"/>
                <a:cs typeface="Arial" charset="0"/>
                <a:sym typeface="Symbol" panose="05050102010706020507" pitchFamily="18" charset="2"/>
              </a:rPr>
              <a:t>Study of </a:t>
            </a:r>
            <a:r>
              <a:rPr lang="en-US" altLang="ja-JP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ＭＳ ゴシック" pitchFamily="49" charset="-128"/>
                <a:cs typeface="Arial" charset="0"/>
                <a:sym typeface="Symbol" panose="05050102010706020507" pitchFamily="18" charset="2"/>
              </a:rPr>
              <a:t>C</a:t>
            </a:r>
            <a:r>
              <a:rPr lang="en-US" altLang="ja-JP" sz="2400" b="1" dirty="0" smtClean="0">
                <a:latin typeface="+mj-lt"/>
                <a:ea typeface="ＭＳ ゴシック" pitchFamily="49" charset="-128"/>
                <a:cs typeface="Arial" charset="0"/>
                <a:sym typeface="Symbol" panose="05050102010706020507" pitchFamily="18" charset="2"/>
              </a:rPr>
              <a:t>harge </a:t>
            </a:r>
            <a:r>
              <a:rPr lang="en-US" altLang="ja-JP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ＭＳ ゴシック" pitchFamily="49" charset="-128"/>
                <a:cs typeface="Arial" charset="0"/>
                <a:sym typeface="Symbol" panose="05050102010706020507" pitchFamily="18" charset="2"/>
              </a:rPr>
              <a:t>S</a:t>
            </a:r>
            <a:r>
              <a:rPr lang="en-US" altLang="ja-JP" sz="2400" b="1" dirty="0" smtClean="0">
                <a:latin typeface="+mj-lt"/>
                <a:ea typeface="ＭＳ ゴシック" pitchFamily="49" charset="-128"/>
                <a:cs typeface="Arial" charset="0"/>
                <a:sym typeface="Symbol" panose="05050102010706020507" pitchFamily="18" charset="2"/>
              </a:rPr>
              <a:t>ymmetry </a:t>
            </a:r>
            <a:r>
              <a:rPr lang="en-US" altLang="ja-JP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ＭＳ ゴシック" pitchFamily="49" charset="-128"/>
                <a:cs typeface="Arial" charset="0"/>
                <a:sym typeface="Symbol" panose="05050102010706020507" pitchFamily="18" charset="2"/>
              </a:rPr>
              <a:t>B</a:t>
            </a:r>
            <a:r>
              <a:rPr lang="en-US" altLang="ja-JP" sz="2400" b="1" dirty="0" smtClean="0">
                <a:latin typeface="+mj-lt"/>
                <a:ea typeface="ＭＳ ゴシック" pitchFamily="49" charset="-128"/>
                <a:cs typeface="Arial" charset="0"/>
                <a:sym typeface="Symbol" panose="05050102010706020507" pitchFamily="18" charset="2"/>
              </a:rPr>
              <a:t>reaking </a:t>
            </a:r>
          </a:p>
          <a:p>
            <a:pPr marL="0" indent="0" eaLnBrk="1" hangingPunct="1">
              <a:lnSpc>
                <a:spcPct val="120000"/>
              </a:lnSpc>
              <a:defRPr/>
            </a:pPr>
            <a:r>
              <a:rPr lang="en-US" altLang="ja-JP" sz="2400" b="1" dirty="0">
                <a:latin typeface="+mj-lt"/>
                <a:ea typeface="ＭＳ ゴシック" pitchFamily="49" charset="-128"/>
                <a:cs typeface="Arial" charset="0"/>
                <a:sym typeface="Symbol" panose="05050102010706020507" pitchFamily="18" charset="2"/>
              </a:rPr>
              <a:t> </a:t>
            </a:r>
            <a:r>
              <a:rPr lang="en-US" altLang="ja-JP" sz="2400" b="1" dirty="0" smtClean="0">
                <a:latin typeface="+mj-lt"/>
                <a:ea typeface="ＭＳ ゴシック" pitchFamily="49" charset="-128"/>
                <a:cs typeface="Arial" charset="0"/>
                <a:sym typeface="Symbol" panose="05050102010706020507" pitchFamily="18" charset="2"/>
              </a:rPr>
              <a:t>in </a:t>
            </a:r>
            <a:r>
              <a:rPr lang="en-US" altLang="ja-JP" sz="2400" b="1" dirty="0" smtClean="0">
                <a:latin typeface="Symbol" panose="05050102010706020507" pitchFamily="18" charset="2"/>
                <a:ea typeface="ＭＳ ゴシック" pitchFamily="49" charset="-128"/>
                <a:cs typeface="Arial" charset="0"/>
                <a:sym typeface="Symbol" panose="05050102010706020507" pitchFamily="18" charset="2"/>
              </a:rPr>
              <a:t>L</a:t>
            </a:r>
            <a:r>
              <a:rPr lang="en-US" altLang="ja-JP" sz="2400" b="1" dirty="0" smtClean="0">
                <a:latin typeface="+mj-lt"/>
                <a:ea typeface="ＭＳ ゴシック" pitchFamily="49" charset="-128"/>
                <a:cs typeface="Arial" charset="0"/>
                <a:sym typeface="Symbol" panose="05050102010706020507" pitchFamily="18" charset="2"/>
              </a:rPr>
              <a:t>N interaction via the  </a:t>
            </a:r>
            <a:r>
              <a:rPr lang="en-US" altLang="ja-JP" sz="2400" b="1" baseline="30000" dirty="0" smtClean="0">
                <a:latin typeface="+mj-lt"/>
                <a:ea typeface="ＭＳ ゴシック" pitchFamily="49" charset="-128"/>
                <a:cs typeface="Arial" charset="0"/>
                <a:sym typeface="Symbol" panose="05050102010706020507" pitchFamily="18" charset="2"/>
              </a:rPr>
              <a:t>4</a:t>
            </a:r>
            <a:r>
              <a:rPr lang="en-US" altLang="ja-JP" sz="2400" b="1" baseline="-25000" dirty="0" smtClean="0">
                <a:latin typeface="+mj-lt"/>
                <a:ea typeface="ＭＳ ゴシック" pitchFamily="49" charset="-128"/>
                <a:cs typeface="Arial" charset="0"/>
                <a:sym typeface="Symbol" panose="05050102010706020507" pitchFamily="18" charset="2"/>
              </a:rPr>
              <a:t></a:t>
            </a:r>
            <a:r>
              <a:rPr lang="en-US" altLang="ja-JP" sz="2400" b="1" dirty="0" smtClean="0">
                <a:latin typeface="+mj-lt"/>
                <a:ea typeface="ＭＳ ゴシック" pitchFamily="49" charset="-128"/>
                <a:cs typeface="Arial" charset="0"/>
                <a:sym typeface="Symbol" panose="05050102010706020507" pitchFamily="18" charset="2"/>
              </a:rPr>
              <a:t>H/</a:t>
            </a:r>
            <a:r>
              <a:rPr lang="en-US" altLang="ja-JP" sz="2400" b="1" baseline="30000" dirty="0">
                <a:latin typeface="+mj-lt"/>
                <a:ea typeface="ＭＳ ゴシック" pitchFamily="49" charset="-128"/>
                <a:cs typeface="Arial" charset="0"/>
                <a:sym typeface="Symbol" panose="05050102010706020507" pitchFamily="18" charset="2"/>
              </a:rPr>
              <a:t> 4</a:t>
            </a:r>
            <a:r>
              <a:rPr lang="en-US" altLang="ja-JP" sz="2400" b="1" baseline="-25000" dirty="0" smtClean="0">
                <a:latin typeface="+mj-lt"/>
                <a:ea typeface="ＭＳ ゴシック" pitchFamily="49" charset="-128"/>
                <a:cs typeface="Arial" charset="0"/>
                <a:sym typeface="Symbol" panose="05050102010706020507" pitchFamily="18" charset="2"/>
              </a:rPr>
              <a:t></a:t>
            </a:r>
            <a:r>
              <a:rPr lang="en-US" altLang="ja-JP" sz="2400" b="1" dirty="0" smtClean="0">
                <a:latin typeface="+mj-lt"/>
                <a:ea typeface="ＭＳ ゴシック" pitchFamily="49" charset="-128"/>
                <a:cs typeface="Arial" charset="0"/>
                <a:sym typeface="Symbol" panose="05050102010706020507" pitchFamily="18" charset="2"/>
              </a:rPr>
              <a:t>He</a:t>
            </a:r>
            <a:endParaRPr lang="en-US" altLang="ja-JP" sz="2400" b="1" dirty="0">
              <a:latin typeface="+mj-lt"/>
              <a:ea typeface="ＭＳ ゴシック" pitchFamily="49" charset="-128"/>
              <a:cs typeface="Arial" charset="0"/>
              <a:sym typeface="Symbol" panose="05050102010706020507" pitchFamily="18" charset="2"/>
            </a:endParaRPr>
          </a:p>
          <a:p>
            <a:pPr marL="0" indent="0" eaLnBrk="1" hangingPunct="1">
              <a:lnSpc>
                <a:spcPct val="120000"/>
              </a:lnSpc>
              <a:defRPr/>
            </a:pPr>
            <a:endParaRPr lang="en-US" altLang="ja-JP" sz="1100" b="1" dirty="0">
              <a:solidFill>
                <a:schemeClr val="accent2">
                  <a:lumMod val="75000"/>
                </a:schemeClr>
              </a:solidFill>
              <a:latin typeface="+mj-lt"/>
              <a:ea typeface="ＭＳ ゴシック" pitchFamily="49" charset="-128"/>
              <a:cs typeface="Arial" charset="0"/>
            </a:endParaRPr>
          </a:p>
          <a:p>
            <a:pPr marL="0" indent="0" eaLnBrk="1" hangingPunct="1">
              <a:lnSpc>
                <a:spcPct val="120000"/>
              </a:lnSpc>
              <a:defRPr/>
            </a:pPr>
            <a:r>
              <a:rPr lang="en-US" altLang="ja-JP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ＭＳ ゴシック" pitchFamily="49" charset="-128"/>
                <a:cs typeface="Arial" charset="0"/>
              </a:rPr>
              <a:t>New data of E13 at K1.8, </a:t>
            </a:r>
          </a:p>
          <a:p>
            <a:pPr marL="0" indent="0" eaLnBrk="1" hangingPunct="1">
              <a:lnSpc>
                <a:spcPct val="120000"/>
              </a:lnSpc>
              <a:defRPr/>
            </a:pPr>
            <a:r>
              <a:rPr lang="en-US" altLang="ja-JP" sz="2400" b="1" dirty="0" smtClean="0">
                <a:latin typeface="+mj-lt"/>
                <a:ea typeface="ＭＳ ゴシック" pitchFamily="49" charset="-128"/>
                <a:cs typeface="Arial" charset="0"/>
              </a:rPr>
              <a:t>Excitation energy </a:t>
            </a:r>
            <a:r>
              <a:rPr lang="en-US" altLang="ja-JP" sz="2400" b="1" baseline="30000" dirty="0" smtClean="0">
                <a:latin typeface="+mj-lt"/>
                <a:ea typeface="ＭＳ ゴシック" pitchFamily="49" charset="-128"/>
                <a:cs typeface="Arial" charset="0"/>
              </a:rPr>
              <a:t>4</a:t>
            </a:r>
            <a:r>
              <a:rPr lang="en-US" altLang="ja-JP" sz="2400" b="1" baseline="-25000" dirty="0" smtClean="0">
                <a:latin typeface="+mj-lt"/>
                <a:ea typeface="ＭＳ ゴシック" pitchFamily="49" charset="-128"/>
                <a:cs typeface="Arial" charset="0"/>
                <a:sym typeface="Symbol" panose="05050102010706020507" pitchFamily="18" charset="2"/>
              </a:rPr>
              <a:t></a:t>
            </a:r>
            <a:r>
              <a:rPr lang="en-US" altLang="ja-JP" sz="2400" b="1" dirty="0" smtClean="0">
                <a:latin typeface="+mj-lt"/>
                <a:ea typeface="ＭＳ ゴシック" pitchFamily="49" charset="-128"/>
                <a:cs typeface="Arial" charset="0"/>
              </a:rPr>
              <a:t>He(1</a:t>
            </a:r>
            <a:r>
              <a:rPr lang="en-US" altLang="ja-JP" sz="2400" b="1" baseline="30000" dirty="0" smtClean="0">
                <a:latin typeface="+mj-lt"/>
                <a:ea typeface="ＭＳ ゴシック" pitchFamily="49" charset="-128"/>
                <a:cs typeface="Arial" charset="0"/>
              </a:rPr>
              <a:t>+</a:t>
            </a:r>
            <a:r>
              <a:rPr lang="en-US" altLang="ja-JP" sz="2400" b="1" dirty="0" smtClean="0">
                <a:latin typeface="+mj-lt"/>
                <a:ea typeface="ＭＳ ゴシック" pitchFamily="49" charset="-128"/>
                <a:cs typeface="Arial" charset="0"/>
              </a:rPr>
              <a:t>) = 1.406(5) MeV</a:t>
            </a:r>
          </a:p>
          <a:p>
            <a:pPr marL="0" indent="0" eaLnBrk="1" hangingPunct="1">
              <a:lnSpc>
                <a:spcPct val="120000"/>
              </a:lnSpc>
              <a:defRPr/>
            </a:pPr>
            <a:r>
              <a:rPr lang="en-US" altLang="ja-JP" sz="2000" b="1" dirty="0" smtClean="0">
                <a:latin typeface="+mj-lt"/>
                <a:ea typeface="ＭＳ ゴシック" pitchFamily="49" charset="-128"/>
                <a:cs typeface="Arial" charset="0"/>
              </a:rPr>
              <a:t> </a:t>
            </a:r>
          </a:p>
          <a:p>
            <a:pPr marL="0" indent="0" eaLnBrk="1" hangingPunct="1">
              <a:lnSpc>
                <a:spcPct val="120000"/>
              </a:lnSpc>
              <a:defRPr/>
            </a:pPr>
            <a:r>
              <a:rPr lang="en-US" altLang="ja-JP" sz="2400" b="1" dirty="0" smtClean="0">
                <a:latin typeface="+mj-lt"/>
                <a:ea typeface="ＭＳ ゴシック" pitchFamily="49" charset="-128"/>
                <a:cs typeface="Arial" charset="0"/>
              </a:rPr>
              <a:t>Large CSB and spin-</a:t>
            </a:r>
            <a:r>
              <a:rPr lang="en-US" altLang="ja-JP" sz="2400" b="1" dirty="0" err="1" smtClean="0">
                <a:latin typeface="+mj-lt"/>
                <a:ea typeface="ＭＳ ゴシック" pitchFamily="49" charset="-128"/>
                <a:cs typeface="Arial" charset="0"/>
              </a:rPr>
              <a:t>dendence</a:t>
            </a:r>
            <a:r>
              <a:rPr lang="en-US" altLang="ja-JP" sz="2400" b="1" dirty="0" smtClean="0">
                <a:latin typeface="+mj-lt"/>
                <a:ea typeface="ＭＳ ゴシック" pitchFamily="49" charset="-128"/>
                <a:cs typeface="Arial" charset="0"/>
              </a:rPr>
              <a:t> was confirmed</a:t>
            </a:r>
          </a:p>
          <a:p>
            <a:pPr marL="0" indent="0" eaLnBrk="1" hangingPunct="1">
              <a:lnSpc>
                <a:spcPct val="120000"/>
              </a:lnSpc>
              <a:defRPr/>
            </a:pPr>
            <a:endParaRPr lang="en-US" altLang="ja-JP" sz="800" b="1" dirty="0" smtClean="0">
              <a:solidFill>
                <a:schemeClr val="accent2">
                  <a:lumMod val="75000"/>
                </a:schemeClr>
              </a:solidFill>
              <a:latin typeface="+mj-lt"/>
              <a:ea typeface="ＭＳ ゴシック" pitchFamily="49" charset="-128"/>
              <a:cs typeface="Arial" charset="0"/>
            </a:endParaRPr>
          </a:p>
          <a:p>
            <a:pPr marL="0" lvl="1" indent="0" eaLnBrk="1" hangingPunct="1">
              <a:lnSpc>
                <a:spcPct val="120000"/>
              </a:lnSpc>
              <a:defRPr/>
            </a:pPr>
            <a:r>
              <a:rPr lang="en-US" altLang="ja-JP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ＭＳ ゴシック" pitchFamily="49" charset="-128"/>
                <a:cs typeface="Arial" charset="0"/>
              </a:rPr>
              <a:t>E63 at K1.1 is proposed to determined   </a:t>
            </a:r>
          </a:p>
          <a:p>
            <a:pPr marL="0" lvl="1" indent="0" eaLnBrk="1" hangingPunct="1">
              <a:lnSpc>
                <a:spcPct val="120000"/>
              </a:lnSpc>
              <a:defRPr/>
            </a:pPr>
            <a:r>
              <a:rPr lang="en-US" altLang="ja-JP" sz="2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ＭＳ ゴシック" pitchFamily="49" charset="-128"/>
                <a:cs typeface="Arial" charset="0"/>
              </a:rPr>
              <a:t> </a:t>
            </a:r>
            <a:r>
              <a:rPr lang="en-US" altLang="ja-JP" sz="2400" b="1" dirty="0">
                <a:latin typeface="+mj-lt"/>
                <a:ea typeface="ＭＳ ゴシック" pitchFamily="49" charset="-128"/>
                <a:cs typeface="Arial" charset="0"/>
              </a:rPr>
              <a:t>e</a:t>
            </a:r>
            <a:r>
              <a:rPr lang="en-US" altLang="ja-JP" sz="2400" b="1" dirty="0" smtClean="0">
                <a:latin typeface="+mj-lt"/>
                <a:ea typeface="ＭＳ ゴシック" pitchFamily="49" charset="-128"/>
                <a:cs typeface="Arial" charset="0"/>
              </a:rPr>
              <a:t>xcitation </a:t>
            </a:r>
            <a:r>
              <a:rPr lang="en-US" altLang="ja-JP" sz="2400" b="1" dirty="0">
                <a:latin typeface="+mj-lt"/>
                <a:ea typeface="ＭＳ ゴシック" pitchFamily="49" charset="-128"/>
                <a:cs typeface="Arial" charset="0"/>
              </a:rPr>
              <a:t>energy of </a:t>
            </a:r>
            <a:r>
              <a:rPr lang="en-US" altLang="ja-JP" sz="2400" b="1" baseline="30000" dirty="0">
                <a:ea typeface="ＭＳ ゴシック" pitchFamily="49" charset="-128"/>
                <a:cs typeface="Arial" charset="0"/>
              </a:rPr>
              <a:t>4</a:t>
            </a:r>
            <a:r>
              <a:rPr lang="en-US" altLang="ja-JP" sz="2400" b="1" baseline="-25000" dirty="0">
                <a:ea typeface="ＭＳ ゴシック" pitchFamily="49" charset="-128"/>
                <a:cs typeface="Arial" charset="0"/>
                <a:sym typeface="Symbol" panose="05050102010706020507" pitchFamily="18" charset="2"/>
              </a:rPr>
              <a:t></a:t>
            </a:r>
            <a:r>
              <a:rPr lang="en-US" altLang="ja-JP" sz="2400" b="1" dirty="0" smtClean="0">
                <a:latin typeface="+mj-lt"/>
                <a:ea typeface="ＭＳ ゴシック" pitchFamily="49" charset="-128"/>
                <a:cs typeface="Arial" charset="0"/>
              </a:rPr>
              <a:t>H(1</a:t>
            </a:r>
            <a:r>
              <a:rPr lang="en-US" altLang="ja-JP" sz="2400" b="1" baseline="30000" dirty="0" smtClean="0">
                <a:latin typeface="+mj-lt"/>
                <a:ea typeface="ＭＳ ゴシック" pitchFamily="49" charset="-128"/>
                <a:cs typeface="Arial" charset="0"/>
              </a:rPr>
              <a:t>+</a:t>
            </a:r>
            <a:r>
              <a:rPr lang="en-US" altLang="ja-JP" sz="2400" b="1" dirty="0" smtClean="0">
                <a:latin typeface="+mj-lt"/>
                <a:ea typeface="ＭＳ ゴシック" pitchFamily="49" charset="-128"/>
                <a:cs typeface="Arial" charset="0"/>
              </a:rPr>
              <a:t>) precisely</a:t>
            </a:r>
            <a:endParaRPr lang="en-US" altLang="ja-JP" sz="2400" b="1" dirty="0">
              <a:latin typeface="+mj-lt"/>
              <a:ea typeface="ＭＳ ゴシック" pitchFamily="49" charset="-128"/>
              <a:cs typeface="Arial" charset="0"/>
            </a:endParaRPr>
          </a:p>
          <a:p>
            <a:pPr marL="0" lvl="1" indent="0" eaLnBrk="1" hangingPunct="1">
              <a:lnSpc>
                <a:spcPct val="120000"/>
              </a:lnSpc>
              <a:defRPr/>
            </a:pPr>
            <a:endParaRPr lang="en-US" altLang="ja-JP" sz="2400" b="1" dirty="0" smtClean="0">
              <a:solidFill>
                <a:schemeClr val="accent2">
                  <a:lumMod val="75000"/>
                </a:schemeClr>
              </a:solidFill>
              <a:latin typeface="+mj-lt"/>
              <a:ea typeface="ＭＳ ゴシック" pitchFamily="49" charset="-128"/>
              <a:cs typeface="Arial" charset="0"/>
            </a:endParaRPr>
          </a:p>
        </p:txBody>
      </p:sp>
      <p:pic>
        <p:nvPicPr>
          <p:cNvPr id="9220" name="図 5" descr="黒金伊達銀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813" y="80963"/>
            <a:ext cx="1419225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" y="548680"/>
            <a:ext cx="2728042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2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5" descr="黒金伊達銀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13" y="80963"/>
            <a:ext cx="14192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-34098" y="188640"/>
            <a:ext cx="8077200" cy="914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ja-JP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US" altLang="ja-JP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Charge </a:t>
            </a:r>
            <a:r>
              <a:rPr lang="en-US" altLang="ja-JP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symmetry</a:t>
            </a:r>
            <a:r>
              <a:rPr lang="en-US" altLang="ja-JP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breaking (CSB)</a:t>
            </a:r>
            <a:br>
              <a:rPr lang="en-US" altLang="ja-JP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altLang="ja-JP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in </a:t>
            </a:r>
            <a:r>
              <a:rPr lang="en-US" altLang="ja-JP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L</a:t>
            </a:r>
            <a:r>
              <a:rPr lang="en-US" altLang="ja-JP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N-interaction </a:t>
            </a:r>
          </a:p>
        </p:txBody>
      </p:sp>
      <p:grpSp>
        <p:nvGrpSpPr>
          <p:cNvPr id="2" name="グループ化 21"/>
          <p:cNvGrpSpPr/>
          <p:nvPr/>
        </p:nvGrpSpPr>
        <p:grpSpPr>
          <a:xfrm>
            <a:off x="44969" y="3246867"/>
            <a:ext cx="5172439" cy="2664296"/>
            <a:chOff x="44970" y="4277831"/>
            <a:chExt cx="4856814" cy="2501719"/>
          </a:xfrm>
        </p:grpSpPr>
        <p:pic>
          <p:nvPicPr>
            <p:cNvPr id="345090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4970" y="4277831"/>
              <a:ext cx="4856814" cy="250171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</p:pic>
        <p:sp>
          <p:nvSpPr>
            <p:cNvPr id="21" name="正方形/長方形 20"/>
            <p:cNvSpPr/>
            <p:nvPr/>
          </p:nvSpPr>
          <p:spPr>
            <a:xfrm>
              <a:off x="3695037" y="4290840"/>
              <a:ext cx="1199214" cy="4796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6" name="テキスト ボックス 35"/>
          <p:cNvSpPr txBox="1"/>
          <p:nvPr/>
        </p:nvSpPr>
        <p:spPr>
          <a:xfrm>
            <a:off x="6613146" y="1405506"/>
            <a:ext cx="318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000" b="1" dirty="0" smtClean="0">
                <a:sym typeface="Symbol"/>
              </a:rPr>
              <a:t>+</a:t>
            </a:r>
          </a:p>
        </p:txBody>
      </p:sp>
      <p:graphicFrame>
        <p:nvGraphicFramePr>
          <p:cNvPr id="3481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151123"/>
              </p:ext>
            </p:extLst>
          </p:nvPr>
        </p:nvGraphicFramePr>
        <p:xfrm>
          <a:off x="5192647" y="1336712"/>
          <a:ext cx="518292" cy="519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5" name="数式" r:id="rId6" imgW="228600" imgH="228600" progId="Equation.3">
                  <p:embed/>
                </p:oleObj>
              </mc:Choice>
              <mc:Fallback>
                <p:oleObj name="数式" r:id="rId6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2647" y="1336712"/>
                        <a:ext cx="518292" cy="51967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テキスト ボックス 40"/>
          <p:cNvSpPr txBox="1"/>
          <p:nvPr/>
        </p:nvSpPr>
        <p:spPr>
          <a:xfrm>
            <a:off x="6613146" y="2058705"/>
            <a:ext cx="318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000" b="1" dirty="0" smtClean="0">
                <a:sym typeface="Symbol"/>
              </a:rPr>
              <a:t>+</a:t>
            </a:r>
          </a:p>
        </p:txBody>
      </p:sp>
      <p:graphicFrame>
        <p:nvGraphicFramePr>
          <p:cNvPr id="4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631694"/>
              </p:ext>
            </p:extLst>
          </p:nvPr>
        </p:nvGraphicFramePr>
        <p:xfrm>
          <a:off x="5076056" y="1990327"/>
          <a:ext cx="720080" cy="519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6" name="数式" r:id="rId8" imgW="317160" imgH="228600" progId="Equation.3">
                  <p:embed/>
                </p:oleObj>
              </mc:Choice>
              <mc:Fallback>
                <p:oleObj name="数式" r:id="rId8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1990327"/>
                        <a:ext cx="720080" cy="51967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右中かっこ 45"/>
          <p:cNvSpPr/>
          <p:nvPr/>
        </p:nvSpPr>
        <p:spPr>
          <a:xfrm>
            <a:off x="7236296" y="1324143"/>
            <a:ext cx="268089" cy="118585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635745" y="1474295"/>
            <a:ext cx="1427293" cy="427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000" b="1" dirty="0" smtClean="0">
                <a:sym typeface="Symbol"/>
              </a:rPr>
              <a:t>p ≠ n ?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580112" y="3560266"/>
            <a:ext cx="2856538" cy="127419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Considering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ja-JP" sz="1600" dirty="0" smtClean="0">
                <a:latin typeface="Arial" pitchFamily="34" charset="0"/>
                <a:cs typeface="Arial" pitchFamily="34" charset="0"/>
                <a:sym typeface="Symbol"/>
              </a:rPr>
              <a:t>   </a:t>
            </a:r>
            <a:r>
              <a:rPr lang="en-US" altLang="ja-JP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Symbol"/>
              </a:rPr>
              <a:t>Coulomb force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ja-JP" altLang="en-US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Symbol"/>
              </a:rPr>
              <a:t>　</a:t>
            </a:r>
            <a:r>
              <a:rPr lang="en-US" altLang="ja-JP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Symbol"/>
              </a:rPr>
              <a:t>2 body N-N coupling</a:t>
            </a:r>
          </a:p>
          <a:p>
            <a:pPr>
              <a:lnSpc>
                <a:spcPct val="120000"/>
              </a:lnSpc>
            </a:pPr>
            <a:r>
              <a:rPr lang="en-US" altLang="ja-JP" sz="1600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altLang="ja-JP" sz="1600" dirty="0" smtClean="0">
                <a:latin typeface="Arial" pitchFamily="34" charset="0"/>
                <a:cs typeface="Arial" pitchFamily="34" charset="0"/>
                <a:sym typeface="Symbol"/>
              </a:rPr>
              <a:t>   ( </a:t>
            </a:r>
            <a:r>
              <a:rPr lang="en-US" altLang="ja-JP" sz="1600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 </a:t>
            </a:r>
            <a:r>
              <a:rPr lang="en-US" altLang="ja-JP" sz="1600" dirty="0" smtClean="0">
                <a:latin typeface="Arial" pitchFamily="34" charset="0"/>
                <a:cs typeface="Arial" pitchFamily="34" charset="0"/>
                <a:sym typeface="Symbol"/>
              </a:rPr>
              <a:t>3 body </a:t>
            </a:r>
            <a:r>
              <a:rPr lang="en-US" altLang="ja-JP" sz="1600" dirty="0">
                <a:latin typeface="Arial" pitchFamily="34" charset="0"/>
                <a:cs typeface="Arial" pitchFamily="34" charset="0"/>
                <a:sym typeface="Symbol"/>
              </a:rPr>
              <a:t>N-</a:t>
            </a:r>
            <a:r>
              <a:rPr lang="en-US" altLang="ja-JP" sz="1600" dirty="0" smtClean="0">
                <a:latin typeface="Arial" pitchFamily="34" charset="0"/>
                <a:cs typeface="Arial" pitchFamily="34" charset="0"/>
                <a:sym typeface="Symbol"/>
              </a:rPr>
              <a:t>N mixing )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59450" y="1844824"/>
            <a:ext cx="4655442" cy="400110"/>
          </a:xfrm>
          <a:prstGeom prst="rect">
            <a:avLst/>
          </a:prstGeom>
          <a:solidFill>
            <a:srgbClr val="D9D9D9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DB</a:t>
            </a:r>
            <a:r>
              <a:rPr lang="en-US" altLang="ja-JP" sz="20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Symbol" panose="05050102010706020507" pitchFamily="18" charset="2"/>
              </a:rPr>
              <a:t></a:t>
            </a:r>
            <a:r>
              <a:rPr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(0</a:t>
            </a:r>
            <a:r>
              <a:rPr lang="en-US" altLang="ja-JP" sz="2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0.35 </a:t>
            </a:r>
            <a:r>
              <a:rPr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MeV 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kumimoji="1"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DB</a:t>
            </a:r>
            <a:r>
              <a:rPr kumimoji="1" lang="en-US" altLang="ja-JP" sz="20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Symbol" panose="05050102010706020507" pitchFamily="18" charset="2"/>
              </a:rPr>
              <a:t></a:t>
            </a:r>
            <a:r>
              <a:rPr kumimoji="1"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</a:t>
            </a:r>
            <a:r>
              <a:rPr kumimoji="1" lang="en-US" altLang="ja-JP" sz="2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kumimoji="1"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= 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0.28</a:t>
            </a:r>
            <a:r>
              <a:rPr kumimoji="1"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MeV</a:t>
            </a:r>
          </a:p>
        </p:txBody>
      </p:sp>
      <p:sp>
        <p:nvSpPr>
          <p:cNvPr id="31" name="テキスト ボックス 37"/>
          <p:cNvSpPr txBox="1">
            <a:spLocks noChangeArrowheads="1"/>
          </p:cNvSpPr>
          <p:nvPr/>
        </p:nvSpPr>
        <p:spPr bwMode="auto">
          <a:xfrm>
            <a:off x="820121" y="5848470"/>
            <a:ext cx="350615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b="1" dirty="0" smtClean="0">
                <a:latin typeface="Arial" charset="0"/>
              </a:rPr>
              <a:t>Level scheme of </a:t>
            </a:r>
            <a:r>
              <a:rPr lang="en-US" altLang="ja-JP" b="1" baseline="30000" dirty="0" smtClean="0">
                <a:latin typeface="Arial" charset="0"/>
              </a:rPr>
              <a:t>4</a:t>
            </a:r>
            <a:r>
              <a:rPr lang="en-US" altLang="ja-JP" b="1" baseline="-25000" dirty="0" smtClean="0">
                <a:latin typeface="Arial" charset="0"/>
                <a:sym typeface="Symbol"/>
              </a:rPr>
              <a:t></a:t>
            </a:r>
            <a:r>
              <a:rPr lang="en-US" altLang="ja-JP" b="1" dirty="0" smtClean="0">
                <a:latin typeface="Arial" charset="0"/>
                <a:sym typeface="Symbol"/>
              </a:rPr>
              <a:t>H</a:t>
            </a:r>
            <a:r>
              <a:rPr lang="en-US" altLang="ja-JP" b="1" dirty="0" smtClean="0">
                <a:latin typeface="Arial" charset="0"/>
              </a:rPr>
              <a:t> and </a:t>
            </a:r>
            <a:r>
              <a:rPr lang="en-US" altLang="ja-JP" b="1" baseline="30000" dirty="0" smtClean="0">
                <a:latin typeface="Arial" charset="0"/>
              </a:rPr>
              <a:t>4</a:t>
            </a:r>
            <a:r>
              <a:rPr lang="en-US" altLang="ja-JP" b="1" baseline="-25000" dirty="0" smtClean="0">
                <a:latin typeface="Arial" charset="0"/>
                <a:sym typeface="Symbol"/>
              </a:rPr>
              <a:t></a:t>
            </a:r>
            <a:r>
              <a:rPr lang="en-US" altLang="ja-JP" b="1" dirty="0" smtClean="0">
                <a:latin typeface="Arial" charset="0"/>
                <a:sym typeface="Symbol"/>
              </a:rPr>
              <a:t>He</a:t>
            </a:r>
          </a:p>
          <a:p>
            <a:pPr eaLnBrk="1" hangingPunct="1"/>
            <a:r>
              <a:rPr lang="en-US" altLang="ja-JP" b="1" dirty="0" smtClean="0">
                <a:latin typeface="Arial" charset="0"/>
              </a:rPr>
              <a:t>From emulsion data (</a:t>
            </a:r>
            <a:r>
              <a:rPr lang="en-US" altLang="ja-JP" b="1" dirty="0" err="1" smtClean="0">
                <a:latin typeface="Arial" charset="0"/>
              </a:rPr>
              <a:t>g.s</a:t>
            </a:r>
            <a:r>
              <a:rPr lang="en-US" altLang="ja-JP" b="1" dirty="0" smtClean="0">
                <a:latin typeface="Arial" charset="0"/>
              </a:rPr>
              <a:t>.) and </a:t>
            </a:r>
          </a:p>
          <a:p>
            <a:pPr eaLnBrk="1" hangingPunct="1"/>
            <a:r>
              <a:rPr lang="en-US" altLang="ja-JP" b="1" dirty="0" smtClean="0">
                <a:latin typeface="Symbol" panose="05050102010706020507" pitchFamily="18" charset="2"/>
              </a:rPr>
              <a:t>g</a:t>
            </a:r>
            <a:r>
              <a:rPr lang="en-US" altLang="ja-JP" b="1" dirty="0" smtClean="0">
                <a:latin typeface="Arial" charset="0"/>
              </a:rPr>
              <a:t>-measurement (Ex(1+))     </a:t>
            </a:r>
            <a:endParaRPr lang="en-US" altLang="ja-JP" b="1" dirty="0">
              <a:latin typeface="Arial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44315" y="5120036"/>
            <a:ext cx="36104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latin typeface="+mn-lt"/>
              </a:rPr>
              <a:t>M</a:t>
            </a:r>
            <a:r>
              <a:rPr kumimoji="1" lang="en-US" altLang="ja-JP" sz="2000" b="1" dirty="0" smtClean="0">
                <a:latin typeface="+mn-lt"/>
              </a:rPr>
              <a:t>any theoretical </a:t>
            </a:r>
            <a:r>
              <a:rPr lang="en-US" altLang="ja-JP" sz="2000" b="1" dirty="0" smtClean="0">
                <a:latin typeface="+mn-lt"/>
              </a:rPr>
              <a:t>studies</a:t>
            </a:r>
            <a:r>
              <a:rPr kumimoji="1" lang="en-US" altLang="ja-JP" sz="2000" b="1" dirty="0" smtClean="0">
                <a:latin typeface="+mn-lt"/>
              </a:rPr>
              <a:t>,</a:t>
            </a:r>
          </a:p>
          <a:p>
            <a:r>
              <a:rPr lang="en-US" altLang="ja-JP" sz="2000" b="1" dirty="0">
                <a:latin typeface="+mn-lt"/>
              </a:rPr>
              <a:t>b</a:t>
            </a:r>
            <a:r>
              <a:rPr lang="en-US" altLang="ja-JP" sz="2000" b="1" dirty="0" smtClean="0">
                <a:latin typeface="+mn-lt"/>
              </a:rPr>
              <a:t>ut could not reproduce data</a:t>
            </a:r>
            <a:endParaRPr kumimoji="1" lang="en-US" altLang="ja-JP" sz="2000" b="1" dirty="0" smtClean="0">
              <a:latin typeface="+mn-lt"/>
            </a:endParaRPr>
          </a:p>
          <a:p>
            <a:endParaRPr kumimoji="1" lang="en-US" altLang="ja-JP" sz="800" b="1" dirty="0" smtClean="0">
              <a:latin typeface="+mn-lt"/>
            </a:endParaRPr>
          </a:p>
          <a:p>
            <a:r>
              <a:rPr lang="en-US" altLang="ja-JP" sz="2000" b="1" dirty="0">
                <a:solidFill>
                  <a:schemeClr val="accent2"/>
                </a:solidFill>
                <a:latin typeface="+mn-lt"/>
              </a:rPr>
              <a:t>R</a:t>
            </a:r>
            <a:r>
              <a:rPr kumimoji="1" lang="en-US" altLang="ja-JP" sz="2000" b="1" dirty="0" smtClean="0">
                <a:solidFill>
                  <a:schemeClr val="accent2"/>
                </a:solidFill>
                <a:latin typeface="+mn-lt"/>
              </a:rPr>
              <a:t>e-examination of</a:t>
            </a:r>
          </a:p>
          <a:p>
            <a:r>
              <a:rPr kumimoji="1" lang="en-US" altLang="ja-JP" sz="2000" b="1" dirty="0" smtClean="0">
                <a:solidFill>
                  <a:schemeClr val="accent2"/>
                </a:solidFill>
                <a:latin typeface="+mn-lt"/>
              </a:rPr>
              <a:t>e</a:t>
            </a:r>
            <a:r>
              <a:rPr lang="en-US" altLang="ja-JP" sz="2000" b="1" dirty="0" smtClean="0">
                <a:solidFill>
                  <a:schemeClr val="accent2"/>
                </a:solidFill>
                <a:latin typeface="+mn-lt"/>
              </a:rPr>
              <a:t>xisting data were long awaited</a:t>
            </a:r>
          </a:p>
        </p:txBody>
      </p:sp>
      <p:sp>
        <p:nvSpPr>
          <p:cNvPr id="34" name="正方形/長方形 129"/>
          <p:cNvSpPr>
            <a:spLocks noChangeArrowheads="1"/>
          </p:cNvSpPr>
          <p:nvPr/>
        </p:nvSpPr>
        <p:spPr bwMode="auto">
          <a:xfrm>
            <a:off x="5599584" y="2947093"/>
            <a:ext cx="28778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ja-JP" sz="1200" i="1" dirty="0" smtClean="0">
                <a:latin typeface="Times New Roman" pitchFamily="18" charset="0"/>
              </a:rPr>
              <a:t>A. </a:t>
            </a:r>
            <a:r>
              <a:rPr lang="en-US" altLang="ja-JP" sz="1200" i="1" dirty="0" err="1" smtClean="0">
                <a:latin typeface="Times New Roman" pitchFamily="18" charset="0"/>
              </a:rPr>
              <a:t>Nogga</a:t>
            </a:r>
            <a:r>
              <a:rPr lang="en-US" altLang="ja-JP" sz="1200" i="1" dirty="0">
                <a:latin typeface="Times New Roman" pitchFamily="18" charset="0"/>
              </a:rPr>
              <a:t>, H. </a:t>
            </a:r>
            <a:r>
              <a:rPr lang="en-US" altLang="ja-JP" sz="1200" i="1" dirty="0" err="1">
                <a:latin typeface="Times New Roman" pitchFamily="18" charset="0"/>
              </a:rPr>
              <a:t>Kamada</a:t>
            </a:r>
            <a:r>
              <a:rPr lang="en-US" altLang="ja-JP" sz="1200" i="1" dirty="0">
                <a:latin typeface="Times New Roman" pitchFamily="18" charset="0"/>
              </a:rPr>
              <a:t>, and </a:t>
            </a:r>
            <a:r>
              <a:rPr lang="en-US" altLang="ja-JP" sz="1200" i="1" dirty="0" smtClean="0">
                <a:latin typeface="Times New Roman" pitchFamily="18" charset="0"/>
              </a:rPr>
              <a:t>W. </a:t>
            </a:r>
            <a:r>
              <a:rPr lang="en-US" altLang="ja-JP" sz="1200" i="1" dirty="0" err="1" smtClean="0">
                <a:latin typeface="Times New Roman" pitchFamily="18" charset="0"/>
              </a:rPr>
              <a:t>Gloockle</a:t>
            </a:r>
            <a:r>
              <a:rPr lang="en-US" altLang="ja-JP" sz="1200" i="1" dirty="0" smtClean="0">
                <a:latin typeface="Times New Roman" pitchFamily="18" charset="0"/>
              </a:rPr>
              <a:t>,</a:t>
            </a:r>
          </a:p>
          <a:p>
            <a:pPr marL="342900" indent="-342900"/>
            <a:r>
              <a:rPr lang="en-US" altLang="ja-JP" sz="1200" i="1" dirty="0" smtClean="0">
                <a:latin typeface="Times New Roman" pitchFamily="18" charset="0"/>
              </a:rPr>
              <a:t>Phys</a:t>
            </a:r>
            <a:r>
              <a:rPr lang="en-US" altLang="ja-JP" sz="1200" i="1" dirty="0">
                <a:latin typeface="Times New Roman" pitchFamily="18" charset="0"/>
              </a:rPr>
              <a:t>. Rev. </a:t>
            </a:r>
            <a:r>
              <a:rPr lang="en-US" altLang="ja-JP" sz="1200" i="1" dirty="0" smtClean="0">
                <a:latin typeface="Times New Roman" pitchFamily="18" charset="0"/>
              </a:rPr>
              <a:t>Lett. 88</a:t>
            </a:r>
            <a:r>
              <a:rPr lang="en-US" altLang="ja-JP" sz="1200" i="1" dirty="0">
                <a:latin typeface="Times New Roman" pitchFamily="18" charset="0"/>
              </a:rPr>
              <a:t>, 172501 (2002)</a:t>
            </a:r>
          </a:p>
        </p:txBody>
      </p:sp>
      <p:sp>
        <p:nvSpPr>
          <p:cNvPr id="3" name="円/楕円 2"/>
          <p:cNvSpPr/>
          <p:nvPr/>
        </p:nvSpPr>
        <p:spPr>
          <a:xfrm>
            <a:off x="3433124" y="4096668"/>
            <a:ext cx="913866" cy="2949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062658" y="3908070"/>
            <a:ext cx="288032" cy="209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38967" y="3861977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1.09</a:t>
            </a:r>
            <a:endParaRPr kumimoji="1" lang="ja-JP" altLang="en-US" sz="1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24817" y="3679203"/>
            <a:ext cx="47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E</a:t>
            </a:r>
            <a:r>
              <a:rPr kumimoji="1" lang="en-US" altLang="ja-JP" sz="1400" dirty="0" smtClean="0">
                <a:sym typeface="Symbol" panose="05050102010706020507" pitchFamily="18" charset="2"/>
              </a:rPr>
              <a:t> =</a:t>
            </a:r>
            <a:endParaRPr kumimoji="1" lang="ja-JP" altLang="en-US" sz="1400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458319" y="3861977"/>
            <a:ext cx="47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E</a:t>
            </a:r>
            <a:r>
              <a:rPr kumimoji="1" lang="en-US" altLang="ja-JP" sz="1400" dirty="0" smtClean="0">
                <a:sym typeface="Symbol" panose="05050102010706020507" pitchFamily="18" charset="2"/>
              </a:rPr>
              <a:t> =</a:t>
            </a:r>
            <a:endParaRPr kumimoji="1"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23661" y="2197816"/>
            <a:ext cx="4061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>
                <a:solidFill>
                  <a:schemeClr val="accent2"/>
                </a:solidFill>
              </a:rPr>
              <a:t>Large CSB in </a:t>
            </a:r>
            <a:r>
              <a:rPr lang="en-US" altLang="ja-JP" sz="2400" b="1" i="1" dirty="0" smtClean="0">
                <a:solidFill>
                  <a:schemeClr val="accent2"/>
                </a:solidFill>
                <a:sym typeface="Symbol" panose="05050102010706020507" pitchFamily="18" charset="2"/>
              </a:rPr>
              <a:t></a:t>
            </a:r>
            <a:r>
              <a:rPr lang="en-US" altLang="ja-JP" sz="2400" b="1" i="1" dirty="0" smtClean="0">
                <a:solidFill>
                  <a:schemeClr val="accent2"/>
                </a:solidFill>
              </a:rPr>
              <a:t>N-interaction ?</a:t>
            </a:r>
            <a:endParaRPr kumimoji="1" lang="ja-JP" altLang="en-US" sz="2400" b="1" i="1" dirty="0">
              <a:solidFill>
                <a:schemeClr val="accent2"/>
              </a:solidFill>
            </a:endParaRPr>
          </a:p>
        </p:txBody>
      </p:sp>
      <p:grpSp>
        <p:nvGrpSpPr>
          <p:cNvPr id="50" name="グループ化 49"/>
          <p:cNvGrpSpPr/>
          <p:nvPr/>
        </p:nvGrpSpPr>
        <p:grpSpPr>
          <a:xfrm>
            <a:off x="5868144" y="1326798"/>
            <a:ext cx="562397" cy="560401"/>
            <a:chOff x="179512" y="4020727"/>
            <a:chExt cx="562397" cy="560401"/>
          </a:xfrm>
        </p:grpSpPr>
        <p:sp>
          <p:nvSpPr>
            <p:cNvPr id="51" name="円/楕円 50"/>
            <p:cNvSpPr/>
            <p:nvPr/>
          </p:nvSpPr>
          <p:spPr>
            <a:xfrm>
              <a:off x="309861" y="4020727"/>
              <a:ext cx="288032" cy="2880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453877" y="4267998"/>
              <a:ext cx="288032" cy="28803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円/楕円 52"/>
            <p:cNvSpPr/>
            <p:nvPr/>
          </p:nvSpPr>
          <p:spPr>
            <a:xfrm>
              <a:off x="179512" y="4293096"/>
              <a:ext cx="288032" cy="2880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/>
        </p:nvGrpSpPr>
        <p:grpSpPr>
          <a:xfrm>
            <a:off x="5861310" y="2100783"/>
            <a:ext cx="562397" cy="560401"/>
            <a:chOff x="3073499" y="5964943"/>
            <a:chExt cx="562397" cy="560401"/>
          </a:xfrm>
        </p:grpSpPr>
        <p:sp>
          <p:nvSpPr>
            <p:cNvPr id="59" name="円/楕円 58"/>
            <p:cNvSpPr/>
            <p:nvPr/>
          </p:nvSpPr>
          <p:spPr>
            <a:xfrm>
              <a:off x="3203848" y="5964943"/>
              <a:ext cx="288032" cy="28803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/>
          </p:nvSpPr>
          <p:spPr>
            <a:xfrm>
              <a:off x="3347864" y="6212214"/>
              <a:ext cx="288032" cy="2880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/>
          </p:nvSpPr>
          <p:spPr>
            <a:xfrm>
              <a:off x="3073499" y="6237312"/>
              <a:ext cx="288032" cy="28803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3" name="円/楕円 62"/>
          <p:cNvSpPr/>
          <p:nvPr/>
        </p:nvSpPr>
        <p:spPr>
          <a:xfrm>
            <a:off x="6876256" y="1463201"/>
            <a:ext cx="288032" cy="28803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6904090" y="2195760"/>
            <a:ext cx="288032" cy="28803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8748464" y="2127350"/>
            <a:ext cx="288032" cy="28803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8452375" y="2127350"/>
            <a:ext cx="288032" cy="2880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7829648" y="2125693"/>
            <a:ext cx="288032" cy="28803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7533559" y="2125693"/>
            <a:ext cx="288032" cy="28803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8145676" y="209471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≠</a:t>
            </a:r>
            <a:endParaRPr kumimoji="1" lang="ja-JP" altLang="en-US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8433913" y="209471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</a:t>
            </a:r>
            <a:endParaRPr kumimoji="1" lang="ja-JP" altLang="en-US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7524328" y="206084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413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5" descr="黒金伊達銀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13" y="80963"/>
            <a:ext cx="14192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59450" y="210344"/>
            <a:ext cx="8077200" cy="914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ja-JP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</a:t>
            </a:r>
            <a:r>
              <a:rPr lang="en-US" altLang="ja-JP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Old experiment for</a:t>
            </a:r>
            <a:r>
              <a:rPr lang="ja-JP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ja-JP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en-US" altLang="ja-JP" sz="3200" b="1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Symbol" panose="05050102010706020507" pitchFamily="18" charset="2"/>
              </a:rPr>
              <a:t></a:t>
            </a:r>
            <a:r>
              <a:rPr lang="en-US" altLang="ja-JP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Symbol" panose="05050102010706020507" pitchFamily="18" charset="2"/>
              </a:rPr>
              <a:t>(</a:t>
            </a:r>
            <a:r>
              <a:rPr lang="en-US" altLang="ja-JP" sz="3200" b="1" baseline="30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</a:t>
            </a:r>
            <a:r>
              <a:rPr lang="en-US" altLang="ja-JP" sz="3200" b="1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Symbol"/>
              </a:rPr>
              <a:t></a:t>
            </a:r>
            <a:r>
              <a:rPr lang="en-US" altLang="ja-JP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Symbol"/>
              </a:rPr>
              <a:t>He)</a:t>
            </a:r>
            <a:endParaRPr lang="en-US" altLang="ja-JP" sz="32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7658" y="1290246"/>
            <a:ext cx="4456271" cy="3888432"/>
          </a:xfrm>
          <a:prstGeom prst="rect">
            <a:avLst/>
          </a:prstGeom>
          <a:ln w="28575">
            <a:noFill/>
          </a:ln>
        </p:spPr>
      </p:pic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32" b="-40858"/>
          <a:stretch/>
        </p:blipFill>
        <p:spPr>
          <a:xfrm>
            <a:off x="4448747" y="5019580"/>
            <a:ext cx="4456271" cy="792088"/>
          </a:xfrm>
          <a:prstGeom prst="rect">
            <a:avLst/>
          </a:prstGeom>
          <a:ln w="28575">
            <a:noFill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683568" y="893684"/>
            <a:ext cx="230704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1"/>
                </a:solidFill>
                <a:cs typeface="Arial" panose="020B0604020202020204" pitchFamily="34" charset="0"/>
              </a:rPr>
              <a:t>Only one experiment </a:t>
            </a:r>
            <a:endParaRPr kumimoji="1" lang="ja-JP" altLang="en-US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54910" y="1368088"/>
            <a:ext cx="4788427" cy="31085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b="1" dirty="0" err="1" smtClean="0">
                <a:solidFill>
                  <a:schemeClr val="accent2"/>
                </a:solidFill>
              </a:rPr>
              <a:t>Hyperfragment</a:t>
            </a:r>
            <a:r>
              <a:rPr lang="en-US" altLang="ja-JP" sz="2000" b="1" dirty="0" smtClean="0">
                <a:solidFill>
                  <a:schemeClr val="accent2"/>
                </a:solidFill>
              </a:rPr>
              <a:t>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b="1" dirty="0" smtClean="0">
                <a:solidFill>
                  <a:schemeClr val="accent2"/>
                </a:solidFill>
              </a:rPr>
              <a:t>Stopped K- reaction (Li target)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000" b="1" dirty="0" smtClean="0">
                <a:solidFill>
                  <a:schemeClr val="accent2"/>
                </a:solidFill>
                <a:sym typeface="Symbol" panose="05050102010706020507" pitchFamily="18" charset="2"/>
              </a:rPr>
              <a:t>detecting 0</a:t>
            </a:r>
          </a:p>
          <a:p>
            <a:pPr lvl="1"/>
            <a:r>
              <a:rPr lang="en-US" altLang="ja-JP" sz="2000" dirty="0">
                <a:sym typeface="Symbol" panose="05050102010706020507" pitchFamily="18" charset="2"/>
              </a:rPr>
              <a:t> </a:t>
            </a:r>
            <a:r>
              <a:rPr lang="en-US" altLang="ja-JP" sz="2000" dirty="0" smtClean="0">
                <a:sym typeface="Symbol" panose="05050102010706020507" pitchFamily="18" charset="2"/>
              </a:rPr>
              <a:t>     </a:t>
            </a:r>
            <a:r>
              <a:rPr lang="en-US" altLang="ja-JP" dirty="0" smtClean="0">
                <a:sym typeface="Symbol" panose="05050102010706020507" pitchFamily="18" charset="2"/>
              </a:rPr>
              <a:t>(with </a:t>
            </a:r>
            <a:r>
              <a:rPr lang="en-US" altLang="ja-JP" dirty="0" err="1" smtClean="0">
                <a:sym typeface="Symbol" panose="05050102010706020507" pitchFamily="18" charset="2"/>
              </a:rPr>
              <a:t>Pb</a:t>
            </a:r>
            <a:r>
              <a:rPr lang="en-US" altLang="ja-JP" dirty="0" smtClean="0">
                <a:sym typeface="Symbol" panose="05050102010706020507" pitchFamily="18" charset="2"/>
              </a:rPr>
              <a:t> + </a:t>
            </a:r>
            <a:r>
              <a:rPr lang="en-US" altLang="ja-JP" dirty="0" err="1" smtClean="0">
                <a:sym typeface="Symbol" panose="05050102010706020507" pitchFamily="18" charset="2"/>
              </a:rPr>
              <a:t>scinti</a:t>
            </a:r>
            <a:r>
              <a:rPr lang="en-US" altLang="ja-JP" dirty="0" smtClean="0">
                <a:sym typeface="Symbol" panose="05050102010706020507" pitchFamily="18" charset="2"/>
              </a:rPr>
              <a:t>. sandwich)</a:t>
            </a:r>
          </a:p>
          <a:p>
            <a:r>
              <a:rPr lang="en-US" altLang="ja-JP" sz="2000" b="1" dirty="0">
                <a:sym typeface="Symbol" panose="05050102010706020507" pitchFamily="18" charset="2"/>
              </a:rPr>
              <a:t> </a:t>
            </a:r>
            <a:r>
              <a:rPr lang="en-US" altLang="ja-JP" sz="2000" b="1" dirty="0" smtClean="0">
                <a:sym typeface="Symbol" panose="05050102010706020507" pitchFamily="18" charset="2"/>
              </a:rPr>
              <a:t>             for tagging </a:t>
            </a:r>
            <a:r>
              <a:rPr lang="en-US" altLang="ja-JP" sz="2000" b="1" dirty="0" err="1" smtClean="0">
                <a:sym typeface="Symbol" panose="05050102010706020507" pitchFamily="18" charset="2"/>
              </a:rPr>
              <a:t>hypernuclei</a:t>
            </a:r>
            <a:endParaRPr lang="en-US" altLang="ja-JP" sz="2000" b="1" dirty="0" smtClean="0">
              <a:sym typeface="Symbol" panose="05050102010706020507" pitchFamily="18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000" b="1" dirty="0" smtClean="0">
                <a:sym typeface="Symbol" panose="05050102010706020507" pitchFamily="18" charset="2"/>
              </a:rPr>
              <a:t>Doppler broaden  peak</a:t>
            </a:r>
          </a:p>
          <a:p>
            <a:endParaRPr lang="en-US" altLang="ja-JP" sz="800" b="1" dirty="0" smtClean="0">
              <a:sym typeface="Symbol" panose="05050102010706020507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b="1" dirty="0" err="1" smtClean="0">
                <a:solidFill>
                  <a:schemeClr val="accent2"/>
                </a:solidFill>
              </a:rPr>
              <a:t>NaI</a:t>
            </a:r>
            <a:r>
              <a:rPr lang="en-US" altLang="ja-JP" sz="2000" b="1" dirty="0" smtClean="0">
                <a:solidFill>
                  <a:schemeClr val="accent2"/>
                </a:solidFill>
              </a:rPr>
              <a:t> detector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ja-JP" sz="2000" b="1" dirty="0" smtClean="0"/>
              <a:t>Energy resolution : 120 </a:t>
            </a:r>
            <a:r>
              <a:rPr kumimoji="1" lang="en-US" altLang="ja-JP" sz="2000" b="1" dirty="0" err="1" smtClean="0"/>
              <a:t>keV</a:t>
            </a:r>
            <a:r>
              <a:rPr kumimoji="1" lang="en-US" altLang="ja-JP" sz="2000" b="1" dirty="0" smtClean="0"/>
              <a:t>(FWHM)</a:t>
            </a:r>
            <a:endParaRPr lang="en-US" altLang="ja-JP" sz="2000" b="1" dirty="0" smtClean="0"/>
          </a:p>
          <a:p>
            <a:endParaRPr lang="en-US" altLang="ja-JP" sz="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b="1" dirty="0" smtClean="0">
                <a:solidFill>
                  <a:schemeClr val="accent2"/>
                </a:solidFill>
              </a:rPr>
              <a:t>Limited statistics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5068" y="4509120"/>
            <a:ext cx="3972947" cy="2246769"/>
          </a:xfrm>
          <a:prstGeom prst="rect">
            <a:avLst/>
          </a:prstGeom>
          <a:solidFill>
            <a:srgbClr val="000000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CCCC"/>
                </a:solidFill>
              </a:rPr>
              <a:t>Direct Production</a:t>
            </a:r>
          </a:p>
          <a:p>
            <a:r>
              <a:rPr kumimoji="1" lang="en-US" altLang="ja-JP" sz="2000" b="1" dirty="0" smtClean="0">
                <a:solidFill>
                  <a:srgbClr val="FFCCCC"/>
                </a:solidFill>
              </a:rPr>
              <a:t>Higher sensitivity and statistics</a:t>
            </a:r>
          </a:p>
          <a:p>
            <a:r>
              <a:rPr kumimoji="1" lang="en-US" altLang="ja-JP" sz="2000" b="1" dirty="0" smtClean="0">
                <a:solidFill>
                  <a:srgbClr val="FFCCCC"/>
                </a:solidFill>
              </a:rPr>
              <a:t>can </a:t>
            </a:r>
            <a:r>
              <a:rPr lang="en-US" altLang="ja-JP" sz="2000" b="1" dirty="0" smtClean="0">
                <a:solidFill>
                  <a:srgbClr val="FFCCCC"/>
                </a:solidFill>
              </a:rPr>
              <a:t>be</a:t>
            </a:r>
            <a:r>
              <a:rPr kumimoji="1" lang="en-US" altLang="ja-JP" sz="2000" b="1" dirty="0" smtClean="0">
                <a:solidFill>
                  <a:srgbClr val="FFCCCC"/>
                </a:solidFill>
              </a:rPr>
              <a:t> achieved 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b="1" dirty="0" smtClean="0">
                <a:solidFill>
                  <a:schemeClr val="bg1"/>
                </a:solidFill>
              </a:rPr>
              <a:t>In-flight </a:t>
            </a:r>
            <a:r>
              <a:rPr lang="en-US" altLang="ja-JP" sz="2000" b="1" baseline="30000" dirty="0" smtClean="0">
                <a:solidFill>
                  <a:schemeClr val="bg1"/>
                </a:solidFill>
              </a:rPr>
              <a:t>4</a:t>
            </a:r>
            <a:r>
              <a:rPr lang="en-US" altLang="ja-JP" sz="2000" b="1" dirty="0" smtClean="0">
                <a:solidFill>
                  <a:schemeClr val="bg1"/>
                </a:solidFill>
              </a:rPr>
              <a:t>He(K-,</a:t>
            </a:r>
            <a:r>
              <a:rPr lang="en-US" altLang="ja-JP" sz="20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-</a:t>
            </a:r>
            <a:r>
              <a:rPr lang="en-US" altLang="ja-JP" sz="2000" b="1" dirty="0" smtClean="0">
                <a:solidFill>
                  <a:schemeClr val="bg1"/>
                </a:solidFill>
              </a:rPr>
              <a:t>)</a:t>
            </a:r>
            <a:r>
              <a:rPr lang="en-US" altLang="ja-JP" sz="2000" b="1" baseline="30000" dirty="0" smtClean="0">
                <a:solidFill>
                  <a:schemeClr val="bg1"/>
                </a:solidFill>
              </a:rPr>
              <a:t>4</a:t>
            </a:r>
            <a:r>
              <a:rPr lang="en-US" altLang="ja-JP" sz="2000" b="1" baseline="-25000" dirty="0" smtClean="0">
                <a:solidFill>
                  <a:schemeClr val="bg1"/>
                </a:solidFill>
                <a:sym typeface="Symbol" panose="05050102010706020507" pitchFamily="18" charset="2"/>
              </a:rPr>
              <a:t></a:t>
            </a:r>
            <a:r>
              <a:rPr lang="en-US" altLang="ja-JP" sz="2000" b="1" dirty="0" smtClean="0">
                <a:solidFill>
                  <a:schemeClr val="bg1"/>
                </a:solidFill>
              </a:rPr>
              <a:t>He reaction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b="1" dirty="0" smtClean="0">
                <a:solidFill>
                  <a:schemeClr val="bg1"/>
                </a:solidFill>
              </a:rPr>
              <a:t>Ge detector </a:t>
            </a:r>
            <a:r>
              <a:rPr kumimoji="1" lang="en-US" altLang="ja-JP" sz="1600" b="1" dirty="0" smtClean="0">
                <a:solidFill>
                  <a:schemeClr val="bg1"/>
                </a:solidFill>
              </a:rPr>
              <a:t>(Energy resolution : 0.2%)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b="1" dirty="0" smtClean="0">
                <a:solidFill>
                  <a:schemeClr val="bg1"/>
                </a:solidFill>
              </a:rPr>
              <a:t>High intensity K beam</a:t>
            </a:r>
          </a:p>
          <a:p>
            <a:r>
              <a:rPr lang="en-US" altLang="ja-JP" sz="2000" b="1" dirty="0">
                <a:solidFill>
                  <a:schemeClr val="bg1"/>
                </a:solidFill>
              </a:rPr>
              <a:t> </a:t>
            </a:r>
            <a:r>
              <a:rPr lang="en-US" altLang="ja-JP" sz="2000" b="1" dirty="0" smtClean="0">
                <a:solidFill>
                  <a:schemeClr val="bg1"/>
                </a:solidFill>
              </a:rPr>
              <a:t>   + large acceptance spectrometers</a:t>
            </a:r>
            <a:endParaRPr kumimoji="1" lang="en-US" altLang="ja-JP" sz="2000" b="1" dirty="0">
              <a:solidFill>
                <a:schemeClr val="bg1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598881" y="1330641"/>
            <a:ext cx="309571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1"/>
                </a:solidFill>
                <a:cs typeface="Arial" panose="020B0604020202020204" pitchFamily="34" charset="0"/>
              </a:rPr>
              <a:t>Gamma-ray energy spectrum</a:t>
            </a:r>
          </a:p>
          <a:p>
            <a:r>
              <a:rPr lang="en-US" altLang="ja-JP" b="1" dirty="0">
                <a:solidFill>
                  <a:schemeClr val="tx1"/>
                </a:solidFill>
                <a:cs typeface="Arial" panose="020B0604020202020204" pitchFamily="34" charset="0"/>
              </a:rPr>
              <a:t>w</a:t>
            </a:r>
            <a:r>
              <a:rPr kumimoji="1" lang="en-US" altLang="ja-JP" b="1" dirty="0" smtClean="0">
                <a:solidFill>
                  <a:schemeClr val="tx1"/>
                </a:solidFill>
                <a:cs typeface="Arial" panose="020B0604020202020204" pitchFamily="34" charset="0"/>
              </a:rPr>
              <a:t>ith detecting </a:t>
            </a:r>
            <a:r>
              <a:rPr kumimoji="1" lang="en-US" altLang="ja-JP" b="1" dirty="0" smtClean="0">
                <a:solidFill>
                  <a:schemeClr val="tx1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0 decay</a:t>
            </a: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652019" y="6084891"/>
            <a:ext cx="432471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chemeClr val="accent3">
                    <a:lumMod val="75000"/>
                  </a:schemeClr>
                </a:solidFill>
              </a:rPr>
              <a:t>reported</a:t>
            </a:r>
            <a:r>
              <a:rPr kumimoji="1" lang="en-US" altLang="ja-JP" sz="2400" b="1" dirty="0" smtClean="0">
                <a:solidFill>
                  <a:schemeClr val="accent3">
                    <a:lumMod val="75000"/>
                  </a:schemeClr>
                </a:solidFill>
              </a:rPr>
              <a:t> value :</a:t>
            </a:r>
            <a:r>
              <a:rPr lang="en-US" altLang="ja-JP" sz="2400" b="1" dirty="0" smtClean="0">
                <a:solidFill>
                  <a:schemeClr val="accent3">
                    <a:lumMod val="75000"/>
                  </a:schemeClr>
                </a:solidFill>
              </a:rPr>
              <a:t> 1.15 (0.04) MeV</a:t>
            </a:r>
            <a:endParaRPr kumimoji="1" lang="ja-JP" alt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60858" y="5682734"/>
            <a:ext cx="419307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i="1" dirty="0"/>
              <a:t>M. </a:t>
            </a:r>
            <a:r>
              <a:rPr lang="en-US" altLang="ja-JP" sz="1600" i="1" dirty="0" err="1"/>
              <a:t>Bedjidian</a:t>
            </a:r>
            <a:r>
              <a:rPr lang="en-US" altLang="ja-JP" sz="1600" i="1" dirty="0"/>
              <a:t> et al., Phys. Lett. B 83, 252 (1979).</a:t>
            </a:r>
            <a:endParaRPr kumimoji="1" lang="ja-JP" altLang="en-US" sz="1600" i="1" dirty="0"/>
          </a:p>
        </p:txBody>
      </p:sp>
      <p:sp>
        <p:nvSpPr>
          <p:cNvPr id="9" name="下矢印 8"/>
          <p:cNvSpPr/>
          <p:nvPr/>
        </p:nvSpPr>
        <p:spPr>
          <a:xfrm>
            <a:off x="6229530" y="3508603"/>
            <a:ext cx="330398" cy="220508"/>
          </a:xfrm>
          <a:prstGeom prst="downArrow">
            <a:avLst>
              <a:gd name="adj1" fmla="val 3600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11289" y="3138357"/>
            <a:ext cx="2009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1.4 MeV (E13 data)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 flipH="1">
            <a:off x="5950153" y="2924944"/>
            <a:ext cx="505404" cy="3095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H="1">
            <a:off x="6864399" y="6163628"/>
            <a:ext cx="505404" cy="3095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46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図 5" descr="黒金伊達銀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813" y="80963"/>
            <a:ext cx="1419225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1560" y="2274452"/>
            <a:ext cx="7407275" cy="1473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ja-JP" sz="3600" b="1" dirty="0" smtClean="0">
                <a:solidFill>
                  <a:schemeClr val="accent2"/>
                </a:solidFill>
                <a:cs typeface="Arial" pitchFamily="34" charset="0"/>
              </a:rPr>
              <a:t>New data</a:t>
            </a:r>
            <a:br>
              <a:rPr lang="en-US" altLang="ja-JP" sz="3600" b="1" dirty="0" smtClean="0">
                <a:solidFill>
                  <a:schemeClr val="accent2"/>
                </a:solidFill>
                <a:cs typeface="Arial" pitchFamily="34" charset="0"/>
              </a:rPr>
            </a:br>
            <a:r>
              <a:rPr lang="en-US" altLang="ja-JP" sz="3600" b="1" dirty="0" smtClean="0">
                <a:solidFill>
                  <a:schemeClr val="accent2"/>
                </a:solidFill>
                <a:cs typeface="Arial" pitchFamily="34" charset="0"/>
              </a:rPr>
              <a:t>The J-PARC E13 experiment</a:t>
            </a:r>
            <a:endParaRPr lang="ja-JP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835696" y="3747652"/>
            <a:ext cx="525658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altLang="ja-JP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ja-JP" sz="3200" b="1" baseline="30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4</a:t>
            </a:r>
            <a:r>
              <a:rPr lang="en-US" altLang="ja-JP" sz="3200" b="1" baseline="-25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Arial" pitchFamily="34" charset="0"/>
              </a:rPr>
              <a:t>L</a:t>
            </a:r>
            <a:r>
              <a:rPr lang="en-US" altLang="ja-JP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He(1</a:t>
            </a:r>
            <a:r>
              <a:rPr lang="en-US" altLang="ja-JP" sz="3200" b="1" baseline="30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+</a:t>
            </a:r>
            <a:r>
              <a:rPr lang="ja-JP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→</a:t>
            </a:r>
            <a:r>
              <a:rPr lang="en-US" altLang="ja-JP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0</a:t>
            </a:r>
            <a:r>
              <a:rPr lang="en-US" altLang="ja-JP" sz="3200" b="1" baseline="30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+</a:t>
            </a:r>
            <a:r>
              <a:rPr lang="en-US" altLang="ja-JP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 measurement</a:t>
            </a:r>
          </a:p>
        </p:txBody>
      </p:sp>
    </p:spTree>
    <p:extLst>
      <p:ext uri="{BB962C8B-B14F-4D97-AF65-F5344CB8AC3E}">
        <p14:creationId xmlns:p14="http://schemas.microsoft.com/office/powerpoint/2010/main" val="359230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260350"/>
            <a:ext cx="4786313" cy="651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13316" name="テキスト ボックス 22"/>
          <p:cNvSpPr txBox="1">
            <a:spLocks noChangeArrowheads="1"/>
          </p:cNvSpPr>
          <p:nvPr/>
        </p:nvSpPr>
        <p:spPr bwMode="auto">
          <a:xfrm>
            <a:off x="7127875" y="4572000"/>
            <a:ext cx="684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800" b="1" i="1">
                <a:solidFill>
                  <a:srgbClr val="00B050"/>
                </a:solidFill>
                <a:latin typeface="Arial" charset="0"/>
              </a:rPr>
              <a:t>K</a:t>
            </a:r>
            <a:r>
              <a:rPr lang="ja-JP" altLang="en-US" sz="2800" b="1" i="1" baseline="50000">
                <a:solidFill>
                  <a:srgbClr val="00B050"/>
                </a:solidFill>
                <a:latin typeface="Arial" charset="0"/>
              </a:rPr>
              <a:t>－</a:t>
            </a:r>
            <a:endParaRPr lang="ja-JP" altLang="en-US" sz="2000" b="1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13317" name="テキスト ボックス 44"/>
          <p:cNvSpPr txBox="1">
            <a:spLocks noChangeArrowheads="1"/>
          </p:cNvSpPr>
          <p:nvPr/>
        </p:nvSpPr>
        <p:spPr bwMode="auto">
          <a:xfrm>
            <a:off x="465138" y="982609"/>
            <a:ext cx="3860800" cy="6832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ja-JP" sz="1600" b="1" dirty="0">
                <a:latin typeface="Arial" charset="0"/>
              </a:rPr>
              <a:t>U</a:t>
            </a:r>
            <a:r>
              <a:rPr lang="en-US" altLang="ja-JP" sz="1600" b="1" dirty="0" smtClean="0">
                <a:latin typeface="Arial" charset="0"/>
              </a:rPr>
              <a:t>se high intensity K- beam delivered from J-PARC K1.8 beam line</a:t>
            </a:r>
          </a:p>
        </p:txBody>
      </p:sp>
      <p:sp>
        <p:nvSpPr>
          <p:cNvPr id="13319" name="テキスト ボックス 56"/>
          <p:cNvSpPr txBox="1">
            <a:spLocks noChangeArrowheads="1"/>
          </p:cNvSpPr>
          <p:nvPr/>
        </p:nvSpPr>
        <p:spPr bwMode="auto">
          <a:xfrm>
            <a:off x="7000875" y="1562100"/>
            <a:ext cx="606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3600" b="1">
                <a:solidFill>
                  <a:srgbClr val="0000FF"/>
                </a:solidFill>
                <a:latin typeface="Arial" charset="0"/>
                <a:sym typeface="Symbol" pitchFamily="18" charset="2"/>
              </a:rPr>
              <a:t></a:t>
            </a:r>
            <a:r>
              <a:rPr lang="en-US" altLang="ja-JP" sz="3600" b="1" baseline="30000">
                <a:solidFill>
                  <a:srgbClr val="0000FF"/>
                </a:solidFill>
                <a:latin typeface="Arial" charset="0"/>
                <a:sym typeface="Symbol" pitchFamily="18" charset="2"/>
              </a:rPr>
              <a:t></a:t>
            </a:r>
            <a:endParaRPr lang="ja-JP" altLang="en-US" sz="3600" b="1" baseline="30000">
              <a:solidFill>
                <a:srgbClr val="0000FF"/>
              </a:solidFill>
              <a:latin typeface="Arial" charset="0"/>
            </a:endParaRPr>
          </a:p>
        </p:txBody>
      </p:sp>
      <p:cxnSp>
        <p:nvCxnSpPr>
          <p:cNvPr id="77" name="直線矢印コネクタ 76"/>
          <p:cNvCxnSpPr/>
          <p:nvPr/>
        </p:nvCxnSpPr>
        <p:spPr>
          <a:xfrm flipV="1">
            <a:off x="6880225" y="3449638"/>
            <a:ext cx="0" cy="83026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/>
          <p:cNvSpPr/>
          <p:nvPr/>
        </p:nvSpPr>
        <p:spPr>
          <a:xfrm>
            <a:off x="4939605" y="312578"/>
            <a:ext cx="3952875" cy="2774950"/>
          </a:xfrm>
          <a:prstGeom prst="rect">
            <a:avLst/>
          </a:prstGeom>
          <a:solidFill>
            <a:srgbClr val="0000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323" name="テキスト ボックス 85"/>
          <p:cNvSpPr txBox="1">
            <a:spLocks noChangeArrowheads="1"/>
          </p:cNvSpPr>
          <p:nvPr/>
        </p:nvSpPr>
        <p:spPr bwMode="auto">
          <a:xfrm>
            <a:off x="7324725" y="101600"/>
            <a:ext cx="1741488" cy="769441"/>
          </a:xfrm>
          <a:prstGeom prst="rect">
            <a:avLst/>
          </a:prstGeom>
          <a:solidFill>
            <a:srgbClr val="CCEC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400" b="1" dirty="0" smtClean="0">
                <a:latin typeface="Arial" charset="0"/>
              </a:rPr>
              <a:t>Spectrometer</a:t>
            </a:r>
            <a:endParaRPr lang="en-US" altLang="ja-JP" sz="1400" b="1" dirty="0">
              <a:latin typeface="Arial" charset="0"/>
            </a:endParaRPr>
          </a:p>
          <a:p>
            <a:pPr algn="ctr" eaLnBrk="1" hangingPunct="1"/>
            <a:r>
              <a:rPr lang="en-US" altLang="ja-JP" sz="1400" b="1" dirty="0">
                <a:latin typeface="Arial" charset="0"/>
              </a:rPr>
              <a:t>f</a:t>
            </a:r>
            <a:r>
              <a:rPr lang="en-US" altLang="ja-JP" sz="1400" b="1" dirty="0" smtClean="0">
                <a:latin typeface="Arial" charset="0"/>
              </a:rPr>
              <a:t>or scat. particle</a:t>
            </a:r>
            <a:endParaRPr lang="en-US" altLang="ja-JP" sz="1400" b="1" dirty="0">
              <a:latin typeface="Arial" charset="0"/>
            </a:endParaRPr>
          </a:p>
          <a:p>
            <a:pPr algn="ctr" eaLnBrk="1" hangingPunct="1"/>
            <a:r>
              <a:rPr lang="ja-JP" altLang="en-US" sz="1600" b="1" dirty="0">
                <a:latin typeface="Arial" charset="0"/>
              </a:rPr>
              <a:t>（</a:t>
            </a:r>
            <a:r>
              <a:rPr lang="en-US" altLang="ja-JP" sz="1600" b="1" dirty="0" err="1">
                <a:latin typeface="Arial" charset="0"/>
              </a:rPr>
              <a:t>SksMinus</a:t>
            </a:r>
            <a:r>
              <a:rPr lang="ja-JP" altLang="en-US" sz="1600" b="1" dirty="0">
                <a:latin typeface="Arial" charset="0"/>
              </a:rPr>
              <a:t>）</a:t>
            </a: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282785" y="3011516"/>
            <a:ext cx="3862596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reaction-γ coincidence experiment</a:t>
            </a:r>
            <a:endParaRPr lang="ja-JP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L 字 90"/>
          <p:cNvSpPr/>
          <p:nvPr/>
        </p:nvSpPr>
        <p:spPr>
          <a:xfrm flipH="1">
            <a:off x="3881438" y="3213100"/>
            <a:ext cx="3725862" cy="3567113"/>
          </a:xfrm>
          <a:prstGeom prst="corner">
            <a:avLst>
              <a:gd name="adj1" fmla="val 46255"/>
              <a:gd name="adj2" fmla="val 53102"/>
            </a:avLst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329" name="テキスト ボックス 83"/>
          <p:cNvSpPr txBox="1">
            <a:spLocks noChangeArrowheads="1"/>
          </p:cNvSpPr>
          <p:nvPr/>
        </p:nvSpPr>
        <p:spPr bwMode="auto">
          <a:xfrm>
            <a:off x="7029450" y="5445125"/>
            <a:ext cx="1484702" cy="584775"/>
          </a:xfrm>
          <a:prstGeom prst="rect">
            <a:avLst/>
          </a:prstGeom>
          <a:solidFill>
            <a:srgbClr val="99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600" b="1" dirty="0" smtClean="0">
                <a:latin typeface="Arial" charset="0"/>
              </a:rPr>
              <a:t>Beam line</a:t>
            </a:r>
          </a:p>
          <a:p>
            <a:pPr eaLnBrk="1" hangingPunct="1"/>
            <a:r>
              <a:rPr lang="en-US" altLang="ja-JP" sz="1600" b="1" dirty="0" smtClean="0">
                <a:latin typeface="Arial" charset="0"/>
              </a:rPr>
              <a:t>spectrometer</a:t>
            </a:r>
            <a:endParaRPr lang="en-US" altLang="ja-JP" sz="1600" b="1" dirty="0">
              <a:latin typeface="Arial" charset="0"/>
            </a:endParaRPr>
          </a:p>
        </p:txBody>
      </p:sp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44624"/>
            <a:ext cx="8077200" cy="914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en-US" altLang="ja-JP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K1.8 experimental setup (E13)</a:t>
            </a:r>
          </a:p>
        </p:txBody>
      </p:sp>
      <p:cxnSp>
        <p:nvCxnSpPr>
          <p:cNvPr id="45" name="直線矢印コネクタ 44"/>
          <p:cNvCxnSpPr/>
          <p:nvPr/>
        </p:nvCxnSpPr>
        <p:spPr>
          <a:xfrm flipV="1">
            <a:off x="6889750" y="2103438"/>
            <a:ext cx="0" cy="614362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/>
          <p:cNvCxnSpPr/>
          <p:nvPr/>
        </p:nvCxnSpPr>
        <p:spPr>
          <a:xfrm flipV="1">
            <a:off x="4067175" y="5454650"/>
            <a:ext cx="2100263" cy="1058863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グループ化 7"/>
          <p:cNvGrpSpPr>
            <a:grpSpLocks/>
          </p:cNvGrpSpPr>
          <p:nvPr/>
        </p:nvGrpSpPr>
        <p:grpSpPr bwMode="auto">
          <a:xfrm>
            <a:off x="6670675" y="2695575"/>
            <a:ext cx="2393950" cy="1718334"/>
            <a:chOff x="6670894" y="2695977"/>
            <a:chExt cx="2393499" cy="1718698"/>
          </a:xfrm>
        </p:grpSpPr>
        <p:sp>
          <p:nvSpPr>
            <p:cNvPr id="13342" name="テキスト ボックス 41"/>
            <p:cNvSpPr txBox="1">
              <a:spLocks noChangeArrowheads="1"/>
            </p:cNvSpPr>
            <p:nvPr/>
          </p:nvSpPr>
          <p:spPr bwMode="auto">
            <a:xfrm>
              <a:off x="7607500" y="3552719"/>
              <a:ext cx="1456893" cy="861956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1600" b="1" dirty="0" err="1" smtClean="0"/>
                <a:t>Ge</a:t>
              </a:r>
              <a:r>
                <a:rPr lang="en-US" altLang="ja-JP" sz="1600" b="1" dirty="0" smtClean="0"/>
                <a:t> detector array</a:t>
              </a:r>
            </a:p>
            <a:p>
              <a:pPr algn="ctr" eaLnBrk="1" hangingPunct="1"/>
              <a:r>
                <a:rPr lang="en-US" altLang="ja-JP" b="1" dirty="0" err="1" smtClean="0"/>
                <a:t>Hyperball</a:t>
              </a:r>
              <a:r>
                <a:rPr lang="en-US" altLang="ja-JP" b="1" dirty="0" smtClean="0"/>
                <a:t>-J</a:t>
              </a:r>
              <a:endParaRPr lang="ja-JP" altLang="en-US" b="1" dirty="0"/>
            </a:p>
          </p:txBody>
        </p:sp>
        <p:cxnSp>
          <p:nvCxnSpPr>
            <p:cNvPr id="44" name="直線矢印コネクタ 43"/>
            <p:cNvCxnSpPr/>
            <p:nvPr/>
          </p:nvCxnSpPr>
          <p:spPr bwMode="auto">
            <a:xfrm flipH="1" flipV="1">
              <a:off x="7145468" y="2954795"/>
              <a:ext cx="666624" cy="59861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正方形/長方形 40"/>
            <p:cNvSpPr/>
            <p:nvPr/>
          </p:nvSpPr>
          <p:spPr bwMode="auto">
            <a:xfrm>
              <a:off x="6670894" y="2695977"/>
              <a:ext cx="420609" cy="230237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cxnSp>
        <p:nvCxnSpPr>
          <p:cNvPr id="82" name="直線矢印コネクタ 81"/>
          <p:cNvCxnSpPr/>
          <p:nvPr/>
        </p:nvCxnSpPr>
        <p:spPr>
          <a:xfrm flipH="1" flipV="1">
            <a:off x="5745163" y="1268413"/>
            <a:ext cx="903287" cy="617537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360914" y="4572000"/>
            <a:ext cx="3423566" cy="1631216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1" baseline="30000" dirty="0" smtClean="0"/>
              <a:t>4</a:t>
            </a:r>
            <a:r>
              <a:rPr kumimoji="1" lang="en-US" altLang="ja-JP" sz="2000" b="1" baseline="-25000" dirty="0" smtClean="0">
                <a:sym typeface="Symbol"/>
              </a:rPr>
              <a:t></a:t>
            </a:r>
            <a:r>
              <a:rPr kumimoji="1" lang="en-US" altLang="ja-JP" sz="2000" b="1" dirty="0" smtClean="0">
                <a:sym typeface="Symbol"/>
              </a:rPr>
              <a:t>He : </a:t>
            </a:r>
            <a:r>
              <a:rPr kumimoji="1" lang="en-US" altLang="ja-JP" sz="2000" b="1" dirty="0" err="1" smtClean="0">
                <a:sym typeface="Symbol"/>
              </a:rPr>
              <a:t>liq.He</a:t>
            </a:r>
            <a:r>
              <a:rPr lang="ja-JP" altLang="en-US" sz="2000" b="1" dirty="0">
                <a:sym typeface="Symbol"/>
              </a:rPr>
              <a:t> </a:t>
            </a:r>
            <a:r>
              <a:rPr lang="en-US" altLang="ja-JP" sz="2000" b="1" dirty="0" smtClean="0">
                <a:sym typeface="Symbol"/>
              </a:rPr>
              <a:t>target</a:t>
            </a:r>
            <a:r>
              <a:rPr lang="ja-JP" altLang="en-US" sz="2000" b="1" dirty="0" smtClean="0">
                <a:sym typeface="Symbol"/>
              </a:rPr>
              <a:t> </a:t>
            </a:r>
            <a:r>
              <a:rPr kumimoji="1" lang="en-US" altLang="ja-JP" sz="2000" b="1" dirty="0" smtClean="0">
                <a:sym typeface="Symbol"/>
              </a:rPr>
              <a:t>(2.7 g/cm</a:t>
            </a:r>
            <a:r>
              <a:rPr kumimoji="1" lang="en-US" altLang="ja-JP" sz="2000" b="1" baseline="30000" dirty="0" smtClean="0">
                <a:sym typeface="Symbol"/>
              </a:rPr>
              <a:t>2</a:t>
            </a:r>
            <a:r>
              <a:rPr kumimoji="1" lang="en-US" altLang="ja-JP" sz="2000" b="1" dirty="0" smtClean="0">
                <a:sym typeface="Symbol"/>
              </a:rPr>
              <a:t>)</a:t>
            </a:r>
          </a:p>
          <a:p>
            <a:r>
              <a:rPr lang="en-US" altLang="ja-JP" sz="2000" b="1" dirty="0" smtClean="0">
                <a:sym typeface="Symbol"/>
              </a:rPr>
              <a:t>      Total K beam : 23 G kaons</a:t>
            </a:r>
          </a:p>
          <a:p>
            <a:r>
              <a:rPr kumimoji="1" lang="en-US" altLang="ja-JP" sz="2000" b="1" dirty="0" smtClean="0">
                <a:sym typeface="Symbol"/>
              </a:rPr>
              <a:t>       ~ 5 days beam time</a:t>
            </a:r>
          </a:p>
          <a:p>
            <a:r>
              <a:rPr lang="en-US" altLang="ja-JP" sz="2000" b="1" dirty="0" smtClean="0">
                <a:sym typeface="Symbol"/>
              </a:rPr>
              <a:t>Just after HD hall resumption</a:t>
            </a:r>
            <a:endParaRPr lang="en-US" altLang="ja-JP" sz="2000" b="1" dirty="0">
              <a:sym typeface="Symbol"/>
            </a:endParaRPr>
          </a:p>
          <a:p>
            <a:r>
              <a:rPr kumimoji="1" lang="en-US" altLang="ja-JP" sz="2000" b="1" dirty="0" smtClean="0">
                <a:sym typeface="Symbol"/>
              </a:rPr>
              <a:t>In 2015 April.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0032" y="1728032"/>
            <a:ext cx="4232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aseline="30000" dirty="0" smtClean="0">
                <a:latin typeface="+mj-lt"/>
              </a:rPr>
              <a:t>4</a:t>
            </a:r>
            <a:r>
              <a:rPr kumimoji="1" lang="en-US" altLang="ja-JP" sz="2800" dirty="0" smtClean="0">
                <a:latin typeface="+mj-lt"/>
              </a:rPr>
              <a:t>He(</a:t>
            </a:r>
            <a:r>
              <a:rPr kumimoji="1" lang="en-US" altLang="ja-JP" sz="2800" i="1" dirty="0" smtClean="0">
                <a:latin typeface="+mj-lt"/>
              </a:rPr>
              <a:t>K</a:t>
            </a:r>
            <a:r>
              <a:rPr kumimoji="1" lang="en-US" altLang="ja-JP" sz="2800" baseline="30000" dirty="0" smtClean="0">
                <a:latin typeface="+mj-lt"/>
              </a:rPr>
              <a:t>-</a:t>
            </a:r>
            <a:r>
              <a:rPr kumimoji="1" lang="en-US" altLang="ja-JP" sz="2800" dirty="0" smtClean="0">
                <a:latin typeface="+mj-lt"/>
              </a:rPr>
              <a:t>,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p</a:t>
            </a:r>
            <a:r>
              <a:rPr kumimoji="1" lang="en-US" altLang="ja-JP" sz="2800" baseline="30000" dirty="0" smtClean="0">
                <a:latin typeface="+mj-lt"/>
              </a:rPr>
              <a:t>-</a:t>
            </a:r>
            <a:r>
              <a:rPr kumimoji="1" lang="en-US" altLang="ja-JP" sz="2800" dirty="0" smtClean="0">
                <a:latin typeface="+mj-lt"/>
              </a:rPr>
              <a:t>)</a:t>
            </a:r>
            <a:r>
              <a:rPr kumimoji="1" lang="en-US" altLang="ja-JP" sz="2800" baseline="30000" dirty="0" smtClean="0">
                <a:latin typeface="+mj-lt"/>
              </a:rPr>
              <a:t>4</a:t>
            </a:r>
            <a:r>
              <a:rPr kumimoji="1" lang="en-US" altLang="ja-JP" sz="2800" baseline="-25000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2800" dirty="0" smtClean="0">
                <a:latin typeface="+mj-lt"/>
              </a:rPr>
              <a:t>He* -&gt;</a:t>
            </a:r>
            <a:r>
              <a:rPr kumimoji="1" lang="en-US" altLang="ja-JP" sz="2800" baseline="30000" dirty="0" smtClean="0">
                <a:latin typeface="+mj-lt"/>
              </a:rPr>
              <a:t>4</a:t>
            </a:r>
            <a:r>
              <a:rPr kumimoji="1" lang="en-US" altLang="ja-JP" sz="2800" baseline="-25000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2800" dirty="0" smtClean="0">
                <a:latin typeface="+mj-lt"/>
              </a:rPr>
              <a:t>He+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g</a:t>
            </a:r>
            <a:r>
              <a:rPr kumimoji="1" lang="en-US" altLang="ja-JP" sz="2800" dirty="0" smtClean="0">
                <a:latin typeface="+mj-lt"/>
              </a:rPr>
              <a:t> </a:t>
            </a:r>
            <a:endParaRPr kumimoji="1" lang="ja-JP" altLang="en-US" sz="2800" dirty="0">
              <a:latin typeface="+mj-lt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1265695" y="1813099"/>
            <a:ext cx="353977" cy="438153"/>
          </a:xfrm>
          <a:prstGeom prst="rect">
            <a:avLst/>
          </a:prstGeom>
          <a:solidFill>
            <a:srgbClr val="0000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856156" y="1806522"/>
            <a:ext cx="353977" cy="438153"/>
          </a:xfrm>
          <a:prstGeom prst="rect">
            <a:avLst/>
          </a:prstGeom>
          <a:solidFill>
            <a:srgbClr val="00B05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3797300" y="1844333"/>
            <a:ext cx="353977" cy="438153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8565" y="6115050"/>
            <a:ext cx="1867819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b="1" dirty="0" err="1" smtClean="0"/>
              <a:t>pK</a:t>
            </a:r>
            <a:r>
              <a:rPr kumimoji="1" lang="en-US" altLang="ja-JP" sz="2000" b="1" dirty="0" smtClean="0"/>
              <a:t> = 1.5 GeV/c</a:t>
            </a:r>
            <a:endParaRPr kumimoji="1" lang="ja-JP" altLang="en-US" sz="20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63275" y="1102122"/>
            <a:ext cx="179889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p</a:t>
            </a:r>
            <a:r>
              <a:rPr kumimoji="1" lang="en-US" altLang="ja-JP" sz="2000" b="1" dirty="0" smtClean="0">
                <a:latin typeface="Symbol" panose="05050102010706020507" pitchFamily="18" charset="2"/>
              </a:rPr>
              <a:t>p</a:t>
            </a:r>
            <a:r>
              <a:rPr kumimoji="1" lang="en-US" altLang="ja-JP" sz="2000" b="1" dirty="0" smtClean="0"/>
              <a:t> ~ 1.4 GeV/c</a:t>
            </a:r>
            <a:endParaRPr kumimoji="1" lang="ja-JP" alt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274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1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4842" y="3617367"/>
            <a:ext cx="4032069" cy="2907977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36513"/>
            <a:ext cx="8077200" cy="9144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ja-JP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en-US" altLang="ja-JP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Mass gated gamma-ray spectrum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836712"/>
            <a:ext cx="4968552" cy="5937865"/>
          </a:xfrm>
          <a:prstGeom prst="rect">
            <a:avLst/>
          </a:prstGeom>
        </p:spPr>
      </p:pic>
      <p:pic>
        <p:nvPicPr>
          <p:cNvPr id="8" name="図 5" descr="黒金伊達銀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813" y="80963"/>
            <a:ext cx="1419225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5678370" y="2043082"/>
            <a:ext cx="224933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Doppler correction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7816551" y="3697982"/>
            <a:ext cx="1240359" cy="2386707"/>
          </a:xfrm>
          <a:prstGeom prst="rect">
            <a:avLst/>
          </a:prstGeom>
          <a:solidFill>
            <a:schemeClr val="accent3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765008" y="3257565"/>
            <a:ext cx="1255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3">
                    <a:lumMod val="50000"/>
                  </a:schemeClr>
                </a:solidFill>
              </a:rPr>
              <a:t>Mass gate</a:t>
            </a:r>
            <a:endParaRPr kumimoji="1" lang="ja-JP" alt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左カーブ矢印 16"/>
          <p:cNvSpPr/>
          <p:nvPr/>
        </p:nvSpPr>
        <p:spPr>
          <a:xfrm>
            <a:off x="4825983" y="1796479"/>
            <a:ext cx="729750" cy="1000961"/>
          </a:xfrm>
          <a:prstGeom prst="curvedLef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599374" y="1165341"/>
            <a:ext cx="2407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Gamma rays from only </a:t>
            </a:r>
          </a:p>
          <a:p>
            <a:r>
              <a:rPr lang="en-US" altLang="ja-JP" b="1" dirty="0"/>
              <a:t> </a:t>
            </a:r>
            <a:r>
              <a:rPr lang="en-US" altLang="ja-JP" b="1" dirty="0" smtClean="0"/>
              <a:t>non-strange</a:t>
            </a:r>
            <a:r>
              <a:rPr kumimoji="1" lang="en-US" altLang="ja-JP" b="1" dirty="0" smtClean="0"/>
              <a:t> nuclei 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113728" y="2871191"/>
            <a:ext cx="215058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No peak structure</a:t>
            </a:r>
            <a:r>
              <a:rPr kumimoji="1" lang="en-US" altLang="ja-JP" sz="2000" b="1" dirty="0" smtClean="0"/>
              <a:t> </a:t>
            </a:r>
            <a:endParaRPr kumimoji="1" lang="ja-JP" altLang="en-US" sz="2000" b="1" dirty="0"/>
          </a:p>
        </p:txBody>
      </p:sp>
      <p:sp>
        <p:nvSpPr>
          <p:cNvPr id="2" name="正方形/長方形 1"/>
          <p:cNvSpPr/>
          <p:nvPr/>
        </p:nvSpPr>
        <p:spPr>
          <a:xfrm>
            <a:off x="539552" y="3697981"/>
            <a:ext cx="4485290" cy="3104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811"/>
          <a:stretch/>
        </p:blipFill>
        <p:spPr>
          <a:xfrm>
            <a:off x="107504" y="3645024"/>
            <a:ext cx="4968552" cy="545649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856159" y="1033686"/>
            <a:ext cx="4070927" cy="266429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90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711" y="1175158"/>
            <a:ext cx="4032069" cy="2907977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36513"/>
            <a:ext cx="8077200" cy="9144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ja-JP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en-US" altLang="ja-JP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Mass gated gamma-ray spectrum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836712"/>
            <a:ext cx="4968552" cy="5937865"/>
          </a:xfrm>
          <a:prstGeom prst="rect">
            <a:avLst/>
          </a:prstGeom>
        </p:spPr>
      </p:pic>
      <p:pic>
        <p:nvPicPr>
          <p:cNvPr id="8" name="図 5" descr="黒金伊達銀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813" y="80963"/>
            <a:ext cx="1419225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正方形/長方形 12"/>
          <p:cNvSpPr/>
          <p:nvPr/>
        </p:nvSpPr>
        <p:spPr>
          <a:xfrm>
            <a:off x="6438141" y="1268821"/>
            <a:ext cx="510123" cy="235504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856159" y="3601591"/>
            <a:ext cx="4070927" cy="26642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065594" y="836712"/>
            <a:ext cx="1255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Mass gate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343561" y="5494219"/>
            <a:ext cx="3212418" cy="1200329"/>
          </a:xfrm>
          <a:prstGeom prst="rect">
            <a:avLst/>
          </a:prstGeom>
          <a:solidFill>
            <a:srgbClr val="000000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CCCC"/>
                </a:solidFill>
              </a:rPr>
              <a:t>1406 </a:t>
            </a:r>
            <a:r>
              <a:rPr lang="en-US" altLang="ja-JP" sz="2400" b="1" dirty="0" smtClean="0">
                <a:solidFill>
                  <a:srgbClr val="FFCCCC"/>
                </a:solidFill>
                <a:latin typeface="Symbol" panose="05050102010706020507" pitchFamily="18" charset="2"/>
              </a:rPr>
              <a:t>g</a:t>
            </a:r>
            <a:r>
              <a:rPr lang="en-US" altLang="ja-JP" sz="2400" b="1" dirty="0" smtClean="0">
                <a:solidFill>
                  <a:srgbClr val="FFCCCC"/>
                </a:solidFill>
              </a:rPr>
              <a:t>-ray peak was</a:t>
            </a:r>
          </a:p>
          <a:p>
            <a:r>
              <a:rPr lang="en-US" altLang="ja-JP" sz="2400" b="1" dirty="0">
                <a:solidFill>
                  <a:srgbClr val="FFCCCC"/>
                </a:solidFill>
              </a:rPr>
              <a:t>a</a:t>
            </a:r>
            <a:r>
              <a:rPr lang="en-US" altLang="ja-JP" sz="2400" b="1" dirty="0" smtClean="0">
                <a:solidFill>
                  <a:srgbClr val="FFCCCC"/>
                </a:solidFill>
              </a:rPr>
              <a:t>ttributed to be </a:t>
            </a:r>
          </a:p>
          <a:p>
            <a:r>
              <a:rPr lang="en-US" altLang="ja-JP" sz="2400" b="1" baseline="30000" dirty="0" smtClean="0">
                <a:solidFill>
                  <a:srgbClr val="FFCCCC"/>
                </a:solidFill>
              </a:rPr>
              <a:t>4</a:t>
            </a:r>
            <a:r>
              <a:rPr lang="en-US" altLang="ja-JP" sz="2400" b="1" baseline="-25000" dirty="0" smtClean="0">
                <a:solidFill>
                  <a:srgbClr val="FFCCCC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400" b="1" dirty="0" smtClean="0">
                <a:solidFill>
                  <a:srgbClr val="FFCCCC"/>
                </a:solidFill>
              </a:rPr>
              <a:t>He(1</a:t>
            </a:r>
            <a:r>
              <a:rPr lang="en-US" altLang="ja-JP" sz="2400" b="1" baseline="30000" dirty="0" smtClean="0">
                <a:solidFill>
                  <a:srgbClr val="FFCCCC"/>
                </a:solidFill>
              </a:rPr>
              <a:t>+</a:t>
            </a:r>
            <a:r>
              <a:rPr lang="en-US" altLang="ja-JP" sz="2400" b="1" dirty="0" smtClean="0">
                <a:solidFill>
                  <a:srgbClr val="FFCCCC"/>
                </a:solidFill>
              </a:rPr>
              <a:t> </a:t>
            </a:r>
            <a:r>
              <a:rPr lang="ja-JP" altLang="en-US" sz="2400" b="1" dirty="0" smtClean="0">
                <a:solidFill>
                  <a:srgbClr val="FFCCCC"/>
                </a:solidFill>
              </a:rPr>
              <a:t>→</a:t>
            </a:r>
            <a:r>
              <a:rPr lang="en-US" altLang="ja-JP" sz="2400" b="1" dirty="0" smtClean="0">
                <a:solidFill>
                  <a:srgbClr val="FFCCCC"/>
                </a:solidFill>
              </a:rPr>
              <a:t>0</a:t>
            </a:r>
            <a:r>
              <a:rPr lang="en-US" altLang="ja-JP" sz="2400" b="1" baseline="30000" dirty="0" smtClean="0">
                <a:solidFill>
                  <a:srgbClr val="FFCCCC"/>
                </a:solidFill>
              </a:rPr>
              <a:t>+</a:t>
            </a:r>
            <a:r>
              <a:rPr lang="en-US" altLang="ja-JP" sz="2400" b="1" dirty="0" smtClean="0">
                <a:solidFill>
                  <a:srgbClr val="FFCCCC"/>
                </a:solidFill>
              </a:rPr>
              <a:t>) transition </a:t>
            </a:r>
            <a:endParaRPr kumimoji="1" lang="ja-JP" altLang="en-US" sz="2400" b="1" dirty="0">
              <a:solidFill>
                <a:srgbClr val="FFCCCC"/>
              </a:solidFill>
            </a:endParaRPr>
          </a:p>
        </p:txBody>
      </p:sp>
      <p:sp>
        <p:nvSpPr>
          <p:cNvPr id="17" name="左カーブ矢印 16"/>
          <p:cNvSpPr/>
          <p:nvPr/>
        </p:nvSpPr>
        <p:spPr>
          <a:xfrm>
            <a:off x="4825983" y="4588279"/>
            <a:ext cx="729750" cy="1000961"/>
          </a:xfrm>
          <a:prstGeom prst="curvedLef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96279" y="4749073"/>
            <a:ext cx="224933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Doppler correction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31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36513"/>
            <a:ext cx="8077200" cy="9144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ja-JP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en-US" altLang="ja-JP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Revised level scheme</a:t>
            </a:r>
            <a:r>
              <a:rPr lang="en-US" altLang="ja-JP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and our finding</a:t>
            </a:r>
            <a:endParaRPr lang="en-US" altLang="ja-JP" sz="32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4572000" y="3573016"/>
            <a:ext cx="1512168" cy="10081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図 5" descr="黒金伊達銀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813" y="80963"/>
            <a:ext cx="1419225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グループ化 21"/>
          <p:cNvGrpSpPr/>
          <p:nvPr/>
        </p:nvGrpSpPr>
        <p:grpSpPr>
          <a:xfrm>
            <a:off x="179512" y="908720"/>
            <a:ext cx="5172439" cy="2664296"/>
            <a:chOff x="44970" y="4277831"/>
            <a:chExt cx="4856814" cy="2501719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4970" y="4277831"/>
              <a:ext cx="4856814" cy="2501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正方形/長方形 23"/>
            <p:cNvSpPr/>
            <p:nvPr/>
          </p:nvSpPr>
          <p:spPr>
            <a:xfrm>
              <a:off x="3695037" y="4290840"/>
              <a:ext cx="1199214" cy="4796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6" name="円/楕円 25"/>
          <p:cNvSpPr/>
          <p:nvPr/>
        </p:nvSpPr>
        <p:spPr>
          <a:xfrm>
            <a:off x="3565867" y="1678464"/>
            <a:ext cx="913866" cy="4252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2816621"/>
            <a:ext cx="5298043" cy="3872563"/>
          </a:xfrm>
          <a:prstGeom prst="rect">
            <a:avLst/>
          </a:prstGeom>
          <a:ln>
            <a:noFill/>
          </a:ln>
        </p:spPr>
      </p:pic>
      <p:sp>
        <p:nvSpPr>
          <p:cNvPr id="27" name="テキスト ボックス 37"/>
          <p:cNvSpPr txBox="1">
            <a:spLocks noChangeArrowheads="1"/>
          </p:cNvSpPr>
          <p:nvPr/>
        </p:nvSpPr>
        <p:spPr bwMode="auto">
          <a:xfrm>
            <a:off x="4254479" y="955919"/>
            <a:ext cx="2102446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b="1" dirty="0" smtClean="0">
                <a:latin typeface="Arial" charset="0"/>
              </a:rPr>
              <a:t>Old level scheme</a:t>
            </a:r>
            <a:endParaRPr lang="en-US" altLang="ja-JP" b="1" dirty="0">
              <a:latin typeface="Arial" charset="0"/>
            </a:endParaRPr>
          </a:p>
        </p:txBody>
      </p:sp>
      <p:sp>
        <p:nvSpPr>
          <p:cNvPr id="28" name="テキスト ボックス 37"/>
          <p:cNvSpPr txBox="1">
            <a:spLocks noChangeArrowheads="1"/>
          </p:cNvSpPr>
          <p:nvPr/>
        </p:nvSpPr>
        <p:spPr bwMode="auto">
          <a:xfrm>
            <a:off x="5873977" y="2468120"/>
            <a:ext cx="3006366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b="1" dirty="0" smtClean="0">
                <a:latin typeface="Arial" charset="0"/>
              </a:rPr>
              <a:t>Revised level scheme</a:t>
            </a:r>
            <a:endParaRPr lang="en-US" altLang="ja-JP" sz="2000" b="1" dirty="0">
              <a:latin typeface="Arial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847681" y="4597003"/>
            <a:ext cx="936104" cy="8047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187624" y="1600257"/>
            <a:ext cx="288032" cy="172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74088" y="1519153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1.09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86770" y="3750131"/>
            <a:ext cx="266290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000" b="1" dirty="0" smtClean="0">
                <a:sym typeface="Symbol" panose="05050102010706020507" pitchFamily="18" charset="2"/>
              </a:rPr>
              <a:t></a:t>
            </a:r>
            <a:r>
              <a:rPr lang="en-US" altLang="ja-JP" sz="2000" b="1" dirty="0" smtClean="0"/>
              <a:t>E</a:t>
            </a:r>
            <a:r>
              <a:rPr lang="en-US" altLang="ja-JP" sz="2000" b="1" baseline="-25000" dirty="0" smtClean="0">
                <a:sym typeface="Symbol" panose="05050102010706020507" pitchFamily="18" charset="2"/>
              </a:rPr>
              <a:t></a:t>
            </a:r>
            <a:r>
              <a:rPr lang="en-US" altLang="ja-JP" sz="2000" b="1" dirty="0" smtClean="0">
                <a:sym typeface="Symbol" panose="05050102010706020507" pitchFamily="18" charset="2"/>
              </a:rPr>
              <a:t>  =  E</a:t>
            </a:r>
            <a:r>
              <a:rPr lang="en-US" altLang="ja-JP" sz="2000" b="1" baseline="-25000" dirty="0" smtClean="0">
                <a:sym typeface="Symbol" panose="05050102010706020507" pitchFamily="18" charset="2"/>
              </a:rPr>
              <a:t></a:t>
            </a:r>
            <a:r>
              <a:rPr lang="en-US" altLang="ja-JP" sz="2000" b="1" dirty="0" smtClean="0">
                <a:sym typeface="Symbol" panose="05050102010706020507" pitchFamily="18" charset="2"/>
              </a:rPr>
              <a:t>(</a:t>
            </a:r>
            <a:r>
              <a:rPr lang="en-US" altLang="ja-JP" sz="2000" b="1" baseline="30000" dirty="0" smtClean="0">
                <a:sym typeface="Symbol" panose="05050102010706020507" pitchFamily="18" charset="2"/>
              </a:rPr>
              <a:t>4</a:t>
            </a:r>
            <a:r>
              <a:rPr lang="en-US" altLang="ja-JP" sz="2000" b="1" baseline="-25000" dirty="0" smtClean="0">
                <a:sym typeface="Symbol" panose="05050102010706020507" pitchFamily="18" charset="2"/>
              </a:rPr>
              <a:t></a:t>
            </a:r>
            <a:r>
              <a:rPr lang="en-US" altLang="ja-JP" sz="2000" b="1" dirty="0" smtClean="0">
                <a:sym typeface="Symbol" panose="05050102010706020507" pitchFamily="18" charset="2"/>
              </a:rPr>
              <a:t>He) - </a:t>
            </a:r>
            <a:r>
              <a:rPr lang="en-US" altLang="ja-JP" sz="2000" b="1" dirty="0">
                <a:sym typeface="Symbol" panose="05050102010706020507" pitchFamily="18" charset="2"/>
              </a:rPr>
              <a:t>E</a:t>
            </a:r>
            <a:r>
              <a:rPr lang="en-US" altLang="ja-JP" sz="2000" b="1" baseline="-25000" dirty="0">
                <a:sym typeface="Symbol" panose="05050102010706020507" pitchFamily="18" charset="2"/>
              </a:rPr>
              <a:t></a:t>
            </a:r>
            <a:r>
              <a:rPr lang="en-US" altLang="ja-JP" sz="2000" b="1" dirty="0">
                <a:sym typeface="Symbol" panose="05050102010706020507" pitchFamily="18" charset="2"/>
              </a:rPr>
              <a:t>(</a:t>
            </a:r>
            <a:r>
              <a:rPr lang="en-US" altLang="ja-JP" sz="2000" b="1" baseline="30000" dirty="0">
                <a:sym typeface="Symbol" panose="05050102010706020507" pitchFamily="18" charset="2"/>
              </a:rPr>
              <a:t>4</a:t>
            </a:r>
            <a:r>
              <a:rPr lang="en-US" altLang="ja-JP" sz="2000" b="1" baseline="-25000" dirty="0">
                <a:sym typeface="Symbol" panose="05050102010706020507" pitchFamily="18" charset="2"/>
              </a:rPr>
              <a:t></a:t>
            </a:r>
            <a:r>
              <a:rPr lang="en-US" altLang="ja-JP" sz="2000" b="1" dirty="0" smtClean="0">
                <a:sym typeface="Symbol" panose="05050102010706020507" pitchFamily="18" charset="2"/>
              </a:rPr>
              <a:t>H)</a:t>
            </a:r>
          </a:p>
          <a:p>
            <a:pPr>
              <a:lnSpc>
                <a:spcPct val="120000"/>
              </a:lnSpc>
            </a:pPr>
            <a:r>
              <a:rPr kumimoji="1" lang="en-US" altLang="ja-JP" sz="2000" b="1" dirty="0">
                <a:sym typeface="Symbol" panose="05050102010706020507" pitchFamily="18" charset="2"/>
              </a:rPr>
              <a:t> </a:t>
            </a:r>
            <a:r>
              <a:rPr kumimoji="1" lang="en-US" altLang="ja-JP" sz="2000" b="1" dirty="0" smtClean="0">
                <a:sym typeface="Symbol" panose="05050102010706020507" pitchFamily="18" charset="2"/>
              </a:rPr>
              <a:t>       =  0.32  0.02 MeV</a:t>
            </a:r>
            <a:endParaRPr kumimoji="1" lang="ja-JP" altLang="en-US" sz="2000" b="1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0" y="4959590"/>
            <a:ext cx="401424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000" b="1" dirty="0" smtClean="0">
                <a:sym typeface="Symbol" panose="05050102010706020507" pitchFamily="18" charset="2"/>
              </a:rPr>
              <a:t>B</a:t>
            </a:r>
            <a:r>
              <a:rPr lang="en-US" altLang="ja-JP" sz="2000" b="1" baseline="-25000" dirty="0" smtClean="0">
                <a:sym typeface="Symbol" panose="05050102010706020507" pitchFamily="18" charset="2"/>
              </a:rPr>
              <a:t></a:t>
            </a:r>
            <a:r>
              <a:rPr lang="en-US" altLang="ja-JP" sz="2000" b="1" dirty="0" smtClean="0">
                <a:sym typeface="Symbol" panose="05050102010706020507" pitchFamily="18" charset="2"/>
              </a:rPr>
              <a:t>(1</a:t>
            </a:r>
            <a:r>
              <a:rPr lang="en-US" altLang="ja-JP" sz="2000" b="1" baseline="30000" dirty="0" smtClean="0">
                <a:sym typeface="Symbol" panose="05050102010706020507" pitchFamily="18" charset="2"/>
              </a:rPr>
              <a:t>+</a:t>
            </a:r>
            <a:r>
              <a:rPr lang="en-US" altLang="ja-JP" sz="2000" b="1" dirty="0" smtClean="0">
                <a:sym typeface="Symbol" panose="05050102010706020507" pitchFamily="18" charset="2"/>
              </a:rPr>
              <a:t>) =  B</a:t>
            </a:r>
            <a:r>
              <a:rPr lang="en-US" altLang="ja-JP" sz="2000" b="1" baseline="-25000" dirty="0" smtClean="0">
                <a:sym typeface="Symbol" panose="05050102010706020507" pitchFamily="18" charset="2"/>
              </a:rPr>
              <a:t></a:t>
            </a:r>
            <a:r>
              <a:rPr lang="en-US" altLang="ja-JP" sz="2000" b="1" dirty="0" smtClean="0">
                <a:sym typeface="Symbol" panose="05050102010706020507" pitchFamily="18" charset="2"/>
              </a:rPr>
              <a:t>(</a:t>
            </a:r>
            <a:r>
              <a:rPr lang="en-US" altLang="ja-JP" sz="2000" b="1" baseline="30000" dirty="0" smtClean="0">
                <a:sym typeface="Symbol" panose="05050102010706020507" pitchFamily="18" charset="2"/>
              </a:rPr>
              <a:t>4</a:t>
            </a:r>
            <a:r>
              <a:rPr lang="en-US" altLang="ja-JP" sz="2000" b="1" baseline="-25000" dirty="0" smtClean="0">
                <a:sym typeface="Symbol" panose="05050102010706020507" pitchFamily="18" charset="2"/>
              </a:rPr>
              <a:t></a:t>
            </a:r>
            <a:r>
              <a:rPr lang="en-US" altLang="ja-JP" sz="2000" b="1" dirty="0" smtClean="0">
                <a:sym typeface="Symbol" panose="05050102010706020507" pitchFamily="18" charset="2"/>
              </a:rPr>
              <a:t>He(1</a:t>
            </a:r>
            <a:r>
              <a:rPr lang="en-US" altLang="ja-JP" sz="2000" b="1" baseline="30000" dirty="0" smtClean="0">
                <a:sym typeface="Symbol" panose="05050102010706020507" pitchFamily="18" charset="2"/>
              </a:rPr>
              <a:t>+</a:t>
            </a:r>
            <a:r>
              <a:rPr lang="en-US" altLang="ja-JP" sz="2000" b="1" dirty="0" smtClean="0">
                <a:sym typeface="Symbol" panose="05050102010706020507" pitchFamily="18" charset="2"/>
              </a:rPr>
              <a:t>)) - </a:t>
            </a:r>
            <a:r>
              <a:rPr lang="en-US" altLang="ja-JP" sz="2000" b="1" dirty="0">
                <a:sym typeface="Symbol" panose="05050102010706020507" pitchFamily="18" charset="2"/>
              </a:rPr>
              <a:t>B</a:t>
            </a:r>
            <a:r>
              <a:rPr lang="en-US" altLang="ja-JP" sz="2000" b="1" baseline="-25000" dirty="0" smtClean="0">
                <a:sym typeface="Symbol" panose="05050102010706020507" pitchFamily="18" charset="2"/>
              </a:rPr>
              <a:t></a:t>
            </a:r>
            <a:r>
              <a:rPr lang="en-US" altLang="ja-JP" sz="2000" b="1" dirty="0" smtClean="0">
                <a:sym typeface="Symbol" panose="05050102010706020507" pitchFamily="18" charset="2"/>
              </a:rPr>
              <a:t>(</a:t>
            </a:r>
            <a:r>
              <a:rPr lang="en-US" altLang="ja-JP" sz="2000" b="1" baseline="30000" dirty="0">
                <a:sym typeface="Symbol" panose="05050102010706020507" pitchFamily="18" charset="2"/>
              </a:rPr>
              <a:t>4</a:t>
            </a:r>
            <a:r>
              <a:rPr lang="en-US" altLang="ja-JP" sz="2000" b="1" baseline="-25000" dirty="0">
                <a:sym typeface="Symbol" panose="05050102010706020507" pitchFamily="18" charset="2"/>
              </a:rPr>
              <a:t></a:t>
            </a:r>
            <a:r>
              <a:rPr lang="en-US" altLang="ja-JP" sz="2000" b="1" dirty="0" smtClean="0">
                <a:sym typeface="Symbol" panose="05050102010706020507" pitchFamily="18" charset="2"/>
              </a:rPr>
              <a:t>H(1</a:t>
            </a:r>
            <a:r>
              <a:rPr lang="en-US" altLang="ja-JP" sz="2000" b="1" baseline="30000" dirty="0" smtClean="0">
                <a:sym typeface="Symbol" panose="05050102010706020507" pitchFamily="18" charset="2"/>
              </a:rPr>
              <a:t>+</a:t>
            </a:r>
            <a:r>
              <a:rPr lang="en-US" altLang="ja-JP" sz="2000" b="1" dirty="0" smtClean="0">
                <a:sym typeface="Symbol" panose="05050102010706020507" pitchFamily="18" charset="2"/>
              </a:rPr>
              <a:t>))</a:t>
            </a:r>
          </a:p>
          <a:p>
            <a:pPr>
              <a:lnSpc>
                <a:spcPct val="120000"/>
              </a:lnSpc>
            </a:pPr>
            <a:r>
              <a:rPr kumimoji="1" lang="en-US" altLang="ja-JP" sz="2000" b="1" dirty="0">
                <a:sym typeface="Symbol" panose="05050102010706020507" pitchFamily="18" charset="2"/>
              </a:rPr>
              <a:t> </a:t>
            </a:r>
            <a:r>
              <a:rPr kumimoji="1" lang="en-US" altLang="ja-JP" sz="2000" b="1" dirty="0" smtClean="0">
                <a:sym typeface="Symbol" panose="05050102010706020507" pitchFamily="18" charset="2"/>
              </a:rPr>
              <a:t>       </a:t>
            </a:r>
            <a:r>
              <a:rPr kumimoji="1" lang="en-US" altLang="ja-JP" sz="2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=  0.03  0.05 MeV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21189" y="6255846"/>
            <a:ext cx="2895986" cy="42473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b="1" dirty="0" smtClean="0">
                <a:sym typeface="Symbol" panose="05050102010706020507" pitchFamily="18" charset="2"/>
              </a:rPr>
              <a:t>B</a:t>
            </a:r>
            <a:r>
              <a:rPr lang="en-US" altLang="ja-JP" b="1" baseline="-25000" dirty="0" smtClean="0">
                <a:sym typeface="Symbol" panose="05050102010706020507" pitchFamily="18" charset="2"/>
              </a:rPr>
              <a:t></a:t>
            </a:r>
            <a:r>
              <a:rPr lang="en-US" altLang="ja-JP" b="1" dirty="0" smtClean="0">
                <a:sym typeface="Symbol" panose="05050102010706020507" pitchFamily="18" charset="2"/>
              </a:rPr>
              <a:t>(0</a:t>
            </a:r>
            <a:r>
              <a:rPr lang="en-US" altLang="ja-JP" b="1" baseline="30000" dirty="0" smtClean="0">
                <a:sym typeface="Symbol" panose="05050102010706020507" pitchFamily="18" charset="2"/>
              </a:rPr>
              <a:t>+</a:t>
            </a:r>
            <a:r>
              <a:rPr lang="en-US" altLang="ja-JP" b="1" dirty="0" smtClean="0">
                <a:sym typeface="Symbol" panose="05050102010706020507" pitchFamily="18" charset="2"/>
              </a:rPr>
              <a:t>) </a:t>
            </a:r>
            <a:r>
              <a:rPr kumimoji="1" lang="en-US" altLang="ja-JP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=  0.35  0.05 MeV 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7640725" y="3392504"/>
            <a:ext cx="1365221" cy="861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 rot="19646823">
            <a:off x="5626906" y="1516376"/>
            <a:ext cx="488781" cy="74269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5850" y="1433432"/>
            <a:ext cx="6187656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Charge symmetry breaking is</a:t>
            </a:r>
          </a:p>
          <a:p>
            <a:r>
              <a:rPr lang="en-US" altLang="ja-JP" sz="4000" dirty="0"/>
              <a:t> </a:t>
            </a:r>
            <a:r>
              <a:rPr lang="en-US" altLang="ja-JP" sz="4000" dirty="0" smtClean="0"/>
              <a:t>    </a:t>
            </a:r>
            <a:r>
              <a:rPr kumimoji="1" lang="en-US" altLang="ja-JP" sz="4000" dirty="0" smtClean="0"/>
              <a:t> </a:t>
            </a:r>
            <a:r>
              <a:rPr lang="en-US" altLang="ja-JP" sz="4000" dirty="0" smtClean="0"/>
              <a:t>Spin-dependent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88855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6|15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2.8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18421</TotalTime>
  <Words>2198</Words>
  <Application>Microsoft Office PowerPoint</Application>
  <PresentationFormat>画面に合わせる (4:3)</PresentationFormat>
  <Paragraphs>401</Paragraphs>
  <Slides>21</Slides>
  <Notes>13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3" baseType="lpstr">
      <vt:lpstr>Office ​​テーマ</vt:lpstr>
      <vt:lpstr>数式</vt:lpstr>
      <vt:lpstr>New data and future plan of the gamma-ray spectroscopy of A=4 hypernuclei for study of CSB in LN interaction</vt:lpstr>
      <vt:lpstr>    Contents</vt:lpstr>
      <vt:lpstr>  Charge symmetry breaking (CSB)    in LN-interaction </vt:lpstr>
      <vt:lpstr>  Old experiment for E(4He)</vt:lpstr>
      <vt:lpstr>New data The J-PARC E13 experiment</vt:lpstr>
      <vt:lpstr>    K1.8 experimental setup (E13)</vt:lpstr>
      <vt:lpstr>    Mass gated gamma-ray spectrum</vt:lpstr>
      <vt:lpstr>    Mass gated gamma-ray spectrum</vt:lpstr>
      <vt:lpstr>    Revised level scheme and our finding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Future plan  J-PARC E63</vt:lpstr>
      <vt:lpstr>  Previous 4LH(1+→0+) measurement</vt:lpstr>
      <vt:lpstr>Previous 4LH(1+→0+) data via stopped K- on Li  target</vt:lpstr>
      <vt:lpstr>Previous 4LH(1+→0+) data via inflight (K-,p-) on 7Li  target</vt:lpstr>
      <vt:lpstr>PowerPoint プレゼンテーション</vt:lpstr>
      <vt:lpstr>PowerPoint プレゼンテーション</vt:lpstr>
      <vt:lpstr>PowerPoint プレゼンテーション</vt:lpstr>
      <vt:lpstr>   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takeshi</dc:creator>
  <cp:lastModifiedBy>osho</cp:lastModifiedBy>
  <cp:revision>1902</cp:revision>
  <cp:lastPrinted>2015-09-30T09:27:49Z</cp:lastPrinted>
  <dcterms:created xsi:type="dcterms:W3CDTF">2011-12-05T09:26:45Z</dcterms:created>
  <dcterms:modified xsi:type="dcterms:W3CDTF">2016-03-02T02:49:05Z</dcterms:modified>
</cp:coreProperties>
</file>