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8" r:id="rId12"/>
    <p:sldId id="266" r:id="rId13"/>
    <p:sldId id="269" r:id="rId14"/>
    <p:sldId id="273" r:id="rId15"/>
    <p:sldId id="270" r:id="rId16"/>
    <p:sldId id="276" r:id="rId17"/>
    <p:sldId id="277" r:id="rId18"/>
    <p:sldId id="274" r:id="rId19"/>
    <p:sldId id="275" r:id="rId20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0589F-32F4-42CA-9DBD-810CD6735007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A21C0-5492-4A2B-A355-318349DDB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361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E471-F3B0-4098-9C26-5351E1C7D5AA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1766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2016/3/3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2016/3/3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2016/3/3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2016/3/3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2016/3/3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2016/3/3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2016/3/3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2016/3/3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2016/3/3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2016/3/3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2016/3/3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2016/3/3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51.png"/><Relationship Id="rId18" Type="http://schemas.openxmlformats.org/officeDocument/2006/relationships/image" Target="../media/image54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50.png"/><Relationship Id="rId17" Type="http://schemas.openxmlformats.org/officeDocument/2006/relationships/image" Target="../media/image12.png"/><Relationship Id="rId2" Type="http://schemas.openxmlformats.org/officeDocument/2006/relationships/tags" Target="../tags/tag23.xml"/><Relationship Id="rId16" Type="http://schemas.openxmlformats.org/officeDocument/2006/relationships/image" Target="../media/image11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49.png"/><Relationship Id="rId5" Type="http://schemas.openxmlformats.org/officeDocument/2006/relationships/tags" Target="../tags/tag26.xml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tags" Target="../tags/tag2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8.pn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7.xml"/><Relationship Id="rId16" Type="http://schemas.openxmlformats.org/officeDocument/2006/relationships/image" Target="../media/image11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6.png"/><Relationship Id="rId5" Type="http://schemas.openxmlformats.org/officeDocument/2006/relationships/tags" Target="../tags/tag10.xml"/><Relationship Id="rId15" Type="http://schemas.openxmlformats.org/officeDocument/2006/relationships/image" Target="../media/image10.png"/><Relationship Id="rId10" Type="http://schemas.openxmlformats.org/officeDocument/2006/relationships/notesSlide" Target="../notesSlides/notesSlide1.xml"/><Relationship Id="rId4" Type="http://schemas.openxmlformats.org/officeDocument/2006/relationships/tags" Target="../tags/tag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34.png"/><Relationship Id="rId5" Type="http://schemas.openxmlformats.org/officeDocument/2006/relationships/tags" Target="../tags/tag20.xml"/><Relationship Id="rId10" Type="http://schemas.openxmlformats.org/officeDocument/2006/relationships/image" Target="../media/image12.png"/><Relationship Id="rId4" Type="http://schemas.openxmlformats.org/officeDocument/2006/relationships/tags" Target="../tags/tag19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8134672" cy="1470025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4000" i="1" dirty="0" smtClean="0"/>
              <a:t>Few-body approach for structure of light kaonic nuclei</a:t>
            </a:r>
            <a:endParaRPr kumimoji="1" lang="ja-JP" altLang="en-US" sz="4000" i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67136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Shota Ohnishi (Hokkaido Univ.)</a:t>
            </a:r>
          </a:p>
          <a:p>
            <a:r>
              <a:rPr lang="en-US" altLang="ja-JP" sz="2200" dirty="0" smtClean="0">
                <a:solidFill>
                  <a:schemeClr val="tx1"/>
                </a:solidFill>
              </a:rPr>
              <a:t>In collaboration with</a:t>
            </a:r>
          </a:p>
          <a:p>
            <a:r>
              <a:rPr lang="en-US" altLang="ja-JP" sz="2600" dirty="0" err="1" smtClean="0">
                <a:solidFill>
                  <a:schemeClr val="tx1"/>
                </a:solidFill>
              </a:rPr>
              <a:t>Tsubasa</a:t>
            </a:r>
            <a:r>
              <a:rPr lang="en-US" altLang="ja-JP" sz="2600" dirty="0" smtClean="0">
                <a:solidFill>
                  <a:schemeClr val="tx1"/>
                </a:solidFill>
              </a:rPr>
              <a:t> Hoshino </a:t>
            </a:r>
            <a:r>
              <a:rPr lang="en-US" altLang="ja-JP" sz="2600" dirty="0">
                <a:solidFill>
                  <a:schemeClr val="tx1"/>
                </a:solidFill>
              </a:rPr>
              <a:t>(Hokkaido Univ.)</a:t>
            </a:r>
          </a:p>
          <a:p>
            <a:r>
              <a:rPr lang="en-US" altLang="ja-JP" sz="2600" dirty="0" err="1" smtClean="0">
                <a:solidFill>
                  <a:schemeClr val="tx1"/>
                </a:solidFill>
              </a:rPr>
              <a:t>Wataru</a:t>
            </a:r>
            <a:r>
              <a:rPr lang="en-US" altLang="ja-JP" sz="2600" dirty="0" smtClean="0">
                <a:solidFill>
                  <a:schemeClr val="tx1"/>
                </a:solidFill>
              </a:rPr>
              <a:t> </a:t>
            </a:r>
            <a:r>
              <a:rPr lang="en-US" altLang="ja-JP" sz="2600" dirty="0" err="1" smtClean="0">
                <a:solidFill>
                  <a:schemeClr val="tx1"/>
                </a:solidFill>
              </a:rPr>
              <a:t>Horiuchi</a:t>
            </a:r>
            <a:r>
              <a:rPr lang="en-US" altLang="ja-JP" sz="2600" dirty="0" smtClean="0">
                <a:solidFill>
                  <a:schemeClr val="tx1"/>
                </a:solidFill>
              </a:rPr>
              <a:t> </a:t>
            </a:r>
            <a:r>
              <a:rPr lang="en-US" altLang="ja-JP" sz="2600" dirty="0">
                <a:solidFill>
                  <a:schemeClr val="tx1"/>
                </a:solidFill>
              </a:rPr>
              <a:t>(Hokkaido Univ.)</a:t>
            </a:r>
          </a:p>
          <a:p>
            <a:r>
              <a:rPr lang="en-US" altLang="ja-JP" sz="2600" dirty="0" smtClean="0">
                <a:solidFill>
                  <a:schemeClr val="tx1"/>
                </a:solidFill>
              </a:rPr>
              <a:t>Kenta Miyahara (Kyoto </a:t>
            </a:r>
            <a:r>
              <a:rPr lang="en-US" altLang="ja-JP" sz="2600" dirty="0">
                <a:solidFill>
                  <a:schemeClr val="tx1"/>
                </a:solidFill>
              </a:rPr>
              <a:t>Univ.)</a:t>
            </a:r>
          </a:p>
          <a:p>
            <a:r>
              <a:rPr lang="en-US" altLang="ja-JP" sz="2600" dirty="0" smtClean="0">
                <a:solidFill>
                  <a:schemeClr val="tx1"/>
                </a:solidFill>
              </a:rPr>
              <a:t>Tetsuo </a:t>
            </a:r>
            <a:r>
              <a:rPr lang="en-US" altLang="ja-JP" sz="2600" dirty="0" err="1" smtClean="0">
                <a:solidFill>
                  <a:schemeClr val="tx1"/>
                </a:solidFill>
              </a:rPr>
              <a:t>Hyodo</a:t>
            </a:r>
            <a:r>
              <a:rPr lang="en-US" altLang="ja-JP" sz="2600" dirty="0" smtClean="0">
                <a:solidFill>
                  <a:schemeClr val="tx1"/>
                </a:solidFill>
              </a:rPr>
              <a:t> (YITP, Kyoto </a:t>
            </a:r>
            <a:r>
              <a:rPr lang="en-US" altLang="ja-JP" sz="2600" dirty="0">
                <a:solidFill>
                  <a:schemeClr val="tx1"/>
                </a:solidFill>
              </a:rPr>
              <a:t>Univ</a:t>
            </a:r>
            <a:r>
              <a:rPr lang="en-US" altLang="ja-JP" sz="2600" dirty="0" smtClean="0">
                <a:solidFill>
                  <a:schemeClr val="tx1"/>
                </a:solidFill>
              </a:rPr>
              <a:t>.)</a:t>
            </a:r>
            <a:endParaRPr lang="en-US" altLang="ja-JP" sz="2600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2016/3/3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290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i="1" dirty="0" smtClean="0">
                <a:solidFill>
                  <a:srgbClr val="0070C0"/>
                </a:solidFill>
              </a:rPr>
              <a:t>Structure of </a:t>
            </a:r>
            <a:r>
              <a:rPr kumimoji="1" lang="en-US" altLang="ja-JP" i="1" dirty="0" err="1" smtClean="0">
                <a:solidFill>
                  <a:srgbClr val="0070C0"/>
                </a:solidFill>
              </a:rPr>
              <a:t>K</a:t>
            </a:r>
            <a:r>
              <a:rPr kumimoji="1" lang="en-US" altLang="ja-JP" i="1" baseline="30000" dirty="0" err="1" smtClean="0">
                <a:solidFill>
                  <a:srgbClr val="0070C0"/>
                </a:solidFill>
              </a:rPr>
              <a:t>bar</a:t>
            </a:r>
            <a:r>
              <a:rPr kumimoji="1" lang="en-US" altLang="ja-JP" i="1" dirty="0" err="1" smtClean="0">
                <a:solidFill>
                  <a:srgbClr val="0070C0"/>
                </a:solidFill>
              </a:rPr>
              <a:t>NNN</a:t>
            </a:r>
            <a:r>
              <a:rPr kumimoji="1" lang="en-US" altLang="ja-JP" i="1" dirty="0" smtClean="0">
                <a:solidFill>
                  <a:srgbClr val="0070C0"/>
                </a:solidFill>
              </a:rPr>
              <a:t> with </a:t>
            </a:r>
            <a:r>
              <a:rPr kumimoji="1" lang="en-US" altLang="ja-JP" i="1" dirty="0" err="1" smtClean="0">
                <a:solidFill>
                  <a:srgbClr val="0070C0"/>
                </a:solidFill>
              </a:rPr>
              <a:t>J</a:t>
            </a:r>
            <a:r>
              <a:rPr kumimoji="1" lang="en-US" altLang="ja-JP" i="1" baseline="30000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kumimoji="1" lang="en-US" altLang="ja-JP" i="1" dirty="0" smtClean="0">
                <a:solidFill>
                  <a:srgbClr val="0070C0"/>
                </a:solidFill>
              </a:rPr>
              <a:t>=1/2</a:t>
            </a:r>
            <a:r>
              <a:rPr kumimoji="1" lang="en-US" altLang="ja-JP" i="1" baseline="30000" dirty="0" smtClean="0">
                <a:solidFill>
                  <a:srgbClr val="0070C0"/>
                </a:solidFill>
              </a:rPr>
              <a:t>-</a:t>
            </a:r>
            <a:endParaRPr kumimoji="1" lang="ja-JP" altLang="en-US" i="1" dirty="0">
              <a:solidFill>
                <a:srgbClr val="0070C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99592" y="4221088"/>
            <a:ext cx="72801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dirty="0" smtClean="0"/>
              <a:t>Binding energies are almost same between Type I, II, and III, </a:t>
            </a:r>
            <a:br>
              <a:rPr kumimoji="1" lang="en-US" altLang="ja-JP" dirty="0" smtClean="0"/>
            </a:br>
            <a:r>
              <a:rPr kumimoji="1" lang="en-US" altLang="ja-JP" dirty="0" smtClean="0"/>
              <a:t>but width of Type II is twice larger than Type I and II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/>
              <a:t>Binding energy for AY-potential is 72 MeV, and it is smaller than 100 MeV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/>
              <a:t>The radius for AY-potential is slightly smaller than MH-potential, but very close to Type II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2016/3/3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10</a:t>
            </a:fld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307942" y="1186125"/>
            <a:ext cx="8077200" cy="2867025"/>
            <a:chOff x="307942" y="1186125"/>
            <a:chExt cx="8077200" cy="28670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42" y="1186125"/>
              <a:ext cx="8001000" cy="147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92" y="2662500"/>
              <a:ext cx="803910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42" y="2948250"/>
              <a:ext cx="8077200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021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6511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06511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4871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4000" i="1" dirty="0" smtClean="0">
                <a:solidFill>
                  <a:srgbClr val="0070C0"/>
                </a:solidFill>
              </a:rPr>
              <a:t>Density distribution of K</a:t>
            </a:r>
            <a:r>
              <a:rPr kumimoji="1" lang="en-US" altLang="ja-JP" sz="4000" i="1" baseline="30000" dirty="0" smtClean="0">
                <a:solidFill>
                  <a:srgbClr val="0070C0"/>
                </a:solidFill>
              </a:rPr>
              <a:t>-</a:t>
            </a:r>
            <a:r>
              <a:rPr kumimoji="1" lang="en-US" altLang="ja-JP" sz="4000" i="1" dirty="0" smtClean="0">
                <a:solidFill>
                  <a:srgbClr val="0070C0"/>
                </a:solidFill>
              </a:rPr>
              <a:t>ppn-K</a:t>
            </a:r>
            <a:r>
              <a:rPr kumimoji="1" lang="en-US" altLang="ja-JP" sz="4000" i="1" baseline="30000" dirty="0" smtClean="0">
                <a:solidFill>
                  <a:srgbClr val="0070C0"/>
                </a:solidFill>
              </a:rPr>
              <a:t>0bar</a:t>
            </a:r>
            <a:r>
              <a:rPr kumimoji="1" lang="en-US" altLang="ja-JP" sz="4000" i="1" dirty="0" smtClean="0">
                <a:solidFill>
                  <a:srgbClr val="0070C0"/>
                </a:solidFill>
              </a:rPr>
              <a:t>pnn</a:t>
            </a:r>
            <a:endParaRPr kumimoji="1" lang="ja-JP" altLang="en-US" sz="4000" i="1" dirty="0">
              <a:solidFill>
                <a:srgbClr val="0070C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1912" y="1043444"/>
            <a:ext cx="382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Nucleon distribution from C.M. of NNN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20072" y="1057999"/>
            <a:ext cx="3641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kaon</a:t>
            </a:r>
            <a:r>
              <a:rPr kumimoji="1" lang="en-US" altLang="ja-JP" dirty="0" smtClean="0"/>
              <a:t> distribution from C.M. of KNNN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1912" y="4653136"/>
            <a:ext cx="8274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Central nucleon density </a:t>
            </a:r>
            <a:r>
              <a:rPr lang="en-US" altLang="ja-JP" sz="2400" dirty="0" smtClean="0">
                <a:latin typeface="Symbol" panose="05050102010706020507" pitchFamily="18" charset="2"/>
              </a:rPr>
              <a:t>r</a:t>
            </a:r>
            <a:r>
              <a:rPr lang="en-US" altLang="ja-JP" sz="2400" dirty="0" smtClean="0"/>
              <a:t>(0)~0.6fm</a:t>
            </a:r>
            <a:r>
              <a:rPr lang="en-US" altLang="ja-JP" sz="2400" baseline="30000" dirty="0" smtClean="0"/>
              <a:t>-3</a:t>
            </a:r>
            <a:r>
              <a:rPr kumimoji="1" lang="en-US" altLang="ja-JP" sz="2400" dirty="0" smtClean="0"/>
              <a:t> is twice larger than 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He</a:t>
            </a:r>
            <a:r>
              <a:rPr lang="en-US" altLang="ja-JP" sz="2400" dirty="0" smtClean="0"/>
              <a:t>, but smaller than the density </a:t>
            </a:r>
            <a:r>
              <a:rPr lang="en-US" altLang="ja-JP" sz="2400" dirty="0">
                <a:latin typeface="Symbol" panose="05050102010706020507" pitchFamily="18" charset="2"/>
              </a:rPr>
              <a:t>r</a:t>
            </a:r>
            <a:r>
              <a:rPr lang="en-US" altLang="ja-JP" sz="2400" dirty="0"/>
              <a:t>(0</a:t>
            </a:r>
            <a:r>
              <a:rPr lang="en-US" altLang="ja-JP" sz="2400" dirty="0" smtClean="0"/>
              <a:t>)=1.4 fm</a:t>
            </a:r>
            <a:r>
              <a:rPr lang="en-US" altLang="ja-JP" sz="2400" baseline="30000" dirty="0" smtClean="0"/>
              <a:t>-3</a:t>
            </a:r>
            <a:r>
              <a:rPr lang="en-US" altLang="ja-JP" sz="2400" dirty="0" smtClean="0"/>
              <a:t> predicted by using AMD with g-matrix effective KN and NN interactions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5236513" y="5836607"/>
            <a:ext cx="3216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dirty="0" smtClean="0"/>
              <a:t>Dote, et. al., PLB590, 51(2004).</a:t>
            </a:r>
            <a:endParaRPr lang="ja-JP" altLang="en-US" i="1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2016/3/3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50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pPr algn="l"/>
            <a:r>
              <a:rPr kumimoji="1" lang="en-US" altLang="ja-JP" i="1" dirty="0" smtClean="0">
                <a:solidFill>
                  <a:srgbClr val="0070C0"/>
                </a:solidFill>
              </a:rPr>
              <a:t>Structure of </a:t>
            </a:r>
            <a:r>
              <a:rPr kumimoji="1" lang="en-US" altLang="ja-JP" i="1" dirty="0" err="1" smtClean="0">
                <a:solidFill>
                  <a:srgbClr val="0070C0"/>
                </a:solidFill>
              </a:rPr>
              <a:t>K</a:t>
            </a:r>
            <a:r>
              <a:rPr kumimoji="1" lang="en-US" altLang="ja-JP" i="1" baseline="30000" dirty="0" err="1" smtClean="0">
                <a:solidFill>
                  <a:srgbClr val="0070C0"/>
                </a:solidFill>
              </a:rPr>
              <a:t>bar</a:t>
            </a:r>
            <a:r>
              <a:rPr kumimoji="1" lang="en-US" altLang="ja-JP" i="1" dirty="0" err="1" smtClean="0">
                <a:solidFill>
                  <a:srgbClr val="0070C0"/>
                </a:solidFill>
              </a:rPr>
              <a:t>NNNN</a:t>
            </a:r>
            <a:r>
              <a:rPr kumimoji="1" lang="en-US" altLang="ja-JP" i="1" dirty="0" smtClean="0">
                <a:solidFill>
                  <a:srgbClr val="0070C0"/>
                </a:solidFill>
              </a:rPr>
              <a:t> with </a:t>
            </a:r>
            <a:r>
              <a:rPr kumimoji="1" lang="en-US" altLang="ja-JP" i="1" dirty="0" err="1" smtClean="0">
                <a:solidFill>
                  <a:srgbClr val="0070C0"/>
                </a:solidFill>
              </a:rPr>
              <a:t>J</a:t>
            </a:r>
            <a:r>
              <a:rPr kumimoji="1" lang="en-US" altLang="ja-JP" i="1" baseline="30000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kumimoji="1" lang="en-US" altLang="ja-JP" i="1" dirty="0" smtClean="0">
                <a:solidFill>
                  <a:srgbClr val="0070C0"/>
                </a:solidFill>
              </a:rPr>
              <a:t>=0</a:t>
            </a:r>
            <a:r>
              <a:rPr kumimoji="1" lang="en-US" altLang="ja-JP" i="1" baseline="30000" dirty="0" smtClean="0">
                <a:solidFill>
                  <a:srgbClr val="0070C0"/>
                </a:solidFill>
              </a:rPr>
              <a:t>-</a:t>
            </a:r>
            <a:endParaRPr kumimoji="1" lang="ja-JP" altLang="en-US" i="1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48292" y="1373208"/>
            <a:ext cx="35235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dirty="0" smtClean="0"/>
              <a:t>Coulomb splitting is large (~2 MeV), since Coulomb effect is repulsive for K</a:t>
            </a:r>
            <a:r>
              <a:rPr kumimoji="1" lang="en-US" altLang="ja-JP" baseline="30000" dirty="0" smtClean="0"/>
              <a:t>0</a:t>
            </a:r>
            <a:r>
              <a:rPr kumimoji="1" lang="en-US" altLang="ja-JP" dirty="0" smtClean="0"/>
              <a:t>ppnn, but attractive for K</a:t>
            </a:r>
            <a:r>
              <a:rPr kumimoji="1" lang="en-US" altLang="ja-JP" baseline="30000" dirty="0" smtClean="0"/>
              <a:t>-</a:t>
            </a:r>
            <a:r>
              <a:rPr kumimoji="1" lang="en-US" altLang="ja-JP" dirty="0" err="1" smtClean="0"/>
              <a:t>ppnn</a:t>
            </a:r>
            <a:endParaRPr kumimoji="1" lang="en-US" altLang="ja-JP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dirty="0" smtClean="0"/>
              <a:t>Binding energy is </a:t>
            </a:r>
            <a:r>
              <a:rPr lang="en-US" altLang="ja-JP" dirty="0" smtClean="0"/>
              <a:t>about 6</a:t>
            </a:r>
            <a:r>
              <a:rPr kumimoji="1" lang="en-US" altLang="ja-JP" dirty="0" smtClean="0"/>
              <a:t>0-70 MeV for MH-potential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dirty="0" smtClean="0"/>
              <a:t>width of Type II is </a:t>
            </a:r>
            <a:r>
              <a:rPr lang="en-US" altLang="ja-JP" dirty="0" smtClean="0"/>
              <a:t>twice</a:t>
            </a:r>
            <a:r>
              <a:rPr kumimoji="1" lang="en-US" altLang="ja-JP" dirty="0" smtClean="0"/>
              <a:t> larger than Type I and III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/>
              <a:t>Binding energy for AY-potential is about 86 MeV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/>
              <a:t>The radii of the systems for Type II are slightly smaller than Type I and III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/>
              <a:t>F</a:t>
            </a:r>
            <a:r>
              <a:rPr lang="en-US" altLang="ja-JP" dirty="0" smtClean="0"/>
              <a:t>or </a:t>
            </a:r>
            <a:r>
              <a:rPr lang="en-US" altLang="ja-JP" dirty="0"/>
              <a:t>AY-potential </a:t>
            </a:r>
            <a:r>
              <a:rPr lang="en-US" altLang="ja-JP" dirty="0" smtClean="0"/>
              <a:t>the radius of kaon is slightly small, but radius of nucleon is slightly large</a:t>
            </a:r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2016/3/3</a:t>
            </a:r>
            <a:endParaRPr kumimoji="1" lang="ja-JP" altLang="en-US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12</a:t>
            </a:fld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27424" y="620688"/>
            <a:ext cx="5578189" cy="5832648"/>
            <a:chOff x="-286109" y="1171196"/>
            <a:chExt cx="8162925" cy="5606160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-286109" y="1171196"/>
              <a:ext cx="8162925" cy="2796285"/>
              <a:chOff x="506901" y="3101836"/>
              <a:chExt cx="8162925" cy="2796285"/>
            </a:xfrm>
          </p:grpSpPr>
          <p:grpSp>
            <p:nvGrpSpPr>
              <p:cNvPr id="4" name="グループ化 3"/>
              <p:cNvGrpSpPr/>
              <p:nvPr/>
            </p:nvGrpSpPr>
            <p:grpSpPr>
              <a:xfrm>
                <a:off x="506901" y="4555096"/>
                <a:ext cx="8162925" cy="1343025"/>
                <a:chOff x="490538" y="4167188"/>
                <a:chExt cx="8162925" cy="1343025"/>
              </a:xfrm>
            </p:grpSpPr>
            <p:pic>
              <p:nvPicPr>
                <p:cNvPr id="3075" name="Picture 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0538" y="4167188"/>
                  <a:ext cx="8162925" cy="247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76" name="Picture 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0538" y="4414838"/>
                  <a:ext cx="8162925" cy="1095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079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4538" y="3101836"/>
                <a:ext cx="7867650" cy="1476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グループ化 5"/>
            <p:cNvGrpSpPr/>
            <p:nvPr/>
          </p:nvGrpSpPr>
          <p:grpSpPr>
            <a:xfrm>
              <a:off x="-90847" y="3967481"/>
              <a:ext cx="7772400" cy="2809875"/>
              <a:chOff x="-335211" y="3912364"/>
              <a:chExt cx="7772400" cy="2809875"/>
            </a:xfrm>
          </p:grpSpPr>
          <p:pic>
            <p:nvPicPr>
              <p:cNvPr id="3080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16161" y="3912364"/>
                <a:ext cx="7734300" cy="1457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1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30448" y="5369689"/>
                <a:ext cx="7762875" cy="257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2" name="Picture 10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35211" y="5626864"/>
                <a:ext cx="7772400" cy="1095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59021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4871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i="1" dirty="0" smtClean="0">
                <a:solidFill>
                  <a:srgbClr val="0070C0"/>
                </a:solidFill>
              </a:rPr>
              <a:t>Density distribution of K</a:t>
            </a:r>
            <a:r>
              <a:rPr kumimoji="1" lang="en-US" altLang="ja-JP" sz="3600" i="1" baseline="30000" dirty="0" smtClean="0">
                <a:solidFill>
                  <a:srgbClr val="0070C0"/>
                </a:solidFill>
              </a:rPr>
              <a:t>-</a:t>
            </a:r>
            <a:r>
              <a:rPr kumimoji="1" lang="en-US" altLang="ja-JP" sz="3600" i="1" dirty="0" smtClean="0">
                <a:solidFill>
                  <a:srgbClr val="0070C0"/>
                </a:solidFill>
              </a:rPr>
              <a:t>ppnn-K</a:t>
            </a:r>
            <a:r>
              <a:rPr kumimoji="1" lang="en-US" altLang="ja-JP" sz="3600" i="1" baseline="30000" dirty="0" smtClean="0">
                <a:solidFill>
                  <a:srgbClr val="0070C0"/>
                </a:solidFill>
              </a:rPr>
              <a:t>0bar</a:t>
            </a:r>
            <a:r>
              <a:rPr kumimoji="1" lang="en-US" altLang="ja-JP" sz="3600" i="1" dirty="0" smtClean="0">
                <a:solidFill>
                  <a:srgbClr val="0070C0"/>
                </a:solidFill>
              </a:rPr>
              <a:t>pnnn</a:t>
            </a:r>
            <a:endParaRPr kumimoji="1" lang="ja-JP" altLang="en-US" sz="3600" i="1" dirty="0">
              <a:solidFill>
                <a:srgbClr val="0070C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1912" y="980728"/>
            <a:ext cx="399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</a:t>
            </a:r>
            <a:r>
              <a:rPr kumimoji="1" lang="en-US" altLang="ja-JP" dirty="0" smtClean="0"/>
              <a:t>ucleon distribution from C.M. of NNNN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76056" y="1016750"/>
            <a:ext cx="379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kaon</a:t>
            </a:r>
            <a:r>
              <a:rPr kumimoji="1" lang="en-US" altLang="ja-JP" dirty="0" smtClean="0"/>
              <a:t> distribution from C.M. of KNNNN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1912" y="4941168"/>
            <a:ext cx="840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Central nucleon density </a:t>
            </a:r>
            <a:r>
              <a:rPr lang="en-US" altLang="ja-JP" sz="2400" dirty="0" smtClean="0">
                <a:latin typeface="Symbol" panose="05050102010706020507" pitchFamily="18" charset="2"/>
              </a:rPr>
              <a:t>r</a:t>
            </a:r>
            <a:r>
              <a:rPr lang="en-US" altLang="ja-JP" sz="2400" dirty="0" smtClean="0"/>
              <a:t>(0)~0.7fm</a:t>
            </a:r>
            <a:r>
              <a:rPr lang="en-US" altLang="ja-JP" sz="2400" baseline="30000" dirty="0" smtClean="0"/>
              <a:t>-3</a:t>
            </a:r>
            <a:r>
              <a:rPr kumimoji="1" lang="en-US" altLang="ja-JP" sz="2400" dirty="0" smtClean="0"/>
              <a:t> is 1.5 times larger than </a:t>
            </a:r>
            <a:r>
              <a:rPr kumimoji="1" lang="en-US" altLang="ja-JP" sz="2400" baseline="30000" dirty="0" smtClean="0"/>
              <a:t>4</a:t>
            </a:r>
            <a:r>
              <a:rPr kumimoji="1" lang="en-US" altLang="ja-JP" sz="2400" dirty="0" smtClean="0"/>
              <a:t>He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2016/3/3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15461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519" y="1615461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50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円/楕円 47"/>
          <p:cNvSpPr/>
          <p:nvPr/>
        </p:nvSpPr>
        <p:spPr>
          <a:xfrm rot="2287199">
            <a:off x="6713538" y="5724743"/>
            <a:ext cx="636063" cy="39246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6195645" y="5960415"/>
            <a:ext cx="639774" cy="6592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i="1" dirty="0" smtClean="0">
                <a:solidFill>
                  <a:srgbClr val="0070C0"/>
                </a:solidFill>
              </a:rPr>
              <a:t>Structure of </a:t>
            </a:r>
            <a:r>
              <a:rPr kumimoji="1" lang="en-US" altLang="ja-JP" sz="3600" i="1" dirty="0" err="1" smtClean="0">
                <a:solidFill>
                  <a:srgbClr val="0070C0"/>
                </a:solidFill>
              </a:rPr>
              <a:t>K</a:t>
            </a:r>
            <a:r>
              <a:rPr kumimoji="1" lang="en-US" altLang="ja-JP" sz="3600" i="1" baseline="30000" dirty="0" err="1" smtClean="0">
                <a:solidFill>
                  <a:srgbClr val="0070C0"/>
                </a:solidFill>
              </a:rPr>
              <a:t>bar</a:t>
            </a:r>
            <a:r>
              <a:rPr kumimoji="1" lang="en-US" altLang="ja-JP" sz="3600" i="1" dirty="0" err="1" smtClean="0">
                <a:solidFill>
                  <a:srgbClr val="0070C0"/>
                </a:solidFill>
              </a:rPr>
              <a:t>NNNNNN</a:t>
            </a:r>
            <a:r>
              <a:rPr kumimoji="1" lang="en-US" altLang="ja-JP" sz="3600" i="1" dirty="0" smtClean="0">
                <a:solidFill>
                  <a:srgbClr val="0070C0"/>
                </a:solidFill>
              </a:rPr>
              <a:t> with </a:t>
            </a:r>
            <a:r>
              <a:rPr kumimoji="1" lang="en-US" altLang="ja-JP" sz="3600" i="1" dirty="0" err="1" smtClean="0">
                <a:solidFill>
                  <a:srgbClr val="0070C0"/>
                </a:solidFill>
              </a:rPr>
              <a:t>J</a:t>
            </a:r>
            <a:r>
              <a:rPr kumimoji="1" lang="en-US" altLang="ja-JP" sz="3600" i="1" baseline="30000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kumimoji="1" lang="en-US" altLang="ja-JP" sz="3600" i="1" dirty="0" smtClean="0">
                <a:solidFill>
                  <a:srgbClr val="0070C0"/>
                </a:solidFill>
              </a:rPr>
              <a:t>=0</a:t>
            </a:r>
            <a:r>
              <a:rPr kumimoji="1" lang="en-US" altLang="ja-JP" sz="3600" i="1" baseline="30000" dirty="0" smtClean="0">
                <a:solidFill>
                  <a:srgbClr val="0070C0"/>
                </a:solidFill>
              </a:rPr>
              <a:t>- </a:t>
            </a:r>
            <a:r>
              <a:rPr kumimoji="1" lang="en-US" altLang="ja-JP" sz="3600" i="1" dirty="0" smtClean="0">
                <a:solidFill>
                  <a:srgbClr val="0070C0"/>
                </a:solidFill>
              </a:rPr>
              <a:t>and 1</a:t>
            </a:r>
            <a:r>
              <a:rPr kumimoji="1" lang="en-US" altLang="ja-JP" sz="3600" i="1" baseline="30000" dirty="0" smtClean="0">
                <a:solidFill>
                  <a:srgbClr val="0070C0"/>
                </a:solidFill>
              </a:rPr>
              <a:t>-</a:t>
            </a:r>
            <a:endParaRPr kumimoji="1" lang="ja-JP" altLang="en-US" sz="3600" i="1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551021" y="950378"/>
            <a:ext cx="352350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dirty="0" smtClean="0"/>
              <a:t>Binding energy for MH-potential is 61-75 MeV for 0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and 64-77 MeV for 1</a:t>
            </a:r>
            <a:r>
              <a:rPr lang="en-US" altLang="ja-JP" baseline="30000" dirty="0" smtClean="0"/>
              <a:t>-</a:t>
            </a:r>
            <a:endParaRPr kumimoji="1" lang="en-US" altLang="ja-JP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/>
              <a:t>W</a:t>
            </a:r>
            <a:r>
              <a:rPr kumimoji="1" lang="en-US" altLang="ja-JP" dirty="0" smtClean="0"/>
              <a:t>idth of Type II is </a:t>
            </a:r>
            <a:r>
              <a:rPr lang="en-US" altLang="ja-JP" dirty="0" smtClean="0"/>
              <a:t>three times</a:t>
            </a:r>
            <a:r>
              <a:rPr kumimoji="1" lang="en-US" altLang="ja-JP" dirty="0" smtClean="0"/>
              <a:t> larger than Type I and III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/>
              <a:t>Binding energy for AY-potential is about 98 MeV (0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) and 92 MeV (1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/>
              <a:t>The binding energy for 0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state is smaller than for 1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state for MH potential, but for 1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state is smaller than 0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state for AY potential</a:t>
            </a: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/>
              <a:t>From the ground state quantum number for seven-body system, we may extract the information of KN interaction</a:t>
            </a:r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2016/3/3</a:t>
            </a:r>
            <a:endParaRPr kumimoji="1" lang="ja-JP" altLang="en-US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121918" y="919084"/>
            <a:ext cx="5484939" cy="5390236"/>
            <a:chOff x="-432473" y="1159639"/>
            <a:chExt cx="7810500" cy="553402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1148" y="2616965"/>
              <a:ext cx="777240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グループ化 2"/>
            <p:cNvGrpSpPr/>
            <p:nvPr/>
          </p:nvGrpSpPr>
          <p:grpSpPr>
            <a:xfrm>
              <a:off x="-432473" y="1159639"/>
              <a:ext cx="7810500" cy="5534025"/>
              <a:chOff x="-416892" y="1159639"/>
              <a:chExt cx="7810500" cy="5534025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28417" y="1159639"/>
                <a:ext cx="7658101" cy="1457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6517" y="2826514"/>
                <a:ext cx="7734300" cy="1085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1" name="Picture 5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59742" y="3912364"/>
                <a:ext cx="7696200" cy="143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2" name="Picture 6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93079" y="5350639"/>
                <a:ext cx="7762875" cy="266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3" name="Picture 7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16892" y="5617339"/>
                <a:ext cx="7810500" cy="1076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2" name="グループ化 11"/>
          <p:cNvGrpSpPr/>
          <p:nvPr/>
        </p:nvGrpSpPr>
        <p:grpSpPr>
          <a:xfrm>
            <a:off x="6994157" y="6268799"/>
            <a:ext cx="316220" cy="324524"/>
            <a:chOff x="5899279" y="5742568"/>
            <a:chExt cx="316220" cy="324524"/>
          </a:xfrm>
        </p:grpSpPr>
        <p:sp>
          <p:nvSpPr>
            <p:cNvPr id="26" name="円/楕円 25"/>
            <p:cNvSpPr>
              <a:spLocks noChangeAspect="1"/>
            </p:cNvSpPr>
            <p:nvPr/>
          </p:nvSpPr>
          <p:spPr>
            <a:xfrm>
              <a:off x="5899279" y="5742568"/>
              <a:ext cx="316220" cy="324524"/>
            </a:xfrm>
            <a:prstGeom prst="ellipse">
              <a:avLst/>
            </a:prstGeom>
            <a:gradFill>
              <a:gsLst>
                <a:gs pos="0">
                  <a:srgbClr val="FF0000">
                    <a:lumMod val="29000"/>
                    <a:lumOff val="71000"/>
                  </a:srgbClr>
                </a:gs>
                <a:gs pos="50000">
                  <a:srgbClr val="FF0000"/>
                </a:gs>
                <a:gs pos="100000">
                  <a:srgbClr val="FF0000">
                    <a:lumMod val="69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7" name="図 2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2" y="5785140"/>
              <a:ext cx="234475" cy="239382"/>
            </a:xfrm>
            <a:prstGeom prst="rect">
              <a:avLst/>
            </a:prstGeom>
          </p:spPr>
        </p:pic>
      </p:grpSp>
      <p:grpSp>
        <p:nvGrpSpPr>
          <p:cNvPr id="9" name="グループ化 8"/>
          <p:cNvGrpSpPr/>
          <p:nvPr/>
        </p:nvGrpSpPr>
        <p:grpSpPr>
          <a:xfrm>
            <a:off x="6174627" y="6154141"/>
            <a:ext cx="302435" cy="310358"/>
            <a:chOff x="6174627" y="6154141"/>
            <a:chExt cx="302435" cy="310358"/>
          </a:xfrm>
        </p:grpSpPr>
        <p:sp>
          <p:nvSpPr>
            <p:cNvPr id="28" name="円/楕円 27"/>
            <p:cNvSpPr>
              <a:spLocks noChangeAspect="1"/>
            </p:cNvSpPr>
            <p:nvPr/>
          </p:nvSpPr>
          <p:spPr>
            <a:xfrm>
              <a:off x="6174627" y="6154141"/>
              <a:ext cx="302435" cy="31035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lumMod val="20000"/>
                    <a:lumOff val="80000"/>
                  </a:srgbClr>
                </a:gs>
                <a:gs pos="50000">
                  <a:srgbClr val="FFC000"/>
                </a:gs>
                <a:gs pos="100000">
                  <a:srgbClr val="FFC000">
                    <a:lumMod val="4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9" name="図 2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6226396"/>
              <a:ext cx="199935" cy="165847"/>
            </a:xfrm>
            <a:prstGeom prst="rect">
              <a:avLst/>
            </a:prstGeom>
          </p:spPr>
        </p:pic>
      </p:grpSp>
      <p:grpSp>
        <p:nvGrpSpPr>
          <p:cNvPr id="32" name="グループ化 31"/>
          <p:cNvGrpSpPr/>
          <p:nvPr/>
        </p:nvGrpSpPr>
        <p:grpSpPr>
          <a:xfrm>
            <a:off x="6384073" y="6309320"/>
            <a:ext cx="302435" cy="310358"/>
            <a:chOff x="6174627" y="6154141"/>
            <a:chExt cx="302435" cy="310358"/>
          </a:xfrm>
        </p:grpSpPr>
        <p:sp>
          <p:nvSpPr>
            <p:cNvPr id="33" name="円/楕円 32"/>
            <p:cNvSpPr>
              <a:spLocks noChangeAspect="1"/>
            </p:cNvSpPr>
            <p:nvPr/>
          </p:nvSpPr>
          <p:spPr>
            <a:xfrm>
              <a:off x="6174627" y="6154141"/>
              <a:ext cx="302435" cy="31035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lumMod val="20000"/>
                    <a:lumOff val="80000"/>
                  </a:srgbClr>
                </a:gs>
                <a:gs pos="50000">
                  <a:srgbClr val="FFC000"/>
                </a:gs>
                <a:gs pos="100000">
                  <a:srgbClr val="FFC000">
                    <a:lumMod val="4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4" name="図 33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6226396"/>
              <a:ext cx="199935" cy="165847"/>
            </a:xfrm>
            <a:prstGeom prst="rect">
              <a:avLst/>
            </a:prstGeom>
          </p:spPr>
        </p:pic>
      </p:grpSp>
      <p:grpSp>
        <p:nvGrpSpPr>
          <p:cNvPr id="35" name="グループ化 34"/>
          <p:cNvGrpSpPr/>
          <p:nvPr/>
        </p:nvGrpSpPr>
        <p:grpSpPr>
          <a:xfrm>
            <a:off x="6532984" y="6120703"/>
            <a:ext cx="302435" cy="310358"/>
            <a:chOff x="6174627" y="6154141"/>
            <a:chExt cx="302435" cy="310358"/>
          </a:xfrm>
        </p:grpSpPr>
        <p:sp>
          <p:nvSpPr>
            <p:cNvPr id="36" name="円/楕円 35"/>
            <p:cNvSpPr>
              <a:spLocks noChangeAspect="1"/>
            </p:cNvSpPr>
            <p:nvPr/>
          </p:nvSpPr>
          <p:spPr>
            <a:xfrm>
              <a:off x="6174627" y="6154141"/>
              <a:ext cx="302435" cy="31035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lumMod val="20000"/>
                    <a:lumOff val="80000"/>
                  </a:srgbClr>
                </a:gs>
                <a:gs pos="50000">
                  <a:srgbClr val="FFC000"/>
                </a:gs>
                <a:gs pos="100000">
                  <a:srgbClr val="FFC000">
                    <a:lumMod val="4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7" name="図 3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6226396"/>
              <a:ext cx="199935" cy="165847"/>
            </a:xfrm>
            <a:prstGeom prst="rect">
              <a:avLst/>
            </a:prstGeom>
          </p:spPr>
        </p:pic>
      </p:grpSp>
      <p:grpSp>
        <p:nvGrpSpPr>
          <p:cNvPr id="38" name="グループ化 37"/>
          <p:cNvGrpSpPr/>
          <p:nvPr/>
        </p:nvGrpSpPr>
        <p:grpSpPr>
          <a:xfrm>
            <a:off x="6340223" y="5919955"/>
            <a:ext cx="302435" cy="310358"/>
            <a:chOff x="6174627" y="6154141"/>
            <a:chExt cx="302435" cy="310358"/>
          </a:xfrm>
        </p:grpSpPr>
        <p:sp>
          <p:nvSpPr>
            <p:cNvPr id="39" name="円/楕円 38"/>
            <p:cNvSpPr>
              <a:spLocks noChangeAspect="1"/>
            </p:cNvSpPr>
            <p:nvPr/>
          </p:nvSpPr>
          <p:spPr>
            <a:xfrm>
              <a:off x="6174627" y="6154141"/>
              <a:ext cx="302435" cy="31035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lumMod val="20000"/>
                    <a:lumOff val="80000"/>
                  </a:srgbClr>
                </a:gs>
                <a:gs pos="50000">
                  <a:srgbClr val="FFC000"/>
                </a:gs>
                <a:gs pos="100000">
                  <a:srgbClr val="FFC000">
                    <a:lumMod val="4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0" name="図 3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6226396"/>
              <a:ext cx="199935" cy="165847"/>
            </a:xfrm>
            <a:prstGeom prst="rect">
              <a:avLst/>
            </a:prstGeom>
          </p:spPr>
        </p:pic>
      </p:grpSp>
      <p:grpSp>
        <p:nvGrpSpPr>
          <p:cNvPr id="41" name="グループ化 40"/>
          <p:cNvGrpSpPr/>
          <p:nvPr/>
        </p:nvGrpSpPr>
        <p:grpSpPr>
          <a:xfrm>
            <a:off x="6997009" y="5861996"/>
            <a:ext cx="302435" cy="310358"/>
            <a:chOff x="6174627" y="6154141"/>
            <a:chExt cx="302435" cy="310358"/>
          </a:xfrm>
        </p:grpSpPr>
        <p:sp>
          <p:nvSpPr>
            <p:cNvPr id="42" name="円/楕円 41"/>
            <p:cNvSpPr>
              <a:spLocks noChangeAspect="1"/>
            </p:cNvSpPr>
            <p:nvPr/>
          </p:nvSpPr>
          <p:spPr>
            <a:xfrm>
              <a:off x="6174627" y="6154141"/>
              <a:ext cx="302435" cy="31035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lumMod val="20000"/>
                    <a:lumOff val="80000"/>
                  </a:srgbClr>
                </a:gs>
                <a:gs pos="50000">
                  <a:srgbClr val="FFC000"/>
                </a:gs>
                <a:gs pos="100000">
                  <a:srgbClr val="FFC000">
                    <a:lumMod val="4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3" name="図 4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6226396"/>
              <a:ext cx="199935" cy="165847"/>
            </a:xfrm>
            <a:prstGeom prst="rect">
              <a:avLst/>
            </a:prstGeom>
          </p:spPr>
        </p:pic>
      </p:grpSp>
      <p:grpSp>
        <p:nvGrpSpPr>
          <p:cNvPr id="44" name="グループ化 43"/>
          <p:cNvGrpSpPr/>
          <p:nvPr/>
        </p:nvGrpSpPr>
        <p:grpSpPr>
          <a:xfrm>
            <a:off x="6804248" y="5661248"/>
            <a:ext cx="302435" cy="310358"/>
            <a:chOff x="6174627" y="6154141"/>
            <a:chExt cx="302435" cy="310358"/>
          </a:xfrm>
        </p:grpSpPr>
        <p:sp>
          <p:nvSpPr>
            <p:cNvPr id="45" name="円/楕円 44"/>
            <p:cNvSpPr>
              <a:spLocks noChangeAspect="1"/>
            </p:cNvSpPr>
            <p:nvPr/>
          </p:nvSpPr>
          <p:spPr>
            <a:xfrm>
              <a:off x="6174627" y="6154141"/>
              <a:ext cx="302435" cy="31035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lumMod val="20000"/>
                    <a:lumOff val="80000"/>
                  </a:srgbClr>
                </a:gs>
                <a:gs pos="50000">
                  <a:srgbClr val="FFC000"/>
                </a:gs>
                <a:gs pos="100000">
                  <a:srgbClr val="FFC000">
                    <a:lumMod val="4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6" name="図 4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6226396"/>
              <a:ext cx="199935" cy="165847"/>
            </a:xfrm>
            <a:prstGeom prst="rect">
              <a:avLst/>
            </a:prstGeom>
          </p:spPr>
        </p:pic>
      </p:grpSp>
      <p:pic>
        <p:nvPicPr>
          <p:cNvPr id="14" name="図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817" y="5672811"/>
            <a:ext cx="731514" cy="189185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 rot="623911">
            <a:off x="248671" y="3336113"/>
            <a:ext cx="3575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noFill/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Preliminary</a:t>
            </a:r>
            <a:endParaRPr lang="ja-JP" alt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noFill/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688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i="1" dirty="0" smtClean="0">
                <a:solidFill>
                  <a:srgbClr val="0070C0"/>
                </a:solidFill>
              </a:rPr>
              <a:t>Summary</a:t>
            </a:r>
            <a:endParaRPr kumimoji="1" lang="ja-JP" altLang="en-US" sz="3600" i="1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154001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We have investigated the structure of light kaonic nuclei, </a:t>
            </a:r>
            <a:r>
              <a:rPr kumimoji="1" lang="en-US" altLang="ja-JP" sz="2400" i="1" dirty="0" err="1" smtClean="0"/>
              <a:t>K</a:t>
            </a:r>
            <a:r>
              <a:rPr kumimoji="1" lang="en-US" altLang="ja-JP" sz="2400" i="1" baseline="30000" dirty="0" err="1" smtClean="0"/>
              <a:t>bar</a:t>
            </a:r>
            <a:r>
              <a:rPr kumimoji="1" lang="en-US" altLang="ja-JP" sz="2400" i="1" dirty="0" err="1" smtClean="0"/>
              <a:t>NN</a:t>
            </a:r>
            <a:r>
              <a:rPr kumimoji="1" lang="en-US" altLang="ja-JP" sz="2400" i="1" dirty="0" smtClean="0"/>
              <a:t>, </a:t>
            </a:r>
            <a:r>
              <a:rPr kumimoji="1" lang="en-US" altLang="ja-JP" sz="2400" i="1" dirty="0" err="1" smtClean="0"/>
              <a:t>K</a:t>
            </a:r>
            <a:r>
              <a:rPr kumimoji="1" lang="en-US" altLang="ja-JP" sz="2400" i="1" baseline="30000" dirty="0" err="1" smtClean="0"/>
              <a:t>bar</a:t>
            </a:r>
            <a:r>
              <a:rPr lang="en-US" altLang="ja-JP" sz="2400" i="1" dirty="0" err="1" smtClean="0"/>
              <a:t>NNN</a:t>
            </a:r>
            <a:r>
              <a:rPr lang="en-US" altLang="ja-JP" sz="2400" i="1" dirty="0" smtClean="0"/>
              <a:t>, </a:t>
            </a:r>
            <a:r>
              <a:rPr lang="en-US" altLang="ja-JP" sz="2400" i="1" dirty="0" err="1" smtClean="0"/>
              <a:t>K</a:t>
            </a:r>
            <a:r>
              <a:rPr lang="en-US" altLang="ja-JP" sz="2400" i="1" baseline="30000" dirty="0" err="1" smtClean="0"/>
              <a:t>bar</a:t>
            </a:r>
            <a:r>
              <a:rPr lang="en-US" altLang="ja-JP" sz="2400" i="1" dirty="0" err="1" smtClean="0"/>
              <a:t>NNNN</a:t>
            </a:r>
            <a:r>
              <a:rPr lang="en-US" altLang="ja-JP" sz="2400" i="1" dirty="0" smtClean="0"/>
              <a:t> and </a:t>
            </a:r>
            <a:r>
              <a:rPr lang="en-US" altLang="ja-JP" sz="2400" i="1" dirty="0" err="1" smtClean="0"/>
              <a:t>K</a:t>
            </a:r>
            <a:r>
              <a:rPr lang="en-US" altLang="ja-JP" sz="2400" i="1" baseline="30000" dirty="0" err="1" smtClean="0"/>
              <a:t>bar</a:t>
            </a:r>
            <a:r>
              <a:rPr lang="en-US" altLang="ja-JP" sz="2400" i="1" dirty="0" err="1" smtClean="0"/>
              <a:t>NNNNNN</a:t>
            </a:r>
            <a:endParaRPr lang="en-US" altLang="ja-JP" sz="2400" i="1" dirty="0" smtClean="0"/>
          </a:p>
          <a:p>
            <a:r>
              <a:rPr kumimoji="1" lang="en-US" altLang="ja-JP" sz="2400" dirty="0" smtClean="0"/>
              <a:t>Binding energies are 23-24, 40-48, 60-74, 61-77 MeV</a:t>
            </a:r>
          </a:p>
          <a:p>
            <a:r>
              <a:rPr lang="en-US" altLang="ja-JP" sz="2400" dirty="0" smtClean="0"/>
              <a:t>Width largely depends how to deal with two-body energy in N-body systems, and it is around 20-30 MeV for Type I and III, and 60-70 MeV for Type II</a:t>
            </a:r>
          </a:p>
          <a:p>
            <a:r>
              <a:rPr lang="en-US" altLang="ja-JP" sz="2400" dirty="0" smtClean="0"/>
              <a:t>Central density for </a:t>
            </a:r>
            <a:r>
              <a:rPr lang="en-US" altLang="ja-JP" sz="2400" i="1" dirty="0" err="1" smtClean="0"/>
              <a:t>K</a:t>
            </a:r>
            <a:r>
              <a:rPr lang="en-US" altLang="ja-JP" sz="2400" i="1" baseline="30000" dirty="0" err="1" smtClean="0"/>
              <a:t>bar</a:t>
            </a:r>
            <a:r>
              <a:rPr lang="en-US" altLang="ja-JP" sz="2400" i="1" dirty="0" err="1" smtClean="0"/>
              <a:t>NNN</a:t>
            </a:r>
            <a:r>
              <a:rPr lang="en-US" altLang="ja-JP" sz="2400" dirty="0" smtClean="0"/>
              <a:t> become twice larger than 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He</a:t>
            </a:r>
          </a:p>
          <a:p>
            <a:r>
              <a:rPr lang="en-US" altLang="ja-JP" sz="2400" dirty="0" smtClean="0"/>
              <a:t>In the seven-body systems, </a:t>
            </a:r>
            <a:r>
              <a:rPr lang="en-US" altLang="ja-JP" sz="2400" i="1" dirty="0" err="1" smtClean="0"/>
              <a:t>J</a:t>
            </a:r>
            <a:r>
              <a:rPr lang="en-US" altLang="ja-JP" sz="2400" i="1" baseline="30000" dirty="0" err="1" smtClean="0">
                <a:latin typeface="Symbol" panose="05050102010706020507" pitchFamily="18" charset="2"/>
              </a:rPr>
              <a:t>p</a:t>
            </a:r>
            <a:r>
              <a:rPr lang="en-US" altLang="ja-JP" sz="2400" i="1" dirty="0" smtClean="0"/>
              <a:t>=1</a:t>
            </a:r>
            <a:r>
              <a:rPr lang="en-US" altLang="ja-JP" sz="2400" i="1" baseline="30000" dirty="0" smtClean="0"/>
              <a:t>- </a:t>
            </a:r>
            <a:r>
              <a:rPr lang="en-US" altLang="ja-JP" sz="2400" dirty="0" smtClean="0"/>
              <a:t>state is ground state for MH potential, but 0</a:t>
            </a:r>
            <a:r>
              <a:rPr lang="en-US" altLang="ja-JP" sz="2400" baseline="30000" dirty="0" smtClean="0"/>
              <a:t>-</a:t>
            </a:r>
            <a:r>
              <a:rPr lang="en-US" altLang="ja-JP" sz="2400" dirty="0" smtClean="0"/>
              <a:t> state is ground state for AY potential</a:t>
            </a: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380975" y="4774689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i="1" dirty="0" smtClean="0">
                <a:solidFill>
                  <a:srgbClr val="0070C0"/>
                </a:solidFill>
              </a:rPr>
              <a:t>Future plan</a:t>
            </a:r>
            <a:endParaRPr lang="ja-JP" altLang="en-US" sz="3600" i="1" dirty="0">
              <a:solidFill>
                <a:srgbClr val="0070C0"/>
              </a:solidFill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1520" y="5193650"/>
            <a:ext cx="8229600" cy="1547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err="1" smtClean="0">
                <a:latin typeface="Symbol" panose="05050102010706020507" pitchFamily="18" charset="2"/>
              </a:rPr>
              <a:t>pS</a:t>
            </a:r>
            <a:r>
              <a:rPr lang="en-US" altLang="ja-JP" sz="2400" dirty="0" smtClean="0"/>
              <a:t> channel</a:t>
            </a:r>
          </a:p>
          <a:p>
            <a:r>
              <a:rPr lang="en-US" altLang="ja-JP" sz="2400" dirty="0" smtClean="0"/>
              <a:t>Positive parity states</a:t>
            </a:r>
          </a:p>
        </p:txBody>
      </p:sp>
      <p:sp>
        <p:nvSpPr>
          <p:cNvPr id="9" name="日付プレースホルダー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2016/3/3</a:t>
            </a:r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42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i="1" dirty="0" smtClean="0">
                <a:solidFill>
                  <a:srgbClr val="0070C0"/>
                </a:solidFill>
              </a:rPr>
              <a:t>Dependence on NN </a:t>
            </a:r>
            <a:r>
              <a:rPr lang="en-US" altLang="ja-JP" i="1" dirty="0" smtClean="0">
                <a:solidFill>
                  <a:srgbClr val="0070C0"/>
                </a:solidFill>
              </a:rPr>
              <a:t>interaction</a:t>
            </a:r>
            <a:endParaRPr kumimoji="1" lang="ja-JP" altLang="en-US" i="1" dirty="0">
              <a:solidFill>
                <a:srgbClr val="0070C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2016/3/3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461" y="1369931"/>
            <a:ext cx="3810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6" y="1340768"/>
            <a:ext cx="3810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557131" y="2974704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/>
              <a:t>3</a:t>
            </a:r>
            <a:r>
              <a:rPr kumimoji="1" lang="en-US" altLang="ja-JP" dirty="0" smtClean="0"/>
              <a:t>E</a:t>
            </a:r>
            <a:endParaRPr kumimoji="1" lang="ja-JP" altLang="en-US" baseline="30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98910" y="2980893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aseline="30000" dirty="0"/>
              <a:t>1</a:t>
            </a:r>
            <a:r>
              <a:rPr kumimoji="1" lang="en-US" altLang="ja-JP" dirty="0" smtClean="0"/>
              <a:t>E</a:t>
            </a:r>
            <a:endParaRPr kumimoji="1" lang="ja-JP" altLang="en-US" baseline="30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18442" y="4581128"/>
            <a:ext cx="72877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We investigate the </a:t>
            </a:r>
            <a:r>
              <a:rPr kumimoji="1" lang="en-US" altLang="ja-JP" sz="2400" i="1" dirty="0" smtClean="0"/>
              <a:t>NN</a:t>
            </a:r>
            <a:r>
              <a:rPr kumimoji="1" lang="en-US" altLang="ja-JP" sz="2400" dirty="0" smtClean="0"/>
              <a:t> interaction dependence by using </a:t>
            </a:r>
            <a:br>
              <a:rPr kumimoji="1" lang="en-US" altLang="ja-JP" sz="2400" dirty="0" smtClean="0"/>
            </a:br>
            <a:r>
              <a:rPr lang="en-US" altLang="ja-JP" sz="2400" dirty="0" smtClean="0"/>
              <a:t>AV4’, ATS3, and Minnesota potential model, </a:t>
            </a:r>
            <a:br>
              <a:rPr lang="en-US" altLang="ja-JP" sz="2400" dirty="0" smtClean="0"/>
            </a:br>
            <a:r>
              <a:rPr kumimoji="1" lang="en-US" altLang="ja-JP" sz="2400" dirty="0" smtClean="0"/>
              <a:t>which well reproduce the binding energy of </a:t>
            </a:r>
            <a:r>
              <a:rPr kumimoji="1" lang="en-US" altLang="ja-JP" sz="2400" i="1" dirty="0" smtClean="0"/>
              <a:t>s-</a:t>
            </a:r>
            <a:r>
              <a:rPr kumimoji="1" lang="en-US" altLang="ja-JP" sz="2400" dirty="0" smtClean="0"/>
              <a:t>shell nuclei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3681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/>
        </p:nvGrpSpPr>
        <p:grpSpPr>
          <a:xfrm>
            <a:off x="510996" y="3901509"/>
            <a:ext cx="8424936" cy="1831747"/>
            <a:chOff x="-1389856" y="2204428"/>
            <a:chExt cx="13068944" cy="3200400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9856" y="2204428"/>
              <a:ext cx="457200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4320" y="2204428"/>
              <a:ext cx="457200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7088" y="2204428"/>
              <a:ext cx="457200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4120" y="75583"/>
            <a:ext cx="8229600" cy="1143000"/>
          </a:xfrm>
        </p:spPr>
        <p:txBody>
          <a:bodyPr/>
          <a:lstStyle/>
          <a:p>
            <a:pPr algn="l"/>
            <a:r>
              <a:rPr lang="en-US" altLang="ja-JP" i="1" dirty="0">
                <a:solidFill>
                  <a:srgbClr val="0070C0"/>
                </a:solidFill>
              </a:rPr>
              <a:t>Dependence on NN interaction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2016/3/3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53217" y="1628800"/>
            <a:ext cx="23907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dirty="0" smtClean="0"/>
              <a:t>Bindin</a:t>
            </a:r>
            <a:r>
              <a:rPr lang="en-US" altLang="ja-JP" dirty="0" smtClean="0"/>
              <a:t>g energy and </a:t>
            </a:r>
            <a:br>
              <a:rPr lang="en-US" altLang="ja-JP" dirty="0" smtClean="0"/>
            </a:br>
            <a:r>
              <a:rPr lang="en-US" altLang="ja-JP" dirty="0" smtClean="0"/>
              <a:t>decay width are not </a:t>
            </a:r>
            <a:br>
              <a:rPr lang="en-US" altLang="ja-JP" dirty="0" smtClean="0"/>
            </a:br>
            <a:r>
              <a:rPr lang="en-US" altLang="ja-JP" dirty="0" smtClean="0"/>
              <a:t>sensitive to NN </a:t>
            </a:r>
            <a:br>
              <a:rPr lang="en-US" altLang="ja-JP" dirty="0" smtClean="0"/>
            </a:br>
            <a:r>
              <a:rPr lang="en-US" altLang="ja-JP" dirty="0" smtClean="0"/>
              <a:t>interaction model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5648" y="5733256"/>
            <a:ext cx="8686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>
                <a:solidFill>
                  <a:srgbClr val="FF0000"/>
                </a:solidFill>
              </a:rPr>
              <a:t>AV4’ and ATS3 potential with strong repulsive core produce similar density distribution, </a:t>
            </a:r>
            <a:br>
              <a:rPr lang="en-US" altLang="ja-JP" dirty="0" smtClean="0">
                <a:solidFill>
                  <a:srgbClr val="FF0000"/>
                </a:solidFill>
              </a:rPr>
            </a:br>
            <a:r>
              <a:rPr lang="en-US" altLang="ja-JP" dirty="0" smtClean="0">
                <a:solidFill>
                  <a:srgbClr val="FF0000"/>
                </a:solidFill>
              </a:rPr>
              <a:t>but the central density for Minnesota potential with soft core become high.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3451" y="3542645"/>
            <a:ext cx="2107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</a:t>
            </a:r>
            <a:r>
              <a:rPr kumimoji="1" lang="en-US" altLang="ja-JP" dirty="0" smtClean="0"/>
              <a:t>ucleon distribution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5851" y="942238"/>
            <a:ext cx="3180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Binding energy and decay width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08" y="1311570"/>
            <a:ext cx="6372200" cy="22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2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2016/3/3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18</a:t>
            </a:fld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755576" y="812274"/>
            <a:ext cx="7693204" cy="2840360"/>
            <a:chOff x="611560" y="20588"/>
            <a:chExt cx="8701316" cy="320040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0588"/>
              <a:ext cx="457200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505" y="120208"/>
              <a:ext cx="4287371" cy="3001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グループ化 6"/>
          <p:cNvGrpSpPr/>
          <p:nvPr/>
        </p:nvGrpSpPr>
        <p:grpSpPr>
          <a:xfrm>
            <a:off x="886784" y="3765611"/>
            <a:ext cx="7773820" cy="2610941"/>
            <a:chOff x="453505" y="3394857"/>
            <a:chExt cx="8879991" cy="322580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505" y="3605064"/>
              <a:ext cx="4307991" cy="3015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505" y="3394857"/>
              <a:ext cx="457200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4871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ja-JP" sz="3600" i="1" dirty="0" smtClean="0">
                <a:solidFill>
                  <a:srgbClr val="0070C0"/>
                </a:solidFill>
              </a:rPr>
              <a:t>Density distribution of K</a:t>
            </a:r>
            <a:r>
              <a:rPr kumimoji="1" lang="en-US" altLang="ja-JP" sz="3600" i="1" baseline="30000" dirty="0" smtClean="0">
                <a:solidFill>
                  <a:srgbClr val="0070C0"/>
                </a:solidFill>
              </a:rPr>
              <a:t>-</a:t>
            </a:r>
            <a:r>
              <a:rPr kumimoji="1" lang="en-US" altLang="ja-JP" sz="3600" i="1" dirty="0" smtClean="0">
                <a:solidFill>
                  <a:srgbClr val="0070C0"/>
                </a:solidFill>
              </a:rPr>
              <a:t>pppnnn-K</a:t>
            </a:r>
            <a:r>
              <a:rPr kumimoji="1" lang="en-US" altLang="ja-JP" sz="3600" i="1" baseline="30000" dirty="0" smtClean="0">
                <a:solidFill>
                  <a:srgbClr val="0070C0"/>
                </a:solidFill>
              </a:rPr>
              <a:t>0bar</a:t>
            </a:r>
            <a:r>
              <a:rPr kumimoji="1" lang="en-US" altLang="ja-JP" sz="3600" i="1" dirty="0" smtClean="0">
                <a:solidFill>
                  <a:srgbClr val="0070C0"/>
                </a:solidFill>
              </a:rPr>
              <a:t>ppnnnn</a:t>
            </a:r>
            <a:endParaRPr kumimoji="1" lang="ja-JP" altLang="en-US" sz="3600" i="1" dirty="0">
              <a:solidFill>
                <a:srgbClr val="0070C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9500" y="1037927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J</a:t>
            </a:r>
            <a:r>
              <a:rPr kumimoji="1" lang="en-US" altLang="ja-JP" sz="2400" baseline="30000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sz="2400" dirty="0" smtClean="0"/>
              <a:t>=0-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9499" y="3777014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J</a:t>
            </a:r>
            <a:r>
              <a:rPr kumimoji="1" lang="en-US" altLang="ja-JP" sz="2400" baseline="30000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sz="2400" dirty="0" smtClean="0"/>
              <a:t>=1-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827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Gamow vector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2016/3/3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7573"/>
            <a:ext cx="4325640" cy="149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508" y="3084153"/>
            <a:ext cx="2831620" cy="68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74510"/>
            <a:ext cx="2664297" cy="65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677" y="4541663"/>
            <a:ext cx="3415281" cy="4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157192"/>
            <a:ext cx="4419595" cy="52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49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3496" y="210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ja-JP" sz="4000" i="1" dirty="0" err="1" smtClean="0">
                <a:solidFill>
                  <a:srgbClr val="0000FF"/>
                </a:solidFill>
              </a:rPr>
              <a:t>Kaonic</a:t>
            </a:r>
            <a:r>
              <a:rPr lang="en-US" altLang="ja-JP" sz="4000" i="1" dirty="0" smtClean="0">
                <a:solidFill>
                  <a:srgbClr val="0000FF"/>
                </a:solidFill>
              </a:rPr>
              <a:t> nuclei</a:t>
            </a:r>
            <a:endParaRPr kumimoji="1" lang="ja-JP" altLang="en-US" sz="4000" i="1" dirty="0">
              <a:solidFill>
                <a:srgbClr val="0000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5810" y="80597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800" dirty="0" smtClean="0">
                <a:latin typeface="Symbol" pitchFamily="18" charset="2"/>
              </a:rPr>
              <a:t>L</a:t>
            </a:r>
            <a:r>
              <a:rPr lang="en-US" altLang="ja-JP" sz="2800" dirty="0" smtClean="0"/>
              <a:t>(1405); </a:t>
            </a:r>
            <a:r>
              <a:rPr lang="en-US" altLang="ja-JP" sz="2800" dirty="0" err="1" smtClean="0"/>
              <a:t>J</a:t>
            </a:r>
            <a:r>
              <a:rPr lang="en-US" altLang="ja-JP" sz="2800" baseline="30000" dirty="0" err="1" smtClean="0">
                <a:latin typeface="Symbol" pitchFamily="18" charset="2"/>
              </a:rPr>
              <a:t>p</a:t>
            </a:r>
            <a:r>
              <a:rPr lang="en-US" altLang="ja-JP" sz="2800" dirty="0" smtClean="0"/>
              <a:t>=1/2</a:t>
            </a:r>
            <a:r>
              <a:rPr lang="en-US" altLang="ja-JP" sz="2800" baseline="30000" dirty="0" smtClean="0"/>
              <a:t>-</a:t>
            </a:r>
            <a:r>
              <a:rPr lang="en-US" altLang="ja-JP" sz="2800" dirty="0" smtClean="0"/>
              <a:t>, S= -1</a:t>
            </a:r>
          </a:p>
          <a:p>
            <a:pPr lvl="1"/>
            <a:r>
              <a:rPr lang="en-US" altLang="ja-JP" sz="2400" dirty="0"/>
              <a:t>q^3(</a:t>
            </a:r>
            <a:r>
              <a:rPr lang="en-US" altLang="ja-JP" sz="2400" dirty="0" err="1"/>
              <a:t>uds</a:t>
            </a:r>
            <a:r>
              <a:rPr lang="en-US" altLang="ja-JP" sz="2400" dirty="0"/>
              <a:t>): P-wave excited </a:t>
            </a:r>
            <a:r>
              <a:rPr lang="en-US" altLang="ja-JP" sz="2400" dirty="0" smtClean="0"/>
              <a:t>state</a:t>
            </a:r>
          </a:p>
          <a:p>
            <a:pPr marL="914400" lvl="2" indent="0">
              <a:buNone/>
            </a:pPr>
            <a:r>
              <a:rPr lang="en-US" altLang="ja-JP" sz="2000" dirty="0"/>
              <a:t>(much higher mass expected than experimental observation</a:t>
            </a:r>
            <a:r>
              <a:rPr lang="en-US" altLang="ja-JP" sz="2000" dirty="0" smtClean="0"/>
              <a:t>)</a:t>
            </a:r>
            <a:endParaRPr lang="en-US" altLang="ja-JP" sz="900" dirty="0"/>
          </a:p>
          <a:p>
            <a:pPr lvl="1"/>
            <a:r>
              <a:rPr kumimoji="1" lang="en-US" altLang="ja-JP" sz="2400" dirty="0" smtClean="0"/>
              <a:t>       unstable bound state</a:t>
            </a:r>
            <a:endParaRPr kumimoji="1" lang="ja-JP" altLang="en-US" sz="2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213106" y="6398799"/>
            <a:ext cx="2133600" cy="365125"/>
          </a:xfrm>
        </p:spPr>
        <p:txBody>
          <a:bodyPr/>
          <a:lstStyle/>
          <a:p>
            <a:r>
              <a:rPr kumimoji="1" lang="en-US" altLang="ja-JP" smtClean="0"/>
              <a:t>2016/3/3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pic>
        <p:nvPicPr>
          <p:cNvPr id="7" name="図 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259632" y="2241852"/>
            <a:ext cx="409427" cy="204714"/>
          </a:xfrm>
          <a:prstGeom prst="rect">
            <a:avLst/>
          </a:prstGeom>
          <a:noFill/>
        </p:spPr>
      </p:pic>
      <p:grpSp>
        <p:nvGrpSpPr>
          <p:cNvPr id="8" name="グループ化 7"/>
          <p:cNvGrpSpPr/>
          <p:nvPr/>
        </p:nvGrpSpPr>
        <p:grpSpPr>
          <a:xfrm>
            <a:off x="5594514" y="1088740"/>
            <a:ext cx="648072" cy="585356"/>
            <a:chOff x="6876256" y="2060848"/>
            <a:chExt cx="648072" cy="585356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6876256" y="2060848"/>
              <a:ext cx="576064" cy="576064"/>
              <a:chOff x="5868145" y="1772817"/>
              <a:chExt cx="741784" cy="720081"/>
            </a:xfrm>
          </p:grpSpPr>
          <p:sp>
            <p:nvSpPr>
              <p:cNvPr id="13" name="円/楕円 12"/>
              <p:cNvSpPr/>
              <p:nvPr/>
            </p:nvSpPr>
            <p:spPr>
              <a:xfrm>
                <a:off x="5868145" y="1772817"/>
                <a:ext cx="741784" cy="720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0000"/>
                    </a:schemeClr>
                  </a:gs>
                  <a:gs pos="40000">
                    <a:schemeClr val="bg1">
                      <a:lumMod val="80000"/>
                    </a:schemeClr>
                  </a:gs>
                  <a:gs pos="70000">
                    <a:schemeClr val="bg1">
                      <a:lumMod val="9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5961856" y="1885581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/楕円 14"/>
              <p:cNvSpPr/>
              <p:nvPr/>
            </p:nvSpPr>
            <p:spPr>
              <a:xfrm>
                <a:off x="6249888" y="1885581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円/楕円 15"/>
              <p:cNvSpPr/>
              <p:nvPr/>
            </p:nvSpPr>
            <p:spPr>
              <a:xfrm>
                <a:off x="6105872" y="2132856"/>
                <a:ext cx="288033" cy="288031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" name="テキスト ボックス 9"/>
            <p:cNvSpPr txBox="1"/>
            <p:nvPr/>
          </p:nvSpPr>
          <p:spPr>
            <a:xfrm>
              <a:off x="6876256" y="206084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u</a:t>
              </a:r>
              <a:endParaRPr kumimoji="1" lang="ja-JP" altLang="en-US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7020272" y="227687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d</a:t>
              </a:r>
              <a:endParaRPr kumimoji="1" lang="ja-JP" altLang="en-US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7164288" y="206084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s</a:t>
              </a:r>
              <a:endParaRPr kumimoji="1" lang="ja-JP" altLang="en-US" dirty="0"/>
            </a:p>
          </p:txBody>
        </p:sp>
      </p:grpSp>
      <p:grpSp>
        <p:nvGrpSpPr>
          <p:cNvPr id="17" name="グループ化 12"/>
          <p:cNvGrpSpPr/>
          <p:nvPr/>
        </p:nvGrpSpPr>
        <p:grpSpPr>
          <a:xfrm>
            <a:off x="5364088" y="2133990"/>
            <a:ext cx="504056" cy="504056"/>
            <a:chOff x="1691680" y="1738133"/>
            <a:chExt cx="720080" cy="720080"/>
          </a:xfrm>
        </p:grpSpPr>
        <p:sp>
          <p:nvSpPr>
            <p:cNvPr id="18" name="円/楕円 17"/>
            <p:cNvSpPr/>
            <p:nvPr/>
          </p:nvSpPr>
          <p:spPr>
            <a:xfrm>
              <a:off x="1691680" y="1738133"/>
              <a:ext cx="720080" cy="72008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0000"/>
                  </a:schemeClr>
                </a:gs>
                <a:gs pos="40000">
                  <a:schemeClr val="bg1">
                    <a:lumMod val="80000"/>
                  </a:schemeClr>
                </a:gs>
                <a:gs pos="70000">
                  <a:schemeClr val="bg1">
                    <a:lumMod val="9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1763688" y="1978890"/>
              <a:ext cx="288032" cy="288032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2051720" y="1970506"/>
              <a:ext cx="288032" cy="288032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1" name="直線コネクタ 20"/>
          <p:cNvCxnSpPr/>
          <p:nvPr/>
        </p:nvCxnSpPr>
        <p:spPr>
          <a:xfrm flipV="1">
            <a:off x="5917722" y="2422022"/>
            <a:ext cx="670502" cy="16893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グループ化 16"/>
          <p:cNvGrpSpPr/>
          <p:nvPr/>
        </p:nvGrpSpPr>
        <p:grpSpPr>
          <a:xfrm>
            <a:off x="6588224" y="2133990"/>
            <a:ext cx="576064" cy="576064"/>
            <a:chOff x="5868145" y="1772817"/>
            <a:chExt cx="741784" cy="720081"/>
          </a:xfrm>
        </p:grpSpPr>
        <p:sp>
          <p:nvSpPr>
            <p:cNvPr id="23" name="円/楕円 22"/>
            <p:cNvSpPr/>
            <p:nvPr/>
          </p:nvSpPr>
          <p:spPr>
            <a:xfrm>
              <a:off x="5868145" y="1772817"/>
              <a:ext cx="741784" cy="72008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0000"/>
                  </a:schemeClr>
                </a:gs>
                <a:gs pos="40000">
                  <a:schemeClr val="bg1">
                    <a:lumMod val="80000"/>
                  </a:schemeClr>
                </a:gs>
                <a:gs pos="70000">
                  <a:schemeClr val="bg1">
                    <a:lumMod val="9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5961856" y="1885581"/>
              <a:ext cx="288032" cy="28803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6249888" y="1885581"/>
              <a:ext cx="288032" cy="288032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6105872" y="2132856"/>
              <a:ext cx="288033" cy="288031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7" name="図 2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875678" y="2516097"/>
            <a:ext cx="216024" cy="243898"/>
          </a:xfrm>
          <a:prstGeom prst="rect">
            <a:avLst/>
          </a:prstGeom>
          <a:noFill/>
        </p:spPr>
      </p:pic>
      <p:pic>
        <p:nvPicPr>
          <p:cNvPr id="28" name="図 27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164288" y="2550444"/>
            <a:ext cx="238455" cy="209551"/>
          </a:xfrm>
          <a:prstGeom prst="rect">
            <a:avLst/>
          </a:prstGeom>
          <a:noFill/>
        </p:spPr>
      </p:pic>
      <p:sp>
        <p:nvSpPr>
          <p:cNvPr id="29" name="正方形/長方形 28"/>
          <p:cNvSpPr/>
          <p:nvPr/>
        </p:nvSpPr>
        <p:spPr>
          <a:xfrm>
            <a:off x="6459561" y="1473887"/>
            <a:ext cx="24818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i="1" dirty="0" err="1"/>
              <a:t>Isgur</a:t>
            </a:r>
            <a:r>
              <a:rPr lang="en-US" altLang="ja-JP" sz="1400" i="1" dirty="0"/>
              <a:t>, Karl, PRD 18, 4187(1978</a:t>
            </a:r>
            <a:r>
              <a:rPr lang="en-US" altLang="ja-JP" sz="1400" i="1" dirty="0" smtClean="0"/>
              <a:t>).</a:t>
            </a:r>
            <a:endParaRPr lang="en-US" altLang="ja-JP" sz="1400" i="1" dirty="0"/>
          </a:p>
        </p:txBody>
      </p:sp>
      <p:sp>
        <p:nvSpPr>
          <p:cNvPr id="34" name="正方形/長方形 33"/>
          <p:cNvSpPr/>
          <p:nvPr/>
        </p:nvSpPr>
        <p:spPr>
          <a:xfrm>
            <a:off x="915578" y="2726050"/>
            <a:ext cx="647316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400" dirty="0">
                <a:solidFill>
                  <a:prstClr val="black"/>
                </a:solidFill>
              </a:rPr>
              <a:t>strongly attractive        </a:t>
            </a:r>
            <a:r>
              <a:rPr lang="en-US" altLang="ja-JP" sz="2400" dirty="0" smtClean="0">
                <a:solidFill>
                  <a:prstClr val="black"/>
                </a:solidFill>
              </a:rPr>
              <a:t> interaction </a:t>
            </a:r>
            <a:r>
              <a:rPr lang="en-US" altLang="ja-JP" sz="2400" dirty="0">
                <a:solidFill>
                  <a:prstClr val="black"/>
                </a:solidFill>
              </a:rPr>
              <a:t>in </a:t>
            </a:r>
            <a:r>
              <a:rPr lang="en-US" altLang="ja-JP" sz="2400" i="1" dirty="0">
                <a:solidFill>
                  <a:prstClr val="black"/>
                </a:solidFill>
              </a:rPr>
              <a:t>I=0, L=0</a:t>
            </a:r>
          </a:p>
          <a:p>
            <a:pPr lvl="0"/>
            <a:endParaRPr lang="en-US" altLang="ja-JP" sz="1100" i="1" dirty="0">
              <a:solidFill>
                <a:prstClr val="black"/>
              </a:solidFill>
            </a:endParaRPr>
          </a:p>
        </p:txBody>
      </p:sp>
      <p:pic>
        <p:nvPicPr>
          <p:cNvPr id="35" name="図 34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352294" y="2847739"/>
            <a:ext cx="441677" cy="220839"/>
          </a:xfrm>
          <a:prstGeom prst="rect">
            <a:avLst/>
          </a:prstGeom>
          <a:noFill/>
        </p:spPr>
      </p:pic>
      <p:sp>
        <p:nvSpPr>
          <p:cNvPr id="36" name="右矢印 35"/>
          <p:cNvSpPr/>
          <p:nvPr/>
        </p:nvSpPr>
        <p:spPr>
          <a:xfrm>
            <a:off x="415810" y="2875469"/>
            <a:ext cx="339766" cy="21602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915578" y="3212976"/>
            <a:ext cx="79769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400" dirty="0">
                <a:solidFill>
                  <a:prstClr val="black"/>
                </a:solidFill>
              </a:rPr>
              <a:t>deeply bound </a:t>
            </a:r>
            <a:r>
              <a:rPr lang="en-US" altLang="ja-JP" sz="2400" dirty="0" smtClean="0">
                <a:solidFill>
                  <a:prstClr val="black"/>
                </a:solidFill>
              </a:rPr>
              <a:t>and compressed systems are proposed</a:t>
            </a:r>
          </a:p>
          <a:p>
            <a:pPr lvl="0"/>
            <a:r>
              <a:rPr lang="en-US" altLang="ja-JP" sz="2000" dirty="0" smtClean="0">
                <a:solidFill>
                  <a:prstClr val="black"/>
                </a:solidFill>
              </a:rPr>
              <a:t>- phenomenological          potential and optical potential/ g-matrix approach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39" name="右矢印 38"/>
          <p:cNvSpPr/>
          <p:nvPr/>
        </p:nvSpPr>
        <p:spPr>
          <a:xfrm>
            <a:off x="406074" y="3319537"/>
            <a:ext cx="349502" cy="21602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1032850" y="5863900"/>
            <a:ext cx="42360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i="1" dirty="0" smtClean="0"/>
              <a:t>Y. Akaishi, T. Yamazaki, PRC 65, 044005 (2002).</a:t>
            </a:r>
            <a:endParaRPr lang="ja-JP" altLang="en-US" sz="16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993538"/>
            <a:ext cx="2166106" cy="183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図 41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150889" y="3667802"/>
            <a:ext cx="441677" cy="220839"/>
          </a:xfrm>
          <a:prstGeom prst="rect">
            <a:avLst/>
          </a:prstGeom>
          <a:noFill/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24" y="4143877"/>
            <a:ext cx="2932633" cy="156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正方形/長方形 43"/>
          <p:cNvSpPr/>
          <p:nvPr/>
        </p:nvSpPr>
        <p:spPr>
          <a:xfrm>
            <a:off x="5414494" y="5845342"/>
            <a:ext cx="3216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dirty="0" smtClean="0"/>
              <a:t>Dote, et. al., PLB590, 51(2004).</a:t>
            </a:r>
            <a:endParaRPr lang="ja-JP" altLang="en-US" i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63688" y="2492896"/>
            <a:ext cx="3581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ja-JP" sz="1400" i="1" dirty="0" err="1">
                <a:solidFill>
                  <a:prstClr val="black"/>
                </a:solidFill>
              </a:rPr>
              <a:t>Dalitz</a:t>
            </a:r>
            <a:r>
              <a:rPr lang="en-US" altLang="ja-JP" sz="1400" i="1" dirty="0">
                <a:solidFill>
                  <a:prstClr val="black"/>
                </a:solidFill>
              </a:rPr>
              <a:t>, Wong, </a:t>
            </a:r>
            <a:r>
              <a:rPr lang="en-US" altLang="ja-JP" sz="1400" i="1" dirty="0" err="1">
                <a:solidFill>
                  <a:prstClr val="black"/>
                </a:solidFill>
              </a:rPr>
              <a:t>Tajasekaran</a:t>
            </a:r>
            <a:r>
              <a:rPr lang="en-US" altLang="ja-JP" sz="1400" i="1" dirty="0">
                <a:solidFill>
                  <a:prstClr val="black"/>
                </a:solidFill>
              </a:rPr>
              <a:t>, PR 153(1967)1617</a:t>
            </a:r>
            <a:r>
              <a:rPr lang="en-US" altLang="ja-JP" sz="1400" i="1" dirty="0" smtClean="0">
                <a:solidFill>
                  <a:prstClr val="black"/>
                </a:solidFill>
              </a:rPr>
              <a:t>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782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 8"/>
          <p:cNvSpPr>
            <a:spLocks noGrp="1"/>
          </p:cNvSpPr>
          <p:nvPr>
            <p:ph idx="1"/>
          </p:nvPr>
        </p:nvSpPr>
        <p:spPr>
          <a:xfrm>
            <a:off x="257486" y="1988840"/>
            <a:ext cx="4530538" cy="3886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000" u="sng" dirty="0" smtClean="0"/>
              <a:t>theoretical investigations:</a:t>
            </a:r>
          </a:p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 smtClean="0"/>
          </a:p>
          <a:p>
            <a:pPr lvl="1">
              <a:buNone/>
            </a:pPr>
            <a:r>
              <a:rPr lang="en-US" altLang="ja-JP" sz="2000" dirty="0" smtClean="0"/>
              <a:t>           </a:t>
            </a:r>
            <a:endParaRPr lang="en-US" altLang="ja-JP" sz="1800" dirty="0" smtClean="0"/>
          </a:p>
        </p:txBody>
      </p:sp>
      <p:sp>
        <p:nvSpPr>
          <p:cNvPr id="16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706090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i="1" dirty="0" smtClean="0">
                <a:solidFill>
                  <a:srgbClr val="0000FF"/>
                </a:solidFill>
              </a:rPr>
              <a:t>strange </a:t>
            </a:r>
            <a:r>
              <a:rPr lang="en-US" altLang="ja-JP" sz="3600" i="1" dirty="0" err="1" smtClean="0">
                <a:solidFill>
                  <a:srgbClr val="0000FF"/>
                </a:solidFill>
              </a:rPr>
              <a:t>dibaryon</a:t>
            </a:r>
            <a:r>
              <a:rPr lang="en-US" altLang="ja-JP" sz="3600" i="1" dirty="0" smtClean="0">
                <a:solidFill>
                  <a:srgbClr val="0000FF"/>
                </a:solidFill>
              </a:rPr>
              <a:t> </a:t>
            </a:r>
            <a:endParaRPr kumimoji="1" lang="ja-JP" altLang="en-US" sz="3600" i="1" dirty="0">
              <a:solidFill>
                <a:srgbClr val="0000FF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55" y="487279"/>
            <a:ext cx="2513434" cy="34647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74607"/>
            <a:ext cx="1376526" cy="302881"/>
          </a:xfrm>
          <a:prstGeom prst="rect">
            <a:avLst/>
          </a:prstGeom>
        </p:spPr>
      </p:pic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2016/3/3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103847"/>
              </p:ext>
            </p:extLst>
          </p:nvPr>
        </p:nvGraphicFramePr>
        <p:xfrm>
          <a:off x="251520" y="2451135"/>
          <a:ext cx="8640960" cy="1697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0230"/>
                <a:gridCol w="3690410"/>
                <a:gridCol w="2880320"/>
              </a:tblGrid>
              <a:tr h="321806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　　</a:t>
                      </a:r>
                      <a:r>
                        <a:rPr kumimoji="1" lang="en-US" altLang="ja-JP" dirty="0" smtClean="0"/>
                        <a:t> interactions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Phenomenological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Chiral</a:t>
                      </a:r>
                      <a:r>
                        <a:rPr kumimoji="1" lang="en-US" altLang="ja-JP" baseline="0" dirty="0" smtClean="0"/>
                        <a:t> SU(3)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692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err="1" smtClean="0"/>
                        <a:t>Variational</a:t>
                      </a:r>
                      <a:r>
                        <a:rPr kumimoji="1" lang="en-US" altLang="ja-JP" baseline="0" dirty="0" smtClean="0"/>
                        <a:t> 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i="1" dirty="0" smtClean="0">
                          <a:solidFill>
                            <a:prstClr val="black"/>
                          </a:solidFill>
                          <a:ea typeface="+mn-ea"/>
                        </a:rPr>
                        <a:t>Akaishi, Yamazaki[1]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i="1" dirty="0" err="1" smtClean="0">
                          <a:solidFill>
                            <a:prstClr val="black"/>
                          </a:solidFill>
                          <a:ea typeface="+mn-ea"/>
                        </a:rPr>
                        <a:t>Wycech</a:t>
                      </a:r>
                      <a:r>
                        <a:rPr lang="en-US" altLang="ja-JP" sz="1800" i="1" dirty="0" smtClean="0">
                          <a:solidFill>
                            <a:prstClr val="black"/>
                          </a:solidFill>
                          <a:ea typeface="+mn-ea"/>
                        </a:rPr>
                        <a:t>, Green[5]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800" i="1" dirty="0" err="1" smtClean="0">
                          <a:solidFill>
                            <a:srgbClr val="0000FF"/>
                          </a:solidFill>
                          <a:ea typeface="+mn-ea"/>
                        </a:rPr>
                        <a:t>Doté</a:t>
                      </a:r>
                      <a:r>
                        <a:rPr lang="en-US" altLang="ja-JP" sz="1800" i="1" dirty="0" smtClean="0">
                          <a:solidFill>
                            <a:srgbClr val="0000FF"/>
                          </a:solidFill>
                          <a:ea typeface="+mn-ea"/>
                        </a:rPr>
                        <a:t>, </a:t>
                      </a:r>
                      <a:r>
                        <a:rPr lang="en-US" altLang="ja-JP" sz="1800" i="1" dirty="0" err="1" smtClean="0">
                          <a:solidFill>
                            <a:srgbClr val="0000FF"/>
                          </a:solidFill>
                          <a:ea typeface="+mn-ea"/>
                        </a:rPr>
                        <a:t>Hyodo</a:t>
                      </a:r>
                      <a:r>
                        <a:rPr lang="en-US" altLang="ja-JP" sz="1800" i="1" dirty="0" smtClean="0">
                          <a:solidFill>
                            <a:srgbClr val="0000FF"/>
                          </a:solidFill>
                          <a:ea typeface="+mn-ea"/>
                        </a:rPr>
                        <a:t>, Weise[4]</a:t>
                      </a:r>
                      <a:r>
                        <a:rPr lang="en-US" altLang="ja-JP" sz="1800" i="1" dirty="0" smtClean="0">
                          <a:solidFill>
                            <a:prstClr val="black"/>
                          </a:solidFill>
                          <a:ea typeface="+mn-ea"/>
                        </a:rPr>
                        <a:t> </a:t>
                      </a:r>
                    </a:p>
                    <a:p>
                      <a:r>
                        <a:rPr kumimoji="1" lang="en-US" altLang="ja-JP" i="1" dirty="0" err="1" smtClean="0">
                          <a:solidFill>
                            <a:srgbClr val="0000FF"/>
                          </a:solidFill>
                        </a:rPr>
                        <a:t>Barnea</a:t>
                      </a:r>
                      <a:r>
                        <a:rPr kumimoji="1" lang="en-US" altLang="ja-JP" i="1" dirty="0" smtClean="0">
                          <a:solidFill>
                            <a:srgbClr val="0000FF"/>
                          </a:solidFill>
                        </a:rPr>
                        <a:t>,</a:t>
                      </a:r>
                      <a:r>
                        <a:rPr kumimoji="1" lang="ja-JP" altLang="en-US" i="1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kumimoji="1" lang="en-US" altLang="ja-JP" i="1" baseline="0" dirty="0" smtClean="0">
                          <a:solidFill>
                            <a:srgbClr val="0000FF"/>
                          </a:solidFill>
                        </a:rPr>
                        <a:t>Gal, </a:t>
                      </a:r>
                      <a:r>
                        <a:rPr kumimoji="1" lang="en-US" altLang="ja-JP" i="1" baseline="0" dirty="0" err="1" smtClean="0">
                          <a:solidFill>
                            <a:srgbClr val="0000FF"/>
                          </a:solidFill>
                        </a:rPr>
                        <a:t>Liverts</a:t>
                      </a:r>
                      <a:r>
                        <a:rPr kumimoji="1" lang="en-US" altLang="ja-JP" i="1" baseline="0" dirty="0" smtClean="0">
                          <a:solidFill>
                            <a:srgbClr val="0000FF"/>
                          </a:solidFill>
                        </a:rPr>
                        <a:t>[7]</a:t>
                      </a:r>
                      <a:endParaRPr kumimoji="1" lang="ja-JP" altLang="en-US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5554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err="1" smtClean="0"/>
                        <a:t>Faddeev</a:t>
                      </a:r>
                      <a:r>
                        <a:rPr kumimoji="1" lang="ja-JP" altLang="en-US" baseline="0" dirty="0" smtClean="0"/>
                        <a:t> </a:t>
                      </a:r>
                      <a:r>
                        <a:rPr kumimoji="1" lang="en-US" altLang="ja-JP" baseline="0" dirty="0" err="1" smtClean="0"/>
                        <a:t>eqs</a:t>
                      </a:r>
                      <a:r>
                        <a:rPr kumimoji="1" lang="en-US" altLang="ja-JP" baseline="0" dirty="0" smtClean="0"/>
                        <a:t>.</a:t>
                      </a:r>
                      <a:endParaRPr kumimoji="1" lang="ja-JP" altLang="en-US" dirty="0" smtClean="0"/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i="1" dirty="0" smtClean="0">
                          <a:solidFill>
                            <a:prstClr val="black"/>
                          </a:solidFill>
                          <a:ea typeface="+mn-ea"/>
                        </a:rPr>
                        <a:t>Shevchenko, Gal , Mares[2]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800" i="1" dirty="0" smtClean="0">
                          <a:solidFill>
                            <a:prstClr val="black"/>
                          </a:solidFill>
                          <a:ea typeface="+mn-ea"/>
                        </a:rPr>
                        <a:t>Ikeda, Sato[3]</a:t>
                      </a:r>
                    </a:p>
                    <a:p>
                      <a:r>
                        <a:rPr kumimoji="1" lang="en-US" altLang="ja-JP" sz="1800" i="1" dirty="0" smtClean="0">
                          <a:solidFill>
                            <a:srgbClr val="0000FF"/>
                          </a:solidFill>
                          <a:ea typeface="+mn-ea"/>
                        </a:rPr>
                        <a:t>Ikeda, </a:t>
                      </a:r>
                      <a:r>
                        <a:rPr kumimoji="1" lang="en-US" altLang="ja-JP" sz="1800" i="1" dirty="0" err="1" smtClean="0">
                          <a:solidFill>
                            <a:srgbClr val="0000FF"/>
                          </a:solidFill>
                          <a:ea typeface="+mn-ea"/>
                        </a:rPr>
                        <a:t>Kamano</a:t>
                      </a:r>
                      <a:r>
                        <a:rPr kumimoji="1" lang="en-US" altLang="ja-JP" sz="1800" i="1" dirty="0" smtClean="0">
                          <a:solidFill>
                            <a:srgbClr val="0000FF"/>
                          </a:solidFill>
                          <a:ea typeface="+mn-ea"/>
                        </a:rPr>
                        <a:t>, Sato[6]</a:t>
                      </a:r>
                      <a:endParaRPr kumimoji="1" lang="ja-JP" altLang="en-US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7236296" y="4221088"/>
            <a:ext cx="179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B</a:t>
            </a:r>
            <a:r>
              <a:rPr lang="en-US" altLang="ja-JP" dirty="0" smtClean="0"/>
              <a:t>lack</a:t>
            </a:r>
            <a:r>
              <a:rPr lang="ja-JP" altLang="en-US" dirty="0" smtClean="0"/>
              <a:t>；</a:t>
            </a:r>
            <a:r>
              <a:rPr lang="en-US" altLang="ja-JP" dirty="0" smtClean="0"/>
              <a:t>E-</a:t>
            </a:r>
            <a:r>
              <a:rPr lang="en-US" altLang="ja-JP" dirty="0" err="1" smtClean="0"/>
              <a:t>indep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Blue</a:t>
            </a:r>
            <a:r>
              <a:rPr lang="ja-JP" altLang="en-US" dirty="0" smtClean="0">
                <a:solidFill>
                  <a:srgbClr val="0000FF"/>
                </a:solidFill>
              </a:rPr>
              <a:t>；</a:t>
            </a:r>
            <a:r>
              <a:rPr lang="en-US" altLang="ja-JP" dirty="0" smtClean="0">
                <a:solidFill>
                  <a:srgbClr val="0000FF"/>
                </a:solidFill>
              </a:rPr>
              <a:t>E-dep.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520" y="5571237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[1]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Akaishi, Yamazaki</a:t>
            </a:r>
            <a:r>
              <a:rPr lang="en-US" altLang="ja-JP" sz="1400" dirty="0"/>
              <a:t>, </a:t>
            </a:r>
            <a:r>
              <a:rPr lang="en-US" altLang="ja-JP" sz="1400" dirty="0" smtClean="0"/>
              <a:t>PRC </a:t>
            </a:r>
            <a:r>
              <a:rPr lang="en-US" altLang="ja-JP" sz="1400" b="1" dirty="0"/>
              <a:t>65</a:t>
            </a:r>
            <a:r>
              <a:rPr lang="en-US" altLang="ja-JP" sz="1400" dirty="0"/>
              <a:t>, 044005 (2002</a:t>
            </a:r>
            <a:r>
              <a:rPr lang="en-US" altLang="ja-JP" sz="1400" dirty="0" smtClean="0"/>
              <a:t>).</a:t>
            </a:r>
            <a:endParaRPr kumimoji="1" lang="en-US" altLang="ja-JP" sz="1400" dirty="0" smtClean="0"/>
          </a:p>
          <a:p>
            <a:r>
              <a:rPr kumimoji="1" lang="en-US" altLang="ja-JP" sz="1400" dirty="0" smtClean="0"/>
              <a:t>[2]</a:t>
            </a:r>
            <a:r>
              <a:rPr lang="en-US" altLang="ja-JP" sz="1400" dirty="0" smtClean="0"/>
              <a:t> Shevchenko</a:t>
            </a:r>
            <a:r>
              <a:rPr lang="en-US" altLang="ja-JP" sz="1400" dirty="0"/>
              <a:t>, </a:t>
            </a:r>
            <a:r>
              <a:rPr lang="en-US" altLang="ja-JP" sz="1400" dirty="0" smtClean="0"/>
              <a:t>Gal,  </a:t>
            </a:r>
            <a:r>
              <a:rPr lang="en-US" altLang="ja-JP" sz="1400" dirty="0"/>
              <a:t>Mares, </a:t>
            </a:r>
            <a:r>
              <a:rPr lang="en-US" altLang="ja-JP" sz="1400" dirty="0" smtClean="0"/>
              <a:t>PRL. </a:t>
            </a:r>
            <a:r>
              <a:rPr lang="en-US" altLang="ja-JP" sz="1400" b="1" dirty="0"/>
              <a:t>98</a:t>
            </a:r>
            <a:r>
              <a:rPr lang="en-US" altLang="ja-JP" sz="1400" dirty="0"/>
              <a:t>, 082301 (2007</a:t>
            </a:r>
            <a:r>
              <a:rPr lang="en-US" altLang="ja-JP" sz="1400" dirty="0" smtClean="0"/>
              <a:t>).</a:t>
            </a:r>
          </a:p>
          <a:p>
            <a:r>
              <a:rPr kumimoji="1" lang="en-US" altLang="ja-JP" sz="1400" dirty="0" smtClean="0"/>
              <a:t>[3]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Ikeda, Sato</a:t>
            </a:r>
            <a:r>
              <a:rPr lang="en-US" altLang="ja-JP" sz="1400" dirty="0"/>
              <a:t>, </a:t>
            </a:r>
            <a:r>
              <a:rPr lang="en-US" altLang="ja-JP" sz="1400" dirty="0" smtClean="0"/>
              <a:t>PRC </a:t>
            </a:r>
            <a:r>
              <a:rPr lang="en-US" altLang="ja-JP" sz="1400" b="1" dirty="0"/>
              <a:t>76</a:t>
            </a:r>
            <a:r>
              <a:rPr lang="en-US" altLang="ja-JP" sz="1400" dirty="0"/>
              <a:t>, 035203 (2007</a:t>
            </a:r>
            <a:r>
              <a:rPr lang="en-US" altLang="ja-JP" sz="1400" dirty="0" smtClean="0"/>
              <a:t>).</a:t>
            </a:r>
          </a:p>
          <a:p>
            <a:endParaRPr kumimoji="1" lang="ja-JP" altLang="en-US" sz="1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44008" y="5517232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[4]</a:t>
            </a:r>
            <a:r>
              <a:rPr lang="en-US" altLang="ja-JP" sz="1400" dirty="0"/>
              <a:t> Dote</a:t>
            </a:r>
            <a:r>
              <a:rPr lang="en-US" altLang="ja-JP" sz="1400" dirty="0" smtClean="0"/>
              <a:t>, </a:t>
            </a:r>
            <a:r>
              <a:rPr lang="en-US" altLang="ja-JP" sz="1400" dirty="0" err="1"/>
              <a:t>Hyodo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and </a:t>
            </a:r>
            <a:r>
              <a:rPr lang="en-US" altLang="ja-JP" sz="1400" dirty="0"/>
              <a:t>Weise, </a:t>
            </a:r>
            <a:r>
              <a:rPr lang="en-US" altLang="ja-JP" sz="1400" dirty="0" smtClean="0"/>
              <a:t>NPA </a:t>
            </a:r>
            <a:r>
              <a:rPr lang="en-US" altLang="ja-JP" sz="1400" b="1" dirty="0"/>
              <a:t>804</a:t>
            </a:r>
            <a:r>
              <a:rPr lang="en-US" altLang="ja-JP" sz="1400" dirty="0"/>
              <a:t>, 197 (2008</a:t>
            </a:r>
            <a:r>
              <a:rPr lang="en-US" altLang="ja-JP" sz="1400" dirty="0" smtClean="0"/>
              <a:t>).</a:t>
            </a:r>
            <a:endParaRPr kumimoji="1" lang="en-US" altLang="ja-JP" sz="1400" dirty="0" smtClean="0"/>
          </a:p>
          <a:p>
            <a:r>
              <a:rPr kumimoji="1" lang="en-US" altLang="ja-JP" sz="1400" dirty="0" smtClean="0"/>
              <a:t>[5]</a:t>
            </a:r>
            <a:r>
              <a:rPr lang="en-US" altLang="ja-JP" sz="1400" dirty="0" smtClean="0"/>
              <a:t> </a:t>
            </a:r>
            <a:r>
              <a:rPr lang="en-US" altLang="ja-JP" sz="1400" dirty="0" err="1"/>
              <a:t>Wycech</a:t>
            </a:r>
            <a:r>
              <a:rPr lang="en-US" altLang="ja-JP" sz="1400" dirty="0"/>
              <a:t> and A. M. Green, </a:t>
            </a:r>
            <a:r>
              <a:rPr lang="en-US" altLang="ja-JP" sz="1400" dirty="0" smtClean="0"/>
              <a:t>PRC </a:t>
            </a:r>
            <a:r>
              <a:rPr lang="en-US" altLang="ja-JP" sz="1400" b="1" dirty="0"/>
              <a:t>79</a:t>
            </a:r>
            <a:r>
              <a:rPr lang="en-US" altLang="ja-JP" sz="1400" dirty="0"/>
              <a:t>, 014001 (2009</a:t>
            </a:r>
            <a:r>
              <a:rPr lang="en-US" altLang="ja-JP" sz="1400" dirty="0" smtClean="0"/>
              <a:t>).</a:t>
            </a:r>
          </a:p>
          <a:p>
            <a:r>
              <a:rPr kumimoji="1" lang="en-US" altLang="ja-JP" sz="1400" dirty="0" smtClean="0"/>
              <a:t>[6]</a:t>
            </a:r>
            <a:r>
              <a:rPr lang="en-US" altLang="ja-JP" sz="1400" dirty="0" smtClean="0"/>
              <a:t> Ikeda</a:t>
            </a:r>
            <a:r>
              <a:rPr lang="en-US" altLang="ja-JP" sz="1400" dirty="0"/>
              <a:t>, </a:t>
            </a:r>
            <a:r>
              <a:rPr lang="en-US" altLang="ja-JP" sz="1400" dirty="0" err="1" smtClean="0"/>
              <a:t>Kamano</a:t>
            </a:r>
            <a:r>
              <a:rPr lang="en-US" altLang="ja-JP" sz="1400" dirty="0" smtClean="0"/>
              <a:t>, Sato</a:t>
            </a:r>
            <a:r>
              <a:rPr lang="en-US" altLang="ja-JP" sz="1400" dirty="0"/>
              <a:t>, </a:t>
            </a:r>
            <a:r>
              <a:rPr lang="en-US" altLang="ja-JP" sz="1400" dirty="0" smtClean="0"/>
              <a:t>PTP </a:t>
            </a:r>
            <a:r>
              <a:rPr lang="en-US" altLang="ja-JP" sz="1400" b="1" dirty="0"/>
              <a:t>124</a:t>
            </a:r>
            <a:r>
              <a:rPr lang="en-US" altLang="ja-JP" sz="1400" dirty="0"/>
              <a:t>, 533 (2010</a:t>
            </a:r>
            <a:r>
              <a:rPr lang="en-US" altLang="ja-JP" sz="1400" dirty="0" smtClean="0"/>
              <a:t>).</a:t>
            </a:r>
          </a:p>
          <a:p>
            <a:r>
              <a:rPr kumimoji="1" lang="en-US" altLang="ja-JP" sz="1400" dirty="0" smtClean="0"/>
              <a:t>[7] </a:t>
            </a:r>
            <a:r>
              <a:rPr kumimoji="1" lang="en-US" altLang="ja-JP" sz="1400" dirty="0" err="1" smtClean="0"/>
              <a:t>Barnea</a:t>
            </a:r>
            <a:r>
              <a:rPr lang="en-US" altLang="ja-JP" sz="1400" dirty="0" smtClean="0"/>
              <a:t>, Gal, </a:t>
            </a:r>
            <a:r>
              <a:rPr lang="en-US" altLang="ja-JP" sz="1400" dirty="0" err="1" smtClean="0"/>
              <a:t>Liverts</a:t>
            </a:r>
            <a:r>
              <a:rPr lang="en-US" altLang="ja-JP" sz="1400" dirty="0" smtClean="0"/>
              <a:t>, PLB </a:t>
            </a:r>
            <a:r>
              <a:rPr lang="en-US" altLang="ja-JP" sz="1400" b="1" dirty="0" smtClean="0"/>
              <a:t>712</a:t>
            </a:r>
            <a:r>
              <a:rPr lang="en-US" altLang="ja-JP" sz="1400" dirty="0" smtClean="0"/>
              <a:t>, 132(2012).</a:t>
            </a:r>
            <a:endParaRPr kumimoji="1" lang="ja-JP" altLang="en-US" sz="1400" dirty="0"/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36697"/>
            <a:ext cx="7084695" cy="99250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523144"/>
            <a:ext cx="360040" cy="173126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540469" y="922075"/>
            <a:ext cx="819514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ja-JP" sz="2000" dirty="0">
                <a:solidFill>
                  <a:prstClr val="black"/>
                </a:solidFill>
              </a:rPr>
              <a:t>Deeply binding and compressed systems?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ja-JP" sz="2000" dirty="0">
                <a:solidFill>
                  <a:prstClr val="black"/>
                </a:solidFill>
              </a:rPr>
              <a:t>A test ground: three-body 	</a:t>
            </a:r>
            <a:r>
              <a:rPr lang="en-US" altLang="ja-JP" sz="2000" dirty="0" smtClean="0">
                <a:solidFill>
                  <a:prstClr val="black"/>
                </a:solidFill>
              </a:rPr>
              <a:t>	</a:t>
            </a:r>
            <a:r>
              <a:rPr lang="ja-JP" altLang="en-US" sz="2000" dirty="0" smtClean="0">
                <a:solidFill>
                  <a:prstClr val="black"/>
                </a:solidFill>
              </a:rPr>
              <a:t>　</a:t>
            </a:r>
            <a:r>
              <a:rPr lang="en-US" altLang="ja-JP" sz="2000" dirty="0" smtClean="0">
                <a:solidFill>
                  <a:prstClr val="black"/>
                </a:solidFill>
              </a:rPr>
              <a:t> </a:t>
            </a:r>
            <a:r>
              <a:rPr lang="en-US" altLang="ja-JP" sz="2000" dirty="0">
                <a:solidFill>
                  <a:prstClr val="black"/>
                </a:solidFill>
              </a:rPr>
              <a:t>system (strange-</a:t>
            </a:r>
            <a:r>
              <a:rPr lang="en-US" altLang="ja-JP" sz="2000" dirty="0" err="1">
                <a:solidFill>
                  <a:prstClr val="black"/>
                </a:solidFill>
              </a:rPr>
              <a:t>dibaryon</a:t>
            </a:r>
            <a:r>
              <a:rPr lang="en-US" altLang="ja-JP" sz="2000" dirty="0">
                <a:solidFill>
                  <a:prstClr val="black"/>
                </a:solidFill>
              </a:rPr>
              <a:t>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ja-JP" sz="2000" dirty="0">
                <a:solidFill>
                  <a:prstClr val="black"/>
                </a:solidFill>
              </a:rPr>
              <a:t>many particle dynamics can be examined accurately</a:t>
            </a:r>
            <a:endParaRPr lang="en-US" altLang="ja-JP" sz="3200" dirty="0">
              <a:solidFill>
                <a:prstClr val="black"/>
              </a:solidFill>
            </a:endParaRPr>
          </a:p>
        </p:txBody>
      </p:sp>
      <p:pic>
        <p:nvPicPr>
          <p:cNvPr id="19" name="図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82876"/>
            <a:ext cx="1575435" cy="217170"/>
          </a:xfrm>
          <a:prstGeom prst="rect">
            <a:avLst/>
          </a:prstGeom>
        </p:spPr>
      </p:pic>
      <p:grpSp>
        <p:nvGrpSpPr>
          <p:cNvPr id="20" name="グループ化 19"/>
          <p:cNvGrpSpPr/>
          <p:nvPr/>
        </p:nvGrpSpPr>
        <p:grpSpPr>
          <a:xfrm>
            <a:off x="7579607" y="1642850"/>
            <a:ext cx="766335" cy="782372"/>
            <a:chOff x="7668344" y="3429000"/>
            <a:chExt cx="1080120" cy="1080120"/>
          </a:xfrm>
        </p:grpSpPr>
        <p:sp>
          <p:nvSpPr>
            <p:cNvPr id="21" name="円/楕円 20"/>
            <p:cNvSpPr>
              <a:spLocks noChangeAspect="1"/>
            </p:cNvSpPr>
            <p:nvPr/>
          </p:nvSpPr>
          <p:spPr>
            <a:xfrm>
              <a:off x="7668344" y="3429000"/>
              <a:ext cx="1080120" cy="1080120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lumMod val="0"/>
                    <a:lumOff val="100000"/>
                  </a:srgbClr>
                </a:gs>
                <a:gs pos="50000">
                  <a:schemeClr val="bg1">
                    <a:lumMod val="90000"/>
                  </a:schemeClr>
                </a:gs>
                <a:gs pos="100000">
                  <a:srgbClr val="FFFF00">
                    <a:lumMod val="0"/>
                  </a:srgbClr>
                </a:gs>
                <a:gs pos="100000">
                  <a:srgbClr val="00B0F0">
                    <a:lumMod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>
              <a:spLocks noChangeAspect="1"/>
            </p:cNvSpPr>
            <p:nvPr/>
          </p:nvSpPr>
          <p:spPr>
            <a:xfrm>
              <a:off x="7746130" y="3933056"/>
              <a:ext cx="426270" cy="428471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lumMod val="20000"/>
                    <a:lumOff val="80000"/>
                  </a:srgbClr>
                </a:gs>
                <a:gs pos="50000">
                  <a:srgbClr val="FFC000"/>
                </a:gs>
                <a:gs pos="100000">
                  <a:srgbClr val="FFC000">
                    <a:lumMod val="4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/>
            <p:cNvSpPr>
              <a:spLocks noChangeAspect="1"/>
            </p:cNvSpPr>
            <p:nvPr/>
          </p:nvSpPr>
          <p:spPr>
            <a:xfrm>
              <a:off x="7956376" y="3485028"/>
              <a:ext cx="445700" cy="448028"/>
            </a:xfrm>
            <a:prstGeom prst="ellipse">
              <a:avLst/>
            </a:prstGeom>
            <a:gradFill>
              <a:gsLst>
                <a:gs pos="0">
                  <a:srgbClr val="FF0000">
                    <a:lumMod val="29000"/>
                    <a:lumOff val="71000"/>
                  </a:srgbClr>
                </a:gs>
                <a:gs pos="50000">
                  <a:srgbClr val="FF0000"/>
                </a:gs>
                <a:gs pos="100000">
                  <a:srgbClr val="FF0000">
                    <a:lumMod val="69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4" name="図 23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3985" y="3543801"/>
              <a:ext cx="330483" cy="330483"/>
            </a:xfrm>
            <a:prstGeom prst="rect">
              <a:avLst/>
            </a:prstGeom>
          </p:spPr>
        </p:pic>
        <p:pic>
          <p:nvPicPr>
            <p:cNvPr id="25" name="図 2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8592" y="4032809"/>
              <a:ext cx="281800" cy="228963"/>
            </a:xfrm>
            <a:prstGeom prst="rect">
              <a:avLst/>
            </a:prstGeom>
          </p:spPr>
        </p:pic>
        <p:sp>
          <p:nvSpPr>
            <p:cNvPr id="26" name="円/楕円 25"/>
            <p:cNvSpPr>
              <a:spLocks noChangeAspect="1"/>
            </p:cNvSpPr>
            <p:nvPr/>
          </p:nvSpPr>
          <p:spPr>
            <a:xfrm>
              <a:off x="8250186" y="3933056"/>
              <a:ext cx="426270" cy="428471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lumMod val="20000"/>
                    <a:lumOff val="80000"/>
                  </a:srgbClr>
                </a:gs>
                <a:gs pos="50000">
                  <a:srgbClr val="FFC000"/>
                </a:gs>
                <a:gs pos="100000">
                  <a:srgbClr val="FFC000">
                    <a:lumMod val="4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7" name="図 2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2035" y="4032809"/>
              <a:ext cx="281800" cy="2289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130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28"/>
    </mc:Choice>
    <mc:Fallback xmlns="">
      <p:transition spd="slow" advTm="5622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842" y="966910"/>
            <a:ext cx="3759171" cy="265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sz="2800" i="1" dirty="0" smtClean="0">
                <a:solidFill>
                  <a:schemeClr val="tx2"/>
                </a:solidFill>
              </a:rPr>
              <a:t>Pole position of </a:t>
            </a:r>
            <a:r>
              <a:rPr kumimoji="1" lang="en-US" altLang="ja-JP" sz="2800" i="1" dirty="0" smtClean="0">
                <a:solidFill>
                  <a:schemeClr val="tx2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800" i="1" dirty="0" smtClean="0">
                <a:solidFill>
                  <a:schemeClr val="tx2"/>
                </a:solidFill>
              </a:rPr>
              <a:t>(1405) and </a:t>
            </a:r>
            <a:br>
              <a:rPr kumimoji="1" lang="en-US" altLang="ja-JP" sz="2800" i="1" dirty="0" smtClean="0">
                <a:solidFill>
                  <a:schemeClr val="tx2"/>
                </a:solidFill>
              </a:rPr>
            </a:br>
            <a:r>
              <a:rPr kumimoji="1" lang="en-US" altLang="ja-JP" sz="2800" i="1" dirty="0" smtClean="0">
                <a:solidFill>
                  <a:schemeClr val="tx2"/>
                </a:solidFill>
              </a:rPr>
              <a:t>energy dependence of the potential</a:t>
            </a:r>
            <a:endParaRPr kumimoji="1" lang="ja-JP" altLang="en-US" sz="2800" i="1" dirty="0">
              <a:solidFill>
                <a:schemeClr val="tx2"/>
              </a:solidFill>
            </a:endParaRPr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2016/3/3</a:t>
            </a:r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9989" y="3501008"/>
            <a:ext cx="427458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Phenomenological potential</a:t>
            </a:r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62535" y="3510374"/>
            <a:ext cx="344855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Chiral SU(3) dynamics</a:t>
            </a:r>
            <a:endParaRPr kumimoji="1" lang="ja-JP" altLang="en-US" sz="2800" dirty="0"/>
          </a:p>
        </p:txBody>
      </p:sp>
      <p:sp>
        <p:nvSpPr>
          <p:cNvPr id="15" name="正方形/長方形 14"/>
          <p:cNvSpPr/>
          <p:nvPr/>
        </p:nvSpPr>
        <p:spPr>
          <a:xfrm>
            <a:off x="932556" y="4563125"/>
            <a:ext cx="31259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Symbol" panose="05050102010706020507" pitchFamily="18" charset="2"/>
              </a:rPr>
              <a:t>L</a:t>
            </a:r>
            <a:r>
              <a:rPr lang="en-US" altLang="ja-JP" sz="2800" dirty="0" smtClean="0"/>
              <a:t>(1405), one pole</a:t>
            </a:r>
          </a:p>
          <a:p>
            <a:r>
              <a:rPr lang="en-US" altLang="ja-JP" sz="2800" dirty="0" smtClean="0"/>
              <a:t>Energy independent</a:t>
            </a:r>
            <a:endParaRPr lang="ja-JP" altLang="en-US" sz="2800" dirty="0"/>
          </a:p>
        </p:txBody>
      </p:sp>
      <p:sp>
        <p:nvSpPr>
          <p:cNvPr id="20" name="正方形/長方形 19"/>
          <p:cNvSpPr/>
          <p:nvPr/>
        </p:nvSpPr>
        <p:spPr>
          <a:xfrm>
            <a:off x="5692847" y="4707141"/>
            <a:ext cx="28550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latin typeface="Symbol" panose="05050102010706020507" pitchFamily="18" charset="2"/>
              </a:rPr>
              <a:t>L</a:t>
            </a:r>
            <a:r>
              <a:rPr lang="en-US" altLang="ja-JP" sz="2800" dirty="0" smtClean="0"/>
              <a:t>(1420), two pole</a:t>
            </a:r>
          </a:p>
          <a:p>
            <a:r>
              <a:rPr lang="en-US" altLang="ja-JP" sz="2800" dirty="0" smtClean="0"/>
              <a:t>Energy dependent</a:t>
            </a:r>
            <a:endParaRPr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93549" y="5517232"/>
            <a:ext cx="72882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These difference are enhanced in </a:t>
            </a:r>
          </a:p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kaon-nucleus quasi-bound states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835696" y="4024228"/>
            <a:ext cx="3204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Akaishi, Yamazaki, PRC65, 04400(2002).</a:t>
            </a:r>
          </a:p>
          <a:p>
            <a:r>
              <a:rPr lang="en-US" altLang="ja-JP" sz="1400" dirty="0" smtClean="0"/>
              <a:t>Shevchenko, PRC85, 034001(2012).</a:t>
            </a:r>
            <a:endParaRPr kumimoji="1" lang="ja-JP" altLang="en-US" sz="1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692847" y="4075832"/>
            <a:ext cx="34633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Kaiser, Siegel, Weise, NPA594, 325(1995).</a:t>
            </a:r>
            <a:endParaRPr kumimoji="1" lang="en-US" altLang="ja-JP" sz="1400" dirty="0" smtClean="0"/>
          </a:p>
          <a:p>
            <a:r>
              <a:rPr lang="en-US" altLang="ja-JP" sz="1400" dirty="0" err="1" smtClean="0"/>
              <a:t>Oset</a:t>
            </a:r>
            <a:r>
              <a:rPr lang="en-US" altLang="ja-JP" sz="1400" dirty="0" smtClean="0"/>
              <a:t>, Ramos, NPA635, 99(1998).</a:t>
            </a:r>
          </a:p>
          <a:p>
            <a:r>
              <a:rPr kumimoji="1" lang="en-US" altLang="ja-JP" sz="1400" dirty="0" err="1" smtClean="0"/>
              <a:t>Hyodo</a:t>
            </a:r>
            <a:r>
              <a:rPr kumimoji="1" lang="en-US" altLang="ja-JP" sz="1400" dirty="0" smtClean="0"/>
              <a:t>, </a:t>
            </a:r>
            <a:r>
              <a:rPr kumimoji="1" lang="en-US" altLang="ja-JP" sz="1400" dirty="0" err="1" smtClean="0"/>
              <a:t>Jido</a:t>
            </a:r>
            <a:r>
              <a:rPr kumimoji="1" lang="en-US" altLang="ja-JP" sz="1400" dirty="0" smtClean="0"/>
              <a:t>, PPNP67, 55(2012).</a:t>
            </a:r>
            <a:endParaRPr kumimoji="1" lang="ja-JP" altLang="en-US" sz="1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380312" y="1692707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HW potential</a:t>
            </a:r>
            <a:endParaRPr lang="en-US" altLang="ja-JP" sz="2000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5462535" y="1700808"/>
            <a:ext cx="1063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6679988" y="1523430"/>
            <a:ext cx="92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Re(</a:t>
            </a:r>
            <a:r>
              <a:rPr kumimoji="1" lang="en-US" altLang="ja-JP" i="1" dirty="0" smtClean="0"/>
              <a:t>f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679988" y="1733370"/>
            <a:ext cx="92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Im</a:t>
            </a:r>
            <a:r>
              <a:rPr kumimoji="1" lang="en-US" altLang="ja-JP" dirty="0" smtClean="0"/>
              <a:t>(</a:t>
            </a:r>
            <a:r>
              <a:rPr kumimoji="1" lang="en-US" altLang="ja-JP" i="1" dirty="0" smtClean="0"/>
              <a:t>f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cxnSp>
        <p:nvCxnSpPr>
          <p:cNvPr id="22" name="直線コネクタ 21"/>
          <p:cNvCxnSpPr/>
          <p:nvPr/>
        </p:nvCxnSpPr>
        <p:spPr>
          <a:xfrm>
            <a:off x="5462535" y="1916832"/>
            <a:ext cx="1063016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5436096" y="2204864"/>
            <a:ext cx="1063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5436096" y="2420888"/>
            <a:ext cx="1063016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7452300" y="2092817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AY potential</a:t>
            </a:r>
            <a:endParaRPr lang="en-US" altLang="ja-JP" sz="2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679988" y="1988840"/>
            <a:ext cx="92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Re(</a:t>
            </a:r>
            <a:r>
              <a:rPr kumimoji="1" lang="en-US" altLang="ja-JP" i="1" dirty="0" smtClean="0"/>
              <a:t>f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679988" y="2267580"/>
            <a:ext cx="92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Im</a:t>
            </a:r>
            <a:r>
              <a:rPr kumimoji="1" lang="en-US" altLang="ja-JP" dirty="0" smtClean="0"/>
              <a:t>(</a:t>
            </a:r>
            <a:r>
              <a:rPr kumimoji="1" lang="en-US" altLang="ja-JP" i="1" dirty="0" smtClean="0"/>
              <a:t>f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24848" y="2636912"/>
            <a:ext cx="3323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Hyodo</a:t>
            </a:r>
            <a:r>
              <a:rPr kumimoji="1" lang="en-US" altLang="ja-JP" sz="1600" dirty="0" smtClean="0"/>
              <a:t>, Weise, PRC77, 035204 (2008).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1106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i="1" dirty="0" smtClean="0">
                <a:solidFill>
                  <a:srgbClr val="0070C0"/>
                </a:solidFill>
              </a:rPr>
              <a:t>Strategy of this work</a:t>
            </a:r>
            <a:endParaRPr kumimoji="1" lang="ja-JP" altLang="en-US" i="1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Study the structure of light kaonic nuclei w/o many-body approximation</a:t>
            </a:r>
          </a:p>
          <a:p>
            <a:pPr lvl="1"/>
            <a:r>
              <a:rPr lang="en-US" altLang="ja-JP" dirty="0" smtClean="0"/>
              <a:t>Perform calculation from three- to seven-body systems by </a:t>
            </a:r>
            <a:r>
              <a:rPr lang="en-US" altLang="ja-JP" dirty="0"/>
              <a:t>using stochastic </a:t>
            </a:r>
            <a:r>
              <a:rPr lang="en-US" altLang="ja-JP" dirty="0" err="1"/>
              <a:t>variational</a:t>
            </a:r>
            <a:r>
              <a:rPr lang="en-US" altLang="ja-JP" dirty="0"/>
              <a:t> method with correlated Gaussian basis</a:t>
            </a:r>
          </a:p>
          <a:p>
            <a:r>
              <a:rPr kumimoji="1" lang="en-US" altLang="ja-JP" dirty="0" smtClean="0"/>
              <a:t>Investigate how the structure of nuclei is changed by kaon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ja-JP" dirty="0"/>
              <a:t>Investigate how the structure of kaonic nuclei depends on KN interaction </a:t>
            </a:r>
            <a:r>
              <a:rPr lang="en-US" altLang="ja-JP" dirty="0" smtClean="0"/>
              <a:t>model</a:t>
            </a:r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2016/3/3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76534" y="3869341"/>
            <a:ext cx="473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Varga</a:t>
            </a:r>
            <a:r>
              <a:rPr kumimoji="1" lang="en-US" altLang="ja-JP" dirty="0" smtClean="0"/>
              <a:t>, Suzuki, Comp. </a:t>
            </a:r>
            <a:r>
              <a:rPr kumimoji="1" lang="en-US" altLang="ja-JP" dirty="0" err="1" smtClean="0"/>
              <a:t>Pnys</a:t>
            </a:r>
            <a:r>
              <a:rPr kumimoji="1" lang="en-US" altLang="ja-JP" dirty="0" smtClean="0"/>
              <a:t>. Com. 106 (1997) 157.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440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111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i="1" dirty="0" smtClean="0">
                <a:solidFill>
                  <a:srgbClr val="0070C0"/>
                </a:solidFill>
              </a:rPr>
              <a:t>Two-body interactions</a:t>
            </a:r>
            <a:endParaRPr kumimoji="1" lang="ja-JP" altLang="en-US" sz="3600" i="1" dirty="0">
              <a:solidFill>
                <a:srgbClr val="0070C0"/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936893" y="910717"/>
            <a:ext cx="7488832" cy="864095"/>
            <a:chOff x="-995050" y="1215797"/>
            <a:chExt cx="12031639" cy="1405513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5050" y="1215797"/>
              <a:ext cx="5600700" cy="131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5764" y="1268760"/>
              <a:ext cx="6600825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正方形/長方形 11"/>
          <p:cNvSpPr/>
          <p:nvPr/>
        </p:nvSpPr>
        <p:spPr>
          <a:xfrm>
            <a:off x="557371" y="1700808"/>
            <a:ext cx="8311442" cy="459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altLang="ja-JP" i="1" dirty="0" smtClean="0"/>
              <a:t>V</a:t>
            </a:r>
            <a:r>
              <a:rPr lang="en-US" altLang="ja-JP" i="1" baseline="-25000" dirty="0" smtClean="0"/>
              <a:t>KN</a:t>
            </a:r>
            <a:r>
              <a:rPr lang="en-US" altLang="ja-JP" dirty="0" smtClean="0"/>
              <a:t>: Miyahara-</a:t>
            </a:r>
            <a:r>
              <a:rPr lang="en-US" altLang="ja-JP" dirty="0" err="1" smtClean="0"/>
              <a:t>Hyodo</a:t>
            </a:r>
            <a:r>
              <a:rPr lang="en-US" altLang="ja-JP" dirty="0" smtClean="0"/>
              <a:t> (MH) potential [1], which reproduce the scattering amplitude by </a:t>
            </a:r>
            <a:br>
              <a:rPr lang="en-US" altLang="ja-JP" dirty="0" smtClean="0"/>
            </a:br>
            <a:r>
              <a:rPr lang="en-US" altLang="ja-JP" dirty="0" smtClean="0"/>
              <a:t>        chiral SU(3) dynamics using driving interaction at NLO [2]</a:t>
            </a:r>
          </a:p>
          <a:p>
            <a:pPr marL="285750" lvl="1" indent="-285750">
              <a:spcBef>
                <a:spcPts val="600"/>
              </a:spcBef>
              <a:buClr>
                <a:srgbClr val="727CA3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altLang="ja-JP" dirty="0" smtClean="0"/>
              <a:t>Energy-dependent single-channel potential</a:t>
            </a:r>
          </a:p>
          <a:p>
            <a:pPr marL="285750" lvl="1" indent="-285750">
              <a:spcBef>
                <a:spcPts val="600"/>
              </a:spcBef>
              <a:buClr>
                <a:srgbClr val="727CA3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altLang="ja-JP" dirty="0" smtClean="0"/>
              <a:t>Pole energy: 1424 - 26i and 1381 – 81i MeV</a:t>
            </a:r>
          </a:p>
          <a:p>
            <a:pPr marL="285750" lvl="1" indent="-285750">
              <a:spcBef>
                <a:spcPts val="600"/>
              </a:spcBef>
              <a:buClr>
                <a:srgbClr val="727CA3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altLang="ja-JP" i="1" dirty="0" err="1" smtClean="0"/>
              <a:t>K</a:t>
            </a:r>
            <a:r>
              <a:rPr lang="en-US" altLang="ja-JP" i="1" baseline="30000" dirty="0" err="1" smtClean="0"/>
              <a:t>bar</a:t>
            </a:r>
            <a:r>
              <a:rPr lang="en-US" altLang="ja-JP" i="1" dirty="0" err="1" smtClean="0"/>
              <a:t>N</a:t>
            </a:r>
            <a:r>
              <a:rPr lang="en-US" altLang="ja-JP" i="1" baseline="30000" dirty="0" smtClean="0"/>
              <a:t> </a:t>
            </a:r>
            <a:r>
              <a:rPr lang="en-US" altLang="ja-JP" i="1" dirty="0" smtClean="0"/>
              <a:t> </a:t>
            </a:r>
            <a:r>
              <a:rPr lang="en-US" altLang="ja-JP" dirty="0" smtClean="0"/>
              <a:t>two-body energy in N-body systems are determined as:</a:t>
            </a:r>
          </a:p>
          <a:p>
            <a:pPr marL="285750" lvl="1" indent="-285750">
              <a:spcBef>
                <a:spcPts val="600"/>
              </a:spcBef>
              <a:buClr>
                <a:srgbClr val="727CA3"/>
              </a:buClr>
              <a:buSzPct val="76000"/>
              <a:buFont typeface="Wingdings" panose="05000000000000000000" pitchFamily="2" charset="2"/>
              <a:buChar char="Ø"/>
            </a:pPr>
            <a:endParaRPr lang="en-US" altLang="ja-JP" i="1" dirty="0"/>
          </a:p>
          <a:p>
            <a:pPr marL="285750" lvl="1" indent="-285750">
              <a:spcBef>
                <a:spcPts val="600"/>
              </a:spcBef>
              <a:buClr>
                <a:srgbClr val="727CA3"/>
              </a:buClr>
              <a:buSzPct val="76000"/>
              <a:buFont typeface="Wingdings" panose="05000000000000000000" pitchFamily="2" charset="2"/>
              <a:buChar char="Ø"/>
            </a:pPr>
            <a:endParaRPr lang="en-US" altLang="ja-JP" i="1" dirty="0" smtClean="0"/>
          </a:p>
          <a:p>
            <a:pPr marL="285750" lvl="1" indent="-285750">
              <a:spcBef>
                <a:spcPts val="600"/>
              </a:spcBef>
              <a:buClr>
                <a:srgbClr val="727CA3"/>
              </a:buClr>
              <a:buSzPct val="76000"/>
              <a:buFont typeface="Wingdings" panose="05000000000000000000" pitchFamily="2" charset="2"/>
              <a:buChar char="Ø"/>
            </a:pPr>
            <a:endParaRPr lang="en-US" altLang="ja-JP" i="1" dirty="0"/>
          </a:p>
          <a:p>
            <a:pPr marL="285750" lvl="1" indent="-285750">
              <a:spcBef>
                <a:spcPts val="600"/>
              </a:spcBef>
              <a:buClr>
                <a:srgbClr val="727CA3"/>
              </a:buClr>
              <a:buSzPct val="76000"/>
              <a:buFont typeface="Wingdings" panose="05000000000000000000" pitchFamily="2" charset="2"/>
              <a:buChar char="Ø"/>
            </a:pPr>
            <a:endParaRPr lang="en-US" altLang="ja-JP" i="1" dirty="0" smtClean="0"/>
          </a:p>
          <a:p>
            <a:pPr marL="0" lvl="1">
              <a:spcBef>
                <a:spcPts val="600"/>
              </a:spcBef>
              <a:buClr>
                <a:srgbClr val="727CA3"/>
              </a:buClr>
              <a:buSzPct val="76000"/>
            </a:pPr>
            <a:endParaRPr lang="en-US" altLang="ja-JP" i="1" dirty="0"/>
          </a:p>
          <a:p>
            <a:pPr marL="0" lvl="1">
              <a:spcBef>
                <a:spcPts val="600"/>
              </a:spcBef>
              <a:buClr>
                <a:srgbClr val="727CA3"/>
              </a:buClr>
              <a:buSzPct val="76000"/>
            </a:pPr>
            <a:endParaRPr lang="en-US" altLang="ja-JP" sz="1050" i="1" dirty="0"/>
          </a:p>
          <a:p>
            <a:pPr marL="285750" lvl="1" indent="-285750">
              <a:spcBef>
                <a:spcPts val="600"/>
              </a:spcBef>
              <a:buClr>
                <a:srgbClr val="727CA3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altLang="ja-JP" dirty="0" smtClean="0"/>
              <a:t>We also use Akaishi-Yamazaki (AY) potential to investigate KN potential dependence</a:t>
            </a:r>
          </a:p>
          <a:p>
            <a:pPr marL="0" lvl="1">
              <a:spcBef>
                <a:spcPts val="600"/>
              </a:spcBef>
              <a:buClr>
                <a:srgbClr val="727CA3"/>
              </a:buClr>
              <a:buSzPct val="76000"/>
            </a:pPr>
            <a:endParaRPr lang="en-US" altLang="ja-JP" sz="400" i="1" dirty="0" smtClean="0"/>
          </a:p>
          <a:p>
            <a:pPr marL="0" lvl="1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altLang="ja-JP" i="1" dirty="0" smtClean="0"/>
              <a:t>V</a:t>
            </a:r>
            <a:r>
              <a:rPr lang="en-US" altLang="ja-JP" i="1" baseline="-25000" dirty="0" smtClean="0"/>
              <a:t>NN</a:t>
            </a:r>
            <a:r>
              <a:rPr lang="en-US" altLang="ja-JP" dirty="0"/>
              <a:t>: </a:t>
            </a:r>
            <a:r>
              <a:rPr lang="en-US" altLang="ja-JP" dirty="0" smtClean="0"/>
              <a:t>AV4’ potential, which reproduce binding energies of light nuclei</a:t>
            </a:r>
            <a:endParaRPr lang="en-US" altLang="ja-JP" dirty="0"/>
          </a:p>
        </p:txBody>
      </p:sp>
      <p:sp>
        <p:nvSpPr>
          <p:cNvPr id="13" name="正方形/長方形 12"/>
          <p:cNvSpPr/>
          <p:nvPr/>
        </p:nvSpPr>
        <p:spPr>
          <a:xfrm>
            <a:off x="5095821" y="2210905"/>
            <a:ext cx="41468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[1]</a:t>
            </a:r>
            <a:r>
              <a:rPr lang="en-US" altLang="ja-JP" sz="1400" i="1" dirty="0" err="1" smtClean="0"/>
              <a:t>K.Miyahara</a:t>
            </a:r>
            <a:r>
              <a:rPr lang="en-US" altLang="ja-JP" sz="1400" i="1" dirty="0"/>
              <a:t>, </a:t>
            </a:r>
            <a:r>
              <a:rPr lang="en-US" altLang="ja-JP" sz="1400" i="1" dirty="0" err="1"/>
              <a:t>T.Hyodo</a:t>
            </a:r>
            <a:r>
              <a:rPr lang="en-US" altLang="ja-JP" sz="1400" i="1" dirty="0"/>
              <a:t>, </a:t>
            </a:r>
            <a:r>
              <a:rPr lang="en-US" altLang="ja-JP" sz="1400" i="1" dirty="0" smtClean="0"/>
              <a:t>PRC 93 (2016) 1, 015201.</a:t>
            </a:r>
          </a:p>
          <a:p>
            <a:r>
              <a:rPr lang="en-US" altLang="ja-JP" sz="1400" dirty="0" smtClean="0"/>
              <a:t>[2]</a:t>
            </a:r>
            <a:r>
              <a:rPr lang="en-US" altLang="ja-JP" sz="1400" i="1" dirty="0" err="1" smtClean="0"/>
              <a:t>Y.Ikeda</a:t>
            </a:r>
            <a:r>
              <a:rPr lang="en-US" altLang="ja-JP" sz="1400" i="1" dirty="0"/>
              <a:t>, </a:t>
            </a:r>
            <a:r>
              <a:rPr lang="en-US" altLang="ja-JP" sz="1400" i="1" dirty="0" err="1"/>
              <a:t>T.Hyodo</a:t>
            </a:r>
            <a:r>
              <a:rPr lang="en-US" altLang="ja-JP" sz="1400" i="1" dirty="0"/>
              <a:t>, </a:t>
            </a:r>
            <a:r>
              <a:rPr lang="en-US" altLang="ja-JP" sz="1400" i="1" dirty="0" err="1"/>
              <a:t>W.Weise</a:t>
            </a:r>
            <a:r>
              <a:rPr lang="en-US" altLang="ja-JP" sz="1400" i="1" dirty="0"/>
              <a:t>, NPA881 (2012</a:t>
            </a:r>
            <a:r>
              <a:rPr lang="en-US" altLang="ja-JP" sz="1400" i="1" dirty="0" smtClean="0"/>
              <a:t>) 98 .</a:t>
            </a:r>
            <a:endParaRPr lang="en-US" altLang="ja-JP" sz="1400" i="1" dirty="0"/>
          </a:p>
        </p:txBody>
      </p:sp>
      <p:sp>
        <p:nvSpPr>
          <p:cNvPr id="14" name="正方形/長方形 13"/>
          <p:cNvSpPr/>
          <p:nvPr/>
        </p:nvSpPr>
        <p:spPr>
          <a:xfrm>
            <a:off x="4501053" y="6145559"/>
            <a:ext cx="41468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i="1" dirty="0" err="1" smtClean="0"/>
              <a:t>R.B.Wiringa</a:t>
            </a:r>
            <a:r>
              <a:rPr lang="en-US" altLang="ja-JP" sz="1400" i="1" dirty="0" smtClean="0"/>
              <a:t>, </a:t>
            </a:r>
            <a:r>
              <a:rPr lang="en-US" altLang="ja-JP" sz="1400" i="1" dirty="0" err="1" smtClean="0"/>
              <a:t>S.C.Pieper</a:t>
            </a:r>
            <a:r>
              <a:rPr lang="en-US" altLang="ja-JP" sz="1400" i="1" dirty="0" smtClean="0"/>
              <a:t>, PRL89,182501 (2002).</a:t>
            </a:r>
            <a:endParaRPr lang="en-US" altLang="ja-JP" sz="1400" i="1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866599" y="3356992"/>
            <a:ext cx="7112655" cy="1476534"/>
            <a:chOff x="2184198" y="3888447"/>
            <a:chExt cx="7845588" cy="1697173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198" y="3888447"/>
              <a:ext cx="4047356" cy="1131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4976190"/>
              <a:ext cx="5438022" cy="559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9612" y="4926008"/>
              <a:ext cx="2360174" cy="65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正方形/長方形 18"/>
          <p:cNvSpPr/>
          <p:nvPr/>
        </p:nvSpPr>
        <p:spPr>
          <a:xfrm>
            <a:off x="491711" y="690239"/>
            <a:ext cx="4146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Hamiltonian for N-body systems</a:t>
            </a:r>
            <a:endParaRPr lang="en-US" altLang="ja-JP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070" y="5013176"/>
            <a:ext cx="3124152" cy="33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782" y="5024664"/>
            <a:ext cx="2849288" cy="30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4661581" y="4726032"/>
            <a:ext cx="41468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i="1" dirty="0" smtClean="0"/>
              <a:t>N. </a:t>
            </a:r>
            <a:r>
              <a:rPr lang="en-US" altLang="ja-JP" sz="1400" i="1" dirty="0" err="1" smtClean="0"/>
              <a:t>Barnea</a:t>
            </a:r>
            <a:r>
              <a:rPr lang="en-US" altLang="ja-JP" sz="1400" i="1" dirty="0" smtClean="0"/>
              <a:t>, A. Gal, E. </a:t>
            </a:r>
            <a:r>
              <a:rPr lang="en-US" altLang="ja-JP" sz="1400" i="1" dirty="0" err="1" smtClean="0"/>
              <a:t>Liverts</a:t>
            </a:r>
            <a:r>
              <a:rPr lang="en-US" altLang="ja-JP" sz="1400" i="1" dirty="0" smtClean="0"/>
              <a:t>, PLB712, 132 (2012).</a:t>
            </a:r>
            <a:endParaRPr lang="en-US" altLang="ja-JP" sz="1400" i="1" dirty="0"/>
          </a:p>
        </p:txBody>
      </p:sp>
      <p:sp>
        <p:nvSpPr>
          <p:cNvPr id="24" name="正方形/長方形 23"/>
          <p:cNvSpPr/>
          <p:nvPr/>
        </p:nvSpPr>
        <p:spPr>
          <a:xfrm>
            <a:off x="4542433" y="3956842"/>
            <a:ext cx="41468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i="1" dirty="0" smtClean="0"/>
              <a:t>A. Dote, T. </a:t>
            </a:r>
            <a:r>
              <a:rPr lang="en-US" altLang="ja-JP" sz="1400" i="1" dirty="0" err="1" smtClean="0"/>
              <a:t>Hyodo</a:t>
            </a:r>
            <a:r>
              <a:rPr lang="en-US" altLang="ja-JP" sz="1400" i="1" dirty="0" smtClean="0"/>
              <a:t>, W. Weise, NPA804, 197 (2008).</a:t>
            </a:r>
            <a:endParaRPr lang="en-US" altLang="ja-JP" sz="1400" i="1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2016/3/3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419734" y="5589240"/>
            <a:ext cx="34727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Akaishi, Yamazaki, PRC65, 04400(2002).</a:t>
            </a:r>
          </a:p>
        </p:txBody>
      </p:sp>
    </p:spTree>
    <p:extLst>
      <p:ext uri="{BB962C8B-B14F-4D97-AF65-F5344CB8AC3E}">
        <p14:creationId xmlns:p14="http://schemas.microsoft.com/office/powerpoint/2010/main" val="182724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68514"/>
            <a:ext cx="8229600" cy="579485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200" i="1" dirty="0" smtClean="0">
                <a:solidFill>
                  <a:srgbClr val="0070C0"/>
                </a:solidFill>
              </a:rPr>
              <a:t>Correlated Gaussian basis</a:t>
            </a:r>
            <a:endParaRPr kumimoji="1" lang="ja-JP" altLang="en-US" sz="3200" i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654875" y="840576"/>
                <a:ext cx="4752528" cy="1148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mtClean="0">
                          <a:latin typeface="Cambria Math"/>
                        </a:rPr>
                        <m:t>Ψ</m:t>
                      </m:r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ja-JP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ja-JP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ja-JP" b="0" i="1" smtClean="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r>
                        <a:rPr lang="en-US" altLang="ja-JP" i="1">
                          <a:latin typeface="Cambria Math"/>
                          <a:ea typeface="Cambria Math"/>
                        </a:rPr>
                        <m:t>𝒜</m:t>
                      </m:r>
                      <m:r>
                        <a:rPr lang="en-US" altLang="ja-JP" b="0" i="1" smtClean="0">
                          <a:latin typeface="Cambria Math"/>
                        </a:rPr>
                        <m:t> {</m:t>
                      </m:r>
                      <m:sSup>
                        <m:sSup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ja-JP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acc>
                            <m:accPr>
                              <m:chr m:val="̃"/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ja-JP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b="1" i="1">
                              <a:latin typeface="Cambria Math"/>
                            </a:rPr>
                            <m:t>𝒙</m:t>
                          </m:r>
                        </m:sup>
                      </m:sSup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𝑖𝐽𝑀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𝑖𝑇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altLang="ja-JP" sz="1600" dirty="0"/>
              </a:p>
              <a:p>
                <a:endParaRPr lang="ja-JP" altLang="en-US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875" y="840576"/>
                <a:ext cx="4752528" cy="11482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2"/>
              <p:cNvSpPr txBox="1"/>
              <p:nvPr/>
            </p:nvSpPr>
            <p:spPr>
              <a:xfrm>
                <a:off x="736128" y="1619508"/>
                <a:ext cx="6264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d>
                      <m:dPr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×</m:t>
                    </m:r>
                    <m:d>
                      <m:dPr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matrix</m:t>
                    </m:r>
                    <m: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paramaters</m:t>
                    </m:r>
                    <m: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of</m:t>
                    </m:r>
                    <m: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coordinates</m:t>
                    </m:r>
                    <m: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 )</m:t>
                    </m:r>
                  </m:oMath>
                </a14:m>
                <a:r>
                  <a:rPr kumimoji="1" lang="ja-JP" altLang="en-US" dirty="0" smtClean="0">
                    <a:solidFill>
                      <a:schemeClr val="tx1"/>
                    </a:solidFill>
                  </a:rPr>
                  <a:t> 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28" y="1619508"/>
                <a:ext cx="6264696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736128" y="1882340"/>
                <a:ext cx="7724304" cy="394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rgbClr val="727CA3"/>
                  </a:buClr>
                  <a:buSzPct val="76000"/>
                </a:pP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,…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  <m:r>
                              <a:rPr lang="en-US" altLang="ja-JP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i="1" dirty="0">
                    <a:solidFill>
                      <a:prstClr val="black"/>
                    </a:solidFill>
                    <a:latin typeface="Cambria Math"/>
                  </a:rPr>
                  <a:t>,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 </a:t>
                </a:r>
                <a:r>
                  <a:rPr lang="ja-JP" alt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𝑖𝐽𝑀</m:t>
                        </m:r>
                      </m:sub>
                    </m:sSub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en-US" altLang="ja-JP" i="0">
                        <a:solidFill>
                          <a:prstClr val="black"/>
                        </a:solidFill>
                        <a:latin typeface="Cambria Math"/>
                      </a:rPr>
                      <m:t>spin</m:t>
                    </m:r>
                    <m:r>
                      <a:rPr lang="en-US" altLang="ja-JP" i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i="0">
                        <a:solidFill>
                          <a:prstClr val="black"/>
                        </a:solidFill>
                        <a:latin typeface="Cambria Math"/>
                      </a:rPr>
                      <m:t>function</m:t>
                    </m:r>
                  </m:oMath>
                </a14:m>
                <a:r>
                  <a:rPr lang="en-US" altLang="ja-JP" i="1" dirty="0">
                    <a:solidFill>
                      <a:prstClr val="black"/>
                    </a:solidFill>
                    <a:latin typeface="Cambria Math"/>
                  </a:rPr>
                  <a:t>,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𝑖𝑇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en-US" altLang="ja-JP" i="0">
                        <a:solidFill>
                          <a:prstClr val="black"/>
                        </a:solidFill>
                        <a:latin typeface="Cambria Math"/>
                      </a:rPr>
                      <m:t>isospin</m:t>
                    </m:r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i="0">
                        <a:solidFill>
                          <a:prstClr val="black"/>
                        </a:solidFill>
                        <a:latin typeface="Cambria Math"/>
                      </a:rPr>
                      <m:t>function</m:t>
                    </m:r>
                  </m:oMath>
                </a14:m>
                <a:endParaRPr lang="en-US" altLang="ja-JP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28" y="1882340"/>
                <a:ext cx="7724304" cy="394532"/>
              </a:xfrm>
              <a:prstGeom prst="rect">
                <a:avLst/>
              </a:prstGeom>
              <a:blipFill rotWithShape="1">
                <a:blip r:embed="rId6"/>
                <a:stretch>
                  <a:fillRect t="-9231" b="-153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611560" y="2203117"/>
            <a:ext cx="8045857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Correlated </a:t>
            </a:r>
            <a:r>
              <a:rPr lang="en-US" altLang="ja-JP" dirty="0" smtClean="0"/>
              <a:t>Gaussian basis represent the t</a:t>
            </a:r>
            <a:r>
              <a:rPr kumimoji="1" lang="en-US" altLang="ja-JP" dirty="0" smtClean="0"/>
              <a:t>otal angular momentum </a:t>
            </a:r>
            <a:r>
              <a:rPr kumimoji="1" lang="en-US" altLang="ja-JP" i="1" dirty="0" smtClean="0"/>
              <a:t>L=0,</a:t>
            </a:r>
            <a:r>
              <a:rPr kumimoji="1" lang="en-US" altLang="ja-JP" dirty="0" smtClean="0"/>
              <a:t> </a:t>
            </a:r>
            <a:br>
              <a:rPr kumimoji="1" lang="en-US" altLang="ja-JP" dirty="0" smtClean="0"/>
            </a:br>
            <a:r>
              <a:rPr kumimoji="1" lang="en-US" altLang="ja-JP" dirty="0" smtClean="0"/>
              <a:t>but higher partial wave for each </a:t>
            </a:r>
            <a:r>
              <a:rPr kumimoji="1" lang="en-US" altLang="ja-JP" b="1" i="1" dirty="0" smtClean="0"/>
              <a:t>x</a:t>
            </a:r>
            <a:r>
              <a:rPr kumimoji="1" lang="en-US" altLang="ja-JP" i="1" baseline="-25000" dirty="0" smtClean="0"/>
              <a:t>i</a:t>
            </a:r>
            <a:r>
              <a:rPr kumimoji="1" lang="en-US" altLang="ja-JP" i="1" dirty="0" smtClean="0"/>
              <a:t> </a:t>
            </a:r>
            <a:r>
              <a:rPr kumimoji="1" lang="en-US" altLang="ja-JP" dirty="0" smtClean="0"/>
              <a:t> are included by off-diagonal component of </a:t>
            </a:r>
            <a:r>
              <a:rPr lang="en-US" altLang="ja-JP" i="1" dirty="0" smtClean="0"/>
              <a:t>A</a:t>
            </a:r>
            <a:r>
              <a:rPr lang="en-US" altLang="ja-JP" i="1" baseline="-25000" dirty="0" smtClean="0"/>
              <a:t>i</a:t>
            </a:r>
            <a:r>
              <a:rPr lang="en-US" altLang="ja-JP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Matrix elements are analytically calculable for </a:t>
            </a:r>
            <a:r>
              <a:rPr kumimoji="1" lang="en-US" altLang="ja-JP" i="1" dirty="0" smtClean="0"/>
              <a:t>N-</a:t>
            </a:r>
            <a:r>
              <a:rPr kumimoji="1" lang="en-US" altLang="ja-JP" dirty="0" smtClean="0"/>
              <a:t>body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Functional form of the correlated Gaussian remains unchanged </a:t>
            </a:r>
            <a:br>
              <a:rPr lang="en-US" altLang="ja-JP" dirty="0" smtClean="0"/>
            </a:br>
            <a:r>
              <a:rPr lang="en-US" altLang="ja-JP" dirty="0" smtClean="0"/>
              <a:t>under the coordinate transformation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dirty="0"/>
          </a:p>
          <a:p>
            <a:endParaRPr kumimoji="1" lang="en-US" altLang="ja-JP" dirty="0"/>
          </a:p>
          <a:p>
            <a:r>
              <a:rPr lang="en-US" altLang="ja-JP" sz="2000" i="1" dirty="0" smtClean="0">
                <a:solidFill>
                  <a:srgbClr val="0070C0"/>
                </a:solidFill>
              </a:rPr>
              <a:t>Stochastic </a:t>
            </a:r>
            <a:r>
              <a:rPr lang="en-US" altLang="ja-JP" sz="2000" i="1" dirty="0" err="1" smtClean="0">
                <a:solidFill>
                  <a:srgbClr val="0070C0"/>
                </a:solidFill>
              </a:rPr>
              <a:t>variational</a:t>
            </a:r>
            <a:r>
              <a:rPr lang="en-US" altLang="ja-JP" sz="2000" i="1" dirty="0" smtClean="0">
                <a:solidFill>
                  <a:srgbClr val="0070C0"/>
                </a:solidFill>
              </a:rPr>
              <a:t>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To obtain the well </a:t>
            </a:r>
            <a:r>
              <a:rPr kumimoji="1" lang="en-US" altLang="ja-JP" dirty="0" err="1" smtClean="0"/>
              <a:t>variational</a:t>
            </a:r>
            <a:r>
              <a:rPr kumimoji="1" lang="en-US" altLang="ja-JP" dirty="0" smtClean="0"/>
              <a:t> </a:t>
            </a:r>
            <a:br>
              <a:rPr kumimoji="1" lang="en-US" altLang="ja-JP" dirty="0" smtClean="0"/>
            </a:br>
            <a:r>
              <a:rPr kumimoji="1" lang="en-US" altLang="ja-JP" dirty="0" smtClean="0"/>
              <a:t>basis, we increase the basis </a:t>
            </a:r>
            <a:br>
              <a:rPr kumimoji="1" lang="en-US" altLang="ja-JP" dirty="0" smtClean="0"/>
            </a:br>
            <a:r>
              <a:rPr kumimoji="1" lang="en-US" altLang="ja-JP" dirty="0" smtClean="0"/>
              <a:t>size one-by-one by searching </a:t>
            </a:r>
            <a:br>
              <a:rPr kumimoji="1" lang="en-US" altLang="ja-JP" dirty="0" smtClean="0"/>
            </a:br>
            <a:r>
              <a:rPr kumimoji="1" lang="en-US" altLang="ja-JP" dirty="0" smtClean="0"/>
              <a:t>for the best </a:t>
            </a:r>
            <a:r>
              <a:rPr kumimoji="1" lang="en-US" altLang="ja-JP" dirty="0" err="1" smtClean="0"/>
              <a:t>variational</a:t>
            </a:r>
            <a:r>
              <a:rPr kumimoji="1" lang="en-US" altLang="ja-JP" dirty="0" smtClean="0"/>
              <a:t> </a:t>
            </a:r>
            <a:br>
              <a:rPr kumimoji="1" lang="en-US" altLang="ja-JP" dirty="0" smtClean="0"/>
            </a:br>
            <a:r>
              <a:rPr kumimoji="1" lang="en-US" altLang="ja-JP" dirty="0" smtClean="0"/>
              <a:t>parameter </a:t>
            </a:r>
            <a:r>
              <a:rPr kumimoji="1" lang="en-US" altLang="ja-JP" i="1" dirty="0" smtClean="0"/>
              <a:t>A</a:t>
            </a:r>
            <a:r>
              <a:rPr lang="en-US" altLang="ja-JP" i="1" baseline="-25000" dirty="0" smtClean="0"/>
              <a:t>i</a:t>
            </a:r>
            <a:r>
              <a:rPr lang="en-US" altLang="ja-JP" i="1" dirty="0" smtClean="0"/>
              <a:t> </a:t>
            </a:r>
            <a:r>
              <a:rPr lang="en-US" altLang="ja-JP" dirty="0" smtClean="0"/>
              <a:t>among many </a:t>
            </a:r>
            <a:br>
              <a:rPr lang="en-US" altLang="ja-JP" dirty="0" smtClean="0"/>
            </a:br>
            <a:r>
              <a:rPr lang="en-US" altLang="ja-JP" dirty="0" smtClean="0"/>
              <a:t>random trials</a:t>
            </a:r>
            <a:endParaRPr kumimoji="1"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810615"/>
            <a:ext cx="775532" cy="23286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361" y="3774509"/>
            <a:ext cx="1464945" cy="262890"/>
          </a:xfrm>
          <a:prstGeom prst="rect">
            <a:avLst/>
          </a:prstGeom>
        </p:spPr>
      </p:pic>
      <p:sp>
        <p:nvSpPr>
          <p:cNvPr id="19" name="右矢印 18"/>
          <p:cNvSpPr/>
          <p:nvPr/>
        </p:nvSpPr>
        <p:spPr>
          <a:xfrm>
            <a:off x="2771800" y="3840231"/>
            <a:ext cx="216024" cy="13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5562096" y="3440928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5562096" y="3969272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6156176" y="3440928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6156176" y="3957443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/>
          <p:cNvCxnSpPr/>
          <p:nvPr/>
        </p:nvCxnSpPr>
        <p:spPr>
          <a:xfrm flipV="1">
            <a:off x="5688096" y="3566928"/>
            <a:ext cx="0" cy="5283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V="1">
            <a:off x="5688096" y="3566928"/>
            <a:ext cx="594080" cy="2958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5940152" y="3758651"/>
            <a:ext cx="342024" cy="3247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円/楕円 33"/>
          <p:cNvSpPr/>
          <p:nvPr/>
        </p:nvSpPr>
        <p:spPr>
          <a:xfrm>
            <a:off x="7074264" y="3479157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7074264" y="4007501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7668344" y="3479157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7668344" y="3995672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矢印コネクタ 37"/>
          <p:cNvCxnSpPr/>
          <p:nvPr/>
        </p:nvCxnSpPr>
        <p:spPr>
          <a:xfrm flipV="1">
            <a:off x="7200264" y="3605157"/>
            <a:ext cx="0" cy="5283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flipV="1">
            <a:off x="7200264" y="3862753"/>
            <a:ext cx="594080" cy="382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 flipV="1">
            <a:off x="7794344" y="3605157"/>
            <a:ext cx="1" cy="5165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5371178" y="360941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kumimoji="1" lang="en-US" altLang="ja-JP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783807" y="3349207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ja-JP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840558" y="3764169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ja-JP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883346" y="3678087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kumimoji="1" lang="en-US" altLang="ja-JP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7794345" y="3638169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ja-JP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303145" y="3533873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ja-JP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kumimoji="1" lang="ja-JP" altLang="en-US" dirty="0">
              <a:latin typeface="Cambria Math" panose="020405030504060302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3928" y="4509120"/>
            <a:ext cx="4801854" cy="2240865"/>
          </a:xfrm>
          <a:prstGeom prst="rect">
            <a:avLst/>
          </a:prstGeom>
        </p:spPr>
      </p:pic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2016/3/3</a:t>
            </a:r>
            <a:endParaRPr kumimoji="1"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660232" y="5589240"/>
            <a:ext cx="256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Energy convergence curve for </a:t>
            </a:r>
            <a:r>
              <a:rPr lang="en-US" altLang="ja-JP" dirty="0" smtClean="0"/>
              <a:t>AY-potential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486407" y="622713"/>
            <a:ext cx="473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Varga</a:t>
            </a:r>
            <a:r>
              <a:rPr kumimoji="1" lang="en-US" altLang="ja-JP" dirty="0" smtClean="0"/>
              <a:t>, Suzuki, Comp. </a:t>
            </a:r>
            <a:r>
              <a:rPr kumimoji="1" lang="en-US" altLang="ja-JP" dirty="0" err="1" smtClean="0"/>
              <a:t>Pnys</a:t>
            </a:r>
            <a:r>
              <a:rPr kumimoji="1" lang="en-US" altLang="ja-JP" dirty="0" smtClean="0"/>
              <a:t>. Com. 106 (1997) 157.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233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9144"/>
            <a:ext cx="8229600" cy="1143000"/>
          </a:xfrm>
        </p:spPr>
        <p:txBody>
          <a:bodyPr/>
          <a:lstStyle/>
          <a:p>
            <a:pPr algn="l"/>
            <a:r>
              <a:rPr kumimoji="1" lang="en-US" altLang="ja-JP" i="1" dirty="0" smtClean="0">
                <a:solidFill>
                  <a:srgbClr val="0070C0"/>
                </a:solidFill>
              </a:rPr>
              <a:t>Structure of </a:t>
            </a:r>
            <a:r>
              <a:rPr kumimoji="1" lang="en-US" altLang="ja-JP" i="1" dirty="0" err="1" smtClean="0">
                <a:solidFill>
                  <a:srgbClr val="0070C0"/>
                </a:solidFill>
              </a:rPr>
              <a:t>K</a:t>
            </a:r>
            <a:r>
              <a:rPr kumimoji="1" lang="en-US" altLang="ja-JP" i="1" baseline="30000" dirty="0" err="1" smtClean="0">
                <a:solidFill>
                  <a:srgbClr val="0070C0"/>
                </a:solidFill>
              </a:rPr>
              <a:t>bar</a:t>
            </a:r>
            <a:r>
              <a:rPr kumimoji="1" lang="en-US" altLang="ja-JP" i="1" dirty="0" err="1" smtClean="0">
                <a:solidFill>
                  <a:srgbClr val="0070C0"/>
                </a:solidFill>
              </a:rPr>
              <a:t>NN</a:t>
            </a:r>
            <a:r>
              <a:rPr kumimoji="1" lang="en-US" altLang="ja-JP" i="1" dirty="0" smtClean="0">
                <a:solidFill>
                  <a:srgbClr val="0070C0"/>
                </a:solidFill>
              </a:rPr>
              <a:t> with </a:t>
            </a:r>
            <a:r>
              <a:rPr kumimoji="1" lang="en-US" altLang="ja-JP" i="1" dirty="0" err="1" smtClean="0">
                <a:solidFill>
                  <a:srgbClr val="0070C0"/>
                </a:solidFill>
              </a:rPr>
              <a:t>J</a:t>
            </a:r>
            <a:r>
              <a:rPr kumimoji="1" lang="en-US" altLang="ja-JP" i="1" baseline="30000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kumimoji="1" lang="en-US" altLang="ja-JP" i="1" dirty="0" smtClean="0">
                <a:solidFill>
                  <a:srgbClr val="0070C0"/>
                </a:solidFill>
              </a:rPr>
              <a:t>=0</a:t>
            </a:r>
            <a:r>
              <a:rPr kumimoji="1" lang="en-US" altLang="ja-JP" i="1" baseline="30000" dirty="0" smtClean="0">
                <a:solidFill>
                  <a:srgbClr val="0070C0"/>
                </a:solidFill>
              </a:rPr>
              <a:t>-</a:t>
            </a:r>
            <a:endParaRPr kumimoji="1" lang="ja-JP" altLang="en-US" i="1" dirty="0">
              <a:solidFill>
                <a:srgbClr val="0070C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07504" y="1373208"/>
            <a:ext cx="28364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dirty="0" smtClean="0"/>
              <a:t>Coulomb splitting is small (~0.5MeV)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dirty="0" smtClean="0"/>
              <a:t>Binding energies are almost same between </a:t>
            </a:r>
            <a:br>
              <a:rPr kumimoji="1" lang="en-US" altLang="ja-JP" dirty="0" smtClean="0"/>
            </a:br>
            <a:r>
              <a:rPr kumimoji="1" lang="en-US" altLang="ja-JP" dirty="0" smtClean="0"/>
              <a:t>Type I, II, and III, but width of Type II is twice larger than Type I and III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/>
              <a:t>Binding energy for AY-potential is 48 MeV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/>
              <a:t>The radii for AY-potential become smaller than MH-potential</a:t>
            </a:r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2016/3/3</a:t>
            </a:r>
            <a:endParaRPr kumimoji="1"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8</a:t>
            </a:fld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179512" y="908720"/>
            <a:ext cx="6127993" cy="2664296"/>
            <a:chOff x="179512" y="1052736"/>
            <a:chExt cx="8267700" cy="288032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662" y="1052736"/>
              <a:ext cx="8153400" cy="147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529111"/>
              <a:ext cx="82677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062" y="2818631"/>
              <a:ext cx="7848600" cy="11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グループ化 7"/>
          <p:cNvGrpSpPr/>
          <p:nvPr/>
        </p:nvGrpSpPr>
        <p:grpSpPr>
          <a:xfrm>
            <a:off x="334830" y="3573016"/>
            <a:ext cx="6109378" cy="2695466"/>
            <a:chOff x="261682" y="1243013"/>
            <a:chExt cx="8143875" cy="2841233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257" y="1243013"/>
              <a:ext cx="8086725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019" y="2693597"/>
              <a:ext cx="8077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682" y="2969821"/>
              <a:ext cx="8143875" cy="11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464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8" y="2110100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522" y="-12480"/>
            <a:ext cx="8229600" cy="981274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i="1" dirty="0" smtClean="0">
                <a:solidFill>
                  <a:srgbClr val="0070C0"/>
                </a:solidFill>
              </a:rPr>
              <a:t>Density distribution of K</a:t>
            </a:r>
            <a:r>
              <a:rPr kumimoji="1" lang="en-US" altLang="ja-JP" i="1" baseline="30000" dirty="0" smtClean="0">
                <a:solidFill>
                  <a:srgbClr val="0070C0"/>
                </a:solidFill>
              </a:rPr>
              <a:t>-</a:t>
            </a:r>
            <a:r>
              <a:rPr kumimoji="1" lang="en-US" altLang="ja-JP" i="1" dirty="0" smtClean="0">
                <a:solidFill>
                  <a:srgbClr val="0070C0"/>
                </a:solidFill>
              </a:rPr>
              <a:t>pp</a:t>
            </a:r>
            <a:r>
              <a:rPr lang="en-US" altLang="ja-JP" i="1" dirty="0" smtClean="0">
                <a:solidFill>
                  <a:srgbClr val="0070C0"/>
                </a:solidFill>
              </a:rPr>
              <a:t>-K</a:t>
            </a:r>
            <a:r>
              <a:rPr lang="en-US" altLang="ja-JP" i="1" baseline="30000" dirty="0" smtClean="0">
                <a:solidFill>
                  <a:srgbClr val="0070C0"/>
                </a:solidFill>
              </a:rPr>
              <a:t>0bar</a:t>
            </a:r>
            <a:r>
              <a:rPr lang="en-US" altLang="ja-JP" i="1" dirty="0" smtClean="0">
                <a:solidFill>
                  <a:srgbClr val="0070C0"/>
                </a:solidFill>
              </a:rPr>
              <a:t>pn</a:t>
            </a:r>
            <a:endParaRPr kumimoji="1" lang="ja-JP" altLang="en-US" i="1" dirty="0">
              <a:solidFill>
                <a:srgbClr val="0070C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43301" y="1784088"/>
            <a:ext cx="369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</a:t>
            </a:r>
            <a:r>
              <a:rPr kumimoji="1" lang="en-US" altLang="ja-JP" dirty="0" smtClean="0"/>
              <a:t>ucleon distribution from C.M. of NN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79803" y="1784088"/>
            <a:ext cx="3492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kaon</a:t>
            </a:r>
            <a:r>
              <a:rPr kumimoji="1" lang="en-US" altLang="ja-JP" dirty="0" smtClean="0"/>
              <a:t> distribution from C.M. of KNN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3608" y="4941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9" name="円/楕円 18"/>
          <p:cNvSpPr/>
          <p:nvPr/>
        </p:nvSpPr>
        <p:spPr>
          <a:xfrm>
            <a:off x="2443488" y="1268760"/>
            <a:ext cx="1192408" cy="52747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2628" y="5352209"/>
            <a:ext cx="8658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Central density for MH-potential is slightly smaller than density for AY-potential</a:t>
            </a:r>
            <a:endParaRPr kumimoji="1" lang="ja-JP" altLang="en-US" sz="2400" dirty="0"/>
          </a:p>
        </p:txBody>
      </p:sp>
      <p:sp>
        <p:nvSpPr>
          <p:cNvPr id="13" name="円/楕円 12"/>
          <p:cNvSpPr>
            <a:spLocks noChangeAspect="1"/>
          </p:cNvSpPr>
          <p:nvPr/>
        </p:nvSpPr>
        <p:spPr>
          <a:xfrm>
            <a:off x="2541373" y="1390450"/>
            <a:ext cx="302435" cy="310358"/>
          </a:xfrm>
          <a:prstGeom prst="ellipse">
            <a:avLst/>
          </a:prstGeom>
          <a:gradFill flip="none" rotWithShape="1">
            <a:gsLst>
              <a:gs pos="0">
                <a:srgbClr val="FFC000">
                  <a:lumMod val="20000"/>
                  <a:lumOff val="80000"/>
                </a:srgbClr>
              </a:gs>
              <a:gs pos="50000">
                <a:srgbClr val="FFC000"/>
              </a:gs>
              <a:gs pos="100000">
                <a:srgbClr val="FFC000">
                  <a:lumMod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>
            <a:spLocks noChangeAspect="1"/>
          </p:cNvSpPr>
          <p:nvPr/>
        </p:nvSpPr>
        <p:spPr>
          <a:xfrm>
            <a:off x="2843808" y="836712"/>
            <a:ext cx="316220" cy="324524"/>
          </a:xfrm>
          <a:prstGeom prst="ellipse">
            <a:avLst/>
          </a:prstGeom>
          <a:gradFill>
            <a:gsLst>
              <a:gs pos="0">
                <a:srgbClr val="FF0000">
                  <a:lumMod val="29000"/>
                  <a:lumOff val="71000"/>
                </a:srgbClr>
              </a:gs>
              <a:gs pos="50000">
                <a:srgbClr val="FF0000"/>
              </a:gs>
              <a:gs pos="100000">
                <a:srgbClr val="FF0000">
                  <a:lumMod val="6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681" y="879284"/>
            <a:ext cx="234475" cy="239382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784" y="1462705"/>
            <a:ext cx="199935" cy="165847"/>
          </a:xfrm>
          <a:prstGeom prst="rect">
            <a:avLst/>
          </a:prstGeom>
        </p:spPr>
      </p:pic>
      <p:sp>
        <p:nvSpPr>
          <p:cNvPr id="17" name="円/楕円 16"/>
          <p:cNvSpPr>
            <a:spLocks noChangeAspect="1"/>
          </p:cNvSpPr>
          <p:nvPr/>
        </p:nvSpPr>
        <p:spPr>
          <a:xfrm>
            <a:off x="3189445" y="1390450"/>
            <a:ext cx="302435" cy="310358"/>
          </a:xfrm>
          <a:prstGeom prst="ellipse">
            <a:avLst/>
          </a:prstGeom>
          <a:gradFill flip="none" rotWithShape="1">
            <a:gsLst>
              <a:gs pos="0">
                <a:srgbClr val="FFC000">
                  <a:lumMod val="20000"/>
                  <a:lumOff val="80000"/>
                </a:srgbClr>
              </a:gs>
              <a:gs pos="50000">
                <a:srgbClr val="FFC000"/>
              </a:gs>
              <a:gs pos="100000">
                <a:srgbClr val="FFC000">
                  <a:lumMod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516" y="1462705"/>
            <a:ext cx="199935" cy="165847"/>
          </a:xfrm>
          <a:prstGeom prst="rect">
            <a:avLst/>
          </a:prstGeom>
        </p:spPr>
      </p:pic>
      <p:cxnSp>
        <p:nvCxnSpPr>
          <p:cNvPr id="10" name="直線矢印コネクタ 9"/>
          <p:cNvCxnSpPr>
            <a:endCxn id="18" idx="1"/>
          </p:cNvCxnSpPr>
          <p:nvPr/>
        </p:nvCxnSpPr>
        <p:spPr>
          <a:xfrm>
            <a:off x="3001918" y="1545628"/>
            <a:ext cx="245598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円/楕円 21"/>
          <p:cNvSpPr/>
          <p:nvPr/>
        </p:nvSpPr>
        <p:spPr>
          <a:xfrm>
            <a:off x="6444208" y="836712"/>
            <a:ext cx="1152128" cy="95952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>
            <a:spLocks noChangeAspect="1"/>
          </p:cNvSpPr>
          <p:nvPr/>
        </p:nvSpPr>
        <p:spPr>
          <a:xfrm>
            <a:off x="6542093" y="1435326"/>
            <a:ext cx="302435" cy="310358"/>
          </a:xfrm>
          <a:prstGeom prst="ellipse">
            <a:avLst/>
          </a:prstGeom>
          <a:gradFill flip="none" rotWithShape="1">
            <a:gsLst>
              <a:gs pos="0">
                <a:srgbClr val="FFC000">
                  <a:lumMod val="20000"/>
                  <a:lumOff val="80000"/>
                </a:srgbClr>
              </a:gs>
              <a:gs pos="50000">
                <a:srgbClr val="FFC000"/>
              </a:gs>
              <a:gs pos="100000">
                <a:srgbClr val="FFC000">
                  <a:lumMod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>
            <a:spLocks noChangeAspect="1"/>
          </p:cNvSpPr>
          <p:nvPr/>
        </p:nvSpPr>
        <p:spPr>
          <a:xfrm>
            <a:off x="6844528" y="881588"/>
            <a:ext cx="316220" cy="324524"/>
          </a:xfrm>
          <a:prstGeom prst="ellipse">
            <a:avLst/>
          </a:prstGeom>
          <a:gradFill>
            <a:gsLst>
              <a:gs pos="0">
                <a:srgbClr val="FF0000">
                  <a:lumMod val="29000"/>
                  <a:lumOff val="71000"/>
                </a:srgbClr>
              </a:gs>
              <a:gs pos="50000">
                <a:srgbClr val="FF0000"/>
              </a:gs>
              <a:gs pos="100000">
                <a:srgbClr val="FF0000">
                  <a:lumMod val="6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01" y="924160"/>
            <a:ext cx="234475" cy="239382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504" y="1507581"/>
            <a:ext cx="199935" cy="165847"/>
          </a:xfrm>
          <a:prstGeom prst="rect">
            <a:avLst/>
          </a:prstGeom>
        </p:spPr>
      </p:pic>
      <p:sp>
        <p:nvSpPr>
          <p:cNvPr id="27" name="円/楕円 26"/>
          <p:cNvSpPr>
            <a:spLocks noChangeAspect="1"/>
          </p:cNvSpPr>
          <p:nvPr/>
        </p:nvSpPr>
        <p:spPr>
          <a:xfrm>
            <a:off x="7190165" y="1435326"/>
            <a:ext cx="302435" cy="310358"/>
          </a:xfrm>
          <a:prstGeom prst="ellipse">
            <a:avLst/>
          </a:prstGeom>
          <a:gradFill flip="none" rotWithShape="1">
            <a:gsLst>
              <a:gs pos="0">
                <a:srgbClr val="FFC000">
                  <a:lumMod val="20000"/>
                  <a:lumOff val="80000"/>
                </a:srgbClr>
              </a:gs>
              <a:gs pos="50000">
                <a:srgbClr val="FFC000"/>
              </a:gs>
              <a:gs pos="100000">
                <a:srgbClr val="FFC000">
                  <a:lumMod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図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236" y="1507581"/>
            <a:ext cx="199935" cy="165847"/>
          </a:xfrm>
          <a:prstGeom prst="rect">
            <a:avLst/>
          </a:prstGeom>
        </p:spPr>
      </p:pic>
      <p:cxnSp>
        <p:nvCxnSpPr>
          <p:cNvPr id="29" name="直線矢印コネクタ 28"/>
          <p:cNvCxnSpPr>
            <a:endCxn id="25" idx="2"/>
          </p:cNvCxnSpPr>
          <p:nvPr/>
        </p:nvCxnSpPr>
        <p:spPr>
          <a:xfrm flipV="1">
            <a:off x="7002638" y="1163542"/>
            <a:ext cx="1" cy="3440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日付プレースホルダー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2016/3/3</a:t>
            </a:r>
            <a:endParaRPr kumimoji="1" lang="ja-JP" altLang="en-US"/>
          </a:p>
        </p:txBody>
      </p:sp>
      <p:sp>
        <p:nvSpPr>
          <p:cNvPr id="31" name="スライド番号プレースホルダー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92784" y="3261837"/>
            <a:ext cx="1573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(deuteron is J=1)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756" y="2226258"/>
            <a:ext cx="4142251" cy="289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64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bar{K}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30.00008"/>
  <p:tag name="PICTUREFILESIZE" val="49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align}&#10;\bar{K}NN-\pi YN\nonumber&#10;\end{align}&#10;&#10;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bar{K}$}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{\bf y}=T{\bf x}&#10;\nonumber&#10;\end{align}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begin{document}&#10;\begin{align}&#10;\tilde {\bf{y}}B{\bf{y}}=\tilde {\bf{x}} \tilde T B T{\bf{x}}&#10;\nonumber&#10;\end{align}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bar{K}$}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bar{K}$}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bar{K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4.88"/>
  <p:tag name="PICTUREFILESIZE" val="31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S=0$, $1$}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N$}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black}{&#10;$\bar{K}$}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15.84"/>
  <p:tag name="PICTUREFILESIZE" val="3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bar{K}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30.00008"/>
  <p:tag name="PICTUREFILESIZE" val="49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ptmx,amsmath}&#10;\begin{document}&#10;\begin{eqnarray}&#10;\bar{K}N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78"/>
  <p:tag name="BOXHEIGHT" val="428"/>
  <p:tag name="BOXFONT" val="10"/>
  <p:tag name="BOXWRAP" val="False"/>
  <p:tag name="WORKAROUNDTRANSPARENCYBUG" val="False"/>
  <p:tag name="ALLOWFONTSUBSTITUTION" val="False"/>
  <p:tag name="BITMAPFORMAT" val="pngmono"/>
  <p:tag name="ORIGWIDTH" val="30.00008"/>
  <p:tag name="PICTUREFILESIZE" val="49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,amssymb}&#10;\usepackage{mathrsfs}&#10;\usepackage[usenames]{color}&#10;\color{blue}&#10;\begin{document}&#10;\begin{align}&#10;\bar{K}NN-\pi Y N&#10;\nonumber&#10;\end{align}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,amssymb}&#10;\usepackage{mathrsfs}&#10;\usepackage[usenames]{color}&#10;\color{blue}&#10;\begin{document}&#10;\begin{align}&#10;(Y=\Lambda, \Sigma)&#10;\nonumber&#10;\end{align}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mathptmx}&#10;\usepackage{amsmath,amssymb,bm}&#10;\usepackage{mathrsfs}&#10;\usepackage{color}&#10;\begin{document}&#10;\begin{tabular}{c|c|c|c|c|c|c|c}&#10;\hline&#10;            &amp; [1] &amp; [2] &amp;[3] &amp;\textcolor{blue}{[4]} &amp;[5] &amp;\textcolor{blue}{[6]}&amp;\textcolor{blue}{[7]}\\ \hline \hline&#10;B[MeV] &amp;48 &amp; \ \ 50-70  \ \ &amp; 45-80&amp;\textcolor{blue}{17-23} &amp;40-80&amp;\textcolor{blue}{9-16}&amp;\textcolor{blue}{16}\\&#10;$\Gamma$[MeV] &amp;61 &amp; 90-110 &amp; 45-75&amp;\textcolor{blue}{40-70}&amp;40-85&amp;\textcolor{blue}{34-46} &amp;\textcolor{blue}{41} \\&#10;\hline&#10;\end{tabular}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align}&#10;\bar{K}N\nonumber&#10;\end{align}&#10;&#10;&#10;&#10;\end{document}"/>
  <p:tag name="IGUANATEXSIZE" val="20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1261</Words>
  <Application>Microsoft Office PowerPoint</Application>
  <PresentationFormat>画面に合わせる (4:3)</PresentationFormat>
  <Paragraphs>217</Paragraphs>
  <Slides>19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Office テーマ</vt:lpstr>
      <vt:lpstr>Few-body approach for structure of light kaonic nuclei</vt:lpstr>
      <vt:lpstr>Kaonic nuclei</vt:lpstr>
      <vt:lpstr>strange dibaryon </vt:lpstr>
      <vt:lpstr>Pole position of L(1405) and  energy dependence of the potential</vt:lpstr>
      <vt:lpstr>Strategy of this work</vt:lpstr>
      <vt:lpstr>Two-body interactions</vt:lpstr>
      <vt:lpstr>Correlated Gaussian basis</vt:lpstr>
      <vt:lpstr>Structure of KbarNN with Jp=0-</vt:lpstr>
      <vt:lpstr>Density distribution of K-pp-K0barpn</vt:lpstr>
      <vt:lpstr>Structure of KbarNNN with Jp=1/2-</vt:lpstr>
      <vt:lpstr>Density distribution of K-ppn-K0barpnn</vt:lpstr>
      <vt:lpstr>Structure of KbarNNNN with Jp=0-</vt:lpstr>
      <vt:lpstr>Density distribution of K-ppnn-K0barpnnn</vt:lpstr>
      <vt:lpstr>Structure of KbarNNNNNN with Jp=0- and 1-</vt:lpstr>
      <vt:lpstr>Summary</vt:lpstr>
      <vt:lpstr>Dependence on NN interaction</vt:lpstr>
      <vt:lpstr>Dependence on NN interaction</vt:lpstr>
      <vt:lpstr>Density distribution of K-pppnnn-K0barppnnnn</vt:lpstr>
      <vt:lpstr>Gamow vector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Few-body calculations of  anti-kaon nucleus quasi-bound states</dc:title>
  <dc:creator>Shota</dc:creator>
  <cp:lastModifiedBy>sonishi</cp:lastModifiedBy>
  <cp:revision>89</cp:revision>
  <cp:lastPrinted>2016-02-23T11:51:23Z</cp:lastPrinted>
  <dcterms:created xsi:type="dcterms:W3CDTF">2016-01-16T06:23:14Z</dcterms:created>
  <dcterms:modified xsi:type="dcterms:W3CDTF">2016-03-03T02:42:18Z</dcterms:modified>
</cp:coreProperties>
</file>