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83" r:id="rId2"/>
    <p:sldId id="436" r:id="rId3"/>
    <p:sldId id="508" r:id="rId4"/>
    <p:sldId id="509" r:id="rId5"/>
    <p:sldId id="510" r:id="rId6"/>
    <p:sldId id="511" r:id="rId7"/>
    <p:sldId id="513" r:id="rId8"/>
    <p:sldId id="512" r:id="rId9"/>
    <p:sldId id="514" r:id="rId10"/>
    <p:sldId id="515" r:id="rId11"/>
    <p:sldId id="516" r:id="rId12"/>
    <p:sldId id="517" r:id="rId13"/>
    <p:sldId id="532" r:id="rId14"/>
    <p:sldId id="529" r:id="rId15"/>
    <p:sldId id="531" r:id="rId16"/>
    <p:sldId id="528" r:id="rId17"/>
  </p:sldIdLst>
  <p:sldSz cx="9144000" cy="6858000" type="screen4x3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438F"/>
    <a:srgbClr val="0000FF"/>
    <a:srgbClr val="FFCCFF"/>
    <a:srgbClr val="FF7C80"/>
    <a:srgbClr val="FFFFFF"/>
    <a:srgbClr val="FF6600"/>
    <a:srgbClr val="CDFAFF"/>
    <a:srgbClr val="B5CEE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34" autoAdjust="0"/>
    <p:restoredTop sz="94660"/>
  </p:normalViewPr>
  <p:slideViewPr>
    <p:cSldViewPr>
      <p:cViewPr>
        <p:scale>
          <a:sx n="70" d="100"/>
          <a:sy n="70" d="100"/>
        </p:scale>
        <p:origin x="-2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18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8.png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139AE88-6047-4512-B5CD-C15E45C41877}" type="datetimeFigureOut">
              <a:rPr lang="ko-KR" altLang="en-US" smtClean="0"/>
              <a:pPr/>
              <a:t>2016-03-04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6FCF354-AC2B-490C-8C73-420731BBDDE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CF354-AC2B-490C-8C73-420731BBDDE2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3E3C-3146-4674-8AAD-867E48845855}" type="datetime1">
              <a:rPr lang="ko-KR" altLang="en-US" smtClean="0"/>
              <a:pPr/>
              <a:t>2016-03-04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796118" y="6356350"/>
            <a:ext cx="2133600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B8203-58E7-41E8-8B0B-0A860B0DA16C}" type="datetime1">
              <a:rPr lang="ko-KR" altLang="en-US" smtClean="0"/>
              <a:pPr/>
              <a:t>2016-03-04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3.png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43.png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214414" y="2430578"/>
            <a:ext cx="6786610" cy="2870630"/>
          </a:xfrm>
          <a:prstGeom prst="rect">
            <a:avLst/>
          </a:prstGeom>
          <a:solidFill>
            <a:schemeClr val="tx2">
              <a:lumMod val="75000"/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Verdana" pitchFamily="34" charset="0"/>
              </a:rPr>
              <a:t>Su </a:t>
            </a:r>
            <a:r>
              <a:rPr lang="en-US" altLang="ko-KR" sz="2000" b="1" dirty="0" err="1">
                <a:solidFill>
                  <a:schemeClr val="bg1"/>
                </a:solidFill>
                <a:latin typeface="Verdana" pitchFamily="34" charset="0"/>
              </a:rPr>
              <a:t>Houng</a:t>
            </a:r>
            <a:r>
              <a:rPr lang="en-US" altLang="ko-KR" sz="20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ko-KR" sz="2000" b="1" dirty="0" smtClean="0">
                <a:solidFill>
                  <a:schemeClr val="bg1"/>
                </a:solidFill>
                <a:latin typeface="Verdana" pitchFamily="34" charset="0"/>
              </a:rPr>
              <a:t>Lee </a:t>
            </a:r>
            <a:endParaRPr lang="en-US" altLang="ko-KR" sz="2000" b="1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dirty="0">
                <a:solidFill>
                  <a:schemeClr val="bg1"/>
                </a:solidFill>
                <a:latin typeface="Verdana" pitchFamily="34" charset="0"/>
              </a:rPr>
              <a:t>           </a:t>
            </a:r>
            <a:endParaRPr lang="en-US" altLang="ko-KR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Verdana" pitchFamily="34" charset="0"/>
              </a:rPr>
              <a:t>   </a:t>
            </a:r>
            <a:endParaRPr lang="en-US" altLang="ko-KR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600" dirty="0" smtClean="0">
                <a:solidFill>
                  <a:schemeClr val="bg1"/>
                </a:solidFill>
                <a:latin typeface="Verdana" pitchFamily="34" charset="0"/>
              </a:rPr>
              <a:t>  1. Few words on a recent sum rule result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600" dirty="0" smtClean="0">
                <a:solidFill>
                  <a:schemeClr val="bg1"/>
                </a:solidFill>
                <a:latin typeface="Verdana" pitchFamily="34" charset="0"/>
              </a:rPr>
              <a:t>  2. A simple constituent quark model for D meson   </a:t>
            </a:r>
            <a:endParaRPr lang="en-US" altLang="ko-KR" sz="1600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600" dirty="0" smtClean="0">
                <a:solidFill>
                  <a:schemeClr val="bg1"/>
                </a:solidFill>
                <a:latin typeface="Verdana" pitchFamily="34" charset="0"/>
              </a:rPr>
              <a:t>  3. Consequences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600" dirty="0" smtClean="0">
                <a:solidFill>
                  <a:schemeClr val="bg1"/>
                </a:solidFill>
                <a:latin typeface="Verdana" pitchFamily="34" charset="0"/>
              </a:rPr>
              <a:t>  4. Summary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4213" y="417502"/>
            <a:ext cx="7634287" cy="15113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tIns="118800" bIns="118800" anchor="ctr" anchorCtr="1"/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latin typeface="Californian FB" pitchFamily="18" charset="0"/>
                <a:ea typeface="MS Mincho" pitchFamily="49" charset="-128"/>
                <a:cs typeface="Microsoft Himalaya" pitchFamily="2" charset="0"/>
              </a:rPr>
              <a:t>D meson in nuclear medium: a </a:t>
            </a:r>
            <a:r>
              <a:rPr lang="en-US" altLang="ko-KR" sz="3200" b="1" dirty="0" err="1" smtClean="0">
                <a:solidFill>
                  <a:schemeClr val="bg1"/>
                </a:solidFill>
                <a:latin typeface="Californian FB" pitchFamily="18" charset="0"/>
                <a:ea typeface="MS Mincho" pitchFamily="49" charset="-128"/>
                <a:cs typeface="Microsoft Himalaya" pitchFamily="2" charset="0"/>
              </a:rPr>
              <a:t>consituent</a:t>
            </a:r>
            <a:r>
              <a:rPr lang="en-US" altLang="ko-KR" sz="3200" b="1" dirty="0" smtClean="0">
                <a:solidFill>
                  <a:schemeClr val="bg1"/>
                </a:solidFill>
                <a:latin typeface="Californian FB" pitchFamily="18" charset="0"/>
                <a:ea typeface="MS Mincho" pitchFamily="49" charset="-128"/>
                <a:cs typeface="Microsoft Himalaya" pitchFamily="2" charset="0"/>
              </a:rPr>
              <a:t> quark model picture</a:t>
            </a:r>
            <a:endParaRPr lang="en-US" altLang="ko-KR" sz="3200" b="1" baseline="-25000" dirty="0">
              <a:solidFill>
                <a:schemeClr val="bg1"/>
              </a:solidFill>
              <a:latin typeface="Californian FB" pitchFamily="18" charset="0"/>
              <a:ea typeface="MS Mincho" pitchFamily="49" charset="-128"/>
              <a:cs typeface="Microsoft Himalaya" pitchFamily="2" charset="0"/>
            </a:endParaRPr>
          </a:p>
        </p:txBody>
      </p:sp>
      <p:pic>
        <p:nvPicPr>
          <p:cNvPr id="6" name="Picture 20" descr="영문_좌우_백색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021583"/>
            <a:ext cx="1714512" cy="479425"/>
          </a:xfrm>
          <a:prstGeom prst="rect">
            <a:avLst/>
          </a:prstGeom>
          <a:noFill/>
        </p:spPr>
      </p:pic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573325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Acknowledgement: A. Park, W. Park, </a:t>
            </a:r>
            <a:r>
              <a:rPr lang="en-US" altLang="ko-KR" dirty="0" err="1" smtClean="0"/>
              <a:t>Sungtae</a:t>
            </a:r>
            <a:r>
              <a:rPr lang="en-US" altLang="ko-KR" dirty="0" smtClean="0"/>
              <a:t> Cho, P. </a:t>
            </a:r>
            <a:r>
              <a:rPr lang="en-US" altLang="ko-KR" dirty="0" err="1" smtClean="0"/>
              <a:t>Gubler</a:t>
            </a:r>
            <a:r>
              <a:rPr lang="en-US" altLang="ko-KR" dirty="0" smtClean="0"/>
              <a:t>, M. Harada, S. </a:t>
            </a:r>
            <a:r>
              <a:rPr lang="en-US" altLang="ko-KR" dirty="0" err="1" smtClean="0"/>
              <a:t>Nonaka</a:t>
            </a:r>
            <a:r>
              <a:rPr lang="en-US" altLang="ko-KR" dirty="0" smtClean="0"/>
              <a:t> +  group members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85720" y="332656"/>
            <a:ext cx="839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  - D meson                                           - B meson 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491716"/>
            <a:ext cx="839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 Wave function</a:t>
            </a:r>
            <a:endParaRPr lang="ko-KR" altLang="en-US" dirty="0"/>
          </a:p>
        </p:txBody>
      </p:sp>
      <p:pic>
        <p:nvPicPr>
          <p:cNvPr id="3389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39527"/>
            <a:ext cx="31908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5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733640"/>
            <a:ext cx="33432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8953" name="Object 9"/>
          <p:cNvGraphicFramePr>
            <a:graphicFrameLocks noChangeAspect="1"/>
          </p:cNvGraphicFramePr>
          <p:nvPr/>
        </p:nvGraphicFramePr>
        <p:xfrm>
          <a:off x="2474962" y="3299459"/>
          <a:ext cx="3105150" cy="822325"/>
        </p:xfrm>
        <a:graphic>
          <a:graphicData uri="http://schemas.openxmlformats.org/presentationml/2006/ole">
            <p:oleObj spid="_x0000_s338953" name="Equation" r:id="rId5" imgW="1777680" imgH="469800" progId="Equation.3">
              <p:embed/>
            </p:oleObj>
          </a:graphicData>
        </a:graphic>
      </p:graphicFrame>
      <p:graphicFrame>
        <p:nvGraphicFramePr>
          <p:cNvPr id="338954" name="Object 10"/>
          <p:cNvGraphicFramePr>
            <a:graphicFrameLocks noChangeAspect="1"/>
          </p:cNvGraphicFramePr>
          <p:nvPr/>
        </p:nvGraphicFramePr>
        <p:xfrm>
          <a:off x="6228184" y="3324225"/>
          <a:ext cx="1817687" cy="800100"/>
        </p:xfrm>
        <a:graphic>
          <a:graphicData uri="http://schemas.openxmlformats.org/presentationml/2006/ole">
            <p:oleObj spid="_x0000_s338954" name="Equation" r:id="rId6" imgW="1041120" imgH="457200" progId="Equation.3">
              <p:embed/>
            </p:oleObj>
          </a:graphicData>
        </a:graphic>
      </p:graphicFrame>
      <p:pic>
        <p:nvPicPr>
          <p:cNvPr id="33895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2505" y="4183335"/>
            <a:ext cx="42195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55776" y="4437112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3B438F"/>
                </a:solidFill>
              </a:rPr>
              <a:t>M=350 </a:t>
            </a:r>
            <a:r>
              <a:rPr lang="en-US" altLang="ko-KR" sz="1600" dirty="0" err="1" smtClean="0">
                <a:solidFill>
                  <a:srgbClr val="3B438F"/>
                </a:solidFill>
              </a:rPr>
              <a:t>MeV</a:t>
            </a:r>
            <a:endParaRPr lang="ko-KR" altLang="en-US" sz="1600" dirty="0">
              <a:solidFill>
                <a:srgbClr val="3B438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3728" y="558924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</a:rPr>
              <a:t>M=200 </a:t>
            </a:r>
            <a:r>
              <a:rPr lang="en-US" altLang="ko-KR" sz="1600" dirty="0" err="1" smtClean="0">
                <a:solidFill>
                  <a:srgbClr val="FF0000"/>
                </a:solidFill>
              </a:rPr>
              <a:t>MeV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cxnSp>
        <p:nvCxnSpPr>
          <p:cNvPr id="14" name="직선 화살표 연결선 13"/>
          <p:cNvCxnSpPr>
            <a:stCxn id="11" idx="1"/>
          </p:cNvCxnSpPr>
          <p:nvPr/>
        </p:nvCxnSpPr>
        <p:spPr>
          <a:xfrm flipH="1">
            <a:off x="2195736" y="4606389"/>
            <a:ext cx="360040" cy="467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H="1" flipV="1">
            <a:off x="2051720" y="4869160"/>
            <a:ext cx="144016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285720" y="214290"/>
            <a:ext cx="6302504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ko-KR" sz="2000" dirty="0" smtClean="0">
                <a:latin typeface="Comic Sans MS" pitchFamily="66" charset="0"/>
              </a:rPr>
              <a:t>Light quark system</a:t>
            </a:r>
            <a:endParaRPr kumimoji="1" lang="en-US" altLang="ko-KR" sz="2000" baseline="30000" dirty="0" smtClean="0">
              <a:latin typeface="Comic Sans MS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85720" y="1052736"/>
            <a:ext cx="839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H-q system</a:t>
            </a:r>
            <a:endParaRPr lang="ko-KR" altLang="en-US" dirty="0"/>
          </a:p>
        </p:txBody>
      </p:sp>
      <p:graphicFrame>
        <p:nvGraphicFramePr>
          <p:cNvPr id="329739" name="Object 11"/>
          <p:cNvGraphicFramePr>
            <a:graphicFrameLocks noChangeAspect="1"/>
          </p:cNvGraphicFramePr>
          <p:nvPr/>
        </p:nvGraphicFramePr>
        <p:xfrm>
          <a:off x="2402954" y="867776"/>
          <a:ext cx="3105150" cy="822325"/>
        </p:xfrm>
        <a:graphic>
          <a:graphicData uri="http://schemas.openxmlformats.org/presentationml/2006/ole">
            <p:oleObj spid="_x0000_s339970" name="Equation" r:id="rId3" imgW="1777680" imgH="469800" progId="Equation.3">
              <p:embed/>
            </p:oleObj>
          </a:graphicData>
        </a:graphic>
      </p:graphicFrame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1187624" y="1700808"/>
          <a:ext cx="2439988" cy="733425"/>
        </p:xfrm>
        <a:graphic>
          <a:graphicData uri="http://schemas.openxmlformats.org/presentationml/2006/ole">
            <p:oleObj spid="_x0000_s339972" name="Equation" r:id="rId4" imgW="1396800" imgH="419040" progId="Equation.3">
              <p:embed/>
            </p:oleObj>
          </a:graphicData>
        </a:graphic>
      </p:graphicFrame>
      <p:graphicFrame>
        <p:nvGraphicFramePr>
          <p:cNvPr id="339974" name="Object 6"/>
          <p:cNvGraphicFramePr>
            <a:graphicFrameLocks noChangeAspect="1"/>
          </p:cNvGraphicFramePr>
          <p:nvPr/>
        </p:nvGraphicFramePr>
        <p:xfrm>
          <a:off x="1089025" y="2473325"/>
          <a:ext cx="2484438" cy="844550"/>
        </p:xfrm>
        <a:graphic>
          <a:graphicData uri="http://schemas.openxmlformats.org/presentationml/2006/ole">
            <p:oleObj spid="_x0000_s339974" name="Equation" r:id="rId5" imgW="1422360" imgH="48240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96232" y="3645024"/>
            <a:ext cx="839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q-q system</a:t>
            </a:r>
            <a:endParaRPr lang="ko-KR" altLang="en-US" dirty="0"/>
          </a:p>
        </p:txBody>
      </p:sp>
      <p:graphicFrame>
        <p:nvGraphicFramePr>
          <p:cNvPr id="18" name="Object 11"/>
          <p:cNvGraphicFramePr>
            <a:graphicFrameLocks noChangeAspect="1"/>
          </p:cNvGraphicFramePr>
          <p:nvPr/>
        </p:nvGraphicFramePr>
        <p:xfrm>
          <a:off x="2678113" y="3433454"/>
          <a:ext cx="2573337" cy="822325"/>
        </p:xfrm>
        <a:graphic>
          <a:graphicData uri="http://schemas.openxmlformats.org/presentationml/2006/ole">
            <p:oleObj spid="_x0000_s339975" name="Equation" r:id="rId6" imgW="1473120" imgH="469800" progId="Equation.3">
              <p:embed/>
            </p:oleObj>
          </a:graphicData>
        </a:graphic>
      </p:graphicFrame>
      <p:graphicFrame>
        <p:nvGraphicFramePr>
          <p:cNvPr id="21" name="Object 11"/>
          <p:cNvGraphicFramePr>
            <a:graphicFrameLocks noChangeAspect="1"/>
          </p:cNvGraphicFramePr>
          <p:nvPr/>
        </p:nvGraphicFramePr>
        <p:xfrm>
          <a:off x="1150565" y="4248150"/>
          <a:ext cx="2773363" cy="822325"/>
        </p:xfrm>
        <a:graphic>
          <a:graphicData uri="http://schemas.openxmlformats.org/presentationml/2006/ole">
            <p:oleObj spid="_x0000_s339976" name="Equation" r:id="rId7" imgW="1587240" imgH="469800" progId="Equation.3">
              <p:embed/>
            </p:oleObj>
          </a:graphicData>
        </a:graphic>
      </p:graphicFrame>
      <p:graphicFrame>
        <p:nvGraphicFramePr>
          <p:cNvPr id="339978" name="Object 10"/>
          <p:cNvGraphicFramePr>
            <a:graphicFrameLocks noChangeAspect="1"/>
          </p:cNvGraphicFramePr>
          <p:nvPr/>
        </p:nvGraphicFramePr>
        <p:xfrm>
          <a:off x="868363" y="5105400"/>
          <a:ext cx="2906712" cy="844550"/>
        </p:xfrm>
        <a:graphic>
          <a:graphicData uri="http://schemas.openxmlformats.org/presentationml/2006/ole">
            <p:oleObj spid="_x0000_s339978" name="Equation" r:id="rId8" imgW="1663560" imgH="482400" progId="Equation.3">
              <p:embed/>
            </p:oleObj>
          </a:graphicData>
        </a:graphic>
      </p:graphicFrame>
      <p:pic>
        <p:nvPicPr>
          <p:cNvPr id="339979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1412776"/>
            <a:ext cx="288421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980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104" y="4280693"/>
            <a:ext cx="2813486" cy="174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9552" y="2103239"/>
            <a:ext cx="80648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dirty="0" smtClean="0">
                <a:latin typeface="Verdana" pitchFamily="34" charset="0"/>
              </a:rPr>
              <a:t>III</a:t>
            </a:r>
            <a:r>
              <a:rPr lang="en-US" altLang="ko-KR" sz="2400" smtClean="0">
                <a:latin typeface="Verdana" pitchFamily="34" charset="0"/>
              </a:rPr>
              <a:t>:  Consequences</a:t>
            </a:r>
            <a:endParaRPr lang="en-US" altLang="ko-KR" sz="2400" dirty="0" smtClean="0"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ko-KR" sz="2400" dirty="0" smtClean="0">
              <a:latin typeface="Verdana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US" altLang="ko-KR" sz="1600" dirty="0" smtClean="0">
                <a:latin typeface="Verdana" pitchFamily="34" charset="0"/>
              </a:rPr>
              <a:t> </a:t>
            </a:r>
          </a:p>
        </p:txBody>
      </p:sp>
      <p:pic>
        <p:nvPicPr>
          <p:cNvPr id="140290" name="Picture 2" descr="Particle Data Gro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5" y="-136525"/>
            <a:ext cx="9525" cy="9525"/>
          </a:xfrm>
          <a:prstGeom prst="rect">
            <a:avLst/>
          </a:prstGeom>
          <a:noFill/>
        </p:spPr>
      </p:pic>
      <p:pic>
        <p:nvPicPr>
          <p:cNvPr id="140292" name="Picture 4" descr="Particle Data Gro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5" y="-136525"/>
            <a:ext cx="9525" cy="9525"/>
          </a:xfrm>
          <a:prstGeom prst="rect">
            <a:avLst/>
          </a:prstGeom>
          <a:noFill/>
        </p:spPr>
      </p:pic>
      <p:pic>
        <p:nvPicPr>
          <p:cNvPr id="140294" name="Picture 6" descr="Particle Data Gro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5" y="-136525"/>
            <a:ext cx="9525" cy="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63566" y="911818"/>
            <a:ext cx="8351838" cy="424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spcBef>
                <a:spcPct val="20000"/>
              </a:spcBef>
              <a:buAutoNum type="arabicPeriod"/>
            </a:pPr>
            <a:r>
              <a:rPr lang="en-US" altLang="ko-KR" sz="2000" dirty="0" smtClean="0">
                <a:latin typeface="Times New Roman" pitchFamily="18" charset="0"/>
              </a:rPr>
              <a:t>D </a:t>
            </a:r>
            <a:r>
              <a:rPr lang="en-US" altLang="ko-KR" sz="2000" dirty="0" err="1" smtClean="0">
                <a:latin typeface="Times New Roman" pitchFamily="18" charset="0"/>
              </a:rPr>
              <a:t>Dbar</a:t>
            </a:r>
            <a:r>
              <a:rPr lang="en-US" altLang="ko-KR" sz="2000" dirty="0" smtClean="0">
                <a:latin typeface="Times New Roman" pitchFamily="18" charset="0"/>
              </a:rPr>
              <a:t> production on a nuclei ?</a:t>
            </a:r>
          </a:p>
          <a:p>
            <a:pPr marL="533400" indent="-533400">
              <a:spcBef>
                <a:spcPct val="20000"/>
              </a:spcBef>
              <a:buAutoNum type="arabicPeriod"/>
            </a:pPr>
            <a:endParaRPr lang="en-US" altLang="ko-KR" sz="2000" dirty="0" smtClean="0">
              <a:latin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AutoNum type="arabicPeriod"/>
            </a:pPr>
            <a:r>
              <a:rPr lang="en-US" altLang="ko-KR" sz="2000" dirty="0" smtClean="0">
                <a:latin typeface="Times New Roman" pitchFamily="18" charset="0"/>
              </a:rPr>
              <a:t>D meson flow in heavy ion collision</a:t>
            </a:r>
          </a:p>
          <a:p>
            <a:pPr marL="533400" indent="-533400">
              <a:spcBef>
                <a:spcPct val="20000"/>
              </a:spcBef>
              <a:buAutoNum type="arabicPeriod"/>
            </a:pPr>
            <a:endParaRPr lang="en-US" altLang="ko-KR" sz="2000" dirty="0" smtClean="0">
              <a:latin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AutoNum type="arabicPeriod"/>
            </a:pPr>
            <a:r>
              <a:rPr lang="en-US" altLang="ko-KR" sz="2000" dirty="0" err="1" smtClean="0">
                <a:latin typeface="Times New Roman" pitchFamily="18" charset="0"/>
              </a:rPr>
              <a:t>Charmonium</a:t>
            </a:r>
            <a:r>
              <a:rPr lang="en-US" altLang="ko-KR" sz="2000" dirty="0" smtClean="0">
                <a:latin typeface="Times New Roman" pitchFamily="18" charset="0"/>
              </a:rPr>
              <a:t> production in nuclei through anti proton reaction</a:t>
            </a:r>
            <a:endParaRPr lang="en-US" altLang="ko-KR" sz="1800" dirty="0">
              <a:latin typeface="Arial" pitchFamily="34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285720" y="214290"/>
            <a:ext cx="6302504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ko-KR" sz="2000" dirty="0" smtClean="0">
                <a:latin typeface="Comic Sans MS" pitchFamily="66" charset="0"/>
              </a:rPr>
              <a:t>Consequences of change in D meson mass</a:t>
            </a:r>
            <a:endParaRPr kumimoji="1" lang="en-US" altLang="ko-KR" sz="2000" baseline="30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8572500" y="6429375"/>
            <a:ext cx="419100" cy="4286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7596AD-634B-4081-8216-A8C94854F627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985248" y="2132856"/>
            <a:ext cx="2448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6700" indent="-266700" algn="l">
              <a:lnSpc>
                <a:spcPct val="100000"/>
              </a:lnSpc>
              <a:spcBef>
                <a:spcPts val="1200"/>
              </a:spcBef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1600" b="1" baseline="30000" dirty="0" smtClean="0">
                <a:latin typeface="맑은 고딕" pitchFamily="50" charset="-127"/>
                <a:ea typeface="맑은 고딕" pitchFamily="50" charset="-127"/>
              </a:rPr>
              <a:t>nd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order Stark Effect</a:t>
            </a:r>
            <a:endParaRPr lang="ko-KR" altLang="en-US" sz="1200" i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2" name="Object 11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p:oleObj spid="_x0000_s358402" name="Image" r:id="rId3" imgW="8857143" imgH="2409524" progId="">
              <p:embed/>
            </p:oleObj>
          </a:graphicData>
        </a:graphic>
      </p:graphicFrame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50825" y="115888"/>
            <a:ext cx="8642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Changes in 1</a:t>
            </a:r>
            <a:r>
              <a:rPr lang="en-US" altLang="ko-KR" sz="2000" b="1" i="1" baseline="30000" dirty="0" smtClean="0">
                <a:solidFill>
                  <a:schemeClr val="bg1"/>
                </a:solidFill>
                <a:latin typeface="Verdana" pitchFamily="34" charset="0"/>
              </a:rPr>
              <a:t>– </a:t>
            </a: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system   </a:t>
            </a:r>
            <a:r>
              <a:rPr lang="en-US" altLang="ko-KR" i="1" dirty="0" err="1" smtClean="0">
                <a:solidFill>
                  <a:schemeClr val="bg1"/>
                </a:solidFill>
                <a:latin typeface="Verdana" pitchFamily="34" charset="0"/>
              </a:rPr>
              <a:t>SHLee</a:t>
            </a:r>
            <a:r>
              <a:rPr lang="en-US" altLang="ko-KR" i="1" dirty="0" smtClean="0">
                <a:solidFill>
                  <a:schemeClr val="bg1"/>
                </a:solidFill>
                <a:latin typeface="Verdana" pitchFamily="34" charset="0"/>
              </a:rPr>
              <a:t>, </a:t>
            </a:r>
            <a:r>
              <a:rPr lang="en-US" altLang="ko-KR" i="1" dirty="0" err="1" smtClean="0">
                <a:solidFill>
                  <a:schemeClr val="bg1"/>
                </a:solidFill>
                <a:latin typeface="Verdana" pitchFamily="34" charset="0"/>
              </a:rPr>
              <a:t>C.M.Ko</a:t>
            </a:r>
            <a:r>
              <a:rPr lang="en-US" altLang="ko-KR" i="1" dirty="0" smtClean="0">
                <a:solidFill>
                  <a:schemeClr val="bg1"/>
                </a:solidFill>
                <a:latin typeface="Verdana" pitchFamily="34" charset="0"/>
              </a:rPr>
              <a:t> PRC67(2003)038202</a:t>
            </a:r>
            <a:endParaRPr lang="en-US" altLang="ko-KR" i="1" dirty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6" name="직선 연결선 45"/>
          <p:cNvCxnSpPr/>
          <p:nvPr/>
        </p:nvCxnSpPr>
        <p:spPr>
          <a:xfrm>
            <a:off x="1292193" y="1481629"/>
            <a:ext cx="504056" cy="0"/>
          </a:xfrm>
          <a:prstGeom prst="line">
            <a:avLst/>
          </a:prstGeom>
          <a:ln w="82550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타원 46"/>
          <p:cNvSpPr/>
          <p:nvPr/>
        </p:nvSpPr>
        <p:spPr>
          <a:xfrm>
            <a:off x="1843510" y="1220635"/>
            <a:ext cx="792088" cy="504056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8" name="Object 7"/>
          <p:cNvGraphicFramePr>
            <a:graphicFrameLocks noChangeAspect="1"/>
          </p:cNvGraphicFramePr>
          <p:nvPr/>
        </p:nvGraphicFramePr>
        <p:xfrm>
          <a:off x="899592" y="1420838"/>
          <a:ext cx="190500" cy="207962"/>
        </p:xfrm>
        <a:graphic>
          <a:graphicData uri="http://schemas.openxmlformats.org/presentationml/2006/ole">
            <p:oleObj spid="_x0000_s358403" name="Equation" r:id="rId4" imgW="152280" imgH="164880" progId="Equation.3">
              <p:embed/>
            </p:oleObj>
          </a:graphicData>
        </a:graphic>
      </p:graphicFrame>
      <p:graphicFrame>
        <p:nvGraphicFramePr>
          <p:cNvPr id="49" name="Object 8"/>
          <p:cNvGraphicFramePr>
            <a:graphicFrameLocks noChangeAspect="1"/>
          </p:cNvGraphicFramePr>
          <p:nvPr/>
        </p:nvGraphicFramePr>
        <p:xfrm>
          <a:off x="2162720" y="1856699"/>
          <a:ext cx="160338" cy="209550"/>
        </p:xfrm>
        <a:graphic>
          <a:graphicData uri="http://schemas.openxmlformats.org/presentationml/2006/ole">
            <p:oleObj spid="_x0000_s358404" name="수식" r:id="rId5" imgW="126720" imgH="164880" progId="Equation.3">
              <p:embed/>
            </p:oleObj>
          </a:graphicData>
        </a:graphic>
      </p:graphicFrame>
      <p:graphicFrame>
        <p:nvGraphicFramePr>
          <p:cNvPr id="50" name="Object 9"/>
          <p:cNvGraphicFramePr>
            <a:graphicFrameLocks noChangeAspect="1"/>
          </p:cNvGraphicFramePr>
          <p:nvPr/>
        </p:nvGraphicFramePr>
        <p:xfrm>
          <a:off x="2179454" y="1250615"/>
          <a:ext cx="144462" cy="177800"/>
        </p:xfrm>
        <a:graphic>
          <a:graphicData uri="http://schemas.openxmlformats.org/presentationml/2006/ole">
            <p:oleObj spid="_x0000_s358405" name="수식" r:id="rId6" imgW="114120" imgH="139680" progId="Equation.3">
              <p:embed/>
            </p:oleObj>
          </a:graphicData>
        </a:graphic>
      </p:graphicFrame>
      <p:cxnSp>
        <p:nvCxnSpPr>
          <p:cNvPr id="51" name="직선 연결선 50"/>
          <p:cNvCxnSpPr/>
          <p:nvPr/>
        </p:nvCxnSpPr>
        <p:spPr>
          <a:xfrm>
            <a:off x="2683098" y="1481629"/>
            <a:ext cx="504056" cy="0"/>
          </a:xfrm>
          <a:prstGeom prst="line">
            <a:avLst/>
          </a:prstGeom>
          <a:ln w="82550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67"/>
          <p:cNvSpPr>
            <a:spLocks/>
          </p:cNvSpPr>
          <p:nvPr/>
        </p:nvSpPr>
        <p:spPr bwMode="auto">
          <a:xfrm>
            <a:off x="1921402" y="920595"/>
            <a:ext cx="108000" cy="360000"/>
          </a:xfrm>
          <a:custGeom>
            <a:avLst/>
            <a:gdLst>
              <a:gd name="T0" fmla="*/ 39 w 159"/>
              <a:gd name="T1" fmla="*/ 267 h 507"/>
              <a:gd name="T2" fmla="*/ 116 w 159"/>
              <a:gd name="T3" fmla="*/ 218 h 507"/>
              <a:gd name="T4" fmla="*/ 116 w 159"/>
              <a:gd name="T5" fmla="*/ 267 h 507"/>
              <a:gd name="T6" fmla="*/ 0 w 159"/>
              <a:gd name="T7" fmla="*/ 193 h 507"/>
              <a:gd name="T8" fmla="*/ 116 w 159"/>
              <a:gd name="T9" fmla="*/ 145 h 507"/>
              <a:gd name="T10" fmla="*/ 116 w 159"/>
              <a:gd name="T11" fmla="*/ 193 h 507"/>
              <a:gd name="T12" fmla="*/ 0 w 159"/>
              <a:gd name="T13" fmla="*/ 121 h 507"/>
              <a:gd name="T14" fmla="*/ 116 w 159"/>
              <a:gd name="T15" fmla="*/ 73 h 507"/>
              <a:gd name="T16" fmla="*/ 116 w 159"/>
              <a:gd name="T17" fmla="*/ 121 h 507"/>
              <a:gd name="T18" fmla="*/ 0 w 159"/>
              <a:gd name="T19" fmla="*/ 48 h 507"/>
              <a:gd name="T20" fmla="*/ 116 w 159"/>
              <a:gd name="T21" fmla="*/ 0 h 507"/>
              <a:gd name="T22" fmla="*/ 116 w 159"/>
              <a:gd name="T23" fmla="*/ 48 h 507"/>
              <a:gd name="T24" fmla="*/ 39 w 159"/>
              <a:gd name="T25" fmla="*/ 0 h 5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9"/>
              <a:gd name="T40" fmla="*/ 0 h 507"/>
              <a:gd name="T41" fmla="*/ 159 w 159"/>
              <a:gd name="T42" fmla="*/ 507 h 5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9" h="507">
                <a:moveTo>
                  <a:pt x="46" y="499"/>
                </a:moveTo>
                <a:cubicBezTo>
                  <a:pt x="83" y="453"/>
                  <a:pt x="121" y="408"/>
                  <a:pt x="136" y="408"/>
                </a:cubicBezTo>
                <a:cubicBezTo>
                  <a:pt x="151" y="408"/>
                  <a:pt x="159" y="507"/>
                  <a:pt x="136" y="499"/>
                </a:cubicBezTo>
                <a:cubicBezTo>
                  <a:pt x="113" y="491"/>
                  <a:pt x="0" y="400"/>
                  <a:pt x="0" y="362"/>
                </a:cubicBezTo>
                <a:cubicBezTo>
                  <a:pt x="0" y="324"/>
                  <a:pt x="113" y="272"/>
                  <a:pt x="136" y="272"/>
                </a:cubicBezTo>
                <a:cubicBezTo>
                  <a:pt x="159" y="272"/>
                  <a:pt x="159" y="370"/>
                  <a:pt x="136" y="362"/>
                </a:cubicBezTo>
                <a:cubicBezTo>
                  <a:pt x="113" y="354"/>
                  <a:pt x="0" y="264"/>
                  <a:pt x="0" y="226"/>
                </a:cubicBezTo>
                <a:cubicBezTo>
                  <a:pt x="0" y="188"/>
                  <a:pt x="113" y="136"/>
                  <a:pt x="136" y="136"/>
                </a:cubicBezTo>
                <a:cubicBezTo>
                  <a:pt x="159" y="136"/>
                  <a:pt x="159" y="234"/>
                  <a:pt x="136" y="226"/>
                </a:cubicBezTo>
                <a:cubicBezTo>
                  <a:pt x="113" y="218"/>
                  <a:pt x="0" y="128"/>
                  <a:pt x="0" y="90"/>
                </a:cubicBezTo>
                <a:cubicBezTo>
                  <a:pt x="0" y="52"/>
                  <a:pt x="113" y="0"/>
                  <a:pt x="136" y="0"/>
                </a:cubicBezTo>
                <a:cubicBezTo>
                  <a:pt x="159" y="0"/>
                  <a:pt x="151" y="90"/>
                  <a:pt x="136" y="90"/>
                </a:cubicBezTo>
                <a:cubicBezTo>
                  <a:pt x="121" y="90"/>
                  <a:pt x="61" y="15"/>
                  <a:pt x="46" y="0"/>
                </a:cubicBez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" name="Freeform 67"/>
          <p:cNvSpPr>
            <a:spLocks/>
          </p:cNvSpPr>
          <p:nvPr/>
        </p:nvSpPr>
        <p:spPr bwMode="auto">
          <a:xfrm>
            <a:off x="2387064" y="920595"/>
            <a:ext cx="108000" cy="360000"/>
          </a:xfrm>
          <a:custGeom>
            <a:avLst/>
            <a:gdLst>
              <a:gd name="T0" fmla="*/ 39 w 159"/>
              <a:gd name="T1" fmla="*/ 267 h 507"/>
              <a:gd name="T2" fmla="*/ 116 w 159"/>
              <a:gd name="T3" fmla="*/ 218 h 507"/>
              <a:gd name="T4" fmla="*/ 116 w 159"/>
              <a:gd name="T5" fmla="*/ 267 h 507"/>
              <a:gd name="T6" fmla="*/ 0 w 159"/>
              <a:gd name="T7" fmla="*/ 193 h 507"/>
              <a:gd name="T8" fmla="*/ 116 w 159"/>
              <a:gd name="T9" fmla="*/ 145 h 507"/>
              <a:gd name="T10" fmla="*/ 116 w 159"/>
              <a:gd name="T11" fmla="*/ 193 h 507"/>
              <a:gd name="T12" fmla="*/ 0 w 159"/>
              <a:gd name="T13" fmla="*/ 121 h 507"/>
              <a:gd name="T14" fmla="*/ 116 w 159"/>
              <a:gd name="T15" fmla="*/ 73 h 507"/>
              <a:gd name="T16" fmla="*/ 116 w 159"/>
              <a:gd name="T17" fmla="*/ 121 h 507"/>
              <a:gd name="T18" fmla="*/ 0 w 159"/>
              <a:gd name="T19" fmla="*/ 48 h 507"/>
              <a:gd name="T20" fmla="*/ 116 w 159"/>
              <a:gd name="T21" fmla="*/ 0 h 507"/>
              <a:gd name="T22" fmla="*/ 116 w 159"/>
              <a:gd name="T23" fmla="*/ 48 h 507"/>
              <a:gd name="T24" fmla="*/ 39 w 159"/>
              <a:gd name="T25" fmla="*/ 0 h 5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9"/>
              <a:gd name="T40" fmla="*/ 0 h 507"/>
              <a:gd name="T41" fmla="*/ 159 w 159"/>
              <a:gd name="T42" fmla="*/ 507 h 5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9" h="507">
                <a:moveTo>
                  <a:pt x="46" y="499"/>
                </a:moveTo>
                <a:cubicBezTo>
                  <a:pt x="83" y="453"/>
                  <a:pt x="121" y="408"/>
                  <a:pt x="136" y="408"/>
                </a:cubicBezTo>
                <a:cubicBezTo>
                  <a:pt x="151" y="408"/>
                  <a:pt x="159" y="507"/>
                  <a:pt x="136" y="499"/>
                </a:cubicBezTo>
                <a:cubicBezTo>
                  <a:pt x="113" y="491"/>
                  <a:pt x="0" y="400"/>
                  <a:pt x="0" y="362"/>
                </a:cubicBezTo>
                <a:cubicBezTo>
                  <a:pt x="0" y="324"/>
                  <a:pt x="113" y="272"/>
                  <a:pt x="136" y="272"/>
                </a:cubicBezTo>
                <a:cubicBezTo>
                  <a:pt x="159" y="272"/>
                  <a:pt x="159" y="370"/>
                  <a:pt x="136" y="362"/>
                </a:cubicBezTo>
                <a:cubicBezTo>
                  <a:pt x="113" y="354"/>
                  <a:pt x="0" y="264"/>
                  <a:pt x="0" y="226"/>
                </a:cubicBezTo>
                <a:cubicBezTo>
                  <a:pt x="0" y="188"/>
                  <a:pt x="113" y="136"/>
                  <a:pt x="136" y="136"/>
                </a:cubicBezTo>
                <a:cubicBezTo>
                  <a:pt x="159" y="136"/>
                  <a:pt x="159" y="234"/>
                  <a:pt x="136" y="226"/>
                </a:cubicBezTo>
                <a:cubicBezTo>
                  <a:pt x="113" y="218"/>
                  <a:pt x="0" y="128"/>
                  <a:pt x="0" y="90"/>
                </a:cubicBezTo>
                <a:cubicBezTo>
                  <a:pt x="0" y="52"/>
                  <a:pt x="113" y="0"/>
                  <a:pt x="136" y="0"/>
                </a:cubicBezTo>
                <a:cubicBezTo>
                  <a:pt x="159" y="0"/>
                  <a:pt x="151" y="90"/>
                  <a:pt x="136" y="90"/>
                </a:cubicBezTo>
                <a:cubicBezTo>
                  <a:pt x="121" y="90"/>
                  <a:pt x="61" y="15"/>
                  <a:pt x="46" y="0"/>
                </a:cubicBez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6" name="Freeform 67"/>
          <p:cNvSpPr>
            <a:spLocks/>
          </p:cNvSpPr>
          <p:nvPr/>
        </p:nvSpPr>
        <p:spPr bwMode="auto">
          <a:xfrm>
            <a:off x="2383191" y="1292510"/>
            <a:ext cx="108000" cy="360000"/>
          </a:xfrm>
          <a:custGeom>
            <a:avLst/>
            <a:gdLst>
              <a:gd name="T0" fmla="*/ 39 w 159"/>
              <a:gd name="T1" fmla="*/ 267 h 507"/>
              <a:gd name="T2" fmla="*/ 116 w 159"/>
              <a:gd name="T3" fmla="*/ 218 h 507"/>
              <a:gd name="T4" fmla="*/ 116 w 159"/>
              <a:gd name="T5" fmla="*/ 267 h 507"/>
              <a:gd name="T6" fmla="*/ 0 w 159"/>
              <a:gd name="T7" fmla="*/ 193 h 507"/>
              <a:gd name="T8" fmla="*/ 116 w 159"/>
              <a:gd name="T9" fmla="*/ 145 h 507"/>
              <a:gd name="T10" fmla="*/ 116 w 159"/>
              <a:gd name="T11" fmla="*/ 193 h 507"/>
              <a:gd name="T12" fmla="*/ 0 w 159"/>
              <a:gd name="T13" fmla="*/ 121 h 507"/>
              <a:gd name="T14" fmla="*/ 116 w 159"/>
              <a:gd name="T15" fmla="*/ 73 h 507"/>
              <a:gd name="T16" fmla="*/ 116 w 159"/>
              <a:gd name="T17" fmla="*/ 121 h 507"/>
              <a:gd name="T18" fmla="*/ 0 w 159"/>
              <a:gd name="T19" fmla="*/ 48 h 507"/>
              <a:gd name="T20" fmla="*/ 116 w 159"/>
              <a:gd name="T21" fmla="*/ 0 h 507"/>
              <a:gd name="T22" fmla="*/ 116 w 159"/>
              <a:gd name="T23" fmla="*/ 48 h 507"/>
              <a:gd name="T24" fmla="*/ 39 w 159"/>
              <a:gd name="T25" fmla="*/ 0 h 5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9"/>
              <a:gd name="T40" fmla="*/ 0 h 507"/>
              <a:gd name="T41" fmla="*/ 159 w 159"/>
              <a:gd name="T42" fmla="*/ 507 h 5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9" h="507">
                <a:moveTo>
                  <a:pt x="46" y="499"/>
                </a:moveTo>
                <a:cubicBezTo>
                  <a:pt x="83" y="453"/>
                  <a:pt x="121" y="408"/>
                  <a:pt x="136" y="408"/>
                </a:cubicBezTo>
                <a:cubicBezTo>
                  <a:pt x="151" y="408"/>
                  <a:pt x="159" y="507"/>
                  <a:pt x="136" y="499"/>
                </a:cubicBezTo>
                <a:cubicBezTo>
                  <a:pt x="113" y="491"/>
                  <a:pt x="0" y="400"/>
                  <a:pt x="0" y="362"/>
                </a:cubicBezTo>
                <a:cubicBezTo>
                  <a:pt x="0" y="324"/>
                  <a:pt x="113" y="272"/>
                  <a:pt x="136" y="272"/>
                </a:cubicBezTo>
                <a:cubicBezTo>
                  <a:pt x="159" y="272"/>
                  <a:pt x="159" y="370"/>
                  <a:pt x="136" y="362"/>
                </a:cubicBezTo>
                <a:cubicBezTo>
                  <a:pt x="113" y="354"/>
                  <a:pt x="0" y="264"/>
                  <a:pt x="0" y="226"/>
                </a:cubicBezTo>
                <a:cubicBezTo>
                  <a:pt x="0" y="188"/>
                  <a:pt x="113" y="136"/>
                  <a:pt x="136" y="136"/>
                </a:cubicBezTo>
                <a:cubicBezTo>
                  <a:pt x="159" y="136"/>
                  <a:pt x="159" y="234"/>
                  <a:pt x="136" y="226"/>
                </a:cubicBezTo>
                <a:cubicBezTo>
                  <a:pt x="113" y="218"/>
                  <a:pt x="0" y="128"/>
                  <a:pt x="0" y="90"/>
                </a:cubicBezTo>
                <a:cubicBezTo>
                  <a:pt x="0" y="52"/>
                  <a:pt x="113" y="0"/>
                  <a:pt x="136" y="0"/>
                </a:cubicBezTo>
                <a:cubicBezTo>
                  <a:pt x="159" y="0"/>
                  <a:pt x="151" y="90"/>
                  <a:pt x="136" y="90"/>
                </a:cubicBezTo>
                <a:cubicBezTo>
                  <a:pt x="121" y="90"/>
                  <a:pt x="61" y="15"/>
                  <a:pt x="46" y="0"/>
                </a:cubicBez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57" name="Object 10"/>
          <p:cNvGraphicFramePr>
            <a:graphicFrameLocks noChangeAspect="1"/>
          </p:cNvGraphicFramePr>
          <p:nvPr/>
        </p:nvGraphicFramePr>
        <p:xfrm>
          <a:off x="2214667" y="692696"/>
          <a:ext cx="207962" cy="225425"/>
        </p:xfrm>
        <a:graphic>
          <a:graphicData uri="http://schemas.openxmlformats.org/presentationml/2006/ole">
            <p:oleObj spid="_x0000_s358406" name="수식" r:id="rId7" imgW="164880" imgH="177480" progId="Equation.3">
              <p:embed/>
            </p:oleObj>
          </a:graphicData>
        </a:graphic>
      </p:graphicFrame>
      <p:graphicFrame>
        <p:nvGraphicFramePr>
          <p:cNvPr id="58" name="Object 11"/>
          <p:cNvGraphicFramePr>
            <a:graphicFrameLocks noChangeAspect="1"/>
          </p:cNvGraphicFramePr>
          <p:nvPr/>
        </p:nvGraphicFramePr>
        <p:xfrm>
          <a:off x="1971079" y="695170"/>
          <a:ext cx="207963" cy="225425"/>
        </p:xfrm>
        <a:graphic>
          <a:graphicData uri="http://schemas.openxmlformats.org/presentationml/2006/ole">
            <p:oleObj spid="_x0000_s358407" name="수식" r:id="rId8" imgW="164880" imgH="177480" progId="Equation.3">
              <p:embed/>
            </p:oleObj>
          </a:graphicData>
        </a:graphic>
      </p:graphicFrame>
      <p:sp>
        <p:nvSpPr>
          <p:cNvPr id="59" name="순서도: 가산 접합 58"/>
          <p:cNvSpPr/>
          <p:nvPr/>
        </p:nvSpPr>
        <p:spPr>
          <a:xfrm>
            <a:off x="1771502" y="1424651"/>
            <a:ext cx="144016" cy="144016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순서도: 가산 접합 59"/>
          <p:cNvSpPr/>
          <p:nvPr/>
        </p:nvSpPr>
        <p:spPr>
          <a:xfrm>
            <a:off x="2563590" y="1424651"/>
            <a:ext cx="144016" cy="144016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5004048" y="2082334"/>
            <a:ext cx="2448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6700" indent="-266700" algn="l">
              <a:lnSpc>
                <a:spcPct val="100000"/>
              </a:lnSpc>
              <a:spcBef>
                <a:spcPts val="1200"/>
              </a:spcBef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D </a:t>
            </a:r>
            <a:r>
              <a:rPr lang="en-US" altLang="ko-KR" sz="1600" b="1" dirty="0" err="1" smtClean="0">
                <a:latin typeface="맑은 고딕" pitchFamily="50" charset="-127"/>
                <a:ea typeface="맑은 고딕" pitchFamily="50" charset="-127"/>
              </a:rPr>
              <a:t>Dbar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loop effect</a:t>
            </a:r>
            <a:endParaRPr lang="ko-KR" altLang="en-US" sz="1200" i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62" name="직선 연결선 61"/>
          <p:cNvCxnSpPr/>
          <p:nvPr/>
        </p:nvCxnSpPr>
        <p:spPr>
          <a:xfrm>
            <a:off x="5252633" y="1431107"/>
            <a:ext cx="504056" cy="0"/>
          </a:xfrm>
          <a:prstGeom prst="line">
            <a:avLst/>
          </a:prstGeom>
          <a:ln w="82550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타원 62"/>
          <p:cNvSpPr/>
          <p:nvPr/>
        </p:nvSpPr>
        <p:spPr>
          <a:xfrm>
            <a:off x="5803950" y="1170113"/>
            <a:ext cx="792088" cy="504056"/>
          </a:xfrm>
          <a:prstGeom prst="ellips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64" name="Object 7"/>
          <p:cNvGraphicFramePr>
            <a:graphicFrameLocks noChangeAspect="1"/>
          </p:cNvGraphicFramePr>
          <p:nvPr/>
        </p:nvGraphicFramePr>
        <p:xfrm>
          <a:off x="4860032" y="1370316"/>
          <a:ext cx="190500" cy="207962"/>
        </p:xfrm>
        <a:graphic>
          <a:graphicData uri="http://schemas.openxmlformats.org/presentationml/2006/ole">
            <p:oleObj spid="_x0000_s358408" name="Equation" r:id="rId9" imgW="152280" imgH="164880" progId="Equation.3">
              <p:embed/>
            </p:oleObj>
          </a:graphicData>
        </a:graphic>
      </p:graphicFrame>
      <p:graphicFrame>
        <p:nvGraphicFramePr>
          <p:cNvPr id="65" name="Object 8"/>
          <p:cNvGraphicFramePr>
            <a:graphicFrameLocks noChangeAspect="1"/>
          </p:cNvGraphicFramePr>
          <p:nvPr/>
        </p:nvGraphicFramePr>
        <p:xfrm>
          <a:off x="6091238" y="1722294"/>
          <a:ext cx="223837" cy="241300"/>
        </p:xfrm>
        <a:graphic>
          <a:graphicData uri="http://schemas.openxmlformats.org/presentationml/2006/ole">
            <p:oleObj spid="_x0000_s358409" name="Equation" r:id="rId10" imgW="177480" imgH="190440" progId="Equation.3">
              <p:embed/>
            </p:oleObj>
          </a:graphicData>
        </a:graphic>
      </p:graphicFrame>
      <p:graphicFrame>
        <p:nvGraphicFramePr>
          <p:cNvPr id="66" name="Object 9"/>
          <p:cNvGraphicFramePr>
            <a:graphicFrameLocks noChangeAspect="1"/>
          </p:cNvGraphicFramePr>
          <p:nvPr/>
        </p:nvGraphicFramePr>
        <p:xfrm>
          <a:off x="6108700" y="1183611"/>
          <a:ext cx="209550" cy="209550"/>
        </p:xfrm>
        <a:graphic>
          <a:graphicData uri="http://schemas.openxmlformats.org/presentationml/2006/ole">
            <p:oleObj spid="_x0000_s358410" name="Equation" r:id="rId11" imgW="164880" imgH="164880" progId="Equation.3">
              <p:embed/>
            </p:oleObj>
          </a:graphicData>
        </a:graphic>
      </p:graphicFrame>
      <p:cxnSp>
        <p:nvCxnSpPr>
          <p:cNvPr id="67" name="직선 연결선 66"/>
          <p:cNvCxnSpPr/>
          <p:nvPr/>
        </p:nvCxnSpPr>
        <p:spPr>
          <a:xfrm>
            <a:off x="6643538" y="1431107"/>
            <a:ext cx="504056" cy="0"/>
          </a:xfrm>
          <a:prstGeom prst="line">
            <a:avLst/>
          </a:prstGeom>
          <a:ln w="82550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순서도: 가산 접합 72"/>
          <p:cNvSpPr/>
          <p:nvPr/>
        </p:nvSpPr>
        <p:spPr>
          <a:xfrm>
            <a:off x="5731942" y="1374129"/>
            <a:ext cx="144016" cy="144016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순서도: 가산 접합 73"/>
          <p:cNvSpPr/>
          <p:nvPr/>
        </p:nvSpPr>
        <p:spPr>
          <a:xfrm>
            <a:off x="6524030" y="1374129"/>
            <a:ext cx="144016" cy="144016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58413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2708920"/>
            <a:ext cx="366199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14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84011" y="2636912"/>
            <a:ext cx="305045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15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49810" y="4508749"/>
            <a:ext cx="3346326" cy="144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258888" y="980728"/>
            <a:ext cx="6364287" cy="2703513"/>
            <a:chOff x="158" y="1104"/>
            <a:chExt cx="5007" cy="2351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2804" y="1207"/>
              <a:ext cx="1344" cy="129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29" y="1752"/>
              <a:ext cx="144" cy="144"/>
            </a:xfrm>
            <a:prstGeom prst="ellips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3182" y="1440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422" y="1920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894" y="1776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2942" y="2112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798" y="1776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3134" y="1776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58" y="2112"/>
              <a:ext cx="1008" cy="61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ko-KR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rPr>
                <a:t>Anti proton</a:t>
              </a:r>
            </a:p>
          </p:txBody>
        </p: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590" y="1464"/>
              <a:ext cx="2208" cy="360"/>
              <a:chOff x="864" y="1464"/>
              <a:chExt cx="2208" cy="360"/>
            </a:xfrm>
          </p:grpSpPr>
          <p:sp>
            <p:nvSpPr>
              <p:cNvPr id="28" name="Line 14"/>
              <p:cNvSpPr>
                <a:spLocks noChangeShapeType="1"/>
              </p:cNvSpPr>
              <p:nvPr/>
            </p:nvSpPr>
            <p:spPr bwMode="auto">
              <a:xfrm>
                <a:off x="864" y="1824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aphicFrame>
            <p:nvGraphicFramePr>
              <p:cNvPr id="29" name="Object 15"/>
              <p:cNvGraphicFramePr>
                <a:graphicFrameLocks noChangeAspect="1"/>
              </p:cNvGraphicFramePr>
              <p:nvPr/>
            </p:nvGraphicFramePr>
            <p:xfrm>
              <a:off x="1392" y="1464"/>
              <a:ext cx="1200" cy="198"/>
            </p:xfrm>
            <a:graphic>
              <a:graphicData uri="http://schemas.openxmlformats.org/presentationml/2006/ole">
                <p:oleObj spid="_x0000_s360450" name="Equation" r:id="rId3" imgW="1079280" imgH="177480" progId="">
                  <p:embed/>
                </p:oleObj>
              </a:graphicData>
            </a:graphic>
          </p:graphicFrame>
        </p:grp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3230" y="2736"/>
              <a:ext cx="1152" cy="292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ko-KR"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rPr>
                <a:t>Heavy nuclei</a:t>
              </a:r>
            </a:p>
          </p:txBody>
        </p:sp>
        <p:grpSp>
          <p:nvGrpSpPr>
            <p:cNvPr id="16" name="Group 17"/>
            <p:cNvGrpSpPr>
              <a:grpSpLocks/>
            </p:cNvGrpSpPr>
            <p:nvPr/>
          </p:nvGrpSpPr>
          <p:grpSpPr bwMode="auto">
            <a:xfrm>
              <a:off x="1934" y="2784"/>
              <a:ext cx="1816" cy="671"/>
              <a:chOff x="2208" y="2784"/>
              <a:chExt cx="1816" cy="671"/>
            </a:xfrm>
          </p:grpSpPr>
          <p:sp>
            <p:nvSpPr>
              <p:cNvPr id="26" name="Line 18"/>
              <p:cNvSpPr>
                <a:spLocks noChangeShapeType="1"/>
              </p:cNvSpPr>
              <p:nvPr/>
            </p:nvSpPr>
            <p:spPr bwMode="auto">
              <a:xfrm>
                <a:off x="3072" y="2784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aphicFrame>
            <p:nvGraphicFramePr>
              <p:cNvPr id="27" name="Object 19"/>
              <p:cNvGraphicFramePr>
                <a:graphicFrameLocks noChangeAspect="1"/>
              </p:cNvGraphicFramePr>
              <p:nvPr/>
            </p:nvGraphicFramePr>
            <p:xfrm>
              <a:off x="2208" y="2976"/>
              <a:ext cx="1816" cy="479"/>
            </p:xfrm>
            <a:graphic>
              <a:graphicData uri="http://schemas.openxmlformats.org/presentationml/2006/ole">
                <p:oleObj spid="_x0000_s360451" name="Equation" r:id="rId4" imgW="1587240" imgH="419040" progId="">
                  <p:embed/>
                </p:oleObj>
              </a:graphicData>
            </a:graphic>
          </p:graphicFrame>
        </p:grpSp>
        <p:grpSp>
          <p:nvGrpSpPr>
            <p:cNvPr id="17" name="Group 20"/>
            <p:cNvGrpSpPr>
              <a:grpSpLocks/>
            </p:cNvGrpSpPr>
            <p:nvPr/>
          </p:nvGrpSpPr>
          <p:grpSpPr bwMode="auto">
            <a:xfrm>
              <a:off x="3196" y="1739"/>
              <a:ext cx="854" cy="512"/>
              <a:chOff x="4785" y="3067"/>
              <a:chExt cx="854" cy="512"/>
            </a:xfrm>
          </p:grpSpPr>
          <p:sp>
            <p:nvSpPr>
              <p:cNvPr id="23" name="Oval 21"/>
              <p:cNvSpPr>
                <a:spLocks noChangeArrowheads="1"/>
              </p:cNvSpPr>
              <p:nvPr/>
            </p:nvSpPr>
            <p:spPr bwMode="auto">
              <a:xfrm>
                <a:off x="4785" y="3067"/>
                <a:ext cx="192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4" name="Line 22"/>
              <p:cNvSpPr>
                <a:spLocks noChangeShapeType="1"/>
              </p:cNvSpPr>
              <p:nvPr/>
            </p:nvSpPr>
            <p:spPr bwMode="auto">
              <a:xfrm>
                <a:off x="4967" y="315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aphicFrame>
            <p:nvGraphicFramePr>
              <p:cNvPr id="25" name="Object 23"/>
              <p:cNvGraphicFramePr>
                <a:graphicFrameLocks noChangeAspect="1"/>
              </p:cNvGraphicFramePr>
              <p:nvPr/>
            </p:nvGraphicFramePr>
            <p:xfrm>
              <a:off x="4785" y="3339"/>
              <a:ext cx="222" cy="240"/>
            </p:xfrm>
            <a:graphic>
              <a:graphicData uri="http://schemas.openxmlformats.org/presentationml/2006/ole">
                <p:oleObj spid="_x0000_s360452" name="Equation" r:id="rId5" imgW="152280" imgH="164880" progId="">
                  <p:embed/>
                </p:oleObj>
              </a:graphicData>
            </a:graphic>
          </p:graphicFrame>
        </p:grpSp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4058" y="1104"/>
              <a:ext cx="1107" cy="1296"/>
              <a:chOff x="4359" y="1104"/>
              <a:chExt cx="1107" cy="1296"/>
            </a:xfrm>
          </p:grpSpPr>
          <p:sp>
            <p:nvSpPr>
              <p:cNvPr id="19" name="Line 25"/>
              <p:cNvSpPr>
                <a:spLocks noChangeShapeType="1"/>
              </p:cNvSpPr>
              <p:nvPr/>
            </p:nvSpPr>
            <p:spPr bwMode="auto">
              <a:xfrm>
                <a:off x="4364" y="1824"/>
                <a:ext cx="82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0" name="Line 26"/>
              <p:cNvSpPr>
                <a:spLocks noChangeShapeType="1"/>
              </p:cNvSpPr>
              <p:nvPr/>
            </p:nvSpPr>
            <p:spPr bwMode="auto">
              <a:xfrm flipV="1">
                <a:off x="4359" y="1248"/>
                <a:ext cx="729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aphicFrame>
            <p:nvGraphicFramePr>
              <p:cNvPr id="21" name="Object 27"/>
              <p:cNvGraphicFramePr>
                <a:graphicFrameLocks noChangeAspect="1"/>
              </p:cNvGraphicFramePr>
              <p:nvPr/>
            </p:nvGraphicFramePr>
            <p:xfrm>
              <a:off x="5148" y="1104"/>
              <a:ext cx="222" cy="288"/>
            </p:xfrm>
            <a:graphic>
              <a:graphicData uri="http://schemas.openxmlformats.org/presentationml/2006/ole">
                <p:oleObj spid="_x0000_s360453" name="Equation" r:id="rId6" imgW="164880" imgH="203040" progId="">
                  <p:embed/>
                </p:oleObj>
              </a:graphicData>
            </a:graphic>
          </p:graphicFrame>
          <p:graphicFrame>
            <p:nvGraphicFramePr>
              <p:cNvPr id="22" name="Object 28"/>
              <p:cNvGraphicFramePr>
                <a:graphicFrameLocks noChangeAspect="1"/>
              </p:cNvGraphicFramePr>
              <p:nvPr/>
            </p:nvGraphicFramePr>
            <p:xfrm>
              <a:off x="5244" y="2112"/>
              <a:ext cx="222" cy="288"/>
            </p:xfrm>
            <a:graphic>
              <a:graphicData uri="http://schemas.openxmlformats.org/presentationml/2006/ole">
                <p:oleObj spid="_x0000_s360454" name="Equation" r:id="rId7" imgW="164880" imgH="203040" progId="">
                  <p:embed/>
                </p:oleObj>
              </a:graphicData>
            </a:graphic>
          </p:graphicFrame>
        </p:grpSp>
      </p:grp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179388" y="147638"/>
            <a:ext cx="6048375" cy="473075"/>
          </a:xfrm>
          <a:prstGeom prst="rect">
            <a:avLst/>
          </a:prstGeom>
          <a:solidFill>
            <a:srgbClr val="FFFFCC"/>
          </a:solidFill>
          <a:ln w="158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SzPct val="80000"/>
            </a:pPr>
            <a:r>
              <a:rPr kumimoji="1" lang="en-US" altLang="ko-KR" sz="2400" dirty="0">
                <a:latin typeface="Arial" pitchFamily="34" charset="0"/>
              </a:rPr>
              <a:t>Observation of </a:t>
            </a:r>
            <a:r>
              <a:rPr kumimoji="1" lang="en-US" altLang="ko-KR" sz="2400" dirty="0">
                <a:latin typeface="Symbol" pitchFamily="18" charset="2"/>
              </a:rPr>
              <a:t>D</a:t>
            </a:r>
            <a:r>
              <a:rPr kumimoji="1" lang="en-US" altLang="ko-KR" sz="2400" dirty="0">
                <a:latin typeface="Arial" pitchFamily="34" charset="0"/>
              </a:rPr>
              <a:t>m through p-A reaction</a:t>
            </a:r>
            <a:endParaRPr kumimoji="1" lang="en-US" altLang="ja-JP" dirty="0">
              <a:latin typeface="Arial" pitchFamily="34" charset="0"/>
            </a:endParaRP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4240213" y="288925"/>
            <a:ext cx="144462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467544" y="3340224"/>
            <a:ext cx="3024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>
                <a:solidFill>
                  <a:srgbClr val="FF0000"/>
                </a:solidFill>
                <a:latin typeface="Arial" pitchFamily="34" charset="0"/>
              </a:rPr>
              <a:t>Can be done at J-PARC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3933056"/>
            <a:ext cx="6768752" cy="239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3566" y="2568572"/>
            <a:ext cx="8351838" cy="78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spcBef>
                <a:spcPct val="20000"/>
              </a:spcBef>
              <a:buAutoNum type="arabicPeriod" startAt="2"/>
            </a:pPr>
            <a:r>
              <a:rPr lang="en-US" altLang="ko-KR" sz="2000" dirty="0" smtClean="0">
                <a:latin typeface="Times New Roman" pitchFamily="18" charset="0"/>
              </a:rPr>
              <a:t>D meson mass will increase in nuclear medium as shown by constituent quark model calculation and QCD sum rules</a:t>
            </a:r>
            <a:endParaRPr lang="en-US" altLang="ko-KR" sz="180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68694" y="142852"/>
            <a:ext cx="2232000" cy="649122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txBody>
          <a:bodyPr/>
          <a:lstStyle/>
          <a:p>
            <a:pPr marL="0" marR="0" lvl="0" indent="0" algn="ctr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HY헤드라인M" pitchFamily="18" charset="-127"/>
                <a:cs typeface="+mj-cs"/>
              </a:rPr>
              <a:t>Summary</a:t>
            </a:r>
            <a:endParaRPr kumimoji="0" lang="ko-KR" altLang="en-US" sz="3200" b="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HY헤드라인M" pitchFamily="18" charset="-127"/>
              <a:cs typeface="+mj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63566" y="1500174"/>
            <a:ext cx="8351838" cy="78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spcBef>
                <a:spcPct val="20000"/>
              </a:spcBef>
            </a:pPr>
            <a:r>
              <a:rPr lang="en-US" altLang="ko-KR" sz="2000" dirty="0" smtClean="0">
                <a:latin typeface="Times New Roman" pitchFamily="18" charset="0"/>
              </a:rPr>
              <a:t>1.      D meson mass encodes important information on </a:t>
            </a:r>
            <a:r>
              <a:rPr lang="en-US" altLang="ko-KR" sz="2000" dirty="0" err="1" smtClean="0">
                <a:latin typeface="Times New Roman" pitchFamily="18" charset="0"/>
              </a:rPr>
              <a:t>chiral</a:t>
            </a:r>
            <a:r>
              <a:rPr lang="en-US" altLang="ko-KR" sz="2000" dirty="0" smtClean="0">
                <a:latin typeface="Times New Roman" pitchFamily="18" charset="0"/>
              </a:rPr>
              <a:t> symmetry breaking and confinement in QCD</a:t>
            </a:r>
            <a:endParaRPr lang="en-US" altLang="ko-KR" sz="180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5536" y="3648122"/>
            <a:ext cx="8351838" cy="78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spcBef>
                <a:spcPct val="20000"/>
              </a:spcBef>
            </a:pPr>
            <a:r>
              <a:rPr lang="en-US" altLang="ko-KR" dirty="0" smtClean="0">
                <a:latin typeface="Arial" pitchFamily="34" charset="0"/>
              </a:rPr>
              <a:t>3.     D meson production in nuclei</a:t>
            </a:r>
            <a:endParaRPr lang="en-US" altLang="ko-KR" sz="1800" dirty="0">
              <a:latin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95536" y="4296194"/>
            <a:ext cx="8351838" cy="78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spcBef>
                <a:spcPct val="20000"/>
              </a:spcBef>
            </a:pPr>
            <a:r>
              <a:rPr lang="en-US" altLang="ko-KR" dirty="0" smtClean="0">
                <a:latin typeface="Arial" pitchFamily="34" charset="0"/>
              </a:rPr>
              <a:t>4.   </a:t>
            </a:r>
            <a:r>
              <a:rPr lang="en-US" altLang="ko-KR" dirty="0" err="1" smtClean="0">
                <a:latin typeface="Arial" pitchFamily="34" charset="0"/>
              </a:rPr>
              <a:t>Charmonium</a:t>
            </a:r>
            <a:r>
              <a:rPr lang="en-US" altLang="ko-KR" dirty="0" smtClean="0">
                <a:latin typeface="Arial" pitchFamily="34" charset="0"/>
              </a:rPr>
              <a:t> production using anti proton on a nuclei</a:t>
            </a:r>
            <a:endParaRPr lang="en-US" altLang="ko-KR" sz="18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9552" y="2103239"/>
            <a:ext cx="80648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dirty="0" smtClean="0">
                <a:latin typeface="Verdana" pitchFamily="34" charset="0"/>
              </a:rPr>
              <a:t>I:  Few words on recent QCD sum rule result</a:t>
            </a:r>
          </a:p>
          <a:p>
            <a:pPr algn="ctr">
              <a:spcBef>
                <a:spcPct val="50000"/>
              </a:spcBef>
            </a:pPr>
            <a:endParaRPr lang="en-US" altLang="ko-KR" sz="2400" dirty="0" smtClean="0">
              <a:latin typeface="Verdana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US" altLang="ko-KR" sz="1600" dirty="0" smtClean="0">
                <a:latin typeface="Verdana" pitchFamily="34" charset="0"/>
              </a:rPr>
              <a:t> arXiv:1511.04513 By </a:t>
            </a:r>
            <a:r>
              <a:rPr lang="en-US" altLang="ko-KR" sz="1600" dirty="0" err="1" smtClean="0">
                <a:latin typeface="Verdana" pitchFamily="34" charset="0"/>
              </a:rPr>
              <a:t>Susuki</a:t>
            </a:r>
            <a:r>
              <a:rPr lang="en-US" altLang="ko-KR" sz="1600" dirty="0" smtClean="0">
                <a:latin typeface="Verdana" pitchFamily="34" charset="0"/>
              </a:rPr>
              <a:t>, </a:t>
            </a:r>
            <a:r>
              <a:rPr lang="en-US" altLang="ko-KR" sz="1600" dirty="0" err="1" smtClean="0">
                <a:latin typeface="Verdana" pitchFamily="34" charset="0"/>
              </a:rPr>
              <a:t>Gubler</a:t>
            </a:r>
            <a:r>
              <a:rPr lang="en-US" altLang="ko-KR" sz="1600" dirty="0" smtClean="0">
                <a:latin typeface="Verdana" pitchFamily="34" charset="0"/>
              </a:rPr>
              <a:t>, Oka</a:t>
            </a:r>
          </a:p>
        </p:txBody>
      </p:sp>
      <p:pic>
        <p:nvPicPr>
          <p:cNvPr id="140290" name="Picture 2" descr="Particle Data Gro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5" y="-136525"/>
            <a:ext cx="9525" cy="9525"/>
          </a:xfrm>
          <a:prstGeom prst="rect">
            <a:avLst/>
          </a:prstGeom>
          <a:noFill/>
        </p:spPr>
      </p:pic>
      <p:pic>
        <p:nvPicPr>
          <p:cNvPr id="140292" name="Picture 4" descr="Particle Data Gro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5" y="-136525"/>
            <a:ext cx="9525" cy="9525"/>
          </a:xfrm>
          <a:prstGeom prst="rect">
            <a:avLst/>
          </a:prstGeom>
          <a:noFill/>
        </p:spPr>
      </p:pic>
      <p:pic>
        <p:nvPicPr>
          <p:cNvPr id="140294" name="Picture 6" descr="Particle Data Gro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5" y="-136525"/>
            <a:ext cx="9525" cy="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357728" y="1124744"/>
            <a:ext cx="7238608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ko-KR" sz="2000" dirty="0" smtClean="0">
                <a:latin typeface="Comic Sans MS" pitchFamily="66" charset="0"/>
              </a:rPr>
              <a:t> arXiv:1511.04513 : QCD sum rule +Maximal entropy method</a:t>
            </a:r>
            <a:endParaRPr kumimoji="1" lang="en-US" altLang="ko-KR" sz="2000" baseline="30000" dirty="0" smtClean="0">
              <a:latin typeface="Comic Sans MS" pitchFamily="66" charset="0"/>
            </a:endParaRPr>
          </a:p>
        </p:txBody>
      </p:sp>
      <p:pic>
        <p:nvPicPr>
          <p:cNvPr id="3266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3714" y="4101802"/>
            <a:ext cx="37147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666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8238" y="270545"/>
            <a:ext cx="68675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704975"/>
            <a:ext cx="4421794" cy="302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7701" name="Object 5"/>
          <p:cNvGraphicFramePr>
            <a:graphicFrameLocks noChangeAspect="1"/>
          </p:cNvGraphicFramePr>
          <p:nvPr/>
        </p:nvGraphicFramePr>
        <p:xfrm>
          <a:off x="1043608" y="5373216"/>
          <a:ext cx="2838450" cy="1022350"/>
        </p:xfrm>
        <a:graphic>
          <a:graphicData uri="http://schemas.openxmlformats.org/presentationml/2006/ole">
            <p:oleObj spid="_x0000_s157701" name="Equation" r:id="rId6" imgW="1625400" imgH="583920" progId="Equation.3">
              <p:embed/>
            </p:oleObj>
          </a:graphicData>
        </a:graphic>
      </p:graphicFrame>
      <p:pic>
        <p:nvPicPr>
          <p:cNvPr id="1577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6230" y="1700808"/>
            <a:ext cx="42862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8572500" y="6429375"/>
            <a:ext cx="419100" cy="4286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7596AD-634B-4081-8216-A8C94854F627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495300" y="1369120"/>
            <a:ext cx="2133600" cy="1958975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1258948" y="993582"/>
            <a:ext cx="576748" cy="563210"/>
          </a:xfrm>
          <a:prstGeom prst="ellipse">
            <a:avLst/>
          </a:prstGeom>
          <a:solidFill>
            <a:srgbClr val="CCFFCC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/>
            <a:r>
              <a:rPr kumimoji="1" lang="en-US" altLang="ko-KR" sz="1000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electron</a:t>
            </a:r>
            <a:endParaRPr kumimoji="1" lang="en-US" altLang="ko-KR" sz="1000" dirty="0">
              <a:solidFill>
                <a:schemeClr val="tx1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flipH="1">
            <a:off x="1562100" y="1676548"/>
            <a:ext cx="0" cy="431800"/>
          </a:xfrm>
          <a:prstGeom prst="line">
            <a:avLst/>
          </a:prstGeom>
          <a:noFill/>
          <a:ln w="34925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1673540" y="2070991"/>
            <a:ext cx="2682436" cy="445655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1503363" y="2696270"/>
            <a:ext cx="2060525" cy="1308794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3376613" y="2564904"/>
            <a:ext cx="1728000" cy="1656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3563938" y="3063112"/>
            <a:ext cx="647700" cy="576262"/>
          </a:xfrm>
          <a:prstGeom prst="ellipse">
            <a:avLst/>
          </a:prstGeom>
          <a:solidFill>
            <a:schemeClr val="bg2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6" name="Oval 11"/>
          <p:cNvSpPr>
            <a:spLocks noChangeArrowheads="1"/>
          </p:cNvSpPr>
          <p:nvPr/>
        </p:nvSpPr>
        <p:spPr bwMode="auto">
          <a:xfrm>
            <a:off x="4355976" y="3068761"/>
            <a:ext cx="647700" cy="576263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4211960" y="3213224"/>
            <a:ext cx="935037" cy="27699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ko-KR" sz="1200" b="1" dirty="0" smtClean="0">
                <a:solidFill>
                  <a:schemeClr val="bg1"/>
                </a:solidFill>
                <a:latin typeface="새굴림" pitchFamily="18" charset="-127"/>
                <a:ea typeface="새굴림" pitchFamily="18" charset="-127"/>
              </a:rPr>
              <a:t>neutron</a:t>
            </a:r>
            <a:endParaRPr kumimoji="1" lang="en-US" altLang="ko-KR" sz="1200" b="1" dirty="0">
              <a:solidFill>
                <a:schemeClr val="bg1"/>
              </a:solidFill>
              <a:latin typeface="새굴림" pitchFamily="18" charset="-127"/>
              <a:ea typeface="새굴림" pitchFamily="18" charset="-127"/>
            </a:endParaRP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3448050" y="3193287"/>
            <a:ext cx="935038" cy="27699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ko-KR" sz="1200" b="1" dirty="0" smtClean="0">
                <a:latin typeface="Arial" pitchFamily="34" charset="0"/>
                <a:ea typeface="MS PGothic" pitchFamily="34" charset="-128"/>
              </a:rPr>
              <a:t>proton</a:t>
            </a:r>
            <a:endParaRPr kumimoji="1" lang="en-US" altLang="ko-KR" sz="1200" b="1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9" name="Oval 25"/>
          <p:cNvSpPr>
            <a:spLocks noChangeArrowheads="1"/>
          </p:cNvSpPr>
          <p:nvPr/>
        </p:nvSpPr>
        <p:spPr bwMode="auto">
          <a:xfrm>
            <a:off x="1173163" y="2016820"/>
            <a:ext cx="779462" cy="69056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587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1117600" y="2220020"/>
            <a:ext cx="935038" cy="64633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ko-KR" sz="1600" b="1" dirty="0" smtClean="0">
                <a:solidFill>
                  <a:schemeClr val="bg1"/>
                </a:solidFill>
                <a:latin typeface="새굴림" pitchFamily="18" charset="-127"/>
                <a:ea typeface="새굴림" pitchFamily="18" charset="-127"/>
              </a:rPr>
              <a:t>Nucleus</a:t>
            </a:r>
            <a:endParaRPr kumimoji="1" lang="en-US" altLang="ko-KR" sz="1600" b="1" dirty="0">
              <a:solidFill>
                <a:schemeClr val="bg1"/>
              </a:solidFill>
              <a:latin typeface="새굴림" pitchFamily="18" charset="-127"/>
              <a:ea typeface="새굴림" pitchFamily="18" charset="-127"/>
            </a:endParaRPr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6264567" y="1196752"/>
            <a:ext cx="2123857" cy="1980599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3" name="Oval 38"/>
          <p:cNvSpPr>
            <a:spLocks noChangeArrowheads="1"/>
          </p:cNvSpPr>
          <p:nvPr/>
        </p:nvSpPr>
        <p:spPr bwMode="auto">
          <a:xfrm>
            <a:off x="7524328" y="2330505"/>
            <a:ext cx="648072" cy="522431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5875">
            <a:solidFill>
              <a:srgbClr val="FF0000"/>
            </a:solidFill>
            <a:round/>
            <a:headEnd/>
            <a:tailEnd/>
          </a:ln>
          <a:effectLst>
            <a:innerShdw blurRad="63500" dist="50800" dir="13500000">
              <a:srgbClr val="FF0000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 extrusionH="76200" contourW="12700">
            <a:extrusionClr>
              <a:srgbClr val="FF0000"/>
            </a:extrusionClr>
            <a:contourClr>
              <a:srgbClr val="FF0000"/>
            </a:contourClr>
          </a:sp3d>
        </p:spPr>
        <p:txBody>
          <a:bodyPr wrap="none" anchor="ctr">
            <a:noAutofit/>
          </a:bodyPr>
          <a:lstStyle/>
          <a:p>
            <a:r>
              <a:rPr lang="en-US" altLang="ko-KR" sz="1400" dirty="0" smtClean="0">
                <a:latin typeface="MS Gothic" pitchFamily="49" charset="-128"/>
                <a:ea typeface="새굴림" pitchFamily="18" charset="-127"/>
              </a:rPr>
              <a:t>quark</a:t>
            </a:r>
            <a:endParaRPr lang="ko-KR" altLang="en-US" sz="1400" dirty="0">
              <a:latin typeface="MS Gothic" pitchFamily="49" charset="-128"/>
              <a:ea typeface="새굴림" pitchFamily="18" charset="-127"/>
            </a:endParaRPr>
          </a:p>
        </p:txBody>
      </p:sp>
      <p:sp>
        <p:nvSpPr>
          <p:cNvPr id="34" name="Line 39"/>
          <p:cNvSpPr>
            <a:spLocks noChangeShapeType="1"/>
          </p:cNvSpPr>
          <p:nvPr/>
        </p:nvSpPr>
        <p:spPr bwMode="auto">
          <a:xfrm flipV="1">
            <a:off x="6932079" y="2135530"/>
            <a:ext cx="287338" cy="146050"/>
          </a:xfrm>
          <a:prstGeom prst="line">
            <a:avLst/>
          </a:prstGeom>
          <a:noFill/>
          <a:ln w="50800" cap="rnd">
            <a:solidFill>
              <a:srgbClr val="800080"/>
            </a:solidFill>
            <a:prstDash val="sys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35" name="Line 40"/>
          <p:cNvSpPr>
            <a:spLocks noChangeShapeType="1"/>
          </p:cNvSpPr>
          <p:nvPr/>
        </p:nvSpPr>
        <p:spPr bwMode="auto">
          <a:xfrm flipH="1" flipV="1">
            <a:off x="7278154" y="1733893"/>
            <a:ext cx="0" cy="358775"/>
          </a:xfrm>
          <a:prstGeom prst="line">
            <a:avLst/>
          </a:prstGeom>
          <a:noFill/>
          <a:ln w="50800" cap="rnd">
            <a:solidFill>
              <a:srgbClr val="800080"/>
            </a:solidFill>
            <a:prstDash val="sys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36" name="Line 41"/>
          <p:cNvSpPr>
            <a:spLocks noChangeShapeType="1"/>
          </p:cNvSpPr>
          <p:nvPr/>
        </p:nvSpPr>
        <p:spPr bwMode="auto">
          <a:xfrm>
            <a:off x="7279742" y="2106955"/>
            <a:ext cx="328612" cy="246063"/>
          </a:xfrm>
          <a:prstGeom prst="line">
            <a:avLst/>
          </a:prstGeom>
          <a:noFill/>
          <a:ln w="50800" cap="rnd">
            <a:solidFill>
              <a:srgbClr val="800080"/>
            </a:solidFill>
            <a:prstDash val="sys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39" name="Line 46"/>
          <p:cNvSpPr>
            <a:spLocks noChangeShapeType="1"/>
          </p:cNvSpPr>
          <p:nvPr/>
        </p:nvSpPr>
        <p:spPr bwMode="auto">
          <a:xfrm flipV="1">
            <a:off x="4776149" y="1628800"/>
            <a:ext cx="1596051" cy="140347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40" name="Line 47"/>
          <p:cNvSpPr>
            <a:spLocks noChangeShapeType="1"/>
          </p:cNvSpPr>
          <p:nvPr/>
        </p:nvSpPr>
        <p:spPr bwMode="auto">
          <a:xfrm flipV="1">
            <a:off x="4925363" y="3212976"/>
            <a:ext cx="2238925" cy="43414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41" name="Text Box 48"/>
          <p:cNvSpPr txBox="1">
            <a:spLocks noChangeArrowheads="1"/>
          </p:cNvSpPr>
          <p:nvPr/>
        </p:nvSpPr>
        <p:spPr bwMode="auto">
          <a:xfrm>
            <a:off x="7164288" y="1892998"/>
            <a:ext cx="935038" cy="27699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ko-KR" sz="1200" b="1" dirty="0" smtClean="0">
                <a:latin typeface="새굴림" pitchFamily="18" charset="-127"/>
                <a:ea typeface="새굴림" pitchFamily="18" charset="-127"/>
              </a:rPr>
              <a:t>gluon</a:t>
            </a:r>
            <a:endParaRPr kumimoji="1" lang="en-US" altLang="ko-KR" sz="1200" b="1" dirty="0">
              <a:latin typeface="새굴림" pitchFamily="18" charset="-127"/>
              <a:ea typeface="새굴림" pitchFamily="18" charset="-127"/>
            </a:endParaRPr>
          </a:p>
        </p:txBody>
      </p:sp>
      <p:sp>
        <p:nvSpPr>
          <p:cNvPr id="52" name="Oval 38"/>
          <p:cNvSpPr>
            <a:spLocks noChangeArrowheads="1"/>
          </p:cNvSpPr>
          <p:nvPr/>
        </p:nvSpPr>
        <p:spPr bwMode="auto">
          <a:xfrm>
            <a:off x="6444208" y="2276872"/>
            <a:ext cx="648072" cy="522431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5875">
            <a:solidFill>
              <a:schemeClr val="tx2"/>
            </a:solidFill>
            <a:round/>
            <a:headEnd/>
            <a:tailEnd/>
          </a:ln>
          <a:effectLst>
            <a:innerShdw blurRad="63500" dist="50800" dir="13500000">
              <a:schemeClr val="tx2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tx2"/>
            </a:extrusionClr>
            <a:contourClr>
              <a:schemeClr val="tx2"/>
            </a:contourClr>
          </a:sp3d>
        </p:spPr>
        <p:txBody>
          <a:bodyPr wrap="none" anchor="ctr">
            <a:noAutofit/>
          </a:bodyPr>
          <a:lstStyle/>
          <a:p>
            <a:r>
              <a:rPr lang="en-US" altLang="ko-KR" sz="1400" dirty="0" smtClean="0">
                <a:latin typeface="MS Gothic" pitchFamily="49" charset="-128"/>
                <a:ea typeface="새굴림" pitchFamily="18" charset="-127"/>
              </a:rPr>
              <a:t>quark</a:t>
            </a:r>
            <a:endParaRPr lang="ko-KR" altLang="en-US" sz="1400" dirty="0">
              <a:latin typeface="MS Gothic" pitchFamily="49" charset="-128"/>
              <a:ea typeface="새굴림" pitchFamily="18" charset="-127"/>
            </a:endParaRPr>
          </a:p>
        </p:txBody>
      </p:sp>
      <p:sp>
        <p:nvSpPr>
          <p:cNvPr id="53" name="Oval 38"/>
          <p:cNvSpPr>
            <a:spLocks noChangeArrowheads="1"/>
          </p:cNvSpPr>
          <p:nvPr/>
        </p:nvSpPr>
        <p:spPr bwMode="auto">
          <a:xfrm>
            <a:off x="6948264" y="1268760"/>
            <a:ext cx="648072" cy="522431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5875">
            <a:solidFill>
              <a:srgbClr val="00B050"/>
            </a:solidFill>
            <a:round/>
            <a:headEnd/>
            <a:tailEnd/>
          </a:ln>
          <a:effectLst>
            <a:innerShdw blurRad="63500" dist="50800" dir="13500000">
              <a:srgbClr val="00B050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 extrusionH="76200" contourW="12700">
            <a:extrusionClr>
              <a:srgbClr val="00B050"/>
            </a:extrusionClr>
            <a:contourClr>
              <a:srgbClr val="00B050"/>
            </a:contourClr>
          </a:sp3d>
        </p:spPr>
        <p:txBody>
          <a:bodyPr wrap="none" anchor="ctr">
            <a:noAutofit/>
          </a:bodyPr>
          <a:lstStyle/>
          <a:p>
            <a:r>
              <a:rPr lang="en-US" altLang="ko-KR" sz="1400" dirty="0" smtClean="0">
                <a:latin typeface="MS Gothic" pitchFamily="49" charset="-128"/>
                <a:ea typeface="새굴림" pitchFamily="18" charset="-127"/>
              </a:rPr>
              <a:t>quark</a:t>
            </a:r>
            <a:endParaRPr lang="ko-KR" altLang="en-US" sz="1400" dirty="0">
              <a:latin typeface="MS Gothic" pitchFamily="49" charset="-128"/>
              <a:ea typeface="새굴림" pitchFamily="18" charset="-127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395536" y="4612630"/>
            <a:ext cx="2448272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6700" indent="-266700" algn="l">
              <a:lnSpc>
                <a:spcPct val="100000"/>
              </a:lnSpc>
              <a:spcBef>
                <a:spcPts val="1200"/>
              </a:spcBef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Mass of an Atom</a:t>
            </a:r>
          </a:p>
          <a:p>
            <a:pPr marL="266700" indent="-266700" algn="l">
              <a:lnSpc>
                <a:spcPct val="100000"/>
              </a:lnSpc>
              <a:spcBef>
                <a:spcPts val="1200"/>
              </a:spcBef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Nucleon:  99.95 %</a:t>
            </a:r>
            <a:r>
              <a:rPr lang="en-US" altLang="ko-KR" sz="1400" i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400" i="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66700" indent="-266700" algn="l">
              <a:lnSpc>
                <a:spcPct val="150000"/>
              </a:lnSpc>
              <a:spcBef>
                <a:spcPct val="25000"/>
              </a:spcBef>
            </a:pPr>
            <a:r>
              <a:rPr lang="en-US" altLang="ko-KR" sz="1400" i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electron: 0.05 %</a:t>
            </a:r>
          </a:p>
          <a:p>
            <a:pPr marL="266700" indent="-266700" algn="l">
              <a:lnSpc>
                <a:spcPct val="150000"/>
              </a:lnSpc>
              <a:spcBef>
                <a:spcPct val="25000"/>
              </a:spcBef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EM binding&lt; 0.00001 %</a:t>
            </a:r>
            <a:endParaRPr lang="ko-KR" altLang="en-US" sz="1200" i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2" name="Object 11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p:oleObj spid="_x0000_s326658" name="Image" r:id="rId3" imgW="8857143" imgH="2409524" progId="">
              <p:embed/>
            </p:oleObj>
          </a:graphicData>
        </a:graphic>
      </p:graphicFrame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50825" y="115888"/>
            <a:ext cx="8642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Understanding the mass of a composite object</a:t>
            </a:r>
            <a:endParaRPr lang="en-US" altLang="ko-KR" sz="20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3203848" y="4616560"/>
            <a:ext cx="2520280" cy="108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6700" indent="-266700" algn="l">
              <a:lnSpc>
                <a:spcPct val="100000"/>
              </a:lnSpc>
              <a:spcBef>
                <a:spcPts val="1200"/>
              </a:spcBef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Nucleus</a:t>
            </a:r>
          </a:p>
          <a:p>
            <a:pPr marL="266700" indent="-266700" algn="l">
              <a:lnSpc>
                <a:spcPct val="100000"/>
              </a:lnSpc>
              <a:spcBef>
                <a:spcPts val="1200"/>
              </a:spcBef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Nucleons:  99%</a:t>
            </a:r>
            <a:r>
              <a:rPr lang="en-US" altLang="ko-KR" sz="1400" i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400" i="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66700" indent="-266700" algn="l">
              <a:lnSpc>
                <a:spcPct val="150000"/>
              </a:lnSpc>
              <a:spcBef>
                <a:spcPct val="25000"/>
              </a:spcBef>
            </a:pPr>
            <a:r>
              <a:rPr lang="en-US" altLang="ko-KR" sz="1400" i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Nuclear binding &lt; 1  %</a:t>
            </a:r>
            <a:endParaRPr lang="ko-KR" altLang="en-US" sz="1200" i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6444208" y="4581128"/>
            <a:ext cx="2520280" cy="145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6700" indent="-266700" algn="l">
              <a:lnSpc>
                <a:spcPct val="100000"/>
              </a:lnSpc>
              <a:spcBef>
                <a:spcPts val="1200"/>
              </a:spcBef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Nucleon</a:t>
            </a:r>
          </a:p>
          <a:p>
            <a:pPr marL="266700" indent="-266700" algn="l">
              <a:lnSpc>
                <a:spcPct val="100000"/>
              </a:lnSpc>
              <a:spcBef>
                <a:spcPts val="1200"/>
              </a:spcBef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Quark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&lt;  5 %</a:t>
            </a:r>
            <a:r>
              <a:rPr lang="en-US" altLang="ko-KR" sz="1400" i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266700" indent="-266700" algn="l">
              <a:lnSpc>
                <a:spcPct val="100000"/>
              </a:lnSpc>
              <a:spcBef>
                <a:spcPts val="1200"/>
              </a:spcBef>
            </a:pPr>
            <a:r>
              <a:rPr lang="en-US" altLang="ko-KR" sz="1400" i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The rest</a:t>
            </a:r>
            <a:r>
              <a:rPr lang="ko-KR" altLang="en-US" sz="1400" i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i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??</a:t>
            </a:r>
          </a:p>
          <a:p>
            <a:pPr marL="266700" indent="-266700" algn="l">
              <a:lnSpc>
                <a:spcPct val="150000"/>
              </a:lnSpc>
              <a:spcBef>
                <a:spcPct val="25000"/>
              </a:spcBef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QCD  </a:t>
            </a:r>
            <a:r>
              <a:rPr lang="en-US" altLang="ko-KR" sz="1400" i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200" i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직선 연결선 32"/>
          <p:cNvCxnSpPr/>
          <p:nvPr/>
        </p:nvCxnSpPr>
        <p:spPr>
          <a:xfrm>
            <a:off x="251520" y="2170576"/>
            <a:ext cx="835292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48" name="Text Box 55"/>
          <p:cNvSpPr txBox="1">
            <a:spLocks noChangeArrowheads="1"/>
          </p:cNvSpPr>
          <p:nvPr/>
        </p:nvSpPr>
        <p:spPr bwMode="auto">
          <a:xfrm>
            <a:off x="827585" y="115888"/>
            <a:ext cx="648071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 err="1" smtClean="0">
                <a:latin typeface="Verdana" pitchFamily="34" charset="0"/>
              </a:rPr>
              <a:t>Chiral</a:t>
            </a:r>
            <a:r>
              <a:rPr lang="en-US" altLang="ko-KR" sz="2000" b="1" dirty="0" smtClean="0">
                <a:latin typeface="Verdana" pitchFamily="34" charset="0"/>
              </a:rPr>
              <a:t> symmetry breaking for quarks</a:t>
            </a:r>
            <a:endParaRPr lang="en-US" altLang="ko-KR" sz="1400" b="1" dirty="0">
              <a:latin typeface="Verdana" pitchFamily="34" charset="0"/>
            </a:endParaRPr>
          </a:p>
        </p:txBody>
      </p:sp>
      <p:sp>
        <p:nvSpPr>
          <p:cNvPr id="89" name="Oval 5"/>
          <p:cNvSpPr>
            <a:spLocks noChangeAspect="1" noChangeArrowheads="1"/>
          </p:cNvSpPr>
          <p:nvPr/>
        </p:nvSpPr>
        <p:spPr bwMode="auto">
          <a:xfrm>
            <a:off x="3203848" y="1302952"/>
            <a:ext cx="432000" cy="432000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cxnSp>
        <p:nvCxnSpPr>
          <p:cNvPr id="90" name="직선 화살표 연결선 89"/>
          <p:cNvCxnSpPr/>
          <p:nvPr/>
        </p:nvCxnSpPr>
        <p:spPr>
          <a:xfrm flipH="1" flipV="1">
            <a:off x="3419872" y="1052736"/>
            <a:ext cx="670" cy="8640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251520" y="2682084"/>
            <a:ext cx="1944216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Symmetric phase</a:t>
            </a:r>
            <a:endParaRPr lang="en-US" altLang="ko-KR" sz="1600" b="1" dirty="0">
              <a:latin typeface="Times New Roman" pitchFamily="18" charset="0"/>
            </a:endParaRPr>
          </a:p>
        </p:txBody>
      </p:sp>
      <p:sp>
        <p:nvSpPr>
          <p:cNvPr id="73" name="Oval 5"/>
          <p:cNvSpPr>
            <a:spLocks noChangeArrowheads="1"/>
          </p:cNvSpPr>
          <p:nvPr/>
        </p:nvSpPr>
        <p:spPr bwMode="auto">
          <a:xfrm>
            <a:off x="2730173" y="2786677"/>
            <a:ext cx="288000" cy="288000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2722026" y="2798028"/>
            <a:ext cx="288000" cy="288000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cxnSp>
        <p:nvCxnSpPr>
          <p:cNvPr id="75" name="직선 화살표 연결선 74"/>
          <p:cNvCxnSpPr/>
          <p:nvPr/>
        </p:nvCxnSpPr>
        <p:spPr>
          <a:xfrm flipH="1" flipV="1">
            <a:off x="2868192" y="2492896"/>
            <a:ext cx="670" cy="8640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위로 구부러진 화살표 75"/>
          <p:cNvSpPr/>
          <p:nvPr/>
        </p:nvSpPr>
        <p:spPr>
          <a:xfrm>
            <a:off x="2555776" y="2636912"/>
            <a:ext cx="648072" cy="360040"/>
          </a:xfrm>
          <a:prstGeom prst="curvedUpArrow">
            <a:avLst>
              <a:gd name="adj1" fmla="val 0"/>
              <a:gd name="adj2" fmla="val 43394"/>
              <a:gd name="adj3" fmla="val 25000"/>
            </a:avLst>
          </a:prstGeom>
          <a:noFill/>
          <a:ln w="28575">
            <a:solidFill>
              <a:srgbClr val="FF0000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Oval 5"/>
          <p:cNvSpPr>
            <a:spLocks noChangeArrowheads="1"/>
          </p:cNvSpPr>
          <p:nvPr/>
        </p:nvSpPr>
        <p:spPr bwMode="auto">
          <a:xfrm>
            <a:off x="3960536" y="2798028"/>
            <a:ext cx="288000" cy="288000"/>
          </a:xfrm>
          <a:prstGeom prst="ellipse">
            <a:avLst/>
          </a:prstGeom>
          <a:solidFill>
            <a:srgbClr val="00B050"/>
          </a:solidFill>
          <a:ln w="15875">
            <a:solidFill>
              <a:srgbClr val="00B05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cxnSp>
        <p:nvCxnSpPr>
          <p:cNvPr id="87" name="직선 화살표 연결선 86"/>
          <p:cNvCxnSpPr/>
          <p:nvPr/>
        </p:nvCxnSpPr>
        <p:spPr>
          <a:xfrm flipH="1" flipV="1">
            <a:off x="4106702" y="2492896"/>
            <a:ext cx="670" cy="8640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위로 구부러진 화살표 87"/>
          <p:cNvSpPr/>
          <p:nvPr/>
        </p:nvSpPr>
        <p:spPr>
          <a:xfrm>
            <a:off x="3794392" y="2636912"/>
            <a:ext cx="648072" cy="360040"/>
          </a:xfrm>
          <a:prstGeom prst="curvedUpArrow">
            <a:avLst>
              <a:gd name="adj1" fmla="val 0"/>
              <a:gd name="adj2" fmla="val 43394"/>
              <a:gd name="adj3" fmla="val 25000"/>
            </a:avLst>
          </a:prstGeom>
          <a:noFill/>
          <a:ln w="28575">
            <a:solidFill>
              <a:srgbClr val="FF0000"/>
            </a:solidFill>
            <a:tailEnd type="none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Rectangle 4"/>
          <p:cNvSpPr>
            <a:spLocks noChangeArrowheads="1"/>
          </p:cNvSpPr>
          <p:nvPr/>
        </p:nvSpPr>
        <p:spPr bwMode="auto">
          <a:xfrm>
            <a:off x="5220072" y="2636912"/>
            <a:ext cx="33123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dirty="0" smtClean="0">
                <a:latin typeface="Times New Roman" pitchFamily="18" charset="0"/>
              </a:rPr>
              <a:t>L, R symmetry, </a:t>
            </a:r>
            <a:r>
              <a:rPr lang="ko-KR" altLang="en-US" dirty="0" smtClean="0">
                <a:latin typeface="Times New Roman" pitchFamily="18" charset="0"/>
              </a:rPr>
              <a:t>   </a:t>
            </a:r>
            <a:r>
              <a:rPr lang="en-US" altLang="ko-KR" dirty="0" err="1" smtClean="0">
                <a:latin typeface="Times New Roman" pitchFamily="18" charset="0"/>
              </a:rPr>
              <a:t>Massless</a:t>
            </a:r>
            <a:r>
              <a:rPr lang="en-US" altLang="ko-KR" dirty="0" smtClean="0">
                <a:latin typeface="Times New Roman" pitchFamily="18" charset="0"/>
              </a:rPr>
              <a:t> quark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619672" y="393305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Spontaneous symmetry breaking: Y. </a:t>
            </a:r>
            <a:r>
              <a:rPr lang="en-US" altLang="ko-KR" dirty="0" err="1" smtClean="0"/>
              <a:t>Nambu</a:t>
            </a:r>
            <a:r>
              <a:rPr lang="en-US" altLang="ko-KR" dirty="0" smtClean="0"/>
              <a:t> (2008 NP)</a:t>
            </a:r>
            <a:endParaRPr lang="ko-KR" altLang="en-US" dirty="0"/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467544" y="1314028"/>
            <a:ext cx="172819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Broken phase</a:t>
            </a:r>
            <a:endParaRPr lang="en-US" altLang="ko-KR" sz="1600" b="1" dirty="0">
              <a:latin typeface="Times New Roman" pitchFamily="18" charset="0"/>
            </a:endParaRPr>
          </a:p>
        </p:txBody>
      </p: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5076056" y="1268760"/>
            <a:ext cx="345638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dirty="0" smtClean="0">
                <a:latin typeface="Times New Roman" pitchFamily="18" charset="0"/>
              </a:rPr>
              <a:t>Vector symmetry</a:t>
            </a:r>
            <a:r>
              <a:rPr lang="ko-KR" altLang="en-US" dirty="0" smtClean="0">
                <a:latin typeface="Times New Roman" pitchFamily="18" charset="0"/>
              </a:rPr>
              <a:t> </a:t>
            </a:r>
            <a:r>
              <a:rPr lang="en-US" altLang="ko-KR" dirty="0" smtClean="0">
                <a:latin typeface="Times New Roman" pitchFamily="18" charset="0"/>
              </a:rPr>
              <a:t>, </a:t>
            </a:r>
            <a:r>
              <a:rPr lang="ko-KR" altLang="en-US" dirty="0" smtClean="0">
                <a:latin typeface="Times New Roman" pitchFamily="18" charset="0"/>
              </a:rPr>
              <a:t>   </a:t>
            </a:r>
            <a:r>
              <a:rPr lang="en-US" altLang="ko-KR" dirty="0" smtClean="0">
                <a:latin typeface="Times New Roman" pitchFamily="18" charset="0"/>
              </a:rPr>
              <a:t>Massive quark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619672" y="465313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NJL model</a:t>
            </a:r>
            <a:r>
              <a:rPr lang="ko-KR" altLang="en-US" dirty="0" smtClean="0">
                <a:sym typeface="Wingdings" pitchFamily="2" charset="2"/>
              </a:rPr>
              <a:t> </a:t>
            </a:r>
            <a:r>
              <a:rPr lang="en-US" altLang="ko-KR" dirty="0" smtClean="0">
                <a:sym typeface="Wingdings" pitchFamily="2" charset="2"/>
              </a:rPr>
              <a:t> gap equation  quark mass +   </a:t>
            </a:r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1115616" y="5733256"/>
            <a:ext cx="136815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>
            <a:off x="3131840" y="5733256"/>
            <a:ext cx="136815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>
            <a:off x="6228184" y="5733256"/>
            <a:ext cx="208823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타원 24"/>
          <p:cNvSpPr/>
          <p:nvPr/>
        </p:nvSpPr>
        <p:spPr>
          <a:xfrm>
            <a:off x="3419872" y="5373216"/>
            <a:ext cx="432048" cy="36004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6228184" y="5373216"/>
            <a:ext cx="432048" cy="36004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6732240" y="5373216"/>
            <a:ext cx="432048" cy="36004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7668344" y="5373216"/>
            <a:ext cx="432048" cy="36004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85345" name="Object 1"/>
          <p:cNvGraphicFramePr>
            <a:graphicFrameLocks noChangeAspect="1"/>
          </p:cNvGraphicFramePr>
          <p:nvPr/>
        </p:nvGraphicFramePr>
        <p:xfrm>
          <a:off x="2737507" y="5419725"/>
          <a:ext cx="238125" cy="236538"/>
        </p:xfrm>
        <a:graphic>
          <a:graphicData uri="http://schemas.openxmlformats.org/presentationml/2006/ole">
            <p:oleObj spid="_x0000_s327682" name="Equation" r:id="rId3" imgW="139680" imgH="139680" progId="Equation.3">
              <p:embed/>
            </p:oleObj>
          </a:graphicData>
        </a:graphic>
      </p:graphicFrame>
      <p:graphicFrame>
        <p:nvGraphicFramePr>
          <p:cNvPr id="185346" name="Object 2"/>
          <p:cNvGraphicFramePr>
            <a:graphicFrameLocks noChangeAspect="1"/>
          </p:cNvGraphicFramePr>
          <p:nvPr/>
        </p:nvGraphicFramePr>
        <p:xfrm>
          <a:off x="4924028" y="5421313"/>
          <a:ext cx="800100" cy="236537"/>
        </p:xfrm>
        <a:graphic>
          <a:graphicData uri="http://schemas.openxmlformats.org/presentationml/2006/ole">
            <p:oleObj spid="_x0000_s327683" name="Equation" r:id="rId4" imgW="469800" imgH="139680" progId="Equation.3">
              <p:embed/>
            </p:oleObj>
          </a:graphicData>
        </a:graphic>
      </p:graphicFrame>
      <p:graphicFrame>
        <p:nvGraphicFramePr>
          <p:cNvPr id="185347" name="Object 3"/>
          <p:cNvGraphicFramePr>
            <a:graphicFrameLocks noChangeAspect="1"/>
          </p:cNvGraphicFramePr>
          <p:nvPr/>
        </p:nvGraphicFramePr>
        <p:xfrm>
          <a:off x="7287006" y="5432425"/>
          <a:ext cx="368300" cy="214313"/>
        </p:xfrm>
        <a:graphic>
          <a:graphicData uri="http://schemas.openxmlformats.org/presentationml/2006/ole">
            <p:oleObj spid="_x0000_s327684" name="Equation" r:id="rId5" imgW="215640" imgH="126720" progId="Equation.3">
              <p:embed/>
            </p:oleObj>
          </a:graphicData>
        </a:graphic>
      </p:graphicFrame>
      <p:cxnSp>
        <p:nvCxnSpPr>
          <p:cNvPr id="34" name="직선 연결선 33"/>
          <p:cNvCxnSpPr/>
          <p:nvPr/>
        </p:nvCxnSpPr>
        <p:spPr>
          <a:xfrm>
            <a:off x="251520" y="836712"/>
            <a:ext cx="835292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>
            <a:off x="251520" y="3573016"/>
            <a:ext cx="835292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7685" name="Object 5"/>
          <p:cNvGraphicFramePr>
            <a:graphicFrameLocks noChangeAspect="1"/>
          </p:cNvGraphicFramePr>
          <p:nvPr/>
        </p:nvGraphicFramePr>
        <p:xfrm>
          <a:off x="6537400" y="4627036"/>
          <a:ext cx="554037" cy="444500"/>
        </p:xfrm>
        <a:graphic>
          <a:graphicData uri="http://schemas.openxmlformats.org/presentationml/2006/ole">
            <p:oleObj spid="_x0000_s327685" name="Equation" r:id="rId6" imgW="317160" imgH="253800" progId="Equation.3">
              <p:embed/>
            </p:oleObj>
          </a:graphicData>
        </a:graphic>
      </p:graphicFrame>
      <p:sp>
        <p:nvSpPr>
          <p:cNvPr id="36" name="위쪽/아래쪽 화살표 35"/>
          <p:cNvSpPr/>
          <p:nvPr/>
        </p:nvSpPr>
        <p:spPr>
          <a:xfrm>
            <a:off x="1043608" y="1772816"/>
            <a:ext cx="360040" cy="792088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285720" y="214290"/>
            <a:ext cx="5006360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ko-KR" sz="2000" dirty="0" smtClean="0">
                <a:latin typeface="Comic Sans MS" pitchFamily="66" charset="0"/>
              </a:rPr>
              <a:t>Constituent quark mass </a:t>
            </a:r>
            <a:r>
              <a:rPr kumimoji="1" lang="en-US" altLang="ko-KR" sz="2000" dirty="0" err="1" smtClean="0">
                <a:latin typeface="Comic Sans MS" pitchFamily="66" charset="0"/>
              </a:rPr>
              <a:t>m</a:t>
            </a:r>
            <a:r>
              <a:rPr kumimoji="1" lang="en-US" altLang="ko-KR" sz="2000" baseline="-25000" dirty="0" err="1" smtClean="0">
                <a:latin typeface="Comic Sans MS" pitchFamily="66" charset="0"/>
              </a:rPr>
              <a:t>q</a:t>
            </a:r>
            <a:r>
              <a:rPr kumimoji="1" lang="en-US" altLang="ko-KR" sz="2000" dirty="0" smtClean="0">
                <a:latin typeface="Comic Sans MS" pitchFamily="66" charset="0"/>
              </a:rPr>
              <a:t>= 350 </a:t>
            </a:r>
            <a:r>
              <a:rPr kumimoji="1" lang="en-US" altLang="ko-KR" sz="2000" dirty="0" err="1" smtClean="0">
                <a:latin typeface="Comic Sans MS" pitchFamily="66" charset="0"/>
              </a:rPr>
              <a:t>MeV</a:t>
            </a:r>
            <a:r>
              <a:rPr kumimoji="1" lang="en-US" altLang="ko-KR" sz="2000" dirty="0" smtClean="0">
                <a:latin typeface="Comic Sans MS" pitchFamily="66" charset="0"/>
              </a:rPr>
              <a:t> </a:t>
            </a:r>
            <a:endParaRPr kumimoji="1" lang="en-US" altLang="ko-KR" sz="2000" baseline="30000" dirty="0" smtClean="0">
              <a:latin typeface="Comic Sans MS" pitchFamily="66" charset="0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323528" y="1210589"/>
            <a:ext cx="6098144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1" lang="en-US" altLang="ko-KR" dirty="0" smtClean="0">
                <a:latin typeface="Verdana" pitchFamily="34" charset="0"/>
              </a:rPr>
              <a:t>Nucleon  938 </a:t>
            </a:r>
            <a:r>
              <a:rPr kumimoji="1" lang="en-US" altLang="ko-KR" dirty="0" err="1" smtClean="0">
                <a:latin typeface="Verdana" pitchFamily="34" charset="0"/>
              </a:rPr>
              <a:t>MeV</a:t>
            </a:r>
            <a:r>
              <a:rPr kumimoji="1" lang="en-US" altLang="ko-KR" dirty="0" smtClean="0">
                <a:latin typeface="Verdana" pitchFamily="34" charset="0"/>
              </a:rPr>
              <a:t> :   M</a:t>
            </a:r>
            <a:r>
              <a:rPr kumimoji="1" lang="en-US" altLang="ko-KR" baseline="-25000" dirty="0" smtClean="0">
                <a:latin typeface="Verdana" pitchFamily="34" charset="0"/>
              </a:rPr>
              <a:t>N</a:t>
            </a:r>
            <a:r>
              <a:rPr kumimoji="1" lang="en-US" altLang="ko-KR" dirty="0" smtClean="0">
                <a:latin typeface="Verdana" pitchFamily="34" charset="0"/>
              </a:rPr>
              <a:t> =3 </a:t>
            </a:r>
            <a:r>
              <a:rPr kumimoji="1" lang="en-US" altLang="ko-KR" dirty="0" err="1" smtClean="0">
                <a:latin typeface="Verdana" pitchFamily="34" charset="0"/>
              </a:rPr>
              <a:t>m</a:t>
            </a:r>
            <a:r>
              <a:rPr kumimoji="1" lang="en-US" altLang="ko-KR" baseline="-25000" dirty="0" err="1" smtClean="0">
                <a:latin typeface="Verdana" pitchFamily="34" charset="0"/>
              </a:rPr>
              <a:t>q</a:t>
            </a:r>
            <a:r>
              <a:rPr kumimoji="1" lang="en-US" altLang="ko-KR" dirty="0" smtClean="0">
                <a:latin typeface="Verdana" pitchFamily="34" charset="0"/>
              </a:rPr>
              <a:t> + something  </a:t>
            </a:r>
            <a:endParaRPr kumimoji="1" lang="en-US" altLang="ko-KR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4" name="타원 43"/>
          <p:cNvSpPr>
            <a:spLocks noChangeAspect="1"/>
          </p:cNvSpPr>
          <p:nvPr/>
        </p:nvSpPr>
        <p:spPr>
          <a:xfrm>
            <a:off x="3015120" y="4314122"/>
            <a:ext cx="232174" cy="2321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c</a:t>
            </a:r>
            <a:endParaRPr lang="ko-KR" altLang="en-US" b="1" dirty="0"/>
          </a:p>
        </p:txBody>
      </p:sp>
      <p:sp>
        <p:nvSpPr>
          <p:cNvPr id="48" name="타원 47"/>
          <p:cNvSpPr>
            <a:spLocks/>
          </p:cNvSpPr>
          <p:nvPr/>
        </p:nvSpPr>
        <p:spPr>
          <a:xfrm>
            <a:off x="2411760" y="3717032"/>
            <a:ext cx="1440000" cy="1440000"/>
          </a:xfrm>
          <a:prstGeom prst="ellipse">
            <a:avLst/>
          </a:prstGeom>
          <a:noFill/>
          <a:ln>
            <a:solidFill>
              <a:srgbClr val="FF000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323528" y="2492896"/>
            <a:ext cx="7132081" cy="674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1" lang="en-US" altLang="ko-KR" dirty="0" smtClean="0">
                <a:latin typeface="Verdana" pitchFamily="34" charset="0"/>
              </a:rPr>
              <a:t>Charmed meson (D meson)  1870 </a:t>
            </a:r>
            <a:r>
              <a:rPr kumimoji="1" lang="en-US" altLang="ko-KR" dirty="0" err="1" smtClean="0">
                <a:latin typeface="Verdana" pitchFamily="34" charset="0"/>
              </a:rPr>
              <a:t>MeV</a:t>
            </a:r>
            <a:r>
              <a:rPr kumimoji="1" lang="en-US" altLang="ko-KR" dirty="0" smtClean="0">
                <a:latin typeface="Verdana" pitchFamily="34" charset="0"/>
              </a:rPr>
              <a:t> :  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dirty="0" smtClean="0">
                <a:latin typeface="Verdana" pitchFamily="34" charset="0"/>
              </a:rPr>
              <a:t>                M</a:t>
            </a:r>
            <a:r>
              <a:rPr kumimoji="1" lang="en-US" altLang="ko-KR" baseline="-25000" dirty="0" smtClean="0">
                <a:latin typeface="Verdana" pitchFamily="34" charset="0"/>
              </a:rPr>
              <a:t>D</a:t>
            </a:r>
            <a:r>
              <a:rPr kumimoji="1" lang="en-US" altLang="ko-KR" dirty="0" smtClean="0">
                <a:latin typeface="Verdana" pitchFamily="34" charset="0"/>
              </a:rPr>
              <a:t>= charm quark (1500MeV)+ </a:t>
            </a:r>
            <a:r>
              <a:rPr kumimoji="1" lang="en-US" altLang="ko-KR" dirty="0" err="1" smtClean="0">
                <a:latin typeface="Verdana" pitchFamily="34" charset="0"/>
              </a:rPr>
              <a:t>m</a:t>
            </a:r>
            <a:r>
              <a:rPr kumimoji="1" lang="en-US" altLang="ko-KR" baseline="-25000" dirty="0" err="1" smtClean="0">
                <a:latin typeface="Verdana" pitchFamily="34" charset="0"/>
              </a:rPr>
              <a:t>q</a:t>
            </a:r>
            <a:r>
              <a:rPr kumimoji="1" lang="en-US" altLang="ko-KR" dirty="0" smtClean="0">
                <a:latin typeface="Verdana" pitchFamily="34" charset="0"/>
              </a:rPr>
              <a:t> + something</a:t>
            </a:r>
            <a:endParaRPr kumimoji="1" lang="en-US" altLang="ko-KR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5" name="타원 44"/>
          <p:cNvSpPr>
            <a:spLocks noChangeAspect="1"/>
          </p:cNvSpPr>
          <p:nvPr/>
        </p:nvSpPr>
        <p:spPr>
          <a:xfrm>
            <a:off x="3012618" y="3573016"/>
            <a:ext cx="232174" cy="2321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q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5576" y="551723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If           decreases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en-US" altLang="ko-KR" dirty="0" err="1" smtClean="0">
                <a:sym typeface="Wingdings" pitchFamily="2" charset="2"/>
              </a:rPr>
              <a:t>m</a:t>
            </a:r>
            <a:r>
              <a:rPr lang="en-US" altLang="ko-KR" baseline="-25000" dirty="0" err="1" smtClean="0">
                <a:sym typeface="Wingdings" pitchFamily="2" charset="2"/>
              </a:rPr>
              <a:t>q</a:t>
            </a:r>
            <a:r>
              <a:rPr lang="en-US" altLang="ko-KR" dirty="0" smtClean="0">
                <a:sym typeface="Wingdings" pitchFamily="2" charset="2"/>
              </a:rPr>
              <a:t> will decrease    M</a:t>
            </a:r>
            <a:r>
              <a:rPr lang="en-US" altLang="ko-KR" baseline="-25000" dirty="0" smtClean="0">
                <a:sym typeface="Wingdings" pitchFamily="2" charset="2"/>
              </a:rPr>
              <a:t>D</a:t>
            </a:r>
            <a:r>
              <a:rPr lang="en-US" altLang="ko-KR" dirty="0" smtClean="0">
                <a:sym typeface="Wingdings" pitchFamily="2" charset="2"/>
              </a:rPr>
              <a:t> will decrease</a:t>
            </a:r>
            <a:endParaRPr lang="ko-KR" altLang="en-US" dirty="0"/>
          </a:p>
        </p:txBody>
      </p:sp>
      <p:graphicFrame>
        <p:nvGraphicFramePr>
          <p:cNvPr id="328712" name="Object 8"/>
          <p:cNvGraphicFramePr>
            <a:graphicFrameLocks noChangeAspect="1"/>
          </p:cNvGraphicFramePr>
          <p:nvPr/>
        </p:nvGraphicFramePr>
        <p:xfrm>
          <a:off x="1101968" y="5472520"/>
          <a:ext cx="554038" cy="444500"/>
        </p:xfrm>
        <a:graphic>
          <a:graphicData uri="http://schemas.openxmlformats.org/presentationml/2006/ole">
            <p:oleObj spid="_x0000_s328712" name="Equation" r:id="rId3" imgW="31716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9552" y="2103239"/>
            <a:ext cx="80648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dirty="0" smtClean="0">
                <a:latin typeface="Verdana" pitchFamily="34" charset="0"/>
              </a:rPr>
              <a:t>II:  A simple constituent quark model for D meson</a:t>
            </a:r>
          </a:p>
          <a:p>
            <a:pPr algn="ctr">
              <a:spcBef>
                <a:spcPct val="50000"/>
              </a:spcBef>
            </a:pPr>
            <a:r>
              <a:rPr lang="en-US" altLang="ko-KR" sz="2000" dirty="0" smtClean="0">
                <a:latin typeface="Verdana" pitchFamily="34" charset="0"/>
              </a:rPr>
              <a:t>arXiv:1601.01250</a:t>
            </a:r>
          </a:p>
        </p:txBody>
      </p:sp>
      <p:pic>
        <p:nvPicPr>
          <p:cNvPr id="140290" name="Picture 2" descr="Particle Data Gro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5" y="-136525"/>
            <a:ext cx="9525" cy="9525"/>
          </a:xfrm>
          <a:prstGeom prst="rect">
            <a:avLst/>
          </a:prstGeom>
          <a:noFill/>
        </p:spPr>
      </p:pic>
      <p:pic>
        <p:nvPicPr>
          <p:cNvPr id="140292" name="Picture 4" descr="Particle Data Gro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5" y="-136525"/>
            <a:ext cx="9525" cy="9525"/>
          </a:xfrm>
          <a:prstGeom prst="rect">
            <a:avLst/>
          </a:prstGeom>
          <a:noFill/>
        </p:spPr>
      </p:pic>
      <p:pic>
        <p:nvPicPr>
          <p:cNvPr id="140294" name="Picture 6" descr="Particle Data Gro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5" y="-136525"/>
            <a:ext cx="9525" cy="9525"/>
          </a:xfrm>
          <a:prstGeom prst="rect">
            <a:avLst/>
          </a:prstGeom>
          <a:noFill/>
        </p:spPr>
      </p:pic>
      <p:pic>
        <p:nvPicPr>
          <p:cNvPr id="330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01529"/>
            <a:ext cx="8502774" cy="91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285720" y="214290"/>
            <a:ext cx="4357718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ko-KR" sz="2000" dirty="0" smtClean="0">
                <a:latin typeface="Comic Sans MS" pitchFamily="66" charset="0"/>
              </a:rPr>
              <a:t>Constituent quark model</a:t>
            </a:r>
            <a:endParaRPr kumimoji="1" lang="en-US" altLang="ko-KR" sz="2000" baseline="30000" dirty="0" smtClean="0">
              <a:latin typeface="Comic Sans MS" pitchFamily="66" charset="0"/>
            </a:endParaRPr>
          </a:p>
        </p:txBody>
      </p:sp>
      <p:graphicFrame>
        <p:nvGraphicFramePr>
          <p:cNvPr id="139271" name="Object 7"/>
          <p:cNvGraphicFramePr>
            <a:graphicFrameLocks noChangeAspect="1"/>
          </p:cNvGraphicFramePr>
          <p:nvPr/>
        </p:nvGraphicFramePr>
        <p:xfrm>
          <a:off x="1009650" y="980728"/>
          <a:ext cx="6565900" cy="844550"/>
        </p:xfrm>
        <a:graphic>
          <a:graphicData uri="http://schemas.openxmlformats.org/presentationml/2006/ole">
            <p:oleObj spid="_x0000_s329730" name="Equation" r:id="rId3" imgW="3759120" imgH="482400" progId="Equation.3">
              <p:embed/>
            </p:oleObj>
          </a:graphicData>
        </a:graphic>
      </p:graphicFrame>
      <p:graphicFrame>
        <p:nvGraphicFramePr>
          <p:cNvPr id="329736" name="Object 8"/>
          <p:cNvGraphicFramePr>
            <a:graphicFrameLocks noChangeAspect="1"/>
          </p:cNvGraphicFramePr>
          <p:nvPr/>
        </p:nvGraphicFramePr>
        <p:xfrm>
          <a:off x="1890911" y="2723133"/>
          <a:ext cx="2105025" cy="777875"/>
        </p:xfrm>
        <a:graphic>
          <a:graphicData uri="http://schemas.openxmlformats.org/presentationml/2006/ole">
            <p:oleObj spid="_x0000_s329736" name="Equation" r:id="rId4" imgW="1206360" imgH="444240" progId="Equation.3">
              <p:embed/>
            </p:oleObj>
          </a:graphicData>
        </a:graphic>
      </p:graphicFrame>
      <p:grpSp>
        <p:nvGrpSpPr>
          <p:cNvPr id="55" name="그룹 54"/>
          <p:cNvGrpSpPr/>
          <p:nvPr/>
        </p:nvGrpSpPr>
        <p:grpSpPr>
          <a:xfrm>
            <a:off x="5396259" y="2492052"/>
            <a:ext cx="1411288" cy="1296988"/>
            <a:chOff x="5396259" y="1988840"/>
            <a:chExt cx="1411288" cy="1296988"/>
          </a:xfrm>
        </p:grpSpPr>
        <p:sp>
          <p:nvSpPr>
            <p:cNvPr id="32" name="Line 6"/>
            <p:cNvSpPr>
              <a:spLocks noChangeShapeType="1"/>
            </p:cNvSpPr>
            <p:nvPr/>
          </p:nvSpPr>
          <p:spPr bwMode="auto">
            <a:xfrm>
              <a:off x="5396259" y="2781003"/>
              <a:ext cx="1223963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V="1">
              <a:off x="5396259" y="1988840"/>
              <a:ext cx="0" cy="12969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" name="Freeform 8"/>
            <p:cNvSpPr>
              <a:spLocks/>
            </p:cNvSpPr>
            <p:nvPr/>
          </p:nvSpPr>
          <p:spPr bwMode="auto">
            <a:xfrm>
              <a:off x="5456584" y="2206328"/>
              <a:ext cx="947738" cy="1008062"/>
            </a:xfrm>
            <a:custGeom>
              <a:avLst/>
              <a:gdLst>
                <a:gd name="T0" fmla="*/ 17640308 w 597"/>
                <a:gd name="T1" fmla="*/ 1600297413 h 635"/>
                <a:gd name="T2" fmla="*/ 246975441 w 597"/>
                <a:gd name="T3" fmla="*/ 1028223242 h 635"/>
                <a:gd name="T4" fmla="*/ 1504533063 w 597"/>
                <a:gd name="T5" fmla="*/ 0 h 635"/>
                <a:gd name="T6" fmla="*/ 0 60000 65536"/>
                <a:gd name="T7" fmla="*/ 0 60000 65536"/>
                <a:gd name="T8" fmla="*/ 0 60000 65536"/>
                <a:gd name="T9" fmla="*/ 0 w 597"/>
                <a:gd name="T10" fmla="*/ 0 h 635"/>
                <a:gd name="T11" fmla="*/ 597 w 597"/>
                <a:gd name="T12" fmla="*/ 635 h 6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7" h="635">
                  <a:moveTo>
                    <a:pt x="7" y="635"/>
                  </a:moveTo>
                  <a:cubicBezTo>
                    <a:pt x="3" y="574"/>
                    <a:pt x="0" y="514"/>
                    <a:pt x="98" y="408"/>
                  </a:cubicBezTo>
                  <a:cubicBezTo>
                    <a:pt x="196" y="302"/>
                    <a:pt x="396" y="151"/>
                    <a:pt x="597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aphicFrame>
          <p:nvGraphicFramePr>
            <p:cNvPr id="54" name="Object 19"/>
            <p:cNvGraphicFramePr>
              <a:graphicFrameLocks noChangeAspect="1"/>
            </p:cNvGraphicFramePr>
            <p:nvPr/>
          </p:nvGraphicFramePr>
          <p:xfrm>
            <a:off x="6669434" y="2696865"/>
            <a:ext cx="138113" cy="152400"/>
          </p:xfrm>
          <a:graphic>
            <a:graphicData uri="http://schemas.openxmlformats.org/presentationml/2006/ole">
              <p:oleObj spid="_x0000_s329738" name="Equation" r:id="rId5" imgW="114120" imgH="126720" progId="Equation.3">
                <p:embed/>
              </p:oleObj>
            </a:graphicData>
          </a:graphic>
        </p:graphicFrame>
      </p:grpSp>
      <p:sp>
        <p:nvSpPr>
          <p:cNvPr id="56" name="TextBox 55"/>
          <p:cNvSpPr txBox="1"/>
          <p:nvPr/>
        </p:nvSpPr>
        <p:spPr>
          <a:xfrm>
            <a:off x="285720" y="4355812"/>
            <a:ext cx="839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Applying it to D meson:  a simple example including QCD effect</a:t>
            </a:r>
            <a:endParaRPr lang="ko-KR" altLang="en-US" dirty="0"/>
          </a:p>
        </p:txBody>
      </p:sp>
      <p:graphicFrame>
        <p:nvGraphicFramePr>
          <p:cNvPr id="329739" name="Object 11"/>
          <p:cNvGraphicFramePr>
            <a:graphicFrameLocks noChangeAspect="1"/>
          </p:cNvGraphicFramePr>
          <p:nvPr/>
        </p:nvGraphicFramePr>
        <p:xfrm>
          <a:off x="2955925" y="5084763"/>
          <a:ext cx="3105150" cy="822325"/>
        </p:xfrm>
        <a:graphic>
          <a:graphicData uri="http://schemas.openxmlformats.org/presentationml/2006/ole">
            <p:oleObj spid="_x0000_s329739" name="Equation" r:id="rId6" imgW="177768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285720" y="214290"/>
            <a:ext cx="6302504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ko-KR" sz="2000" dirty="0" smtClean="0">
                <a:latin typeface="Comic Sans MS" pitchFamily="66" charset="0"/>
              </a:rPr>
              <a:t>Simple quantum mechanical method – D meson</a:t>
            </a:r>
            <a:endParaRPr kumimoji="1" lang="en-US" altLang="ko-KR" sz="2000" baseline="30000" dirty="0" smtClean="0">
              <a:latin typeface="Comic Sans MS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85720" y="1052736"/>
            <a:ext cx="839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Start from</a:t>
            </a:r>
            <a:endParaRPr lang="ko-KR" altLang="en-US" dirty="0"/>
          </a:p>
        </p:txBody>
      </p:sp>
      <p:graphicFrame>
        <p:nvGraphicFramePr>
          <p:cNvPr id="329739" name="Object 11"/>
          <p:cNvGraphicFramePr>
            <a:graphicFrameLocks noChangeAspect="1"/>
          </p:cNvGraphicFramePr>
          <p:nvPr/>
        </p:nvGraphicFramePr>
        <p:xfrm>
          <a:off x="2402954" y="867776"/>
          <a:ext cx="3105150" cy="822325"/>
        </p:xfrm>
        <a:graphic>
          <a:graphicData uri="http://schemas.openxmlformats.org/presentationml/2006/ole">
            <p:oleObj spid="_x0000_s331781" name="Equation" r:id="rId3" imgW="1777680" imgH="4698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23528" y="1988840"/>
            <a:ext cx="839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 Use                 and minimize </a:t>
            </a:r>
            <a:endParaRPr lang="ko-KR" altLang="en-US" dirty="0"/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/>
        </p:nvGraphicFramePr>
        <p:xfrm>
          <a:off x="1331640" y="1831479"/>
          <a:ext cx="687388" cy="733425"/>
        </p:xfrm>
        <a:graphic>
          <a:graphicData uri="http://schemas.openxmlformats.org/presentationml/2006/ole">
            <p:oleObj spid="_x0000_s331782" name="Equation" r:id="rId4" imgW="393480" imgH="419040" progId="Equation.3">
              <p:embed/>
            </p:oleObj>
          </a:graphicData>
        </a:graphic>
      </p:graphicFrame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4508276" y="1844824"/>
          <a:ext cx="2439988" cy="733425"/>
        </p:xfrm>
        <a:graphic>
          <a:graphicData uri="http://schemas.openxmlformats.org/presentationml/2006/ole">
            <p:oleObj spid="_x0000_s331783" name="Equation" r:id="rId5" imgW="1396800" imgH="41904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3528" y="3031719"/>
            <a:ext cx="839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 Minimum energy</a:t>
            </a:r>
            <a:endParaRPr lang="ko-KR" altLang="en-US" dirty="0"/>
          </a:p>
        </p:txBody>
      </p:sp>
      <p:graphicFrame>
        <p:nvGraphicFramePr>
          <p:cNvPr id="331785" name="Object 9"/>
          <p:cNvGraphicFramePr>
            <a:graphicFrameLocks noChangeAspect="1"/>
          </p:cNvGraphicFramePr>
          <p:nvPr/>
        </p:nvGraphicFramePr>
        <p:xfrm>
          <a:off x="2713038" y="2753632"/>
          <a:ext cx="3349625" cy="955675"/>
        </p:xfrm>
        <a:graphic>
          <a:graphicData uri="http://schemas.openxmlformats.org/presentationml/2006/ole">
            <p:oleObj spid="_x0000_s331785" name="Equation" r:id="rId6" imgW="1917360" imgH="545760" progId="Equation.3">
              <p:embed/>
            </p:oleObj>
          </a:graphicData>
        </a:graphic>
      </p:graphicFrame>
      <p:pic>
        <p:nvPicPr>
          <p:cNvPr id="33178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5736" y="4023320"/>
            <a:ext cx="33051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직선 화살표 연결선 16"/>
          <p:cNvCxnSpPr/>
          <p:nvPr/>
        </p:nvCxnSpPr>
        <p:spPr>
          <a:xfrm>
            <a:off x="3059832" y="357301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flipH="1">
            <a:off x="3680608" y="5201904"/>
            <a:ext cx="828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99992" y="5003884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Full Constituent quark model calculation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44074</TotalTime>
  <Words>449</Words>
  <Application>Microsoft Office PowerPoint</Application>
  <PresentationFormat>화면 슬라이드 쇼(4:3)</PresentationFormat>
  <Paragraphs>101</Paragraphs>
  <Slides>16</Slides>
  <Notes>1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3</vt:i4>
      </vt:variant>
      <vt:variant>
        <vt:lpstr>슬라이드 제목</vt:lpstr>
      </vt:variant>
      <vt:variant>
        <vt:i4>16</vt:i4>
      </vt:variant>
    </vt:vector>
  </HeadingPairs>
  <TitlesOfParts>
    <vt:vector size="20" baseType="lpstr">
      <vt:lpstr>Office 테마</vt:lpstr>
      <vt:lpstr>Equation</vt:lpstr>
      <vt:lpstr>Image</vt:lpstr>
      <vt:lpstr>수식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Company>R&amp;D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Microsoft Corporation</dc:creator>
  <cp:lastModifiedBy>lee su houng</cp:lastModifiedBy>
  <cp:revision>2462</cp:revision>
  <dcterms:created xsi:type="dcterms:W3CDTF">2006-10-05T04:04:58Z</dcterms:created>
  <dcterms:modified xsi:type="dcterms:W3CDTF">2016-03-04T06:16:13Z</dcterms:modified>
</cp:coreProperties>
</file>